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63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tags/tag4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tags/tag3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60.xml" ContentType="application/vnd.openxmlformats-officedocument.presentationml.notesSlide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58.xml" ContentType="application/vnd.openxmlformats-officedocument.presentationml.tags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54.xml" ContentType="application/vnd.openxmlformats-officedocument.presentationml.tags+xml"/>
  <Override PartName="/ppt/notesSlides/notesSlide61.xml" ContentType="application/vnd.openxmlformats-officedocument.presentationml.notesSlide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59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37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62.xml" ContentType="application/vnd.openxmlformats-officedocument.presentationml.notesSlide+xml"/>
  <Override PartName="/ppt/tags/tag66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55.xml" ContentType="application/vnd.openxmlformats-officedocument.presentationml.tags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notesSlides/notesSlide34.xml" ContentType="application/vnd.openxmlformats-officedocument.presentationml.notesSlide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12.xml" ContentType="application/vnd.openxmlformats-officedocument.presentationml.tags+xml"/>
  <Default Extension="doc" ContentType="application/msword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72"/>
  </p:notesMasterIdLst>
  <p:sldIdLst>
    <p:sldId id="256" r:id="rId2"/>
    <p:sldId id="259" r:id="rId3"/>
    <p:sldId id="302" r:id="rId4"/>
    <p:sldId id="291" r:id="rId5"/>
    <p:sldId id="306" r:id="rId6"/>
    <p:sldId id="307" r:id="rId7"/>
    <p:sldId id="314" r:id="rId8"/>
    <p:sldId id="292" r:id="rId9"/>
    <p:sldId id="293" r:id="rId10"/>
    <p:sldId id="313" r:id="rId11"/>
    <p:sldId id="315" r:id="rId12"/>
    <p:sldId id="316" r:id="rId13"/>
    <p:sldId id="317" r:id="rId14"/>
    <p:sldId id="318" r:id="rId15"/>
    <p:sldId id="323" r:id="rId16"/>
    <p:sldId id="319" r:id="rId17"/>
    <p:sldId id="320" r:id="rId18"/>
    <p:sldId id="321" r:id="rId19"/>
    <p:sldId id="322" r:id="rId20"/>
    <p:sldId id="301" r:id="rId21"/>
    <p:sldId id="324" r:id="rId22"/>
    <p:sldId id="325" r:id="rId23"/>
    <p:sldId id="326" r:id="rId24"/>
    <p:sldId id="330" r:id="rId25"/>
    <p:sldId id="331" r:id="rId26"/>
    <p:sldId id="300" r:id="rId27"/>
    <p:sldId id="327" r:id="rId28"/>
    <p:sldId id="270" r:id="rId29"/>
    <p:sldId id="309" r:id="rId30"/>
    <p:sldId id="274" r:id="rId31"/>
    <p:sldId id="269" r:id="rId32"/>
    <p:sldId id="273" r:id="rId33"/>
    <p:sldId id="278" r:id="rId34"/>
    <p:sldId id="287" r:id="rId35"/>
    <p:sldId id="288" r:id="rId36"/>
    <p:sldId id="286" r:id="rId37"/>
    <p:sldId id="275" r:id="rId38"/>
    <p:sldId id="271" r:id="rId39"/>
    <p:sldId id="310" r:id="rId40"/>
    <p:sldId id="311" r:id="rId41"/>
    <p:sldId id="284" r:id="rId42"/>
    <p:sldId id="279" r:id="rId43"/>
    <p:sldId id="281" r:id="rId44"/>
    <p:sldId id="308" r:id="rId45"/>
    <p:sldId id="285" r:id="rId46"/>
    <p:sldId id="295" r:id="rId47"/>
    <p:sldId id="297" r:id="rId48"/>
    <p:sldId id="298" r:id="rId49"/>
    <p:sldId id="299" r:id="rId50"/>
    <p:sldId id="296" r:id="rId51"/>
    <p:sldId id="266" r:id="rId52"/>
    <p:sldId id="267" r:id="rId53"/>
    <p:sldId id="305" r:id="rId54"/>
    <p:sldId id="328" r:id="rId55"/>
    <p:sldId id="276" r:id="rId56"/>
    <p:sldId id="277" r:id="rId57"/>
    <p:sldId id="329" r:id="rId58"/>
    <p:sldId id="304" r:id="rId59"/>
    <p:sldId id="332" r:id="rId60"/>
    <p:sldId id="312" r:id="rId61"/>
    <p:sldId id="264" r:id="rId62"/>
    <p:sldId id="280" r:id="rId63"/>
    <p:sldId id="272" r:id="rId64"/>
    <p:sldId id="290" r:id="rId65"/>
    <p:sldId id="265" r:id="rId66"/>
    <p:sldId id="268" r:id="rId67"/>
    <p:sldId id="283" r:id="rId68"/>
    <p:sldId id="289" r:id="rId69"/>
    <p:sldId id="294" r:id="rId70"/>
    <p:sldId id="263" r:id="rId71"/>
  </p:sldIdLst>
  <p:sldSz cx="9144000" cy="6858000" type="screen4x3"/>
  <p:notesSz cx="6858000" cy="9144000"/>
  <p:embeddedFontLst>
    <p:embeddedFont>
      <p:font typeface="Calibri" pitchFamily="34" charset="0"/>
      <p:regular r:id="rId73"/>
      <p:bold r:id="rId74"/>
      <p:italic r:id="rId75"/>
      <p:boldItalic r:id="rId76"/>
    </p:embeddedFont>
    <p:embeddedFont>
      <p:font typeface="cmmi10" pitchFamily="34" charset="0"/>
      <p:regular r:id="rId77"/>
    </p:embeddedFont>
    <p:embeddedFont>
      <p:font typeface="cmsy10" pitchFamily="34" charset="0"/>
      <p:regular r:id="rId78"/>
    </p:embeddedFont>
    <p:embeddedFont>
      <p:font typeface="Cambria" pitchFamily="18" charset="0"/>
      <p:regular r:id="rId79"/>
      <p:bold r:id="rId80"/>
      <p:italic r:id="rId81"/>
      <p:boldItalic r:id="rId82"/>
    </p:embeddedFont>
    <p:embeddedFont>
      <p:font typeface="Tw Cen MT" pitchFamily="34" charset="0"/>
      <p:regular r:id="rId83"/>
      <p:bold r:id="rId84"/>
      <p:italic r:id="rId85"/>
      <p:boldItalic r:id="rId86"/>
    </p:embeddedFont>
  </p:embeddedFontLst>
  <p:custDataLst>
    <p:tags r:id="rId8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67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font" Target="fonts/font12.fntdata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87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font" Target="fonts/font8.fntdata"/><Relationship Id="rId85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m1</c:v>
                </c:pt>
                <c:pt idx="1">
                  <c:v>m2</c:v>
                </c:pt>
                <c:pt idx="3">
                  <c:v>m3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3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μ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m1</c:v>
                </c:pt>
                <c:pt idx="1">
                  <c:v>m2</c:v>
                </c:pt>
                <c:pt idx="3">
                  <c:v>m3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τ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m1</c:v>
                </c:pt>
                <c:pt idx="1">
                  <c:v>m2</c:v>
                </c:pt>
                <c:pt idx="3">
                  <c:v>m3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3">
                  <c:v>1</c:v>
                </c:pt>
              </c:numCache>
            </c:numRef>
          </c:val>
        </c:ser>
        <c:shape val="cylinder"/>
        <c:axId val="77964800"/>
        <c:axId val="77966336"/>
        <c:axId val="0"/>
      </c:bar3DChart>
      <c:catAx>
        <c:axId val="77964800"/>
        <c:scaling>
          <c:orientation val="minMax"/>
        </c:scaling>
        <c:axPos val="l"/>
        <c:tickLblPos val="nextTo"/>
        <c:crossAx val="77966336"/>
        <c:crosses val="autoZero"/>
        <c:auto val="1"/>
        <c:lblAlgn val="ctr"/>
        <c:lblOffset val="100"/>
      </c:catAx>
      <c:valAx>
        <c:axId val="77966336"/>
        <c:scaling>
          <c:orientation val="minMax"/>
        </c:scaling>
        <c:axPos val="b"/>
        <c:majorGridlines/>
        <c:numFmt formatCode="0%" sourceLinked="1"/>
        <c:tickLblPos val="none"/>
        <c:crossAx val="77964800"/>
        <c:crosses val="autoZero"/>
        <c:crossBetween val="between"/>
      </c:valAx>
    </c:plotArea>
    <c:legend>
      <c:legendPos val="b"/>
      <c:spPr>
        <a:noFill/>
        <a:effectLst>
          <a:outerShdw blurRad="50800" dist="38100" algn="l" rotWithShape="0">
            <a:prstClr val="black">
              <a:alpha val="40000"/>
            </a:prstClr>
          </a:outerShdw>
        </a:effectLst>
      </c:sp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m3</c:v>
                </c:pt>
                <c:pt idx="2">
                  <c:v>m1</c:v>
                </c:pt>
                <c:pt idx="3">
                  <c:v>m2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0.1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μ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m3</c:v>
                </c:pt>
                <c:pt idx="2">
                  <c:v>m1</c:v>
                </c:pt>
                <c:pt idx="3">
                  <c:v>m2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τ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m3</c:v>
                </c:pt>
                <c:pt idx="2">
                  <c:v>m1</c:v>
                </c:pt>
                <c:pt idx="3">
                  <c:v>m2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hape val="cylinder"/>
        <c:axId val="79278464"/>
        <c:axId val="79280000"/>
        <c:axId val="0"/>
      </c:bar3DChart>
      <c:catAx>
        <c:axId val="79278464"/>
        <c:scaling>
          <c:orientation val="minMax"/>
        </c:scaling>
        <c:axPos val="l"/>
        <c:tickLblPos val="nextTo"/>
        <c:crossAx val="79280000"/>
        <c:crosses val="autoZero"/>
        <c:auto val="1"/>
        <c:lblAlgn val="ctr"/>
        <c:lblOffset val="100"/>
      </c:catAx>
      <c:valAx>
        <c:axId val="79280000"/>
        <c:scaling>
          <c:orientation val="minMax"/>
        </c:scaling>
        <c:axPos val="b"/>
        <c:majorGridlines/>
        <c:numFmt formatCode="0%" sourceLinked="1"/>
        <c:tickLblPos val="none"/>
        <c:crossAx val="79278464"/>
        <c:crosses val="autoZero"/>
        <c:crossBetween val="between"/>
      </c:valAx>
    </c:plotArea>
    <c:legend>
      <c:legendPos val="b"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DFD0F-3B27-44CC-B03A-013985469973}" type="datetimeFigureOut">
              <a:rPr lang="en-US" smtClean="0"/>
              <a:pPr/>
              <a:t>8/14/2009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BEE64-12C4-435A-976E-0085CA5CC1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0774D-5E02-4EC0-9525-171CECE6EDE1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40774D-5E02-4EC0-9525-171CECE6EDE1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7E5E-1A8F-4839-80D8-8182AD2BE99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7E5E-1A8F-4839-80D8-8182AD2BE99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7E5E-1A8F-4839-80D8-8182AD2BE99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7E5E-1A8F-4839-80D8-8182AD2BE9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7E5E-1A8F-4839-80D8-8182AD2BE99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7E5E-1A8F-4839-80D8-8182AD2BE9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7E5E-1A8F-4839-80D8-8182AD2BE9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085B-F8AD-47E5-982F-284F46F739D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C085B-F8AD-47E5-982F-284F46F739D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2855-2CF7-4967-AD6C-BCBC1B70FA4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2855-2CF7-4967-AD6C-BCBC1B70FA4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2855-2CF7-4967-AD6C-BCBC1B70FA4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B2D50-F7BC-4DBC-B3E5-F679CEF0D30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50C7C-5D0C-4303-B908-32A500D03B5A}" type="slidenum">
              <a:rPr lang="en-US"/>
              <a:pPr/>
              <a:t>34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Simplified sketch of a switch array.</a:t>
            </a:r>
          </a:p>
          <a:p>
            <a:r>
              <a:rPr lang="en-US"/>
              <a:t>In this drawing, DCMs are connected on the left, and Buffer Nodes are on the right.</a:t>
            </a:r>
          </a:p>
          <a:p>
            <a:r>
              <a:rPr lang="en-US"/>
              <a:t>All DCMs can connect to all Buffer nodes in turn.</a:t>
            </a:r>
          </a:p>
          <a:p>
            <a:r>
              <a:rPr lang="en-US"/>
              <a:t>Writes to buffer nodes are timed to prevent blocking in the switch.</a:t>
            </a:r>
          </a:p>
          <a:p>
            <a:r>
              <a:rPr lang="en-US"/>
              <a:t>Like colored balls represent data from same time period.</a:t>
            </a:r>
          </a:p>
          <a:p>
            <a:r>
              <a:rPr lang="en-US"/>
              <a:t>At startup DCMs wait their turn before outputting</a:t>
            </a:r>
          </a:p>
          <a:p>
            <a:r>
              <a:rPr lang="en-US"/>
              <a:t>Once the system is running, all DCMs can transmit data to different buffer nodes at the same time.</a:t>
            </a:r>
          </a:p>
          <a:p>
            <a:r>
              <a:rPr lang="en-US"/>
              <a:t>Allows for high bandwidth from the DCMs to the buffer nodes.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50C7C-5D0C-4303-B908-32A500D03B5A}" type="slidenum">
              <a:rPr lang="en-US"/>
              <a:pPr/>
              <a:t>35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Simplified sketch of a switch array.</a:t>
            </a:r>
          </a:p>
          <a:p>
            <a:r>
              <a:rPr lang="en-US"/>
              <a:t>In this drawing, DCMs are connected on the left, and Buffer Nodes are on the right.</a:t>
            </a:r>
          </a:p>
          <a:p>
            <a:r>
              <a:rPr lang="en-US"/>
              <a:t>All DCMs can connect to all Buffer nodes in turn.</a:t>
            </a:r>
          </a:p>
          <a:p>
            <a:r>
              <a:rPr lang="en-US"/>
              <a:t>Writes to buffer nodes are timed to prevent blocking in the switch.</a:t>
            </a:r>
          </a:p>
          <a:p>
            <a:r>
              <a:rPr lang="en-US"/>
              <a:t>Like colored balls represent data from same time period.</a:t>
            </a:r>
          </a:p>
          <a:p>
            <a:r>
              <a:rPr lang="en-US"/>
              <a:t>At startup DCMs wait their turn before outputting</a:t>
            </a:r>
          </a:p>
          <a:p>
            <a:r>
              <a:rPr lang="en-US"/>
              <a:t>Once the system is running, all DCMs can transmit data to different buffer nodes at the same time.</a:t>
            </a:r>
          </a:p>
          <a:p>
            <a:r>
              <a:rPr lang="en-US"/>
              <a:t>Allows for high bandwidth from the DCMs to the buffer nodes.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50C7C-5D0C-4303-B908-32A500D03B5A}" type="slidenum">
              <a:rPr lang="en-US"/>
              <a:pPr/>
              <a:t>36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Simplified sketch of a switch array.</a:t>
            </a:r>
          </a:p>
          <a:p>
            <a:r>
              <a:rPr lang="en-US"/>
              <a:t>In this drawing, DCMs are connected on the left, and Buffer Nodes are on the right.</a:t>
            </a:r>
          </a:p>
          <a:p>
            <a:r>
              <a:rPr lang="en-US"/>
              <a:t>All DCMs can connect to all Buffer nodes in turn.</a:t>
            </a:r>
          </a:p>
          <a:p>
            <a:r>
              <a:rPr lang="en-US"/>
              <a:t>Writes to buffer nodes are timed to prevent blocking in the switch.</a:t>
            </a:r>
          </a:p>
          <a:p>
            <a:r>
              <a:rPr lang="en-US"/>
              <a:t>Like colored balls represent data from same time period.</a:t>
            </a:r>
          </a:p>
          <a:p>
            <a:r>
              <a:rPr lang="en-US"/>
              <a:t>At startup DCMs wait their turn before outputting</a:t>
            </a:r>
          </a:p>
          <a:p>
            <a:r>
              <a:rPr lang="en-US"/>
              <a:t>Once the system is running, all DCMs can transmit data to different buffer nodes at the same time.</a:t>
            </a:r>
          </a:p>
          <a:p>
            <a:r>
              <a:rPr lang="en-US"/>
              <a:t>Allows for high bandwidth from the DCMs to the buffer nodes.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7E5E-1A8F-4839-80D8-8182AD2BE9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7E5E-1A8F-4839-80D8-8182AD2BE99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750C7C-5D0C-4303-B908-32A500D03B5A}" type="slidenum">
              <a:rPr lang="en-US"/>
              <a:pPr/>
              <a:t>44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Simplified sketch of a switch array.</a:t>
            </a:r>
          </a:p>
          <a:p>
            <a:r>
              <a:rPr lang="en-US"/>
              <a:t>In this drawing, DCMs are connected on the left, and Buffer Nodes are on the right.</a:t>
            </a:r>
          </a:p>
          <a:p>
            <a:r>
              <a:rPr lang="en-US"/>
              <a:t>All DCMs can connect to all Buffer nodes in turn.</a:t>
            </a:r>
          </a:p>
          <a:p>
            <a:r>
              <a:rPr lang="en-US"/>
              <a:t>Writes to buffer nodes are timed to prevent blocking in the switch.</a:t>
            </a:r>
          </a:p>
          <a:p>
            <a:r>
              <a:rPr lang="en-US"/>
              <a:t>Like colored balls represent data from same time period.</a:t>
            </a:r>
          </a:p>
          <a:p>
            <a:r>
              <a:rPr lang="en-US"/>
              <a:t>At startup DCMs wait their turn before outputting</a:t>
            </a:r>
          </a:p>
          <a:p>
            <a:r>
              <a:rPr lang="en-US"/>
              <a:t>Once the system is running, all DCMs can transmit data to different buffer nodes at the same time.</a:t>
            </a:r>
          </a:p>
          <a:p>
            <a:r>
              <a:rPr lang="en-US"/>
              <a:t>Allows for high bandwidth from the DCMs to the buffer nodes.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A2855-2CF7-4967-AD6C-BCBC1B70FA42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7E5E-1A8F-4839-80D8-8182AD2BE990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EE64-12C4-435A-976E-0085CA5CC151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37E5E-1A8F-4839-80D8-8182AD2BE99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4FF95-AB53-4E5E-85CB-84F03DB36704}" type="slidenum">
              <a:rPr lang="en-US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A8C7-E5D7-4B64-844B-41F73C2C38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7911" y="1526467"/>
            <a:ext cx="4318641" cy="47186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834547" y="1527175"/>
            <a:ext cx="3959225" cy="2295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4831299" y="3936471"/>
            <a:ext cx="3959225" cy="2295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ANL HEP Seminiar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05ECF-F9DA-45F4-BF77-69778F43F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A8C7-E5D7-4B64-844B-41F73C2C38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468438"/>
            <a:ext cx="8239125" cy="2481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3997528"/>
            <a:ext cx="4105072" cy="22764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5"/>
          </p:nvPr>
        </p:nvSpPr>
        <p:spPr>
          <a:xfrm>
            <a:off x="4627468" y="3994280"/>
            <a:ext cx="4078788" cy="2276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21828" y="274638"/>
            <a:ext cx="67887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319FC-A007-46F1-B98D-B0B364CFD6E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4273" name="Picture 1" descr="C:\Users\norman\Desktop\JobTalk_Graphics\nova_log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64073" y="19456"/>
            <a:ext cx="1485901" cy="933450"/>
          </a:xfrm>
          <a:prstGeom prst="rect">
            <a:avLst/>
          </a:prstGeom>
          <a:noFill/>
        </p:spPr>
      </p:pic>
      <p:pic>
        <p:nvPicPr>
          <p:cNvPr id="54274" name="Picture 2" descr="C:\Users\norman\Desktop\JobTalk_Graphics\uva_logo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8210549" y="19456"/>
            <a:ext cx="933451" cy="9334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4.png"/><Relationship Id="rId4" Type="http://schemas.openxmlformats.org/officeDocument/2006/relationships/oleObject" Target="../embeddings/Microsoft_Office_Word_97_-_2003_Document1.doc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22.xml"/><Relationship Id="rId7" Type="http://schemas.openxmlformats.org/officeDocument/2006/relationships/image" Target="../media/image36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42.png"/><Relationship Id="rId3" Type="http://schemas.openxmlformats.org/officeDocument/2006/relationships/tags" Target="../tags/tag25.xml"/><Relationship Id="rId7" Type="http://schemas.openxmlformats.org/officeDocument/2006/relationships/notesSlide" Target="../notesSlides/notesSlide16.xml"/><Relationship Id="rId12" Type="http://schemas.openxmlformats.org/officeDocument/2006/relationships/image" Target="../media/image4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0.png"/><Relationship Id="rId5" Type="http://schemas.openxmlformats.org/officeDocument/2006/relationships/tags" Target="../tags/tag27.xml"/><Relationship Id="rId10" Type="http://schemas.openxmlformats.org/officeDocument/2006/relationships/image" Target="../media/image39.png"/><Relationship Id="rId4" Type="http://schemas.openxmlformats.org/officeDocument/2006/relationships/tags" Target="../tags/tag26.xml"/><Relationship Id="rId9" Type="http://schemas.openxmlformats.org/officeDocument/2006/relationships/chart" Target="../charts/chart2.xml"/><Relationship Id="rId1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46.emf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45.emf"/><Relationship Id="rId17" Type="http://schemas.openxmlformats.org/officeDocument/2006/relationships/image" Target="../media/image50.png"/><Relationship Id="rId2" Type="http://schemas.openxmlformats.org/officeDocument/2006/relationships/tags" Target="../tags/tag29.xml"/><Relationship Id="rId16" Type="http://schemas.openxmlformats.org/officeDocument/2006/relationships/image" Target="../media/image49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44.emf"/><Relationship Id="rId5" Type="http://schemas.openxmlformats.org/officeDocument/2006/relationships/tags" Target="../tags/tag32.xml"/><Relationship Id="rId15" Type="http://schemas.openxmlformats.org/officeDocument/2006/relationships/image" Target="../media/image48.png"/><Relationship Id="rId10" Type="http://schemas.openxmlformats.org/officeDocument/2006/relationships/notesSlide" Target="../notesSlides/notesSlide17.xml"/><Relationship Id="rId4" Type="http://schemas.openxmlformats.org/officeDocument/2006/relationships/tags" Target="../tags/tag3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46.emf"/><Relationship Id="rId18" Type="http://schemas.openxmlformats.org/officeDocument/2006/relationships/image" Target="../media/image51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image" Target="../media/image45.emf"/><Relationship Id="rId17" Type="http://schemas.openxmlformats.org/officeDocument/2006/relationships/image" Target="../media/image50.png"/><Relationship Id="rId2" Type="http://schemas.openxmlformats.org/officeDocument/2006/relationships/tags" Target="../tags/tag37.xml"/><Relationship Id="rId16" Type="http://schemas.openxmlformats.org/officeDocument/2006/relationships/image" Target="../media/image49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44.emf"/><Relationship Id="rId5" Type="http://schemas.openxmlformats.org/officeDocument/2006/relationships/tags" Target="../tags/tag40.xml"/><Relationship Id="rId15" Type="http://schemas.openxmlformats.org/officeDocument/2006/relationships/image" Target="../media/image48.png"/><Relationship Id="rId10" Type="http://schemas.openxmlformats.org/officeDocument/2006/relationships/notesSlide" Target="../notesSlides/notesSlide18.xml"/><Relationship Id="rId4" Type="http://schemas.openxmlformats.org/officeDocument/2006/relationships/tags" Target="../tags/tag39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orman\Desktop\signal_movie.avi" TargetMode="Externa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7.png"/><Relationship Id="rId2" Type="http://schemas.openxmlformats.org/officeDocument/2006/relationships/tags" Target="../tags/tag4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Relationship Id="rId6" Type="http://schemas.openxmlformats.org/officeDocument/2006/relationships/image" Target="../media/image80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5.xml"/><Relationship Id="rId7" Type="http://schemas.openxmlformats.org/officeDocument/2006/relationships/notesSlide" Target="../notesSlides/notesSlide5.xml"/><Relationship Id="rId12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5" Type="http://schemas.openxmlformats.org/officeDocument/2006/relationships/tags" Target="../tags/tag7.xml"/><Relationship Id="rId10" Type="http://schemas.openxmlformats.org/officeDocument/2006/relationships/image" Target="../media/image9.png"/><Relationship Id="rId4" Type="http://schemas.openxmlformats.org/officeDocument/2006/relationships/tags" Target="../tags/tag6.xml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tags" Target="../tags/tag48.xml"/><Relationship Id="rId16" Type="http://schemas.openxmlformats.org/officeDocument/2006/relationships/image" Target="../media/image102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97.png"/><Relationship Id="rId5" Type="http://schemas.openxmlformats.org/officeDocument/2006/relationships/tags" Target="../tags/tag51.xml"/><Relationship Id="rId15" Type="http://schemas.openxmlformats.org/officeDocument/2006/relationships/image" Target="../media/image101.png"/><Relationship Id="rId10" Type="http://schemas.openxmlformats.org/officeDocument/2006/relationships/notesSlide" Target="../notesSlides/notesSlide55.xml"/><Relationship Id="rId19" Type="http://schemas.openxmlformats.org/officeDocument/2006/relationships/image" Target="../media/image105.png"/><Relationship Id="rId4" Type="http://schemas.openxmlformats.org/officeDocument/2006/relationships/tags" Target="../tags/tag50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0.xml"/><Relationship Id="rId7" Type="http://schemas.openxmlformats.org/officeDocument/2006/relationships/image" Target="../media/image1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1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tags" Target="../tags/tag11.xml"/><Relationship Id="rId9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5.xml"/><Relationship Id="rId6" Type="http://schemas.openxmlformats.org/officeDocument/2006/relationships/image" Target="../media/image111.emf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58.xml"/><Relationship Id="rId7" Type="http://schemas.openxmlformats.org/officeDocument/2006/relationships/image" Target="../media/image113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16.png"/><Relationship Id="rId4" Type="http://schemas.openxmlformats.org/officeDocument/2006/relationships/tags" Target="../tags/tag59.xml"/><Relationship Id="rId9" Type="http://schemas.openxmlformats.org/officeDocument/2006/relationships/image" Target="../media/image11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14.xml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8.png"/><Relationship Id="rId4" Type="http://schemas.openxmlformats.org/officeDocument/2006/relationships/tags" Target="../tags/tag15.xml"/><Relationship Id="rId9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8.png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7.png"/><Relationship Id="rId2" Type="http://schemas.openxmlformats.org/officeDocument/2006/relationships/tags" Target="../tags/tag61.xml"/><Relationship Id="rId16" Type="http://schemas.openxmlformats.org/officeDocument/2006/relationships/image" Target="../media/image122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120.png"/><Relationship Id="rId5" Type="http://schemas.openxmlformats.org/officeDocument/2006/relationships/tags" Target="../tags/tag64.xml"/><Relationship Id="rId15" Type="http://schemas.openxmlformats.org/officeDocument/2006/relationships/image" Target="../media/image12.png"/><Relationship Id="rId10" Type="http://schemas.openxmlformats.org/officeDocument/2006/relationships/image" Target="../media/image119.png"/><Relationship Id="rId4" Type="http://schemas.openxmlformats.org/officeDocument/2006/relationships/tags" Target="../tags/tag63.xml"/><Relationship Id="rId9" Type="http://schemas.openxmlformats.org/officeDocument/2006/relationships/notesSlide" Target="../notesSlides/notesSlide70.xml"/><Relationship Id="rId14" Type="http://schemas.openxmlformats.org/officeDocument/2006/relationships/image" Target="../media/image1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0401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Accessing Particle/Astrophysics Measurements with the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Designing a Data Driven Triggering &amp; DAQ System for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NOvA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2920" y="6596390"/>
            <a:ext cx="25410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85000"/>
                  </a:schemeClr>
                </a:solidFill>
              </a:rPr>
              <a:t>Galactic Center (Spitzer Space Telescope)</a:t>
            </a:r>
            <a:endParaRPr 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43600"/>
            <a:ext cx="3465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Andrew Norman (U. Virginia)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HEP Seminar Argonne National Lab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Aug. 11, 2009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577975" y="120650"/>
            <a:ext cx="6400800" cy="9144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The Effect of Going Off-Axis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" y="1600200"/>
            <a:ext cx="4312920" cy="4422228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By going off-axis, the neutrino flux from </a:t>
            </a:r>
            <a:r>
              <a:rPr lang="en-US" sz="2400" dirty="0" smtClean="0">
                <a:latin typeface="cmmi10"/>
              </a:rPr>
              <a:t>¼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sy10"/>
              </a:rPr>
              <a:t>!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 + </a:t>
            </a:r>
            <a:r>
              <a:rPr lang="en-US" sz="2400" dirty="0" smtClean="0">
                <a:latin typeface="cmmi10"/>
              </a:rPr>
              <a:t>º</a:t>
            </a:r>
            <a:r>
              <a:rPr lang="en-US" sz="2400" dirty="0" smtClean="0"/>
              <a:t> is reduced at a distance z to: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But we narrow the </a:t>
            </a:r>
            <a:r>
              <a:rPr lang="en-US" sz="2400" dirty="0" smtClean="0">
                <a:latin typeface="cmmi10"/>
              </a:rPr>
              <a:t>º</a:t>
            </a:r>
            <a:r>
              <a:rPr lang="en-US" sz="2400" dirty="0" smtClean="0"/>
              <a:t> energy spread: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For NO</a:t>
            </a:r>
            <a:r>
              <a:rPr lang="el-GR" sz="2400" dirty="0" smtClean="0">
                <a:latin typeface="Cambria"/>
              </a:rPr>
              <a:t>ν</a:t>
            </a:r>
            <a:r>
              <a:rPr lang="en-US" sz="2400" dirty="0" smtClean="0"/>
              <a:t>A, moving 14 </a:t>
            </a:r>
            <a:r>
              <a:rPr lang="en-US" sz="2400" dirty="0" err="1" smtClean="0"/>
              <a:t>mrad</a:t>
            </a:r>
            <a:r>
              <a:rPr lang="en-US" sz="2400" dirty="0" smtClean="0"/>
              <a:t> off axis makes the </a:t>
            </a:r>
            <a:r>
              <a:rPr lang="en-US" sz="2400" dirty="0" err="1" smtClean="0"/>
              <a:t>NuMI</a:t>
            </a:r>
            <a:r>
              <a:rPr lang="en-US" sz="2400" dirty="0" smtClean="0"/>
              <a:t> beam energy 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peak at 2 </a:t>
            </a:r>
            <a:r>
              <a:rPr lang="en-US" sz="2200" dirty="0" err="1" smtClean="0"/>
              <a:t>GeV</a:t>
            </a:r>
            <a:endParaRPr lang="en-US" sz="2200" dirty="0" smtClean="0"/>
          </a:p>
          <a:p>
            <a:pPr lvl="1">
              <a:lnSpc>
                <a:spcPct val="80000"/>
              </a:lnSpc>
            </a:pPr>
            <a:r>
              <a:rPr lang="en-US" sz="2200" dirty="0" smtClean="0"/>
              <a:t>E</a:t>
            </a:r>
            <a:r>
              <a:rPr lang="en-US" sz="2200" baseline="-25000" dirty="0" smtClean="0">
                <a:latin typeface="cmmi10"/>
              </a:rPr>
              <a:t>º</a:t>
            </a:r>
            <a:r>
              <a:rPr lang="en-US" sz="2200" dirty="0" smtClean="0"/>
              <a:t> width narrows to 20%</a:t>
            </a:r>
          </a:p>
          <a:p>
            <a:pPr>
              <a:lnSpc>
                <a:spcPct val="80000"/>
              </a:lnSpc>
            </a:pP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 smtClean="0"/>
              <a:t>The detector is matched well to this narrow band beam with an energy resolution </a:t>
            </a:r>
            <a:r>
              <a:rPr lang="en-US" sz="2600" dirty="0" smtClean="0">
                <a:latin typeface="cmsy10"/>
              </a:rPr>
              <a:t>»</a:t>
            </a:r>
            <a:r>
              <a:rPr lang="en-US" sz="2600" dirty="0" smtClean="0"/>
              <a:t> 4% for </a:t>
            </a:r>
            <a:r>
              <a:rPr lang="en-US" sz="2600" dirty="0" smtClean="0">
                <a:latin typeface="cmmi10"/>
              </a:rPr>
              <a:t>º</a:t>
            </a:r>
            <a:r>
              <a:rPr lang="en-US" sz="2600" baseline="-25000" dirty="0" smtClean="0">
                <a:latin typeface="cmmi10"/>
              </a:rPr>
              <a:t>¹</a:t>
            </a:r>
            <a:r>
              <a:rPr lang="en-US" sz="2600" dirty="0" smtClean="0"/>
              <a:t> CC events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</p:txBody>
      </p:sp>
      <p:pic>
        <p:nvPicPr>
          <p:cNvPr id="58373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8200" y="1645795"/>
            <a:ext cx="4038600" cy="4023609"/>
          </a:xfrm>
          <a:noFill/>
        </p:spPr>
      </p:pic>
      <p:sp>
        <p:nvSpPr>
          <p:cNvPr id="583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F1E76D-64BA-4D68-8B2A-A5B3701852FE}" type="slidenum">
              <a:rPr lang="en-US"/>
              <a:pPr/>
              <a:t>10</a:t>
            </a:fld>
            <a:endParaRPr lang="en-US" dirty="0"/>
          </a:p>
        </p:txBody>
      </p:sp>
      <p:pic>
        <p:nvPicPr>
          <p:cNvPr id="11" name="Picture 1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16714" y="2384164"/>
            <a:ext cx="2083311" cy="381000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57664" y="3189256"/>
            <a:ext cx="1397510" cy="381000"/>
          </a:xfrm>
          <a:prstGeom prst="rect">
            <a:avLst/>
          </a:prstGeom>
          <a:noFill/>
          <a:ln/>
          <a:effectLst/>
        </p:spPr>
      </p:pic>
      <p:cxnSp>
        <p:nvCxnSpPr>
          <p:cNvPr id="10" name="Straight Arrow Connector 9"/>
          <p:cNvCxnSpPr/>
          <p:nvPr/>
        </p:nvCxnSpPr>
        <p:spPr>
          <a:xfrm rot="16200000" flipV="1">
            <a:off x="5845630" y="5362304"/>
            <a:ext cx="718456" cy="4963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590893" y="5826034"/>
            <a:ext cx="281218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L/E Matched to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Osc</a:t>
            </a:r>
            <a:r>
              <a:rPr lang="en-US" dirty="0" smtClean="0"/>
              <a:t>. Max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457200" y="1463569"/>
            <a:ext cx="4876800" cy="4756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Make the 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º</a:t>
            </a:r>
            <a:r>
              <a:rPr kumimoji="0" lang="en-US" sz="1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appearance measurement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you need to suppress backgrounds</a:t>
            </a:r>
            <a:endParaRPr lang="en-US" sz="1600" baseline="0" dirty="0" smtClean="0"/>
          </a:p>
          <a:p>
            <a:pPr lvl="1">
              <a:lnSpc>
                <a:spcPct val="120000"/>
              </a:lnSpc>
              <a:defRPr/>
            </a:pP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background for the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º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CC event topology is a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º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¹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NC event with a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¼</a:t>
            </a:r>
            <a:r>
              <a:rPr kumimoji="0" lang="en-US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0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is not fully reconstructed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 baseline="0" dirty="0" smtClean="0"/>
              <a:t>Off-axis</a:t>
            </a:r>
            <a:r>
              <a:rPr lang="en-US" sz="1400" dirty="0" smtClean="0"/>
              <a:t> projection (narrow energy band) </a:t>
            </a:r>
            <a:br>
              <a:rPr lang="en-US" sz="1400" dirty="0" smtClean="0"/>
            </a:br>
            <a:r>
              <a:rPr lang="en-US" sz="1400" dirty="0" smtClean="0"/>
              <a:t>suppresses the high energy </a:t>
            </a:r>
            <a:r>
              <a:rPr lang="en-US" sz="1400" dirty="0" smtClean="0">
                <a:latin typeface="cmmi10"/>
              </a:rPr>
              <a:t>º</a:t>
            </a:r>
            <a:r>
              <a:rPr lang="en-US" sz="1400" dirty="0" smtClean="0"/>
              <a:t> </a:t>
            </a:r>
            <a:r>
              <a:rPr lang="en-US" sz="1400" baseline="-25000" dirty="0" smtClean="0">
                <a:latin typeface="cmmi10"/>
              </a:rPr>
              <a:t>¹</a:t>
            </a:r>
            <a:r>
              <a:rPr lang="en-US" sz="1400" dirty="0" smtClean="0"/>
              <a:t> NC tail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1400" dirty="0" smtClean="0"/>
              <a:t>Other backgrounds are the intrinsic </a:t>
            </a:r>
            <a:r>
              <a:rPr lang="en-US" sz="1400" dirty="0" smtClean="0">
                <a:latin typeface="cmmi10"/>
              </a:rPr>
              <a:t>º</a:t>
            </a:r>
            <a:r>
              <a:rPr lang="en-US" sz="1400" baseline="-25000" dirty="0" smtClean="0"/>
              <a:t>e</a:t>
            </a:r>
            <a:r>
              <a:rPr lang="en-US" sz="1400" dirty="0" smtClean="0"/>
              <a:t> component of the beam (K</a:t>
            </a:r>
            <a:r>
              <a:rPr lang="en-US" sz="1400" baseline="30000" dirty="0" smtClean="0">
                <a:latin typeface="cmsy10"/>
              </a:rPr>
              <a:t>§ 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cmsy10"/>
              </a:rPr>
              <a:t>!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cmmi10"/>
              </a:rPr>
              <a:t>¼</a:t>
            </a:r>
            <a:r>
              <a:rPr lang="en-US" sz="1400" baseline="30000" dirty="0" smtClean="0">
                <a:latin typeface="cmmi10"/>
              </a:rPr>
              <a:t>0</a:t>
            </a:r>
            <a:r>
              <a:rPr lang="en-US" sz="1400" dirty="0" smtClean="0"/>
              <a:t> e</a:t>
            </a:r>
            <a:r>
              <a:rPr lang="en-US" sz="1400" baseline="30000" dirty="0" smtClean="0">
                <a:latin typeface="cmsy10"/>
              </a:rPr>
              <a:t>§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cmmi10"/>
              </a:rPr>
              <a:t>º</a:t>
            </a:r>
            <a:r>
              <a:rPr lang="en-US" sz="1400" baseline="-25000" dirty="0" smtClean="0"/>
              <a:t>e </a:t>
            </a:r>
            <a:r>
              <a:rPr lang="en-US" sz="1400" dirty="0" smtClean="0"/>
              <a:t>)  which are small (but </a:t>
            </a:r>
            <a:br>
              <a:rPr lang="en-US" sz="1400" dirty="0" smtClean="0"/>
            </a:br>
            <a:r>
              <a:rPr lang="en-US" sz="1400" dirty="0" smtClean="0"/>
              <a:t>so is </a:t>
            </a:r>
            <a:r>
              <a:rPr lang="en-US" sz="1400" dirty="0" smtClean="0">
                <a:latin typeface="cmmi10"/>
              </a:rPr>
              <a:t>µ</a:t>
            </a:r>
            <a:r>
              <a:rPr lang="en-US" sz="1400" baseline="-25000" dirty="0" smtClean="0"/>
              <a:t>13</a:t>
            </a:r>
            <a:r>
              <a:rPr lang="en-US" sz="1400" dirty="0" smtClean="0"/>
              <a:t>) which get projected off the energy band.</a:t>
            </a:r>
            <a:endParaRPr lang="en-US" sz="1600" dirty="0" smtClean="0"/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/>
              <a:t>To improve the </a:t>
            </a:r>
            <a:r>
              <a:rPr lang="en-US" sz="1600" dirty="0" smtClean="0">
                <a:latin typeface="cmmi10"/>
              </a:rPr>
              <a:t>µ</a:t>
            </a:r>
            <a:r>
              <a:rPr lang="en-US" sz="1600" baseline="-25000" dirty="0" smtClean="0"/>
              <a:t>23</a:t>
            </a:r>
            <a:r>
              <a:rPr lang="en-US" sz="1600" dirty="0" smtClean="0"/>
              <a:t> disappearance measurement:</a:t>
            </a:r>
          </a:p>
          <a:p>
            <a:pPr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 smtClean="0"/>
              <a:t>Significantly reduces the backgrounds from </a:t>
            </a:r>
            <a:r>
              <a:rPr lang="en-US" sz="1400" dirty="0" err="1" smtClean="0"/>
              <a:t>kaons</a:t>
            </a:r>
            <a:r>
              <a:rPr lang="en-US" sz="1400" dirty="0" smtClean="0"/>
              <a:t> (K</a:t>
            </a:r>
            <a:r>
              <a:rPr lang="en-US" sz="1400" baseline="30000" dirty="0" smtClean="0">
                <a:latin typeface="cmsy10"/>
              </a:rPr>
              <a:t>§</a:t>
            </a:r>
            <a:r>
              <a:rPr lang="en-US" sz="1400" dirty="0" smtClean="0">
                <a:latin typeface="cmsy10"/>
              </a:rPr>
              <a:t>!</a:t>
            </a:r>
            <a:r>
              <a:rPr lang="en-US" sz="1400" dirty="0" smtClean="0">
                <a:latin typeface="cmmi10"/>
              </a:rPr>
              <a:t>¹</a:t>
            </a:r>
            <a:r>
              <a:rPr lang="en-US" sz="1400" baseline="30000" dirty="0" smtClean="0">
                <a:latin typeface="cmsy10"/>
              </a:rPr>
              <a:t>§</a:t>
            </a:r>
            <a:r>
              <a:rPr lang="en-US" sz="1400" dirty="0" smtClean="0">
                <a:latin typeface="cmmi10"/>
              </a:rPr>
              <a:t>º</a:t>
            </a:r>
            <a:r>
              <a:rPr lang="en-US" sz="1400" dirty="0" smtClean="0"/>
              <a:t>) by shifting the neutrino energy to a different band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None/>
            </a:pPr>
            <a:endParaRPr lang="en-US" sz="1600" dirty="0" smtClean="0"/>
          </a:p>
          <a:p>
            <a:pPr lvl="1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400" dirty="0" smtClean="0"/>
              <a:t>Neutrino peak is primarily from </a:t>
            </a:r>
            <a:r>
              <a:rPr lang="en-US" sz="1400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sz="1400" dirty="0" smtClean="0"/>
              <a:t> decays</a:t>
            </a:r>
          </a:p>
          <a:p>
            <a:pPr lvl="1" indent="-34290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400" dirty="0" smtClean="0"/>
              <a:t>Energy spectrum in the signal region becomes almost insensitive to the </a:t>
            </a:r>
            <a:r>
              <a:rPr lang="en-US" sz="1400" dirty="0" smtClean="0">
                <a:latin typeface="Symbol" pitchFamily="18" charset="2"/>
                <a:sym typeface="Symbol" pitchFamily="18" charset="2"/>
              </a:rPr>
              <a:t></a:t>
            </a:r>
            <a:r>
              <a:rPr lang="en-US" sz="1400" dirty="0" smtClean="0"/>
              <a:t>/K ratio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The Advantage of Going</a:t>
            </a:r>
            <a:br>
              <a:rPr lang="en-US" dirty="0" smtClean="0"/>
            </a:br>
            <a:r>
              <a:rPr lang="en-US" dirty="0" smtClean="0"/>
              <a:t>Off-Axis</a:t>
            </a:r>
          </a:p>
        </p:txBody>
      </p:sp>
      <p:pic>
        <p:nvPicPr>
          <p:cNvPr id="9" name="Picture 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41651" y="5230215"/>
            <a:ext cx="1298298" cy="266700"/>
          </a:xfrm>
          <a:prstGeom prst="rect">
            <a:avLst/>
          </a:prstGeom>
          <a:noFill/>
          <a:ln/>
          <a:effectLst/>
        </p:spPr>
      </p:pic>
      <p:pic>
        <p:nvPicPr>
          <p:cNvPr id="1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 bwMode="auto">
          <a:xfrm>
            <a:off x="5911553" y="3880098"/>
            <a:ext cx="2854068" cy="2854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ANL HEP Seminiar</a:t>
            </a:r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 l="6413" t="9027" r="6152" b="3763"/>
          <a:stretch>
            <a:fillRect/>
          </a:stretch>
        </p:blipFill>
        <p:spPr bwMode="auto">
          <a:xfrm>
            <a:off x="5638800" y="1453933"/>
            <a:ext cx="3381531" cy="245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83944" y="2209800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mi10"/>
              </a:rPr>
              <a:t>¼</a:t>
            </a:r>
            <a:r>
              <a:rPr lang="en-US" baseline="30000" dirty="0" smtClean="0">
                <a:latin typeface="cmmi10"/>
              </a:rPr>
              <a:t>0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40512" y="16764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mmi10"/>
              </a:rPr>
              <a:t>°</a:t>
            </a:r>
            <a:endParaRPr lang="en-US" b="1" dirty="0">
              <a:latin typeface="cmmi1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9112" y="205740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mmi10"/>
              </a:rPr>
              <a:t>°</a:t>
            </a:r>
            <a:endParaRPr lang="en-US" b="1" dirty="0">
              <a:latin typeface="cmmi1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10800000" flipV="1">
            <a:off x="6167400" y="1879600"/>
            <a:ext cx="1536057" cy="662464"/>
          </a:xfrm>
          <a:prstGeom prst="line">
            <a:avLst/>
          </a:prstGeom>
          <a:ln w="31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>
            <a:off x="6083945" y="2988273"/>
            <a:ext cx="1481633" cy="60782"/>
          </a:xfrm>
          <a:prstGeom prst="line">
            <a:avLst/>
          </a:prstGeom>
          <a:ln w="3175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88868" y="3303565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mmi10"/>
              </a:rPr>
              <a:t>°</a:t>
            </a:r>
            <a:endParaRPr lang="en-US" b="1" dirty="0">
              <a:latin typeface="cmmi1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65576" y="2841030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mmi10"/>
              </a:rPr>
              <a:t>°</a:t>
            </a:r>
            <a:endParaRPr lang="en-US" b="1" dirty="0">
              <a:latin typeface="cmmi1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85387" y="298827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mi10"/>
              </a:rPr>
              <a:t>¼</a:t>
            </a:r>
            <a:r>
              <a:rPr lang="en-US" baseline="30000" dirty="0" smtClean="0">
                <a:latin typeface="cmmi10"/>
              </a:rPr>
              <a:t>0</a:t>
            </a:r>
            <a:endParaRPr lang="en-US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5638801" y="1232972"/>
            <a:ext cx="33815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mmi10"/>
              </a:rPr>
              <a:t>º</a:t>
            </a:r>
            <a:r>
              <a:rPr lang="en-US" smtClean="0"/>
              <a:t> </a:t>
            </a:r>
            <a:r>
              <a:rPr lang="en-US" baseline="-25000" smtClean="0">
                <a:latin typeface="cmmi10"/>
              </a:rPr>
              <a:t>¹</a:t>
            </a:r>
            <a:r>
              <a:rPr lang="en-US" smtClean="0"/>
              <a:t> </a:t>
            </a:r>
            <a:r>
              <a:rPr lang="en-US" dirty="0" smtClean="0"/>
              <a:t>NC BKG Topology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57" y="1039440"/>
            <a:ext cx="4934286" cy="497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25600" y="120650"/>
            <a:ext cx="6400800" cy="9144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Sensitivity for </a:t>
            </a:r>
            <a:r>
              <a:rPr lang="en-US" sz="3800" dirty="0" smtClean="0">
                <a:latin typeface="cmmi10"/>
              </a:rPr>
              <a:t>µ</a:t>
            </a:r>
            <a:r>
              <a:rPr lang="en-US" sz="3800" baseline="-25000" dirty="0" smtClean="0">
                <a:latin typeface="Calibri"/>
              </a:rPr>
              <a:t>13</a:t>
            </a:r>
            <a:r>
              <a:rPr lang="en-US" sz="3800" dirty="0" smtClean="0"/>
              <a:t> from </a:t>
            </a:r>
            <a:r>
              <a:rPr lang="en-US" sz="3800" dirty="0" smtClean="0">
                <a:latin typeface="cmmi10"/>
              </a:rPr>
              <a:t>º</a:t>
            </a:r>
            <a:r>
              <a:rPr lang="en-US" sz="3800" baseline="-25000" dirty="0" smtClean="0">
                <a:latin typeface="cmmi10"/>
              </a:rPr>
              <a:t>¹</a:t>
            </a:r>
            <a:r>
              <a:rPr lang="en-US" sz="3800" dirty="0" smtClean="0"/>
              <a:t> </a:t>
            </a:r>
            <a:r>
              <a:rPr lang="en-US" sz="3800" dirty="0" smtClean="0">
                <a:latin typeface="cmsy10"/>
              </a:rPr>
              <a:t>!</a:t>
            </a:r>
            <a:r>
              <a:rPr lang="en-US" sz="3800" dirty="0" smtClean="0"/>
              <a:t> </a:t>
            </a:r>
            <a:r>
              <a:rPr lang="en-US" sz="3800" dirty="0" smtClean="0">
                <a:latin typeface="cmmi10"/>
              </a:rPr>
              <a:t>º</a:t>
            </a:r>
            <a:r>
              <a:rPr lang="en-US" sz="3800" baseline="-25000" dirty="0" smtClean="0">
                <a:latin typeface="Calibri"/>
              </a:rPr>
              <a:t>e</a:t>
            </a:r>
            <a:endParaRPr lang="en-US" sz="3800" baseline="-25000" dirty="0">
              <a:latin typeface="Calibri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 bwMode="auto">
          <a:xfrm>
            <a:off x="2789235" y="3733798"/>
            <a:ext cx="4" cy="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5355771" y="1422400"/>
            <a:ext cx="3553098" cy="48417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Target Nova sensitive to electron neutrino appearance </a:t>
            </a:r>
            <a:r>
              <a:rPr lang="en-US" sz="2000" dirty="0" smtClean="0">
                <a:latin typeface="cmsy10"/>
              </a:rPr>
              <a:t>»</a:t>
            </a:r>
            <a:r>
              <a:rPr lang="en-US" sz="2000" dirty="0" smtClean="0"/>
              <a:t>0.01 at 90% CL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D2BE-6C4A-4063-B1E8-A86363E68EB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10" descr="sstt13-summary08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77371" y="3915684"/>
            <a:ext cx="207251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5198427" y="2595716"/>
            <a:ext cx="3713389" cy="1319968"/>
            <a:chOff x="5198427" y="2595716"/>
            <a:chExt cx="3713389" cy="1319968"/>
          </a:xfrm>
        </p:grpSpPr>
        <p:sp>
          <p:nvSpPr>
            <p:cNvPr id="12" name="TextBox 11"/>
            <p:cNvSpPr txBox="1"/>
            <p:nvPr/>
          </p:nvSpPr>
          <p:spPr>
            <a:xfrm>
              <a:off x="5198427" y="2595716"/>
              <a:ext cx="371338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 an kind world </a:t>
              </a:r>
              <a:r>
                <a:rPr lang="en-US" dirty="0" smtClean="0">
                  <a:latin typeface="cmmi10"/>
                </a:rPr>
                <a:t>µ</a:t>
              </a:r>
              <a:r>
                <a:rPr lang="en-US" baseline="-25000" dirty="0" smtClean="0"/>
                <a:t>13</a:t>
              </a:r>
              <a:r>
                <a:rPr lang="en-US" dirty="0" smtClean="0"/>
                <a:t> is large</a:t>
              </a:r>
              <a:br>
                <a:rPr lang="en-US" dirty="0" smtClean="0"/>
              </a:br>
              <a:r>
                <a:rPr lang="en-US" dirty="0" smtClean="0"/>
                <a:t>(T2K &amp; </a:t>
              </a:r>
              <a:r>
                <a:rPr lang="en-US" dirty="0" err="1" smtClean="0"/>
                <a:t>DoubleChooz</a:t>
              </a:r>
              <a:r>
                <a:rPr lang="en-US" dirty="0" smtClean="0"/>
                <a:t> observe </a:t>
              </a:r>
              <a:r>
                <a:rPr lang="en-US" dirty="0" smtClean="0">
                  <a:latin typeface="cmmi10"/>
                </a:rPr>
                <a:t>µ</a:t>
              </a:r>
              <a:r>
                <a:rPr lang="en-US" baseline="-25000" dirty="0" smtClean="0"/>
                <a:t>13</a:t>
              </a:r>
              <a:r>
                <a:rPr lang="en-US" dirty="0" smtClean="0"/>
                <a:t> </a:t>
              </a:r>
              <a:r>
                <a:rPr lang="en-US" dirty="0" smtClean="0">
                  <a:latin typeface="Symbol"/>
                  <a:sym typeface="Symbol"/>
                </a:rPr>
                <a:t></a:t>
              </a:r>
              <a:r>
                <a:rPr lang="en-US" dirty="0" smtClean="0"/>
                <a:t> 0)</a:t>
              </a:r>
              <a:endParaRPr lang="en-US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5621532" y="3578865"/>
              <a:ext cx="673637" cy="1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7241048" y="4332514"/>
            <a:ext cx="1570703" cy="175432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This opens up </a:t>
            </a:r>
            <a:r>
              <a:rPr lang="en-US" dirty="0" err="1" smtClean="0"/>
              <a:t>NOvA’s</a:t>
            </a:r>
            <a:r>
              <a:rPr lang="en-US" dirty="0" smtClean="0"/>
              <a:t> access to measuring</a:t>
            </a:r>
            <a:br>
              <a:rPr lang="en-US" dirty="0" smtClean="0"/>
            </a:br>
            <a:r>
              <a:rPr lang="en-US" dirty="0" smtClean="0">
                <a:latin typeface="cmmi10"/>
              </a:rPr>
              <a:t>±</a:t>
            </a:r>
            <a:r>
              <a:rPr lang="en-US" dirty="0" smtClean="0"/>
              <a:t> </a:t>
            </a:r>
            <a:r>
              <a:rPr lang="en-US" baseline="-25000" dirty="0" smtClean="0"/>
              <a:t>CP</a:t>
            </a:r>
            <a:r>
              <a:rPr lang="en-US" dirty="0" smtClean="0"/>
              <a:t> and mass hierarchy resolution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371771" y="5915706"/>
            <a:ext cx="651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M.Messier</a:t>
            </a:r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657" y="1039440"/>
            <a:ext cx="4934286" cy="497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25600" y="120650"/>
            <a:ext cx="6400800" cy="9144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Sensitivity for </a:t>
            </a:r>
            <a:r>
              <a:rPr lang="en-US" sz="3800" dirty="0" smtClean="0">
                <a:latin typeface="cmmi10"/>
              </a:rPr>
              <a:t>µ</a:t>
            </a:r>
            <a:r>
              <a:rPr lang="en-US" sz="3800" baseline="-25000" dirty="0" smtClean="0">
                <a:latin typeface="Calibri"/>
              </a:rPr>
              <a:t>13</a:t>
            </a:r>
            <a:r>
              <a:rPr lang="en-US" sz="3800" dirty="0" smtClean="0"/>
              <a:t> from </a:t>
            </a:r>
            <a:r>
              <a:rPr lang="en-US" sz="3800" dirty="0" smtClean="0">
                <a:latin typeface="cmmi10"/>
              </a:rPr>
              <a:t>º</a:t>
            </a:r>
            <a:r>
              <a:rPr lang="en-US" sz="3800" baseline="-25000" dirty="0" smtClean="0">
                <a:latin typeface="cmmi10"/>
              </a:rPr>
              <a:t>¹</a:t>
            </a:r>
            <a:r>
              <a:rPr lang="en-US" sz="3800" dirty="0" smtClean="0"/>
              <a:t> </a:t>
            </a:r>
            <a:r>
              <a:rPr lang="en-US" sz="3800" dirty="0" smtClean="0">
                <a:latin typeface="cmsy10"/>
              </a:rPr>
              <a:t>!</a:t>
            </a:r>
            <a:r>
              <a:rPr lang="en-US" sz="3800" dirty="0" smtClean="0"/>
              <a:t> </a:t>
            </a:r>
            <a:r>
              <a:rPr lang="en-US" sz="3800" dirty="0" smtClean="0">
                <a:latin typeface="cmmi10"/>
              </a:rPr>
              <a:t>º</a:t>
            </a:r>
            <a:r>
              <a:rPr lang="en-US" sz="3800" baseline="-25000" dirty="0" smtClean="0">
                <a:latin typeface="Calibri"/>
              </a:rPr>
              <a:t>e</a:t>
            </a:r>
            <a:endParaRPr lang="en-US" sz="3800" baseline="-25000" dirty="0">
              <a:latin typeface="Calibri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 bwMode="auto">
          <a:xfrm>
            <a:off x="2789235" y="3733798"/>
            <a:ext cx="4" cy="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ontent Placeholder 9"/>
          <p:cNvSpPr>
            <a:spLocks noGrp="1"/>
          </p:cNvSpPr>
          <p:nvPr>
            <p:ph sz="quarter" idx="2"/>
          </p:nvPr>
        </p:nvSpPr>
        <p:spPr>
          <a:xfrm>
            <a:off x="5355771" y="1422400"/>
            <a:ext cx="3553098" cy="48417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Target Nova sensitive to electron neutrino appearance </a:t>
            </a:r>
            <a:r>
              <a:rPr lang="en-US" sz="2000" dirty="0" smtClean="0">
                <a:latin typeface="cmsy10"/>
              </a:rPr>
              <a:t>»</a:t>
            </a:r>
            <a:r>
              <a:rPr lang="en-US" sz="2000" dirty="0" smtClean="0"/>
              <a:t>0.01 at 90% CL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pic>
        <p:nvPicPr>
          <p:cNvPr id="11" name="Picture 10" descr="sstt13-summary01.pd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6362" y="4018920"/>
            <a:ext cx="2057506" cy="2606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1"/>
          <p:cNvGrpSpPr/>
          <p:nvPr/>
        </p:nvGrpSpPr>
        <p:grpSpPr>
          <a:xfrm>
            <a:off x="6282813" y="3269353"/>
            <a:ext cx="2781404" cy="749566"/>
            <a:chOff x="6282813" y="3269353"/>
            <a:chExt cx="2781404" cy="7495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TextBox 15"/>
            <p:cNvSpPr txBox="1"/>
            <p:nvPr/>
          </p:nvSpPr>
          <p:spPr>
            <a:xfrm>
              <a:off x="6282813" y="3269353"/>
              <a:ext cx="278140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 a cruel world </a:t>
              </a:r>
              <a:r>
                <a:rPr lang="en-US" dirty="0" smtClean="0">
                  <a:latin typeface="cmmi10"/>
                </a:rPr>
                <a:t>µ</a:t>
              </a:r>
              <a:r>
                <a:rPr lang="en-US" baseline="-25000" dirty="0" smtClean="0"/>
                <a:t>13</a:t>
              </a:r>
              <a:r>
                <a:rPr lang="en-US" dirty="0" smtClean="0"/>
                <a:t> is small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16200000" flipH="1">
              <a:off x="7958366" y="3828801"/>
              <a:ext cx="380235" cy="1"/>
            </a:xfrm>
            <a:prstGeom prst="straightConnector1">
              <a:avLst/>
            </a:prstGeom>
            <a:ln w="1270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355771" y="4325257"/>
            <a:ext cx="1570703" cy="1754326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This greatly reduces </a:t>
            </a:r>
            <a:r>
              <a:rPr lang="en-US" dirty="0" err="1" smtClean="0"/>
              <a:t>NOvA’s</a:t>
            </a:r>
            <a:r>
              <a:rPr lang="en-US" dirty="0" smtClean="0"/>
              <a:t> access to </a:t>
            </a:r>
            <a:r>
              <a:rPr lang="en-US" dirty="0" smtClean="0">
                <a:latin typeface="cmmi10"/>
              </a:rPr>
              <a:t>±</a:t>
            </a:r>
            <a:r>
              <a:rPr lang="en-US" baseline="-25000" dirty="0" smtClean="0"/>
              <a:t>CP</a:t>
            </a:r>
            <a:r>
              <a:rPr lang="en-US" dirty="0" smtClean="0"/>
              <a:t> and mass hierarchy resolution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148484" y="4217535"/>
            <a:ext cx="65114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M.Messier</a:t>
            </a:r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44475" y="1311275"/>
            <a:ext cx="4768960" cy="497205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detector’s energy resolution, allows NO</a:t>
            </a:r>
            <a:r>
              <a:rPr lang="en-US" sz="2000" dirty="0" smtClean="0">
                <a:latin typeface="cmmi10"/>
              </a:rPr>
              <a:t>º</a:t>
            </a:r>
            <a:r>
              <a:rPr lang="en-US" sz="2000" dirty="0" smtClean="0"/>
              <a:t>A to  perform the disappearance measurement to 1%</a:t>
            </a:r>
          </a:p>
          <a:p>
            <a:r>
              <a:rPr lang="en-US" sz="2000" dirty="0" smtClean="0"/>
              <a:t>Typical 2GeV  </a:t>
            </a:r>
            <a:r>
              <a:rPr lang="en-US" sz="2000" dirty="0" smtClean="0">
                <a:latin typeface="cmmi10"/>
              </a:rPr>
              <a:t>º</a:t>
            </a:r>
            <a:r>
              <a:rPr lang="en-US" sz="2000" baseline="-25000" dirty="0" smtClean="0">
                <a:latin typeface="cmmi10"/>
              </a:rPr>
              <a:t>¹</a:t>
            </a:r>
            <a:r>
              <a:rPr lang="en-US" sz="2000" dirty="0" smtClean="0"/>
              <a:t> CC-</a:t>
            </a:r>
            <a:r>
              <a:rPr lang="en-US" sz="2000" dirty="0" err="1" smtClean="0"/>
              <a:t>quasielastic</a:t>
            </a:r>
            <a:r>
              <a:rPr lang="en-US" sz="2000" dirty="0" smtClean="0"/>
              <a:t> event has </a:t>
            </a:r>
            <a:r>
              <a:rPr lang="en-US" sz="2000" dirty="0" smtClean="0">
                <a:latin typeface="cmsy10"/>
              </a:rPr>
              <a:t>»</a:t>
            </a:r>
            <a:r>
              <a:rPr lang="en-US" sz="2000" dirty="0" smtClean="0"/>
              <a:t>120 hit cells</a:t>
            </a:r>
            <a:br>
              <a:rPr lang="en-US" sz="2000" dirty="0" smtClean="0"/>
            </a:br>
            <a:r>
              <a:rPr lang="en-US" sz="2000" dirty="0" smtClean="0"/>
              <a:t>(</a:t>
            </a:r>
            <a:r>
              <a:rPr lang="en-US" sz="2000" dirty="0" err="1" smtClean="0"/>
              <a:t>dE</a:t>
            </a:r>
            <a:r>
              <a:rPr lang="en-US" sz="2000" dirty="0" smtClean="0"/>
              <a:t>/</a:t>
            </a:r>
            <a:r>
              <a:rPr lang="en-US" sz="2000" dirty="0" err="1" smtClean="0"/>
              <a:t>dx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¼</a:t>
            </a:r>
            <a:r>
              <a:rPr lang="en-US" sz="2000" dirty="0" smtClean="0"/>
              <a:t> 12MeV/plane for MIPP)</a:t>
            </a:r>
          </a:p>
          <a:p>
            <a:endParaRPr lang="en-US" sz="2000" dirty="0" smtClean="0"/>
          </a:p>
          <a:p>
            <a:r>
              <a:rPr lang="en-US" sz="2000" dirty="0" smtClean="0"/>
              <a:t>If </a:t>
            </a:r>
            <a:r>
              <a:rPr lang="en-US" sz="2000" dirty="0" smtClean="0">
                <a:latin typeface="Calibri"/>
              </a:rPr>
              <a:t>sin</a:t>
            </a:r>
            <a:r>
              <a:rPr lang="en-US" sz="2000" baseline="30000" dirty="0" smtClean="0">
                <a:latin typeface="Calibri"/>
              </a:rPr>
              <a:t>2</a:t>
            </a:r>
            <a:r>
              <a:rPr lang="en-US" sz="2000" dirty="0" smtClean="0"/>
              <a:t>(2</a:t>
            </a:r>
            <a:r>
              <a:rPr lang="en-US" sz="2000" dirty="0" smtClean="0">
                <a:latin typeface="cmmi10"/>
              </a:rPr>
              <a:t>µ</a:t>
            </a:r>
            <a:r>
              <a:rPr lang="en-US" sz="2000" baseline="-50000" dirty="0" smtClean="0">
                <a:latin typeface="cmmi10"/>
              </a:rPr>
              <a:t>23</a:t>
            </a:r>
            <a:r>
              <a:rPr lang="en-US" sz="2000" dirty="0" smtClean="0"/>
              <a:t>)</a:t>
            </a:r>
            <a:r>
              <a:rPr lang="en-US" sz="2000" dirty="0" smtClean="0">
                <a:latin typeface="Symbol"/>
                <a:sym typeface="Symbol"/>
              </a:rPr>
              <a:t>1</a:t>
            </a:r>
            <a:r>
              <a:rPr lang="en-US" sz="2000" dirty="0" smtClean="0"/>
              <a:t>, we can then resolve the quadrant (</a:t>
            </a:r>
            <a:r>
              <a:rPr lang="en-US" sz="2000" dirty="0" smtClean="0">
                <a:latin typeface="cmmi10"/>
              </a:rPr>
              <a:t>µ</a:t>
            </a:r>
            <a:r>
              <a:rPr lang="en-US" sz="2000" baseline="-25000" dirty="0" smtClean="0">
                <a:latin typeface="Tw Cen MT"/>
              </a:rPr>
              <a:t>23</a:t>
            </a:r>
            <a:r>
              <a:rPr lang="en-US" sz="2000" dirty="0" smtClean="0"/>
              <a:t> &gt; </a:t>
            </a:r>
            <a:r>
              <a:rPr lang="en-US" sz="2000" dirty="0" smtClean="0">
                <a:latin typeface="cmmi10"/>
              </a:rPr>
              <a:t>¼</a:t>
            </a:r>
            <a:r>
              <a:rPr lang="en-US" sz="2000" dirty="0" smtClean="0"/>
              <a:t>/4 or</a:t>
            </a:r>
            <a:r>
              <a:rPr lang="en-US" sz="2000" dirty="0" smtClean="0">
                <a:latin typeface="cmmi10"/>
              </a:rPr>
              <a:t> µ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 &lt; </a:t>
            </a:r>
            <a:r>
              <a:rPr lang="en-US" sz="2000" dirty="0" smtClean="0">
                <a:latin typeface="cmmi10"/>
              </a:rPr>
              <a:t>¼</a:t>
            </a:r>
            <a:r>
              <a:rPr lang="en-US" sz="2000" dirty="0" smtClean="0"/>
              <a:t>/4, )</a:t>
            </a:r>
          </a:p>
          <a:p>
            <a:r>
              <a:rPr lang="en-US" sz="2000" dirty="0" smtClean="0"/>
              <a:t>Measure if </a:t>
            </a:r>
            <a:r>
              <a:rPr lang="en-US" sz="2000" dirty="0" smtClean="0">
                <a:latin typeface="cmmi10"/>
              </a:rPr>
              <a:t>º</a:t>
            </a:r>
            <a:r>
              <a:rPr lang="en-US" sz="2000" baseline="-25000" dirty="0" smtClean="0">
                <a:latin typeface="Tw Cen MT"/>
              </a:rPr>
              <a:t>3</a:t>
            </a:r>
            <a:r>
              <a:rPr lang="en-US" sz="2000" dirty="0" smtClean="0"/>
              <a:t> couples more to </a:t>
            </a:r>
            <a:r>
              <a:rPr lang="en-US" sz="2000" dirty="0" smtClean="0">
                <a:latin typeface="cmmi10"/>
              </a:rPr>
              <a:t>º</a:t>
            </a:r>
            <a:r>
              <a:rPr lang="en-US" sz="2000" baseline="-25000" dirty="0" smtClean="0">
                <a:latin typeface="cmmi10"/>
              </a:rPr>
              <a:t>¹</a:t>
            </a:r>
            <a:r>
              <a:rPr lang="en-US" sz="2000" dirty="0" smtClean="0"/>
              <a:t> or </a:t>
            </a:r>
            <a:r>
              <a:rPr lang="en-US" sz="2000" dirty="0" smtClean="0">
                <a:latin typeface="cmmi10"/>
              </a:rPr>
              <a:t>º</a:t>
            </a:r>
            <a:r>
              <a:rPr lang="en-US" sz="2000" baseline="-25000" dirty="0" smtClean="0">
                <a:latin typeface="cmmi10"/>
              </a:rPr>
              <a:t>¿</a:t>
            </a:r>
          </a:p>
          <a:p>
            <a:endParaRPr lang="en-US" sz="2000" dirty="0" smtClean="0"/>
          </a:p>
          <a:p>
            <a:r>
              <a:rPr lang="en-US" sz="2000" dirty="0" smtClean="0"/>
              <a:t>If sin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(2</a:t>
            </a:r>
            <a:r>
              <a:rPr lang="en-US" sz="2000" dirty="0" smtClean="0">
                <a:latin typeface="cmmi10"/>
              </a:rPr>
              <a:t>µ</a:t>
            </a:r>
            <a:r>
              <a:rPr lang="en-US" sz="2000" baseline="-50000" dirty="0" smtClean="0">
                <a:latin typeface="cmmi10"/>
              </a:rPr>
              <a:t>23</a:t>
            </a:r>
            <a:r>
              <a:rPr lang="en-US" sz="2000" dirty="0" smtClean="0"/>
              <a:t>)</a:t>
            </a:r>
            <a:r>
              <a:rPr lang="en-US" sz="2000" dirty="0" smtClean="0">
                <a:latin typeface="Symbol"/>
                <a:sym typeface="Symbol"/>
              </a:rPr>
              <a:t>=1 </a:t>
            </a:r>
            <a:r>
              <a:rPr lang="en-US" sz="2000" dirty="0" smtClean="0"/>
              <a:t>then this is also interesting since it could be hint at a basic symmetry </a:t>
            </a:r>
          </a:p>
          <a:p>
            <a:endParaRPr lang="en-US" sz="2000" baseline="-25000" dirty="0" smtClean="0">
              <a:latin typeface="cmmi1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Sensitivity to </a:t>
            </a:r>
            <a:r>
              <a:rPr lang="en-US" dirty="0" smtClean="0">
                <a:latin typeface="Tw Cen MT"/>
              </a:rPr>
              <a:t>sin</a:t>
            </a:r>
            <a:r>
              <a:rPr lang="en-US" baseline="30000" dirty="0" smtClean="0">
                <a:latin typeface="Tw Cen MT"/>
              </a:rPr>
              <a:t>2</a:t>
            </a:r>
            <a:r>
              <a:rPr lang="en-US" dirty="0" smtClean="0">
                <a:latin typeface="Tw Cen MT"/>
              </a:rPr>
              <a:t>(2</a:t>
            </a:r>
            <a:r>
              <a:rPr lang="en-US" dirty="0" smtClean="0">
                <a:latin typeface="cmmi10"/>
              </a:rPr>
              <a:t>µ</a:t>
            </a:r>
            <a:r>
              <a:rPr lang="en-US" baseline="-25000" dirty="0" smtClean="0">
                <a:latin typeface="Tw Cen MT"/>
              </a:rPr>
              <a:t>23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>
            <p:ph sz="quarter" idx="14"/>
          </p:nvPr>
        </p:nvGraphicFramePr>
        <p:xfrm>
          <a:off x="5013435" y="1150860"/>
          <a:ext cx="3886098" cy="2674902"/>
        </p:xfrm>
        <a:graphic>
          <a:graphicData uri="http://schemas.openxmlformats.org/presentationml/2006/ole">
            <p:oleObj spid="_x0000_s8194" name="Document" r:id="rId4" imgW="2883408" imgH="1984248" progId="Word.Document.8">
              <p:embed/>
            </p:oleObj>
          </a:graphicData>
        </a:graphic>
      </p:graphicFrame>
      <p:pic>
        <p:nvPicPr>
          <p:cNvPr id="9" name="Picture 7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59512" y="4071257"/>
            <a:ext cx="3540022" cy="2285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A8C7-E5D7-4B64-844B-41F73C2C38C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050" y="80078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CP Violation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194114"/>
            <a:ext cx="8239125" cy="2711679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Large Mixing Angle (LMA) solution gives sensitivity to </a:t>
            </a:r>
            <a:r>
              <a:rPr lang="en-US" sz="2200" dirty="0" smtClean="0">
                <a:latin typeface="cmmi10"/>
              </a:rPr>
              <a:t>±</a:t>
            </a:r>
            <a:r>
              <a:rPr lang="en-US" sz="2200" baseline="-25000" dirty="0" smtClean="0">
                <a:latin typeface="cmmi10"/>
              </a:rPr>
              <a:t>CP</a:t>
            </a:r>
            <a:r>
              <a:rPr lang="en-US" sz="2200" dirty="0" smtClean="0"/>
              <a:t> in the difference between the                 and                 transitions amplitudes.</a:t>
            </a:r>
          </a:p>
          <a:p>
            <a:r>
              <a:rPr lang="en-US" sz="2200" dirty="0" smtClean="0"/>
              <a:t>In vacuum, the transition probability is shifted with </a:t>
            </a:r>
            <a:r>
              <a:rPr lang="en-US" sz="2200" dirty="0" smtClean="0">
                <a:latin typeface="cmmi10"/>
              </a:rPr>
              <a:t>±</a:t>
            </a:r>
            <a:r>
              <a:rPr lang="en-US" sz="2200" dirty="0" smtClean="0"/>
              <a:t> where at the first oscillation maximum the shift can be simplified to: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4"/>
          </p:nvPr>
        </p:nvSpPr>
        <p:spPr>
          <a:xfrm>
            <a:off x="457200" y="3731555"/>
            <a:ext cx="3988678" cy="2728549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For </a:t>
            </a:r>
            <a:r>
              <a:rPr lang="en-US" sz="2200" dirty="0" err="1" smtClean="0"/>
              <a:t>NOvA</a:t>
            </a:r>
            <a:r>
              <a:rPr lang="en-US" sz="2200" dirty="0" smtClean="0"/>
              <a:t> to measure </a:t>
            </a:r>
            <a:r>
              <a:rPr lang="en-US" sz="2200" dirty="0" smtClean="0">
                <a:latin typeface="cmmi10"/>
              </a:rPr>
              <a:t>±</a:t>
            </a:r>
            <a:r>
              <a:rPr lang="en-US" sz="2200" baseline="-25000" dirty="0" smtClean="0">
                <a:latin typeface="cmmi10"/>
              </a:rPr>
              <a:t>CP</a:t>
            </a:r>
            <a:r>
              <a:rPr lang="en-US" sz="2200" dirty="0" smtClean="0"/>
              <a:t> we must first observe a (large enough) non-zero </a:t>
            </a:r>
            <a:r>
              <a:rPr lang="en-US" sz="2200" dirty="0" smtClean="0">
                <a:latin typeface="cmmi10"/>
              </a:rPr>
              <a:t>º</a:t>
            </a:r>
            <a:r>
              <a:rPr lang="en-US" sz="2200" dirty="0" smtClean="0"/>
              <a:t> </a:t>
            </a:r>
            <a:r>
              <a:rPr lang="en-US" sz="2200" baseline="-25000" dirty="0" smtClean="0">
                <a:latin typeface="cmmi10"/>
              </a:rPr>
              <a:t>¹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cmsy10"/>
              </a:rPr>
              <a:t>!</a:t>
            </a:r>
            <a:r>
              <a:rPr lang="en-US" sz="2200" dirty="0" smtClean="0"/>
              <a:t> </a:t>
            </a:r>
            <a:r>
              <a:rPr lang="en-US" sz="2200" dirty="0" smtClean="0">
                <a:latin typeface="cmmi10"/>
              </a:rPr>
              <a:t>º</a:t>
            </a:r>
            <a:r>
              <a:rPr lang="en-US" sz="2200" dirty="0" smtClean="0"/>
              <a:t> </a:t>
            </a:r>
            <a:r>
              <a:rPr lang="en-US" sz="2200" baseline="-25000" dirty="0" smtClean="0"/>
              <a:t>e</a:t>
            </a:r>
            <a:r>
              <a:rPr lang="en-US" sz="2200" dirty="0" smtClean="0"/>
              <a:t> amplitude.</a:t>
            </a:r>
          </a:p>
          <a:p>
            <a:r>
              <a:rPr lang="en-US" sz="2200" dirty="0" smtClean="0"/>
              <a:t>But in matter, the ultimate sensitivity of NO</a:t>
            </a:r>
            <a:r>
              <a:rPr lang="el-GR" sz="2200" dirty="0" smtClean="0">
                <a:latin typeface="Cambria"/>
              </a:rPr>
              <a:t>ν</a:t>
            </a:r>
            <a:r>
              <a:rPr lang="en-US" sz="2200" dirty="0" smtClean="0"/>
              <a:t>A  for resolving the CP ambiguities depend on both the value of  </a:t>
            </a:r>
            <a:r>
              <a:rPr lang="en-US" sz="2200" dirty="0" smtClean="0">
                <a:latin typeface="Calibri"/>
              </a:rPr>
              <a:t>θ</a:t>
            </a:r>
            <a:r>
              <a:rPr lang="en-US" sz="2200" baseline="-25000" dirty="0" smtClean="0">
                <a:latin typeface="Calibri"/>
              </a:rPr>
              <a:t>13</a:t>
            </a:r>
            <a:r>
              <a:rPr lang="en-US" sz="2200" dirty="0" smtClean="0"/>
              <a:t> and </a:t>
            </a:r>
            <a:r>
              <a:rPr lang="en-US" sz="2200" dirty="0" smtClean="0">
                <a:latin typeface="cmmi10"/>
              </a:rPr>
              <a:t>±</a:t>
            </a:r>
            <a:endParaRPr lang="en-US" sz="2200" dirty="0" smtClean="0">
              <a:latin typeface="+mj-lt"/>
            </a:endParaRPr>
          </a:p>
        </p:txBody>
      </p:sp>
      <p:pic>
        <p:nvPicPr>
          <p:cNvPr id="12" name="Picture 5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26152" y="2951096"/>
            <a:ext cx="3710651" cy="377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45915" y="3143358"/>
            <a:ext cx="3713171" cy="470829"/>
          </a:xfrm>
          <a:prstGeom prst="rect">
            <a:avLst/>
          </a:prstGeom>
          <a:noFill/>
          <a:ln/>
          <a:effectLst/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7727" y="1685585"/>
            <a:ext cx="864110" cy="202692"/>
          </a:xfrm>
          <a:prstGeom prst="rect">
            <a:avLst/>
          </a:prstGeom>
          <a:noFill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40666" y="1633619"/>
            <a:ext cx="864620" cy="2546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050" y="80078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Mass Ordering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447911" y="1381807"/>
            <a:ext cx="4411472" cy="185681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From solar and atmospheric data we know: 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</p:nvPr>
        </p:nvGraphicFramePr>
        <p:xfrm>
          <a:off x="5096933" y="1527175"/>
          <a:ext cx="3255963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1" name="Content Placeholder 30"/>
          <p:cNvGraphicFramePr>
            <a:graphicFrameLocks noGrp="1"/>
          </p:cNvGraphicFramePr>
          <p:nvPr>
            <p:ph sz="quarter" idx="15"/>
          </p:nvPr>
        </p:nvGraphicFramePr>
        <p:xfrm>
          <a:off x="5113867" y="3937000"/>
          <a:ext cx="3303588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Right Brace 13"/>
          <p:cNvSpPr/>
          <p:nvPr/>
        </p:nvSpPr>
        <p:spPr>
          <a:xfrm>
            <a:off x="8020604" y="1907177"/>
            <a:ext cx="328524" cy="73511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8123169" y="4685240"/>
            <a:ext cx="328524" cy="73511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63382" y="2141896"/>
            <a:ext cx="522962" cy="250821"/>
          </a:xfrm>
          <a:prstGeom prst="rect">
            <a:avLst/>
          </a:prstGeom>
          <a:noFill/>
          <a:ln/>
          <a:effectLst/>
        </p:spPr>
      </p:pic>
      <p:sp>
        <p:nvSpPr>
          <p:cNvPr id="33" name="Text Placeholder 24"/>
          <p:cNvSpPr txBox="1">
            <a:spLocks/>
          </p:cNvSpPr>
          <p:nvPr/>
        </p:nvSpPr>
        <p:spPr>
          <a:xfrm>
            <a:off x="426622" y="2997201"/>
            <a:ext cx="4754978" cy="3539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leads to two possible mass hierarchies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A “normal” order which follows the charged lepton mass ordering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“inverted” order where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alibri"/>
              </a:rPr>
              <a:t>m</a:t>
            </a:r>
            <a:r>
              <a:rPr lang="en-US" sz="2000" baseline="-25000" dirty="0" smtClean="0">
                <a:latin typeface="Calibri"/>
              </a:rPr>
              <a:t>3</a:t>
            </a:r>
            <a:r>
              <a:rPr lang="en-US" sz="2000" dirty="0" smtClean="0"/>
              <a:t> is actually the lightest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º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can solve this by measuring the sign of </a:t>
            </a:r>
            <a:r>
              <a:rPr kumimoji="0" lang="en-US" sz="20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2000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23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using the MSW effect over the 810km baseline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07184" y="1919307"/>
            <a:ext cx="2564571" cy="967612"/>
          </a:xfrm>
          <a:prstGeom prst="rect">
            <a:avLst/>
          </a:prstGeom>
          <a:noFill/>
          <a:ln/>
          <a:effectLst/>
        </p:spPr>
      </p:pic>
      <p:pic>
        <p:nvPicPr>
          <p:cNvPr id="22" name="Picture 21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66991" y="4928192"/>
            <a:ext cx="677010" cy="261899"/>
          </a:xfrm>
          <a:prstGeom prst="rect">
            <a:avLst/>
          </a:prstGeom>
          <a:noFill/>
          <a:ln/>
          <a:effectLst/>
        </p:spPr>
      </p:pic>
      <p:sp>
        <p:nvSpPr>
          <p:cNvPr id="39" name="Right Brace 38"/>
          <p:cNvSpPr/>
          <p:nvPr/>
        </p:nvSpPr>
        <p:spPr>
          <a:xfrm>
            <a:off x="8094141" y="4318000"/>
            <a:ext cx="321734" cy="33866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61073" y="4361793"/>
            <a:ext cx="736152" cy="252539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em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46451" y="2711668"/>
            <a:ext cx="552415" cy="264947"/>
          </a:xfrm>
          <a:prstGeom prst="rect">
            <a:avLst/>
          </a:prstGeom>
          <a:noFill/>
          <a:ln/>
          <a:effectLst/>
        </p:spPr>
      </p:pic>
      <p:sp>
        <p:nvSpPr>
          <p:cNvPr id="43" name="Right Brace 42"/>
          <p:cNvSpPr/>
          <p:nvPr/>
        </p:nvSpPr>
        <p:spPr>
          <a:xfrm>
            <a:off x="8026412" y="2675502"/>
            <a:ext cx="321734" cy="33866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502401" y="1320800"/>
            <a:ext cx="88357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Normal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502404" y="3793021"/>
            <a:ext cx="96956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Inverted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A8C7-E5D7-4B64-844B-41F73C2C38C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675" y="80078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Matter Effect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341586" y="1384889"/>
            <a:ext cx="6268220" cy="249883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forward scattering amplitudes for neutrinos and anti-neutrinos through normal matter differ due to the inclusion of the extra diagram for interactions off electrons</a:t>
            </a:r>
          </a:p>
          <a:p>
            <a:r>
              <a:rPr lang="en-US" dirty="0" smtClean="0"/>
              <a:t>This difference breaks the degeneracy in the neutrino mass spectrum and modify the oscillation probability</a:t>
            </a:r>
          </a:p>
          <a:p>
            <a:endParaRPr lang="en-US" dirty="0" smtClean="0"/>
          </a:p>
          <a:p>
            <a:r>
              <a:rPr lang="en-US" dirty="0" smtClean="0"/>
              <a:t>If the  experiment is performed at the first peak in the oscillation then the matter effects are primarily a function of the beam energy and approximated by:</a:t>
            </a:r>
          </a:p>
        </p:txBody>
      </p:sp>
      <p:grpSp>
        <p:nvGrpSpPr>
          <p:cNvPr id="4" name="Group 38"/>
          <p:cNvGrpSpPr/>
          <p:nvPr/>
        </p:nvGrpSpPr>
        <p:grpSpPr>
          <a:xfrm>
            <a:off x="6830849" y="1425779"/>
            <a:ext cx="2302641" cy="2078779"/>
            <a:chOff x="6841359" y="1467819"/>
            <a:chExt cx="2302641" cy="207877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464535" y="2402364"/>
              <a:ext cx="924910" cy="1051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6797878" y="2676235"/>
              <a:ext cx="953589" cy="37882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V="1">
              <a:off x="6828660" y="1776999"/>
              <a:ext cx="830317" cy="420414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8095868" y="2692005"/>
              <a:ext cx="953589" cy="37882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8179200" y="1792769"/>
              <a:ext cx="830317" cy="420414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tretch>
              <a:fillRect/>
            </a:stretch>
          </p:blipFill>
          <p:spPr bwMode="auto">
            <a:xfrm>
              <a:off x="6841359" y="3317638"/>
              <a:ext cx="279400" cy="2289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/>
            <a:stretch>
              <a:fillRect/>
            </a:stretch>
          </p:blipFill>
          <p:spPr bwMode="auto">
            <a:xfrm>
              <a:off x="8864600" y="1578175"/>
              <a:ext cx="279400" cy="2289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6850117" y="1467819"/>
              <a:ext cx="177800" cy="178080"/>
            </a:xfrm>
            <a:prstGeom prst="rect">
              <a:avLst/>
            </a:prstGeom>
          </p:spPr>
        </p:pic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8799727" y="3333349"/>
              <a:ext cx="177800" cy="178080"/>
            </a:xfrm>
            <a:prstGeom prst="rect">
              <a:avLst/>
            </a:prstGeom>
          </p:spPr>
        </p:pic>
        <p:pic>
          <p:nvPicPr>
            <p:cNvPr id="24" name="Picture 23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7782910" y="2108950"/>
              <a:ext cx="330200" cy="254400"/>
            </a:xfrm>
            <a:prstGeom prst="rect">
              <a:avLst/>
            </a:prstGeom>
          </p:spPr>
        </p:pic>
      </p:grpSp>
      <p:sp>
        <p:nvSpPr>
          <p:cNvPr id="26" name="Text Placeholder 2"/>
          <p:cNvSpPr txBox="1">
            <a:spLocks/>
          </p:cNvSpPr>
          <p:nvPr/>
        </p:nvSpPr>
        <p:spPr>
          <a:xfrm>
            <a:off x="287382" y="4718050"/>
            <a:ext cx="8530046" cy="1711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In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normal hierarchy this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matter effect enhances the transition probability for neutrinos and suppresses the probability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antineutrinos transitions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With an inverted hierarchy the effect is reversed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2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neutrino beam used for NO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º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A, the matter effect gives a 30% enhancement/suppression in the transition probability.</a:t>
            </a:r>
          </a:p>
        </p:txBody>
      </p:sp>
      <p:pic>
        <p:nvPicPr>
          <p:cNvPr id="20" name="Picture 1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2314" y="3785504"/>
            <a:ext cx="4495810" cy="355092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62095" y="2617952"/>
            <a:ext cx="3581408" cy="278892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1054" y="4289095"/>
            <a:ext cx="2819406" cy="457200"/>
          </a:xfrm>
          <a:prstGeom prst="rect">
            <a:avLst/>
          </a:prstGeom>
          <a:noFill/>
          <a:ln/>
          <a:effectLst/>
        </p:spPr>
      </p:pic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D2BE-6C4A-4063-B1E8-A86363E68EB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675" y="80078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Matter Effect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341586" y="1384889"/>
            <a:ext cx="6268220" cy="249883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forward scattering amplitudes for neutrinos and anti-neutrinos through normal matter differ due to the inclusion of the extra diagram for interactions off electrons</a:t>
            </a:r>
          </a:p>
          <a:p>
            <a:r>
              <a:rPr lang="en-US" dirty="0" smtClean="0"/>
              <a:t>This difference breaks the degeneracy in the neutrino mass spectrum and modify the oscillation probability</a:t>
            </a:r>
          </a:p>
          <a:p>
            <a:endParaRPr lang="en-US" dirty="0" smtClean="0"/>
          </a:p>
          <a:p>
            <a:r>
              <a:rPr lang="en-US" dirty="0" smtClean="0"/>
              <a:t>If the  experiment is performed at the first peak in the oscillation then the matter effects are primarily a function of the beam energy and approximated by:</a:t>
            </a:r>
          </a:p>
        </p:txBody>
      </p:sp>
      <p:grpSp>
        <p:nvGrpSpPr>
          <p:cNvPr id="4" name="Group 38"/>
          <p:cNvGrpSpPr/>
          <p:nvPr/>
        </p:nvGrpSpPr>
        <p:grpSpPr>
          <a:xfrm>
            <a:off x="6830849" y="1425779"/>
            <a:ext cx="2302641" cy="2078779"/>
            <a:chOff x="6841359" y="1467819"/>
            <a:chExt cx="2302641" cy="2078779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7464535" y="2402364"/>
              <a:ext cx="924910" cy="1051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6797878" y="2676235"/>
              <a:ext cx="953589" cy="37882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16200000" flipV="1">
              <a:off x="6828660" y="1776999"/>
              <a:ext cx="830317" cy="420414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V="1">
              <a:off x="8095868" y="2692005"/>
              <a:ext cx="953589" cy="378823"/>
            </a:xfrm>
            <a:prstGeom prst="straightConnector1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8179200" y="1792769"/>
              <a:ext cx="830317" cy="420414"/>
            </a:xfrm>
            <a:prstGeom prst="straightConnector1">
              <a:avLst/>
            </a:prstGeom>
            <a:ln>
              <a:headEnd type="oval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/>
            <a:stretch>
              <a:fillRect/>
            </a:stretch>
          </p:blipFill>
          <p:spPr bwMode="auto">
            <a:xfrm>
              <a:off x="6841359" y="3317638"/>
              <a:ext cx="279400" cy="2289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/>
            <a:stretch>
              <a:fillRect/>
            </a:stretch>
          </p:blipFill>
          <p:spPr bwMode="auto">
            <a:xfrm>
              <a:off x="8864600" y="1578175"/>
              <a:ext cx="279400" cy="22896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21" name="Picture 20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6850117" y="1467819"/>
              <a:ext cx="177800" cy="178080"/>
            </a:xfrm>
            <a:prstGeom prst="rect">
              <a:avLst/>
            </a:prstGeom>
          </p:spPr>
        </p:pic>
        <p:pic>
          <p:nvPicPr>
            <p:cNvPr id="22" name="Picture 21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8799727" y="3333349"/>
              <a:ext cx="177800" cy="178080"/>
            </a:xfrm>
            <a:prstGeom prst="rect">
              <a:avLst/>
            </a:prstGeom>
          </p:spPr>
        </p:pic>
        <p:pic>
          <p:nvPicPr>
            <p:cNvPr id="24" name="Picture 23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7782910" y="2108950"/>
              <a:ext cx="330200" cy="254400"/>
            </a:xfrm>
            <a:prstGeom prst="rect">
              <a:avLst/>
            </a:prstGeom>
          </p:spPr>
        </p:pic>
      </p:grpSp>
      <p:sp>
        <p:nvSpPr>
          <p:cNvPr id="26" name="Text Placeholder 2"/>
          <p:cNvSpPr txBox="1">
            <a:spLocks/>
          </p:cNvSpPr>
          <p:nvPr/>
        </p:nvSpPr>
        <p:spPr>
          <a:xfrm>
            <a:off x="287382" y="4718050"/>
            <a:ext cx="8530046" cy="1711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In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normal hierarchy this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matter effect enhances the transition probability for neutrinos and suppresses the probability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antineutrinos transitions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With an inverted hierarchy the effect is reversed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the 2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neutrino beam used for NO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º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A, the matter effect gives a 30% enhancement/suppression in the transition probability.</a:t>
            </a:r>
          </a:p>
        </p:txBody>
      </p:sp>
      <p:pic>
        <p:nvPicPr>
          <p:cNvPr id="20" name="Picture 1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22314" y="3785504"/>
            <a:ext cx="4495810" cy="355092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62095" y="2617952"/>
            <a:ext cx="3581408" cy="278892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1054" y="4289095"/>
            <a:ext cx="2819406" cy="457200"/>
          </a:xfrm>
          <a:prstGeom prst="rect">
            <a:avLst/>
          </a:prstGeom>
          <a:noFill/>
          <a:ln/>
          <a:effectLst/>
        </p:spPr>
      </p:pic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D2BE-6C4A-4063-B1E8-A86363E68EB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09598" y="1179733"/>
            <a:ext cx="4911615" cy="4720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6256454" y="5069460"/>
            <a:ext cx="18461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Resolution of the </a:t>
            </a:r>
            <a:br>
              <a:rPr lang="en-US" dirty="0" smtClean="0"/>
            </a:br>
            <a:r>
              <a:rPr lang="en-US" dirty="0" smtClean="0"/>
              <a:t>hierarchy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rot="16200000" flipV="1">
            <a:off x="5233361" y="3889321"/>
            <a:ext cx="1564902" cy="79537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45114"/>
            <a:ext cx="40401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45114"/>
            <a:ext cx="40401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3681439" y="1980025"/>
            <a:ext cx="571269" cy="2972756"/>
          </a:xfrm>
          <a:prstGeom prst="rect">
            <a:avLst/>
          </a:prstGeom>
          <a:solidFill>
            <a:srgbClr val="7030A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Disfavored by Cosmology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KATRIN expected sensitivity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37108" y="1957160"/>
            <a:ext cx="3309999" cy="449724"/>
          </a:xfrm>
          <a:prstGeom prst="rect">
            <a:avLst/>
          </a:prstGeom>
          <a:solidFill>
            <a:srgbClr val="0070C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KKCD </a:t>
            </a:r>
            <a:r>
              <a:rPr lang="en-US" sz="16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 Result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42709" y="1964781"/>
            <a:ext cx="3315600" cy="297275"/>
          </a:xfrm>
          <a:prstGeom prst="rect">
            <a:avLst/>
          </a:prstGeom>
          <a:solidFill>
            <a:schemeClr val="accent3">
              <a:lumMod val="5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Disfavored by current 0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º¯¯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mmi1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42709" y="2406884"/>
            <a:ext cx="3315600" cy="1051897"/>
          </a:xfrm>
          <a:prstGeom prst="rect">
            <a:avLst/>
          </a:prstGeom>
          <a:solidFill>
            <a:schemeClr val="bg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Next Generation</a:t>
            </a:r>
            <a:b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º¯¯ </a:t>
            </a: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(10-100meV) 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NOvA</a:t>
            </a:r>
            <a:r>
              <a:rPr lang="en-US" dirty="0" smtClean="0"/>
              <a:t> Physics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251343"/>
            <a:ext cx="4040188" cy="639762"/>
          </a:xfrm>
        </p:spPr>
        <p:txBody>
          <a:bodyPr/>
          <a:lstStyle/>
          <a:p>
            <a:r>
              <a:rPr lang="en-US" dirty="0" smtClean="0"/>
              <a:t>Dirac/</a:t>
            </a:r>
            <a:r>
              <a:rPr lang="en-US" dirty="0" err="1" smtClean="0"/>
              <a:t>Majorana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251343"/>
            <a:ext cx="4041775" cy="639762"/>
          </a:xfrm>
        </p:spPr>
        <p:txBody>
          <a:bodyPr/>
          <a:lstStyle/>
          <a:p>
            <a:r>
              <a:rPr lang="en-US" dirty="0" smtClean="0"/>
              <a:t>Sterile Neutrinos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D2BE-6C4A-4063-B1E8-A86363E68EB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5025" y="1979031"/>
            <a:ext cx="4041775" cy="330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782210" y="5405811"/>
            <a:ext cx="4056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high granularity of the </a:t>
            </a:r>
            <a:r>
              <a:rPr lang="en-US" sz="1400" dirty="0" err="1" smtClean="0"/>
              <a:t>NOvA</a:t>
            </a:r>
            <a:r>
              <a:rPr lang="en-US" sz="1400" dirty="0" smtClean="0"/>
              <a:t> detector makes clean measurements of the NC cross sections possible, and allows for Sterile neutrino searches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41730" y="5395305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If </a:t>
            </a:r>
            <a:r>
              <a:rPr lang="en-US" sz="1400" dirty="0" err="1" smtClean="0"/>
              <a:t>NOvA</a:t>
            </a:r>
            <a:r>
              <a:rPr lang="en-US" sz="1400" dirty="0" smtClean="0"/>
              <a:t> can establish the inverted mass hierarchy, then the next generation of </a:t>
            </a:r>
            <a:r>
              <a:rPr lang="en-US" sz="1400" dirty="0" err="1" smtClean="0"/>
              <a:t>neutrinoless</a:t>
            </a:r>
            <a:r>
              <a:rPr lang="en-US" sz="1400" dirty="0" smtClean="0"/>
              <a:t> double-</a:t>
            </a:r>
            <a:r>
              <a:rPr lang="en-US" sz="1400" dirty="0" smtClean="0">
                <a:latin typeface="cmmi10"/>
              </a:rPr>
              <a:t>¯</a:t>
            </a:r>
            <a:r>
              <a:rPr lang="en-US" sz="1400" dirty="0" smtClean="0"/>
              <a:t> decay experiments should see a signal, else it is highly likely that neutrinos are Dirac in nature.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4" grpId="1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3429000"/>
            <a:ext cx="8765726" cy="297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8600" y="1691402"/>
            <a:ext cx="4346126" cy="126188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48200" y="1691402"/>
            <a:ext cx="4346126" cy="12618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Outline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84499" y="1691402"/>
            <a:ext cx="405470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Detector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Basic Design as a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/>
              <a:t> range-stack/ EM calorimeter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793629"/>
            <a:ext cx="4014625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DAQ &amp; Triggering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dirty="0" smtClean="0"/>
              <a:t> </a:t>
            </a:r>
            <a:r>
              <a:rPr lang="en-US" sz="2400" dirty="0" smtClean="0"/>
              <a:t>Base Design and Redesign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Advantages &amp;Limitations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Data Driven Triggering Model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691402"/>
            <a:ext cx="434612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NOvA’s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Core Measurements</a:t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 smtClean="0"/>
              <a:t>Neutrino </a:t>
            </a:r>
            <a:r>
              <a:rPr lang="en-US" sz="2400" dirty="0" err="1" smtClean="0"/>
              <a:t>Osc</a:t>
            </a:r>
            <a:r>
              <a:rPr lang="en-US" sz="2400" dirty="0" smtClean="0"/>
              <a:t>. Properties</a:t>
            </a:r>
            <a:br>
              <a:rPr lang="en-US" sz="2400" dirty="0" smtClean="0"/>
            </a:br>
            <a:r>
              <a:rPr lang="en-US" sz="2400" dirty="0" smtClean="0">
                <a:latin typeface="cmmi10"/>
              </a:rPr>
              <a:t>µ</a:t>
            </a:r>
            <a:r>
              <a:rPr lang="en-US" sz="2400" baseline="-25000" dirty="0" smtClean="0"/>
              <a:t>13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µ</a:t>
            </a:r>
            <a:r>
              <a:rPr lang="en-US" sz="2400" baseline="-25000" dirty="0" smtClean="0"/>
              <a:t>23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±</a:t>
            </a:r>
            <a:r>
              <a:rPr lang="en-US" sz="2400" baseline="-25000" dirty="0" smtClean="0"/>
              <a:t>CP</a:t>
            </a:r>
            <a:r>
              <a:rPr lang="en-US" sz="2400" dirty="0" smtClean="0"/>
              <a:t> sign(</a:t>
            </a:r>
            <a:r>
              <a:rPr lang="en-US" sz="2400" dirty="0" smtClean="0">
                <a:latin typeface="cmmi10"/>
              </a:rPr>
              <a:t>¢</a:t>
            </a:r>
            <a:r>
              <a:rPr lang="en-US" sz="2400" dirty="0" smtClean="0">
                <a:latin typeface="Calibri"/>
              </a:rPr>
              <a:t>m</a:t>
            </a:r>
            <a:r>
              <a:rPr lang="en-US" sz="2400" baseline="-25000" dirty="0" smtClean="0">
                <a:latin typeface="Calibri"/>
              </a:rPr>
              <a:t>23</a:t>
            </a:r>
            <a:r>
              <a:rPr lang="en-US" sz="2400" dirty="0" smtClean="0"/>
              <a:t>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6251" y="3810000"/>
            <a:ext cx="280589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Triggering</a:t>
            </a:r>
          </a:p>
          <a:p>
            <a:pPr algn="ctr"/>
            <a:r>
              <a:rPr lang="en-US" sz="2400" dirty="0" smtClean="0"/>
              <a:t>Core Measurement </a:t>
            </a:r>
          </a:p>
          <a:p>
            <a:pPr algn="ctr"/>
            <a:r>
              <a:rPr lang="en-US" sz="2400" dirty="0" smtClean="0"/>
              <a:t>Supernova detection</a:t>
            </a:r>
            <a:br>
              <a:rPr lang="en-US" sz="2400" dirty="0" smtClean="0"/>
            </a:br>
            <a:r>
              <a:rPr lang="en-US" sz="2400" dirty="0" smtClean="0"/>
              <a:t>Exotic Topologies</a:t>
            </a:r>
          </a:p>
          <a:p>
            <a:pPr algn="ctr"/>
            <a:r>
              <a:rPr lang="en-US" sz="2400" dirty="0" smtClean="0"/>
              <a:t> Directional triggers</a:t>
            </a:r>
          </a:p>
          <a:p>
            <a:pPr algn="ctr"/>
            <a:r>
              <a:rPr lang="en-US" sz="2400" dirty="0"/>
              <a:t> </a:t>
            </a:r>
            <a:r>
              <a:rPr lang="en-US" sz="2400" dirty="0" smtClean="0"/>
              <a:t>High E </a:t>
            </a:r>
            <a:r>
              <a:rPr lang="en-US" sz="2400" dirty="0" smtClean="0">
                <a:latin typeface="cmmi10"/>
              </a:rPr>
              <a:t>º</a:t>
            </a:r>
            <a:r>
              <a:rPr lang="en-US" sz="2400" dirty="0" smtClean="0"/>
              <a:t>’s &amp; </a:t>
            </a:r>
            <a:r>
              <a:rPr lang="en-US" sz="2400" dirty="0" err="1" smtClean="0"/>
              <a:t>cosmics</a:t>
            </a:r>
            <a:endParaRPr lang="en-US" sz="2400" dirty="0" smtClean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NOVA Detector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Design and Physics Parameters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orman\Desktop\nova_detector_iso_tran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6850"/>
            <a:ext cx="9163051" cy="5257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Detectors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D2BE-6C4A-4063-B1E8-A86363E68EB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7" name="Picture 3" descr="C:\Users\norman\Desktop\nova_extrusions_sta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50100" y="-10584"/>
            <a:ext cx="2074236" cy="18743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5919232" y="1337278"/>
            <a:ext cx="1436865" cy="1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16032" y="1235678"/>
            <a:ext cx="203200" cy="2032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689600" y="3789303"/>
            <a:ext cx="345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 Detector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14kTons – 930 layers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A</a:t>
            </a:r>
            <a:r>
              <a:rPr lang="en-US" dirty="0" smtClean="0"/>
              <a:t>lternating X/Y measuring planes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Design has 30 modular “blocks” for assembly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Over 357,000 independent measurement cells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&gt; 70% of total mass is active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Located 14mrad off axis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810km baselines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325" y="5266372"/>
            <a:ext cx="5655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Near Detector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222 Tons – 206 layers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2 modules wide, six blocks deep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Includes muon catcher for ranging out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’s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Located 14mrad off axis in </a:t>
            </a:r>
            <a:r>
              <a:rPr lang="en-US" dirty="0" err="1" smtClean="0"/>
              <a:t>NuMI</a:t>
            </a:r>
            <a:r>
              <a:rPr lang="en-US" dirty="0" smtClean="0"/>
              <a:t>, next to MINOS cavern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0325" y="3344923"/>
            <a:ext cx="1289050" cy="544452"/>
          </a:xfrm>
          <a:prstGeom prst="straightConnector1">
            <a:avLst/>
          </a:prstGeom>
          <a:ln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-1320000">
            <a:off x="-111857" y="3248855"/>
            <a:ext cx="163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Direction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ontent Placeholder 83"/>
          <p:cNvSpPr>
            <a:spLocks noGrp="1"/>
          </p:cNvSpPr>
          <p:nvPr>
            <p:ph sz="quarter" idx="1"/>
          </p:nvPr>
        </p:nvSpPr>
        <p:spPr>
          <a:xfrm>
            <a:off x="2011680" y="1231040"/>
            <a:ext cx="4626190" cy="5604735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º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Detection Cell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The base detector unit 3.9x6.6cm cell 15.7m long, filled with a mineral oil based liquid scintillator.</a:t>
            </a:r>
          </a:p>
          <a:p>
            <a:pPr>
              <a:lnSpc>
                <a:spcPct val="120000"/>
              </a:lnSpc>
            </a:pP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Passage of MIPP through the cell (longitudinal to beam) results in </a:t>
            </a:r>
            <a:r>
              <a:rPr lang="en-US" sz="2800" dirty="0" err="1" smtClean="0"/>
              <a:t>dE</a:t>
            </a:r>
            <a:r>
              <a:rPr lang="en-US" sz="2800" dirty="0" smtClean="0"/>
              <a:t>/</a:t>
            </a:r>
            <a:r>
              <a:rPr lang="en-US" sz="2800" dirty="0" err="1" smtClean="0"/>
              <a:t>dx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cmsy10"/>
              </a:rPr>
              <a:t>¼</a:t>
            </a:r>
            <a:r>
              <a:rPr lang="en-US" sz="2800" dirty="0" smtClean="0"/>
              <a:t>12.9 MeV across the cell.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Roughly 10% of energy loss is in the PVC wall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Yields 10-12MeV of deposition in the </a:t>
            </a:r>
            <a:r>
              <a:rPr lang="en-US" sz="2400" dirty="0" err="1" smtClean="0"/>
              <a:t>scint</a:t>
            </a:r>
            <a:r>
              <a:rPr lang="en-US" sz="24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900" dirty="0" smtClean="0"/>
              <a:t>The measured light output is 30-38 </a:t>
            </a:r>
            <a:r>
              <a:rPr lang="en-US" sz="2900" dirty="0" err="1" smtClean="0"/>
              <a:t>p.e</a:t>
            </a:r>
            <a:r>
              <a:rPr lang="en-US" sz="2900" dirty="0" smtClean="0"/>
              <a:t>. from the far end of the cell into the APD readout</a:t>
            </a:r>
          </a:p>
          <a:p>
            <a:pPr>
              <a:lnSpc>
                <a:spcPct val="120000"/>
              </a:lnSpc>
            </a:pPr>
            <a:r>
              <a:rPr lang="en-US" sz="2900" dirty="0" smtClean="0"/>
              <a:t> Light yield gives a minimum</a:t>
            </a:r>
            <a:br>
              <a:rPr lang="en-US" sz="2900" dirty="0" smtClean="0"/>
            </a:br>
            <a:r>
              <a:rPr lang="en-US" sz="2900" dirty="0" smtClean="0"/>
              <a:t> Sig/Noise 10:1 (far end)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Suppression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Expected noise (electronic) 300e </a:t>
            </a:r>
            <a:r>
              <a:rPr lang="en-US" sz="2800" dirty="0" smtClean="0">
                <a:latin typeface="cmsy10"/>
              </a:rPr>
              <a:t>»</a:t>
            </a:r>
            <a:r>
              <a:rPr lang="en-US" sz="2800" dirty="0" smtClean="0"/>
              <a:t> 3 </a:t>
            </a:r>
            <a:r>
              <a:rPr lang="en-US" sz="2800" dirty="0" err="1" smtClean="0"/>
              <a:t>p.e</a:t>
            </a:r>
            <a:r>
              <a:rPr lang="en-US" sz="28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Continuously  digitizes w/ 500ns sampling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Zero suppress  (0.5-0.66) MIPP (15-20pe) depending on final light yields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Results in a single cell, lower energy detection threshold of 6-8 MeV (far end)</a:t>
            </a:r>
          </a:p>
          <a:p>
            <a:pPr>
              <a:lnSpc>
                <a:spcPct val="120000"/>
              </a:lnSpc>
            </a:pPr>
            <a:endParaRPr lang="en-US" sz="2800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9850" y="107575"/>
            <a:ext cx="6400800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Cell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107"/>
          <p:cNvGrpSpPr/>
          <p:nvPr/>
        </p:nvGrpSpPr>
        <p:grpSpPr>
          <a:xfrm>
            <a:off x="246057" y="1302955"/>
            <a:ext cx="1654096" cy="4891447"/>
            <a:chOff x="340647" y="1429075"/>
            <a:chExt cx="1654096" cy="4891447"/>
          </a:xfrm>
        </p:grpSpPr>
        <p:grpSp>
          <p:nvGrpSpPr>
            <p:cNvPr id="5" name="Group 93"/>
            <p:cNvGrpSpPr/>
            <p:nvPr/>
          </p:nvGrpSpPr>
          <p:grpSpPr>
            <a:xfrm>
              <a:off x="340647" y="1519804"/>
              <a:ext cx="1654096" cy="4800718"/>
              <a:chOff x="950311" y="1611312"/>
              <a:chExt cx="1654096" cy="4800718"/>
            </a:xfrm>
          </p:grpSpPr>
          <p:grpSp>
            <p:nvGrpSpPr>
              <p:cNvPr id="6" name="Group 4"/>
              <p:cNvGrpSpPr>
                <a:grpSpLocks noChangeAspect="1"/>
              </p:cNvGrpSpPr>
              <p:nvPr/>
            </p:nvGrpSpPr>
            <p:grpSpPr bwMode="auto">
              <a:xfrm>
                <a:off x="1614488" y="1611312"/>
                <a:ext cx="663575" cy="4778375"/>
                <a:chOff x="1017" y="1015"/>
                <a:chExt cx="418" cy="3010"/>
              </a:xfrm>
            </p:grpSpPr>
            <p:grpSp>
              <p:nvGrpSpPr>
                <p:cNvPr id="7" name="Group 17"/>
                <p:cNvGrpSpPr>
                  <a:grpSpLocks/>
                </p:cNvGrpSpPr>
                <p:nvPr/>
              </p:nvGrpSpPr>
              <p:grpSpPr bwMode="auto">
                <a:xfrm>
                  <a:off x="1017" y="1015"/>
                  <a:ext cx="418" cy="2851"/>
                  <a:chOff x="1017" y="1015"/>
                  <a:chExt cx="418" cy="2851"/>
                </a:xfrm>
              </p:grpSpPr>
              <p:grpSp>
                <p:nvGrpSpPr>
                  <p:cNvPr id="8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1017" y="1015"/>
                    <a:ext cx="418" cy="2850"/>
                    <a:chOff x="1017" y="1015"/>
                    <a:chExt cx="418" cy="2850"/>
                  </a:xfrm>
                </p:grpSpPr>
                <p:sp>
                  <p:nvSpPr>
                    <p:cNvPr id="1029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1017" y="1015"/>
                      <a:ext cx="225" cy="276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7"/>
                        </a:cxn>
                        <a:cxn ang="0">
                          <a:pos x="0" y="2769"/>
                        </a:cxn>
                        <a:cxn ang="0">
                          <a:pos x="225" y="2702"/>
                        </a:cxn>
                        <a:cxn ang="0">
                          <a:pos x="225" y="0"/>
                        </a:cxn>
                        <a:cxn ang="0">
                          <a:pos x="0" y="67"/>
                        </a:cxn>
                      </a:cxnLst>
                      <a:rect l="0" t="0" r="r" b="b"/>
                      <a:pathLst>
                        <a:path w="225" h="2769">
                          <a:moveTo>
                            <a:pt x="0" y="67"/>
                          </a:moveTo>
                          <a:lnTo>
                            <a:pt x="0" y="2769"/>
                          </a:lnTo>
                          <a:lnTo>
                            <a:pt x="225" y="2702"/>
                          </a:lnTo>
                          <a:lnTo>
                            <a:pt x="225" y="0"/>
                          </a:lnTo>
                          <a:lnTo>
                            <a:pt x="0" y="67"/>
                          </a:lnTo>
                          <a:close/>
                        </a:path>
                      </a:pathLst>
                    </a:custGeom>
                    <a:solidFill>
                      <a:srgbClr val="ADD9D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0" name="Line 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7" y="1015"/>
                      <a:ext cx="225" cy="67"/>
                    </a:xfrm>
                    <a:prstGeom prst="line">
                      <a:avLst/>
                    </a:prstGeom>
                    <a:noFill/>
                    <a:ln w="1" cap="flat">
                      <a:solidFill>
                        <a:srgbClr val="ADD9D9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1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1017" y="3717"/>
                      <a:ext cx="418" cy="1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7"/>
                        </a:cxn>
                        <a:cxn ang="0">
                          <a:pos x="192" y="148"/>
                        </a:cxn>
                        <a:cxn ang="0">
                          <a:pos x="418" y="81"/>
                        </a:cxn>
                        <a:cxn ang="0">
                          <a:pos x="225" y="0"/>
                        </a:cxn>
                        <a:cxn ang="0">
                          <a:pos x="0" y="67"/>
                        </a:cxn>
                      </a:cxnLst>
                      <a:rect l="0" t="0" r="r" b="b"/>
                      <a:pathLst>
                        <a:path w="418" h="148">
                          <a:moveTo>
                            <a:pt x="0" y="67"/>
                          </a:moveTo>
                          <a:lnTo>
                            <a:pt x="192" y="148"/>
                          </a:lnTo>
                          <a:lnTo>
                            <a:pt x="418" y="81"/>
                          </a:lnTo>
                          <a:lnTo>
                            <a:pt x="225" y="0"/>
                          </a:lnTo>
                          <a:lnTo>
                            <a:pt x="0" y="67"/>
                          </a:lnTo>
                          <a:close/>
                        </a:path>
                      </a:pathLst>
                    </a:custGeom>
                    <a:solidFill>
                      <a:srgbClr val="CD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2" name="Line 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7" y="3717"/>
                      <a:ext cx="225" cy="67"/>
                    </a:xfrm>
                    <a:prstGeom prst="line">
                      <a:avLst/>
                    </a:prstGeom>
                    <a:noFill/>
                    <a:ln w="1" cap="flat">
                      <a:solidFill>
                        <a:srgbClr val="CDFFFF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3" name="Freeform 9"/>
                    <p:cNvSpPr>
                      <a:spLocks/>
                    </p:cNvSpPr>
                    <p:nvPr/>
                  </p:nvSpPr>
                  <p:spPr bwMode="auto">
                    <a:xfrm>
                      <a:off x="1209" y="1097"/>
                      <a:ext cx="226" cy="276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68"/>
                        </a:cxn>
                        <a:cxn ang="0">
                          <a:pos x="0" y="67"/>
                        </a:cxn>
                        <a:cxn ang="0">
                          <a:pos x="226" y="0"/>
                        </a:cxn>
                        <a:cxn ang="0">
                          <a:pos x="226" y="2701"/>
                        </a:cxn>
                        <a:cxn ang="0">
                          <a:pos x="0" y="2768"/>
                        </a:cxn>
                      </a:cxnLst>
                      <a:rect l="0" t="0" r="r" b="b"/>
                      <a:pathLst>
                        <a:path w="226" h="2768">
                          <a:moveTo>
                            <a:pt x="0" y="2768"/>
                          </a:moveTo>
                          <a:lnTo>
                            <a:pt x="0" y="67"/>
                          </a:lnTo>
                          <a:lnTo>
                            <a:pt x="226" y="0"/>
                          </a:lnTo>
                          <a:lnTo>
                            <a:pt x="226" y="2701"/>
                          </a:lnTo>
                          <a:lnTo>
                            <a:pt x="0" y="2768"/>
                          </a:lnTo>
                          <a:close/>
                        </a:path>
                      </a:pathLst>
                    </a:custGeom>
                    <a:solidFill>
                      <a:srgbClr val="ADD9D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4" name="Line 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09" y="3798"/>
                      <a:ext cx="226" cy="67"/>
                    </a:xfrm>
                    <a:prstGeom prst="line">
                      <a:avLst/>
                    </a:prstGeom>
                    <a:noFill/>
                    <a:ln w="1" cap="flat">
                      <a:solidFill>
                        <a:srgbClr val="ADD9D9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5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017" y="1015"/>
                      <a:ext cx="418" cy="149"/>
                    </a:xfrm>
                    <a:custGeom>
                      <a:avLst/>
                      <a:gdLst/>
                      <a:ahLst/>
                      <a:cxnLst>
                        <a:cxn ang="0">
                          <a:pos x="192" y="149"/>
                        </a:cxn>
                        <a:cxn ang="0">
                          <a:pos x="0" y="67"/>
                        </a:cxn>
                        <a:cxn ang="0">
                          <a:pos x="225" y="0"/>
                        </a:cxn>
                        <a:cxn ang="0">
                          <a:pos x="418" y="82"/>
                        </a:cxn>
                        <a:cxn ang="0">
                          <a:pos x="192" y="149"/>
                        </a:cxn>
                      </a:cxnLst>
                      <a:rect l="0" t="0" r="r" b="b"/>
                      <a:pathLst>
                        <a:path w="418" h="149">
                          <a:moveTo>
                            <a:pt x="192" y="149"/>
                          </a:moveTo>
                          <a:lnTo>
                            <a:pt x="0" y="67"/>
                          </a:lnTo>
                          <a:lnTo>
                            <a:pt x="225" y="0"/>
                          </a:lnTo>
                          <a:lnTo>
                            <a:pt x="418" y="82"/>
                          </a:lnTo>
                          <a:lnTo>
                            <a:pt x="192" y="149"/>
                          </a:lnTo>
                          <a:close/>
                        </a:path>
                      </a:pathLst>
                    </a:custGeom>
                    <a:solidFill>
                      <a:srgbClr val="CD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36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09" y="1097"/>
                      <a:ext cx="226" cy="67"/>
                    </a:xfrm>
                    <a:prstGeom prst="line">
                      <a:avLst/>
                    </a:prstGeom>
                    <a:noFill/>
                    <a:ln w="1" cap="flat">
                      <a:solidFill>
                        <a:srgbClr val="CDFFFF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017" y="1082"/>
                    <a:ext cx="193" cy="278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auto">
                  <a:xfrm>
                    <a:off x="1017" y="1082"/>
                    <a:ext cx="192" cy="278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702"/>
                      </a:cxn>
                      <a:cxn ang="0">
                        <a:pos x="192" y="2783"/>
                      </a:cxn>
                      <a:cxn ang="0">
                        <a:pos x="192" y="8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2" h="2783">
                        <a:moveTo>
                          <a:pt x="0" y="0"/>
                        </a:moveTo>
                        <a:lnTo>
                          <a:pt x="0" y="2702"/>
                        </a:lnTo>
                        <a:lnTo>
                          <a:pt x="192" y="2783"/>
                        </a:lnTo>
                        <a:lnTo>
                          <a:pt x="192" y="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40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1017" y="1082"/>
                    <a:ext cx="193" cy="278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054" y="2448"/>
                  <a:ext cx="236" cy="66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059" y="2136"/>
                  <a:ext cx="251" cy="46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54" y="2190"/>
                  <a:ext cx="241" cy="67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7" name="Freeform 23"/>
                <p:cNvSpPr>
                  <a:spLocks/>
                </p:cNvSpPr>
                <p:nvPr/>
              </p:nvSpPr>
              <p:spPr bwMode="auto">
                <a:xfrm>
                  <a:off x="1083" y="1089"/>
                  <a:ext cx="308" cy="2788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34" y="1080"/>
                    </a:cxn>
                    <a:cxn ang="0">
                      <a:pos x="1" y="1849"/>
                    </a:cxn>
                    <a:cxn ang="0">
                      <a:pos x="37" y="2592"/>
                    </a:cxn>
                    <a:cxn ang="0">
                      <a:pos x="208" y="2721"/>
                    </a:cxn>
                    <a:cxn ang="0">
                      <a:pos x="305" y="2187"/>
                    </a:cxn>
                    <a:cxn ang="0">
                      <a:pos x="224" y="12"/>
                    </a:cxn>
                  </a:cxnLst>
                  <a:rect l="0" t="0" r="r" b="b"/>
                  <a:pathLst>
                    <a:path w="308" h="2788">
                      <a:moveTo>
                        <a:pt x="86" y="0"/>
                      </a:moveTo>
                      <a:cubicBezTo>
                        <a:pt x="67" y="386"/>
                        <a:pt x="48" y="773"/>
                        <a:pt x="34" y="1080"/>
                      </a:cubicBezTo>
                      <a:cubicBezTo>
                        <a:pt x="19" y="1388"/>
                        <a:pt x="0" y="1597"/>
                        <a:pt x="1" y="1849"/>
                      </a:cubicBezTo>
                      <a:cubicBezTo>
                        <a:pt x="1" y="2101"/>
                        <a:pt x="3" y="2446"/>
                        <a:pt x="37" y="2592"/>
                      </a:cubicBezTo>
                      <a:cubicBezTo>
                        <a:pt x="72" y="2738"/>
                        <a:pt x="163" y="2788"/>
                        <a:pt x="208" y="2721"/>
                      </a:cubicBezTo>
                      <a:cubicBezTo>
                        <a:pt x="252" y="2653"/>
                        <a:pt x="302" y="2639"/>
                        <a:pt x="305" y="2187"/>
                      </a:cubicBezTo>
                      <a:cubicBezTo>
                        <a:pt x="308" y="1735"/>
                        <a:pt x="266" y="873"/>
                        <a:pt x="224" y="12"/>
                      </a:cubicBezTo>
                    </a:path>
                  </a:pathLst>
                </a:custGeom>
                <a:noFill/>
                <a:ln w="21" cap="flat">
                  <a:solidFill>
                    <a:srgbClr val="66FF33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8" name="Rectangle 24"/>
                <p:cNvSpPr>
                  <a:spLocks noChangeArrowheads="1"/>
                </p:cNvSpPr>
                <p:nvPr/>
              </p:nvSpPr>
              <p:spPr bwMode="auto">
                <a:xfrm rot="20400000">
                  <a:off x="1405" y="3851"/>
                  <a:ext cx="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auto">
                <a:xfrm flipH="1" flipV="1">
                  <a:off x="1154" y="2373"/>
                  <a:ext cx="141" cy="75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1159" y="2262"/>
                  <a:ext cx="131" cy="106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1" name="Line 27"/>
                <p:cNvSpPr>
                  <a:spLocks noChangeShapeType="1"/>
                </p:cNvSpPr>
                <p:nvPr/>
              </p:nvSpPr>
              <p:spPr bwMode="auto">
                <a:xfrm flipH="1" flipV="1">
                  <a:off x="1129" y="2081"/>
                  <a:ext cx="186" cy="50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auto">
                <a:xfrm>
                  <a:off x="1048" y="2514"/>
                  <a:ext cx="146" cy="30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9" name="Group 52"/>
                <p:cNvGrpSpPr>
                  <a:grpSpLocks/>
                </p:cNvGrpSpPr>
                <p:nvPr/>
              </p:nvGrpSpPr>
              <p:grpSpPr bwMode="auto">
                <a:xfrm>
                  <a:off x="1017" y="1015"/>
                  <a:ext cx="418" cy="2851"/>
                  <a:chOff x="1017" y="1015"/>
                  <a:chExt cx="418" cy="2851"/>
                </a:xfrm>
              </p:grpSpPr>
              <p:grpSp>
                <p:nvGrpSpPr>
                  <p:cNvPr id="10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1017" y="1015"/>
                    <a:ext cx="418" cy="2850"/>
                    <a:chOff x="1017" y="1015"/>
                    <a:chExt cx="418" cy="2850"/>
                  </a:xfrm>
                </p:grpSpPr>
                <p:sp>
                  <p:nvSpPr>
                    <p:cNvPr id="1064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1017" y="1015"/>
                      <a:ext cx="225" cy="276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7"/>
                        </a:cxn>
                        <a:cxn ang="0">
                          <a:pos x="0" y="2769"/>
                        </a:cxn>
                        <a:cxn ang="0">
                          <a:pos x="225" y="2702"/>
                        </a:cxn>
                        <a:cxn ang="0">
                          <a:pos x="225" y="0"/>
                        </a:cxn>
                        <a:cxn ang="0">
                          <a:pos x="0" y="67"/>
                        </a:cxn>
                      </a:cxnLst>
                      <a:rect l="0" t="0" r="r" b="b"/>
                      <a:pathLst>
                        <a:path w="225" h="2769">
                          <a:moveTo>
                            <a:pt x="0" y="67"/>
                          </a:moveTo>
                          <a:lnTo>
                            <a:pt x="0" y="2769"/>
                          </a:lnTo>
                          <a:lnTo>
                            <a:pt x="225" y="2702"/>
                          </a:lnTo>
                          <a:lnTo>
                            <a:pt x="225" y="0"/>
                          </a:lnTo>
                          <a:lnTo>
                            <a:pt x="0" y="67"/>
                          </a:lnTo>
                          <a:close/>
                        </a:path>
                      </a:pathLst>
                    </a:custGeom>
                    <a:solidFill>
                      <a:srgbClr val="ADD9D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5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7" y="1015"/>
                      <a:ext cx="225" cy="67"/>
                    </a:xfrm>
                    <a:prstGeom prst="line">
                      <a:avLst/>
                    </a:prstGeom>
                    <a:noFill/>
                    <a:ln w="1" cap="flat">
                      <a:solidFill>
                        <a:srgbClr val="ADD9D9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6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1017" y="3717"/>
                      <a:ext cx="418" cy="1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67"/>
                        </a:cxn>
                        <a:cxn ang="0">
                          <a:pos x="192" y="148"/>
                        </a:cxn>
                        <a:cxn ang="0">
                          <a:pos x="418" y="81"/>
                        </a:cxn>
                        <a:cxn ang="0">
                          <a:pos x="225" y="0"/>
                        </a:cxn>
                        <a:cxn ang="0">
                          <a:pos x="0" y="67"/>
                        </a:cxn>
                      </a:cxnLst>
                      <a:rect l="0" t="0" r="r" b="b"/>
                      <a:pathLst>
                        <a:path w="418" h="148">
                          <a:moveTo>
                            <a:pt x="0" y="67"/>
                          </a:moveTo>
                          <a:lnTo>
                            <a:pt x="192" y="148"/>
                          </a:lnTo>
                          <a:lnTo>
                            <a:pt x="418" y="81"/>
                          </a:lnTo>
                          <a:lnTo>
                            <a:pt x="225" y="0"/>
                          </a:lnTo>
                          <a:lnTo>
                            <a:pt x="0" y="67"/>
                          </a:lnTo>
                          <a:close/>
                        </a:path>
                      </a:pathLst>
                    </a:custGeom>
                    <a:solidFill>
                      <a:srgbClr val="CD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7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17" y="3717"/>
                      <a:ext cx="225" cy="67"/>
                    </a:xfrm>
                    <a:prstGeom prst="line">
                      <a:avLst/>
                    </a:prstGeom>
                    <a:noFill/>
                    <a:ln w="1" cap="flat">
                      <a:solidFill>
                        <a:srgbClr val="CDFFFF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8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1209" y="1097"/>
                      <a:ext cx="226" cy="276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768"/>
                        </a:cxn>
                        <a:cxn ang="0">
                          <a:pos x="0" y="67"/>
                        </a:cxn>
                        <a:cxn ang="0">
                          <a:pos x="226" y="0"/>
                        </a:cxn>
                        <a:cxn ang="0">
                          <a:pos x="226" y="2701"/>
                        </a:cxn>
                        <a:cxn ang="0">
                          <a:pos x="0" y="2768"/>
                        </a:cxn>
                      </a:cxnLst>
                      <a:rect l="0" t="0" r="r" b="b"/>
                      <a:pathLst>
                        <a:path w="226" h="2768">
                          <a:moveTo>
                            <a:pt x="0" y="2768"/>
                          </a:moveTo>
                          <a:lnTo>
                            <a:pt x="0" y="67"/>
                          </a:lnTo>
                          <a:lnTo>
                            <a:pt x="226" y="0"/>
                          </a:lnTo>
                          <a:lnTo>
                            <a:pt x="226" y="2701"/>
                          </a:lnTo>
                          <a:lnTo>
                            <a:pt x="0" y="2768"/>
                          </a:lnTo>
                          <a:close/>
                        </a:path>
                      </a:pathLst>
                    </a:custGeom>
                    <a:solidFill>
                      <a:srgbClr val="ADD9D9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69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09" y="3798"/>
                      <a:ext cx="226" cy="67"/>
                    </a:xfrm>
                    <a:prstGeom prst="line">
                      <a:avLst/>
                    </a:prstGeom>
                    <a:noFill/>
                    <a:ln w="1" cap="flat">
                      <a:solidFill>
                        <a:srgbClr val="ADD9D9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0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1017" y="1015"/>
                      <a:ext cx="418" cy="149"/>
                    </a:xfrm>
                    <a:custGeom>
                      <a:avLst/>
                      <a:gdLst/>
                      <a:ahLst/>
                      <a:cxnLst>
                        <a:cxn ang="0">
                          <a:pos x="192" y="149"/>
                        </a:cxn>
                        <a:cxn ang="0">
                          <a:pos x="0" y="67"/>
                        </a:cxn>
                        <a:cxn ang="0">
                          <a:pos x="225" y="0"/>
                        </a:cxn>
                        <a:cxn ang="0">
                          <a:pos x="418" y="82"/>
                        </a:cxn>
                        <a:cxn ang="0">
                          <a:pos x="192" y="149"/>
                        </a:cxn>
                      </a:cxnLst>
                      <a:rect l="0" t="0" r="r" b="b"/>
                      <a:pathLst>
                        <a:path w="418" h="149">
                          <a:moveTo>
                            <a:pt x="192" y="149"/>
                          </a:moveTo>
                          <a:lnTo>
                            <a:pt x="0" y="67"/>
                          </a:lnTo>
                          <a:lnTo>
                            <a:pt x="225" y="0"/>
                          </a:lnTo>
                          <a:lnTo>
                            <a:pt x="418" y="82"/>
                          </a:lnTo>
                          <a:lnTo>
                            <a:pt x="192" y="149"/>
                          </a:lnTo>
                          <a:close/>
                        </a:path>
                      </a:pathLst>
                    </a:custGeom>
                    <a:solidFill>
                      <a:srgbClr val="CD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71" name="Line 4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09" y="1097"/>
                      <a:ext cx="226" cy="67"/>
                    </a:xfrm>
                    <a:prstGeom prst="line">
                      <a:avLst/>
                    </a:prstGeom>
                    <a:noFill/>
                    <a:ln w="1" cap="flat">
                      <a:solidFill>
                        <a:srgbClr val="CDFFFF"/>
                      </a:solidFill>
                      <a:prstDash val="solid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73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1017" y="1082"/>
                    <a:ext cx="193" cy="278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4" name="Freeform 50"/>
                  <p:cNvSpPr>
                    <a:spLocks/>
                  </p:cNvSpPr>
                  <p:nvPr/>
                </p:nvSpPr>
                <p:spPr bwMode="auto">
                  <a:xfrm>
                    <a:off x="1017" y="1082"/>
                    <a:ext cx="192" cy="278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702"/>
                      </a:cxn>
                      <a:cxn ang="0">
                        <a:pos x="192" y="2783"/>
                      </a:cxn>
                      <a:cxn ang="0">
                        <a:pos x="192" y="8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92" h="2783">
                        <a:moveTo>
                          <a:pt x="0" y="0"/>
                        </a:moveTo>
                        <a:lnTo>
                          <a:pt x="0" y="2702"/>
                        </a:lnTo>
                        <a:lnTo>
                          <a:pt x="192" y="2783"/>
                        </a:lnTo>
                        <a:lnTo>
                          <a:pt x="192" y="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75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1017" y="1082"/>
                    <a:ext cx="193" cy="2784"/>
                  </a:xfrm>
                  <a:prstGeom prst="rect">
                    <a:avLst/>
                  </a:prstGeom>
                  <a:solidFill>
                    <a:srgbClr val="CCFFFF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auto">
                <a:xfrm flipH="1">
                  <a:off x="1054" y="2448"/>
                  <a:ext cx="236" cy="66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1059" y="2136"/>
                  <a:ext cx="251" cy="46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1" name="Line 57"/>
                <p:cNvSpPr>
                  <a:spLocks noChangeShapeType="1"/>
                </p:cNvSpPr>
                <p:nvPr/>
              </p:nvSpPr>
              <p:spPr bwMode="auto">
                <a:xfrm flipH="1" flipV="1">
                  <a:off x="1054" y="2190"/>
                  <a:ext cx="241" cy="67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2" name="Freeform 58"/>
                <p:cNvSpPr>
                  <a:spLocks/>
                </p:cNvSpPr>
                <p:nvPr/>
              </p:nvSpPr>
              <p:spPr bwMode="auto">
                <a:xfrm>
                  <a:off x="1083" y="1089"/>
                  <a:ext cx="308" cy="2788"/>
                </a:xfrm>
                <a:custGeom>
                  <a:avLst/>
                  <a:gdLst/>
                  <a:ahLst/>
                  <a:cxnLst>
                    <a:cxn ang="0">
                      <a:pos x="86" y="0"/>
                    </a:cxn>
                    <a:cxn ang="0">
                      <a:pos x="34" y="1080"/>
                    </a:cxn>
                    <a:cxn ang="0">
                      <a:pos x="1" y="1849"/>
                    </a:cxn>
                    <a:cxn ang="0">
                      <a:pos x="37" y="2592"/>
                    </a:cxn>
                    <a:cxn ang="0">
                      <a:pos x="208" y="2721"/>
                    </a:cxn>
                    <a:cxn ang="0">
                      <a:pos x="305" y="2187"/>
                    </a:cxn>
                    <a:cxn ang="0">
                      <a:pos x="224" y="12"/>
                    </a:cxn>
                  </a:cxnLst>
                  <a:rect l="0" t="0" r="r" b="b"/>
                  <a:pathLst>
                    <a:path w="308" h="2788">
                      <a:moveTo>
                        <a:pt x="86" y="0"/>
                      </a:moveTo>
                      <a:cubicBezTo>
                        <a:pt x="67" y="386"/>
                        <a:pt x="48" y="773"/>
                        <a:pt x="34" y="1080"/>
                      </a:cubicBezTo>
                      <a:cubicBezTo>
                        <a:pt x="19" y="1388"/>
                        <a:pt x="0" y="1597"/>
                        <a:pt x="1" y="1849"/>
                      </a:cubicBezTo>
                      <a:cubicBezTo>
                        <a:pt x="1" y="2101"/>
                        <a:pt x="3" y="2446"/>
                        <a:pt x="37" y="2592"/>
                      </a:cubicBezTo>
                      <a:cubicBezTo>
                        <a:pt x="72" y="2738"/>
                        <a:pt x="163" y="2788"/>
                        <a:pt x="208" y="2721"/>
                      </a:cubicBezTo>
                      <a:cubicBezTo>
                        <a:pt x="252" y="2653"/>
                        <a:pt x="302" y="2639"/>
                        <a:pt x="305" y="2187"/>
                      </a:cubicBezTo>
                      <a:cubicBezTo>
                        <a:pt x="308" y="1735"/>
                        <a:pt x="266" y="873"/>
                        <a:pt x="224" y="12"/>
                      </a:cubicBezTo>
                    </a:path>
                  </a:pathLst>
                </a:custGeom>
                <a:noFill/>
                <a:ln w="21" cap="flat">
                  <a:solidFill>
                    <a:srgbClr val="66FF33"/>
                  </a:solidFill>
                  <a:prstDash val="solid"/>
                  <a:round/>
                  <a:headEnd/>
                  <a:tailEnd/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3" name="Rectangle 59"/>
                <p:cNvSpPr>
                  <a:spLocks noChangeArrowheads="1"/>
                </p:cNvSpPr>
                <p:nvPr/>
              </p:nvSpPr>
              <p:spPr bwMode="auto">
                <a:xfrm rot="20400000">
                  <a:off x="1405" y="3851"/>
                  <a:ext cx="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84" name="Line 60"/>
                <p:cNvSpPr>
                  <a:spLocks noChangeShapeType="1"/>
                </p:cNvSpPr>
                <p:nvPr/>
              </p:nvSpPr>
              <p:spPr bwMode="auto">
                <a:xfrm flipH="1" flipV="1">
                  <a:off x="1154" y="2373"/>
                  <a:ext cx="141" cy="75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5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1159" y="2262"/>
                  <a:ext cx="131" cy="106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6" name="Line 62"/>
                <p:cNvSpPr>
                  <a:spLocks noChangeShapeType="1"/>
                </p:cNvSpPr>
                <p:nvPr/>
              </p:nvSpPr>
              <p:spPr bwMode="auto">
                <a:xfrm flipH="1" flipV="1">
                  <a:off x="1129" y="2081"/>
                  <a:ext cx="186" cy="50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7" name="Line 63"/>
                <p:cNvSpPr>
                  <a:spLocks noChangeShapeType="1"/>
                </p:cNvSpPr>
                <p:nvPr/>
              </p:nvSpPr>
              <p:spPr bwMode="auto">
                <a:xfrm>
                  <a:off x="1048" y="2514"/>
                  <a:ext cx="146" cy="30"/>
                </a:xfrm>
                <a:prstGeom prst="line">
                  <a:avLst/>
                </a:prstGeom>
                <a:noFill/>
                <a:ln w="21" cap="flat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80" name="Straight Arrow Connector 79"/>
              <p:cNvCxnSpPr/>
              <p:nvPr/>
            </p:nvCxnSpPr>
            <p:spPr>
              <a:xfrm flipV="1">
                <a:off x="1967592" y="6082394"/>
                <a:ext cx="351065" cy="106135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rot="16200000" flipH="1">
                <a:off x="186936" y="3881788"/>
                <a:ext cx="4288220" cy="21021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1608364" y="6172200"/>
                <a:ext cx="334735" cy="1632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5" name="TextBox 84"/>
              <p:cNvSpPr txBox="1"/>
              <p:nvPr/>
            </p:nvSpPr>
            <p:spPr>
              <a:xfrm>
                <a:off x="2241221" y="3861708"/>
                <a:ext cx="353943" cy="456215"/>
              </a:xfrm>
              <a:prstGeom prst="rect">
                <a:avLst/>
              </a:prstGeom>
              <a:noFill/>
            </p:spPr>
            <p:txBody>
              <a:bodyPr vert="vert"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15.5m</a:t>
                </a:r>
                <a:endPara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037207" y="6079660"/>
                <a:ext cx="535724" cy="261610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6.6cm</a:t>
                </a:r>
                <a:endPara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89" name="Straight Arrow Connector 88"/>
              <p:cNvCxnSpPr/>
              <p:nvPr/>
            </p:nvCxnSpPr>
            <p:spPr>
              <a:xfrm flipV="1">
                <a:off x="1134836" y="3616779"/>
                <a:ext cx="1469571" cy="906235"/>
              </a:xfrm>
              <a:prstGeom prst="straightConnector1">
                <a:avLst/>
              </a:prstGeom>
              <a:ln w="28575">
                <a:prstDash val="sysDot"/>
                <a:headEnd type="none" w="med" len="med"/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1569143" y="6150420"/>
                <a:ext cx="535724" cy="261610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3.9cm</a:t>
                </a:r>
                <a:endParaRPr lang="en-US" sz="11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950311" y="4498510"/>
                <a:ext cx="12703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Particle Trajectory</a:t>
                </a:r>
                <a:endParaRPr lang="en-US" sz="11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1158285" y="3074383"/>
                <a:ext cx="12171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Scintillation Light</a:t>
                </a:r>
                <a:endParaRPr lang="en-US" sz="11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1368872" y="5361225"/>
                <a:ext cx="96611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i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Waveshifting</a:t>
                </a:r>
                <a:endParaRPr lang="en-US" sz="11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n-US" sz="11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Fiber Loop</a:t>
                </a:r>
                <a:endParaRPr lang="en-US" sz="11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1197419" y="1834255"/>
                <a:ext cx="117022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To APD Readout</a:t>
                </a:r>
                <a:endParaRPr lang="en-US" sz="11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96" name="Straight Arrow Connector 95"/>
            <p:cNvCxnSpPr/>
            <p:nvPr/>
          </p:nvCxnSpPr>
          <p:spPr>
            <a:xfrm rot="5400000" flipH="1" flipV="1">
              <a:off x="1217371" y="1571156"/>
              <a:ext cx="285750" cy="158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TextBox 108"/>
          <p:cNvSpPr txBox="1"/>
          <p:nvPr/>
        </p:nvSpPr>
        <p:spPr>
          <a:xfrm>
            <a:off x="725211" y="903886"/>
            <a:ext cx="1024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Cell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-84080" y="6189145"/>
            <a:ext cx="2091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are 357,120</a:t>
            </a:r>
          </a:p>
          <a:p>
            <a:pPr algn="ctr"/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cells in NO</a:t>
            </a:r>
            <a:r>
              <a:rPr lang="el-G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ν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3" name="signal_movi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53086" y="1773764"/>
            <a:ext cx="2461886" cy="1870316"/>
          </a:xfrm>
          <a:prstGeom prst="rect">
            <a:avLst/>
          </a:prstGeom>
        </p:spPr>
      </p:pic>
      <p:cxnSp>
        <p:nvCxnSpPr>
          <p:cNvPr id="75" name="Straight Arrow Connector 74"/>
          <p:cNvCxnSpPr/>
          <p:nvPr/>
        </p:nvCxnSpPr>
        <p:spPr>
          <a:xfrm rot="5400000" flipH="1" flipV="1">
            <a:off x="7845677" y="3563972"/>
            <a:ext cx="841296" cy="231350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140219" y="1511668"/>
            <a:ext cx="1474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Matched Filtering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2" name="Picture 3" descr="sigma_vs_snr4 (1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6223" y="5329667"/>
            <a:ext cx="2003781" cy="150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Straight Arrow Connector 82"/>
          <p:cNvCxnSpPr/>
          <p:nvPr/>
        </p:nvCxnSpPr>
        <p:spPr>
          <a:xfrm rot="5400000">
            <a:off x="6985002" y="5410201"/>
            <a:ext cx="1415146" cy="638629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637870" y="3701467"/>
            <a:ext cx="2461886" cy="1600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Raw data is matched to ideal response function in the FPGA, to extract pulse height and timing edge.</a:t>
            </a:r>
          </a:p>
          <a:p>
            <a:r>
              <a:rPr lang="en-US" sz="1400" dirty="0" smtClean="0"/>
              <a:t>Timing resolution is a function of Sig/Noise (10:1 min) giving a timing resolution of &lt; 30ns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Muon Range Stack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Content Placeholder 7" descr="nova_far_det_iso_trans.png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324510" y="462708"/>
            <a:ext cx="8143875" cy="4525962"/>
          </a:xfrm>
        </p:spPr>
      </p:pic>
      <p:cxnSp>
        <p:nvCxnSpPr>
          <p:cNvPr id="10" name="Straight Arrow Connector 9"/>
          <p:cNvCxnSpPr/>
          <p:nvPr/>
        </p:nvCxnSpPr>
        <p:spPr>
          <a:xfrm flipV="1">
            <a:off x="582030" y="1522478"/>
            <a:ext cx="6480629" cy="39914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4430" y="2465906"/>
            <a:ext cx="6828971" cy="74022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-180000">
            <a:off x="3201859" y="1330555"/>
            <a:ext cx="1572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930 X/Y Planes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-360000">
            <a:off x="3767523" y="2477784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¢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= 12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-360000">
            <a:off x="3726792" y="2792462"/>
            <a:ext cx="1582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¢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= 400 MeV/Block)</a:t>
            </a:r>
            <a:endParaRPr lang="en-US" sz="1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901" y="4341485"/>
            <a:ext cx="43762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detector can be though in the longitudinal direction as a 12GeV high segmented, low Z range stack. In the transverse direction a crossing 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3GeV range with up to 384 sampling points</a:t>
            </a:r>
            <a:endParaRPr lang="en-US" dirty="0"/>
          </a:p>
        </p:txBody>
      </p:sp>
      <p:pic>
        <p:nvPicPr>
          <p:cNvPr id="17" name="Picture 16" descr="nova_far_det_front_tran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6687" y="3619501"/>
            <a:ext cx="5123727" cy="2847308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rot="5400000">
            <a:off x="6829426" y="5043328"/>
            <a:ext cx="2520954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-5400000">
            <a:off x="7203136" y="4880735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¢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= 2.9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GeV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4363351" y="5043328"/>
            <a:ext cx="2520954" cy="158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50903" y="4804004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mi10"/>
              </a:rPr>
              <a:t>¢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= 52 ns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4612" y="5264815"/>
            <a:ext cx="670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X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0</a:t>
            </a:r>
            <a:endParaRPr lang="en-US" baseline="-25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/>
          <p:cNvSpPr/>
          <p:nvPr/>
        </p:nvSpPr>
        <p:spPr>
          <a:xfrm>
            <a:off x="6891337" y="0"/>
            <a:ext cx="2270125" cy="149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34"/>
          <p:cNvGrpSpPr/>
          <p:nvPr/>
        </p:nvGrpSpPr>
        <p:grpSpPr>
          <a:xfrm>
            <a:off x="4534579" y="1028700"/>
            <a:ext cx="4272871" cy="3614072"/>
            <a:chOff x="4150013" y="1068390"/>
            <a:chExt cx="4478337" cy="5556252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4150013" y="1068390"/>
              <a:ext cx="4478337" cy="5556252"/>
              <a:chOff x="2879" y="673"/>
              <a:chExt cx="2821" cy="3500"/>
            </a:xfrm>
          </p:grpSpPr>
          <p:pic>
            <p:nvPicPr>
              <p:cNvPr id="1036" name="Picture 1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80" y="673"/>
                <a:ext cx="2810" cy="20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2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879" y="673"/>
                <a:ext cx="2821" cy="3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2880" y="673"/>
                <a:ext cx="2810" cy="3493"/>
                <a:chOff x="2880" y="673"/>
                <a:chExt cx="2810" cy="3493"/>
              </a:xfrm>
            </p:grpSpPr>
            <p:pic>
              <p:nvPicPr>
                <p:cNvPr id="1029" name="Picture 5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880" y="673"/>
                  <a:ext cx="2810" cy="20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976" y="2873"/>
                  <a:ext cx="1772" cy="129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3508" y="2467"/>
                <a:ext cx="859" cy="687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0" y="316"/>
                  </a:cxn>
                  <a:cxn ang="0">
                    <a:pos x="688" y="687"/>
                  </a:cxn>
                  <a:cxn ang="0">
                    <a:pos x="859" y="372"/>
                  </a:cxn>
                  <a:cxn ang="0">
                    <a:pos x="171" y="0"/>
                  </a:cxn>
                </a:cxnLst>
                <a:rect l="0" t="0" r="r" b="b"/>
                <a:pathLst>
                  <a:path w="859" h="687">
                    <a:moveTo>
                      <a:pt x="171" y="0"/>
                    </a:moveTo>
                    <a:lnTo>
                      <a:pt x="0" y="316"/>
                    </a:lnTo>
                    <a:lnTo>
                      <a:pt x="688" y="687"/>
                    </a:lnTo>
                    <a:lnTo>
                      <a:pt x="859" y="372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76" y="2873"/>
                <a:ext cx="1772" cy="12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29"/>
            <p:cNvGrpSpPr/>
            <p:nvPr/>
          </p:nvGrpSpPr>
          <p:grpSpPr>
            <a:xfrm>
              <a:off x="5044975" y="4288207"/>
              <a:ext cx="1902372" cy="261610"/>
              <a:chOff x="1429523" y="4246167"/>
              <a:chExt cx="2238703" cy="26161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765722" y="4246167"/>
                <a:ext cx="170946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</a:t>
                </a:r>
                <a:r>
                  <a:rPr lang="en-US" sz="1100" dirty="0" smtClean="0">
                    <a:solidFill>
                      <a:schemeClr val="accent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wo 16 cell extrusions</a:t>
                </a:r>
                <a:endParaRPr lang="en-US" sz="110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4" name="Straight Arrow Connector 23"/>
              <p:cNvCxnSpPr>
                <a:stCxn id="22" idx="1"/>
              </p:cNvCxnSpPr>
              <p:nvPr/>
            </p:nvCxnSpPr>
            <p:spPr>
              <a:xfrm rot="10800000" flipV="1">
                <a:off x="1429523" y="4376972"/>
                <a:ext cx="336199" cy="5844"/>
              </a:xfrm>
              <a:prstGeom prst="straightConnector1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22" idx="3"/>
              </p:cNvCxnSpPr>
              <p:nvPr/>
            </p:nvCxnSpPr>
            <p:spPr>
              <a:xfrm>
                <a:off x="3475184" y="4376972"/>
                <a:ext cx="193042" cy="5843"/>
              </a:xfrm>
              <a:prstGeom prst="straightConnector1">
                <a:avLst/>
              </a:prstGeom>
              <a:ln w="19050">
                <a:solidFill>
                  <a:schemeClr val="accent2">
                    <a:lumMod val="5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6" name="Content Placeholder 95"/>
          <p:cNvSpPr>
            <a:spLocks noGrp="1"/>
          </p:cNvSpPr>
          <p:nvPr>
            <p:ph sz="quarter" idx="1"/>
          </p:nvPr>
        </p:nvSpPr>
        <p:spPr>
          <a:xfrm>
            <a:off x="189186" y="1185040"/>
            <a:ext cx="3762704" cy="540494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l-G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ν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Modules</a:t>
            </a:r>
          </a:p>
          <a:p>
            <a:r>
              <a:rPr lang="en-US" sz="1600" dirty="0" smtClean="0"/>
              <a:t>The NO</a:t>
            </a:r>
            <a:r>
              <a:rPr lang="el-GR" sz="1600" dirty="0" smtClean="0">
                <a:latin typeface="Times New Roman"/>
                <a:cs typeface="Times New Roman"/>
              </a:rPr>
              <a:t>ν</a:t>
            </a:r>
            <a:r>
              <a:rPr lang="en-US" sz="1600" dirty="0" smtClean="0"/>
              <a:t>A detector module forms the base unit for the detector.  </a:t>
            </a:r>
          </a:p>
          <a:p>
            <a:r>
              <a:rPr lang="en-US" sz="1600" dirty="0" smtClean="0"/>
              <a:t>Each module is made from two 16 cell high reflectivity PVC extrusions bonded into a single 32 cell module</a:t>
            </a:r>
          </a:p>
          <a:p>
            <a:r>
              <a:rPr lang="en-US" sz="1600" dirty="0" smtClean="0"/>
              <a:t>Includes readout manifold for fiber routing and APD housing</a:t>
            </a:r>
          </a:p>
          <a:p>
            <a:endParaRPr lang="en-US" sz="1600" dirty="0" smtClean="0"/>
          </a:p>
          <a:p>
            <a:r>
              <a:rPr lang="en-US" sz="1600" dirty="0" smtClean="0"/>
              <a:t>Combined 12 module wide X or Y measuring planes.</a:t>
            </a:r>
          </a:p>
          <a:p>
            <a:r>
              <a:rPr lang="en-US" sz="1600" dirty="0" smtClean="0"/>
              <a:t>Each module is capped, and filled with the liquid </a:t>
            </a:r>
            <a:r>
              <a:rPr lang="en-US" sz="1600" dirty="0" err="1" smtClean="0"/>
              <a:t>scintillator</a:t>
            </a:r>
            <a:r>
              <a:rPr lang="en-US" sz="1600" dirty="0" smtClean="0"/>
              <a:t>.  </a:t>
            </a:r>
          </a:p>
          <a:p>
            <a:r>
              <a:rPr lang="en-US" sz="1600" dirty="0" smtClean="0"/>
              <a:t>These are the primary containment vessel for the 3 million gallons of scintillator material.</a:t>
            </a:r>
          </a:p>
          <a:p>
            <a:endParaRPr lang="en-US" sz="1600" dirty="0" smtClean="0"/>
          </a:p>
          <a:p>
            <a:r>
              <a:rPr lang="en-US" sz="1600" dirty="0" smtClean="0"/>
              <a:t>There are 11,160 detector modules with a total of 357,120 separate detection cells in the NO</a:t>
            </a:r>
            <a:r>
              <a:rPr lang="el-GR" sz="1600" dirty="0" smtClean="0">
                <a:latin typeface="Times New Roman"/>
                <a:cs typeface="Times New Roman"/>
              </a:rPr>
              <a:t>ν</a:t>
            </a:r>
            <a:r>
              <a:rPr lang="en-US" sz="1600" dirty="0" smtClean="0"/>
              <a:t>A Far Detector.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828" y="32908"/>
            <a:ext cx="6788721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 Modules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201"/>
          <p:cNvGrpSpPr/>
          <p:nvPr/>
        </p:nvGrpSpPr>
        <p:grpSpPr>
          <a:xfrm>
            <a:off x="4010748" y="4558486"/>
            <a:ext cx="4971393" cy="2185214"/>
            <a:chOff x="136635" y="722983"/>
            <a:chExt cx="4971393" cy="2185214"/>
          </a:xfrm>
        </p:grpSpPr>
        <p:sp>
          <p:nvSpPr>
            <p:cNvPr id="184" name="TextBox 183"/>
            <p:cNvSpPr txBox="1"/>
            <p:nvPr/>
          </p:nvSpPr>
          <p:spPr>
            <a:xfrm>
              <a:off x="136635" y="722983"/>
              <a:ext cx="4971393" cy="218521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PVC Extrusions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  <a:p>
              <a:r>
                <a:rPr lang="en-US" sz="1400" dirty="0" smtClean="0"/>
                <a:t>Each extrusion is a single 15.7m (51.5ft) long set of 6x3.9cm cells. Two extrusions are joined to form a single 1.3m wide module </a:t>
              </a:r>
              <a:endParaRPr lang="en-US" sz="1400" dirty="0"/>
            </a:p>
          </p:txBody>
        </p: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360885" y="2160241"/>
              <a:ext cx="3243508" cy="140767"/>
              <a:chOff x="2513" y="3549"/>
              <a:chExt cx="2800" cy="162"/>
            </a:xfrm>
          </p:grpSpPr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2518" y="3549"/>
                <a:ext cx="2783" cy="160"/>
                <a:chOff x="2694" y="3509"/>
                <a:chExt cx="2783" cy="160"/>
              </a:xfrm>
            </p:grpSpPr>
            <p:sp>
              <p:nvSpPr>
                <p:cNvPr id="150" name="Rectangle 18"/>
                <p:cNvSpPr>
                  <a:spLocks noChangeArrowheads="1"/>
                </p:cNvSpPr>
                <p:nvPr/>
              </p:nvSpPr>
              <p:spPr bwMode="auto">
                <a:xfrm>
                  <a:off x="2694" y="3521"/>
                  <a:ext cx="88" cy="148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51" name="Rectangle 19"/>
                <p:cNvSpPr>
                  <a:spLocks noChangeArrowheads="1"/>
                </p:cNvSpPr>
                <p:nvPr/>
              </p:nvSpPr>
              <p:spPr bwMode="auto">
                <a:xfrm>
                  <a:off x="2783" y="3521"/>
                  <a:ext cx="88" cy="148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Rectangle 20"/>
                <p:cNvSpPr>
                  <a:spLocks noChangeArrowheads="1"/>
                </p:cNvSpPr>
                <p:nvPr/>
              </p:nvSpPr>
              <p:spPr bwMode="auto">
                <a:xfrm>
                  <a:off x="2867" y="3521"/>
                  <a:ext cx="88" cy="148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Rectangle 21"/>
                <p:cNvSpPr>
                  <a:spLocks noChangeArrowheads="1"/>
                </p:cNvSpPr>
                <p:nvPr/>
              </p:nvSpPr>
              <p:spPr bwMode="auto">
                <a:xfrm>
                  <a:off x="2956" y="3521"/>
                  <a:ext cx="87" cy="148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Rectangle 22"/>
                <p:cNvSpPr>
                  <a:spLocks noChangeArrowheads="1"/>
                </p:cNvSpPr>
                <p:nvPr/>
              </p:nvSpPr>
              <p:spPr bwMode="auto">
                <a:xfrm>
                  <a:off x="3042" y="3521"/>
                  <a:ext cx="88" cy="148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55" name="Rectangle 23"/>
                <p:cNvSpPr>
                  <a:spLocks noChangeArrowheads="1"/>
                </p:cNvSpPr>
                <p:nvPr/>
              </p:nvSpPr>
              <p:spPr bwMode="auto">
                <a:xfrm>
                  <a:off x="3131" y="3521"/>
                  <a:ext cx="87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Rectangle 24"/>
                <p:cNvSpPr>
                  <a:spLocks noChangeArrowheads="1"/>
                </p:cNvSpPr>
                <p:nvPr/>
              </p:nvSpPr>
              <p:spPr bwMode="auto">
                <a:xfrm>
                  <a:off x="3222" y="3521"/>
                  <a:ext cx="87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Rectangle 25"/>
                <p:cNvSpPr>
                  <a:spLocks noChangeArrowheads="1"/>
                </p:cNvSpPr>
                <p:nvPr/>
              </p:nvSpPr>
              <p:spPr bwMode="auto">
                <a:xfrm>
                  <a:off x="3304" y="3521"/>
                  <a:ext cx="88" cy="148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Rectangle 26"/>
                <p:cNvSpPr>
                  <a:spLocks noChangeArrowheads="1"/>
                </p:cNvSpPr>
                <p:nvPr/>
              </p:nvSpPr>
              <p:spPr bwMode="auto">
                <a:xfrm>
                  <a:off x="3392" y="3521"/>
                  <a:ext cx="88" cy="148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3481" y="3521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Rectangle 28"/>
                <p:cNvSpPr>
                  <a:spLocks noChangeArrowheads="1"/>
                </p:cNvSpPr>
                <p:nvPr/>
              </p:nvSpPr>
              <p:spPr bwMode="auto">
                <a:xfrm>
                  <a:off x="3572" y="3521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Rectangle 29"/>
                <p:cNvSpPr>
                  <a:spLocks noChangeArrowheads="1"/>
                </p:cNvSpPr>
                <p:nvPr/>
              </p:nvSpPr>
              <p:spPr bwMode="auto">
                <a:xfrm>
                  <a:off x="3654" y="3521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Rectangle 30"/>
                <p:cNvSpPr>
                  <a:spLocks noChangeArrowheads="1"/>
                </p:cNvSpPr>
                <p:nvPr/>
              </p:nvSpPr>
              <p:spPr bwMode="auto">
                <a:xfrm>
                  <a:off x="3747" y="3521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63" name="Rectangle 31"/>
                <p:cNvSpPr>
                  <a:spLocks noChangeArrowheads="1"/>
                </p:cNvSpPr>
                <p:nvPr/>
              </p:nvSpPr>
              <p:spPr bwMode="auto">
                <a:xfrm>
                  <a:off x="3829" y="3521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Rectangle 32"/>
                <p:cNvSpPr>
                  <a:spLocks noChangeArrowheads="1"/>
                </p:cNvSpPr>
                <p:nvPr/>
              </p:nvSpPr>
              <p:spPr bwMode="auto">
                <a:xfrm>
                  <a:off x="3920" y="3521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Rectangle 33"/>
                <p:cNvSpPr>
                  <a:spLocks noChangeArrowheads="1"/>
                </p:cNvSpPr>
                <p:nvPr/>
              </p:nvSpPr>
              <p:spPr bwMode="auto">
                <a:xfrm>
                  <a:off x="4009" y="3521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Rectangle 34"/>
                <p:cNvSpPr>
                  <a:spLocks noChangeArrowheads="1"/>
                </p:cNvSpPr>
                <p:nvPr/>
              </p:nvSpPr>
              <p:spPr bwMode="auto">
                <a:xfrm>
                  <a:off x="4095" y="3521"/>
                  <a:ext cx="95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67" name="Rectangle 35"/>
                <p:cNvSpPr>
                  <a:spLocks noChangeArrowheads="1"/>
                </p:cNvSpPr>
                <p:nvPr/>
              </p:nvSpPr>
              <p:spPr bwMode="auto">
                <a:xfrm>
                  <a:off x="4191" y="3521"/>
                  <a:ext cx="88" cy="148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Rectangle 36"/>
                <p:cNvSpPr>
                  <a:spLocks noChangeArrowheads="1"/>
                </p:cNvSpPr>
                <p:nvPr/>
              </p:nvSpPr>
              <p:spPr bwMode="auto">
                <a:xfrm>
                  <a:off x="4275" y="3521"/>
                  <a:ext cx="88" cy="148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Rectangle 37"/>
                <p:cNvSpPr>
                  <a:spLocks noChangeArrowheads="1"/>
                </p:cNvSpPr>
                <p:nvPr/>
              </p:nvSpPr>
              <p:spPr bwMode="auto">
                <a:xfrm>
                  <a:off x="4364" y="3521"/>
                  <a:ext cx="88" cy="148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Rectangle 38"/>
                <p:cNvSpPr>
                  <a:spLocks noChangeArrowheads="1"/>
                </p:cNvSpPr>
                <p:nvPr/>
              </p:nvSpPr>
              <p:spPr bwMode="auto">
                <a:xfrm>
                  <a:off x="4450" y="3521"/>
                  <a:ext cx="88" cy="148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71" name="Rectangle 39"/>
                <p:cNvSpPr>
                  <a:spLocks noChangeArrowheads="1"/>
                </p:cNvSpPr>
                <p:nvPr/>
              </p:nvSpPr>
              <p:spPr bwMode="auto">
                <a:xfrm>
                  <a:off x="4539" y="3521"/>
                  <a:ext cx="81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72" name="Rectangle 40"/>
                <p:cNvSpPr>
                  <a:spLocks noChangeArrowheads="1"/>
                </p:cNvSpPr>
                <p:nvPr/>
              </p:nvSpPr>
              <p:spPr bwMode="auto">
                <a:xfrm>
                  <a:off x="4616" y="3521"/>
                  <a:ext cx="81" cy="14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73" name="Rectangle 41"/>
                <p:cNvSpPr>
                  <a:spLocks noChangeArrowheads="1"/>
                </p:cNvSpPr>
                <p:nvPr/>
              </p:nvSpPr>
              <p:spPr bwMode="auto">
                <a:xfrm>
                  <a:off x="4698" y="3521"/>
                  <a:ext cx="81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Rectangle 42"/>
                <p:cNvSpPr>
                  <a:spLocks noChangeArrowheads="1"/>
                </p:cNvSpPr>
                <p:nvPr/>
              </p:nvSpPr>
              <p:spPr bwMode="auto">
                <a:xfrm>
                  <a:off x="4779" y="3521"/>
                  <a:ext cx="88" cy="148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Rectangle 43"/>
                <p:cNvSpPr>
                  <a:spLocks noChangeArrowheads="1"/>
                </p:cNvSpPr>
                <p:nvPr/>
              </p:nvSpPr>
              <p:spPr bwMode="auto">
                <a:xfrm>
                  <a:off x="4868" y="3521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Rectangle 44"/>
                <p:cNvSpPr>
                  <a:spLocks noChangeArrowheads="1"/>
                </p:cNvSpPr>
                <p:nvPr/>
              </p:nvSpPr>
              <p:spPr bwMode="auto">
                <a:xfrm>
                  <a:off x="4952" y="3521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Rectangle 45"/>
                <p:cNvSpPr>
                  <a:spLocks noChangeArrowheads="1"/>
                </p:cNvSpPr>
                <p:nvPr/>
              </p:nvSpPr>
              <p:spPr bwMode="auto">
                <a:xfrm>
                  <a:off x="5041" y="3521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Rectangle 46"/>
                <p:cNvSpPr>
                  <a:spLocks noChangeArrowheads="1"/>
                </p:cNvSpPr>
                <p:nvPr/>
              </p:nvSpPr>
              <p:spPr bwMode="auto">
                <a:xfrm>
                  <a:off x="5127" y="3521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Rectangle 47"/>
                <p:cNvSpPr>
                  <a:spLocks noChangeArrowheads="1"/>
                </p:cNvSpPr>
                <p:nvPr/>
              </p:nvSpPr>
              <p:spPr bwMode="auto">
                <a:xfrm>
                  <a:off x="5216" y="3521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Rectangle 48"/>
                <p:cNvSpPr>
                  <a:spLocks noChangeArrowheads="1"/>
                </p:cNvSpPr>
                <p:nvPr/>
              </p:nvSpPr>
              <p:spPr bwMode="auto">
                <a:xfrm>
                  <a:off x="5334" y="3509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Rectangle 49"/>
                <p:cNvSpPr>
                  <a:spLocks noChangeArrowheads="1"/>
                </p:cNvSpPr>
                <p:nvPr/>
              </p:nvSpPr>
              <p:spPr bwMode="auto">
                <a:xfrm>
                  <a:off x="5389" y="3521"/>
                  <a:ext cx="88" cy="147"/>
                </a:xfrm>
                <a:prstGeom prst="rect">
                  <a:avLst/>
                </a:prstGeom>
                <a:noFill/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4" dir="b"/>
                </a:scene3d>
                <a:sp3d extrusionH="1801800" prstMaterial="legacyPlastic">
                  <a:bevelT w="13500" h="13500" prst="angle"/>
                  <a:bevelB w="13500" h="13500" prst="angle"/>
                  <a:extrusionClr>
                    <a:schemeClr val="bg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16" name="Rectangle 50"/>
              <p:cNvSpPr>
                <a:spLocks noChangeArrowheads="1"/>
              </p:cNvSpPr>
              <p:nvPr/>
            </p:nvSpPr>
            <p:spPr bwMode="auto">
              <a:xfrm>
                <a:off x="2519" y="3564"/>
                <a:ext cx="88" cy="141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Rectangle 51"/>
              <p:cNvSpPr>
                <a:spLocks noChangeArrowheads="1"/>
              </p:cNvSpPr>
              <p:nvPr/>
            </p:nvSpPr>
            <p:spPr bwMode="auto">
              <a:xfrm>
                <a:off x="2608" y="3564"/>
                <a:ext cx="88" cy="141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52"/>
              <p:cNvSpPr>
                <a:spLocks noChangeArrowheads="1"/>
              </p:cNvSpPr>
              <p:nvPr/>
            </p:nvSpPr>
            <p:spPr bwMode="auto">
              <a:xfrm>
                <a:off x="2692" y="3564"/>
                <a:ext cx="88" cy="141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53"/>
              <p:cNvSpPr>
                <a:spLocks noChangeArrowheads="1"/>
              </p:cNvSpPr>
              <p:nvPr/>
            </p:nvSpPr>
            <p:spPr bwMode="auto">
              <a:xfrm>
                <a:off x="2781" y="3564"/>
                <a:ext cx="87" cy="141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54"/>
              <p:cNvSpPr>
                <a:spLocks noChangeArrowheads="1"/>
              </p:cNvSpPr>
              <p:nvPr/>
            </p:nvSpPr>
            <p:spPr bwMode="auto">
              <a:xfrm>
                <a:off x="2867" y="3564"/>
                <a:ext cx="88" cy="141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55"/>
              <p:cNvSpPr>
                <a:spLocks noChangeArrowheads="1"/>
              </p:cNvSpPr>
              <p:nvPr/>
            </p:nvSpPr>
            <p:spPr bwMode="auto">
              <a:xfrm>
                <a:off x="2956" y="3564"/>
                <a:ext cx="87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56"/>
              <p:cNvSpPr>
                <a:spLocks noChangeArrowheads="1"/>
              </p:cNvSpPr>
              <p:nvPr/>
            </p:nvSpPr>
            <p:spPr bwMode="auto">
              <a:xfrm>
                <a:off x="3047" y="3564"/>
                <a:ext cx="87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57"/>
              <p:cNvSpPr>
                <a:spLocks noChangeArrowheads="1"/>
              </p:cNvSpPr>
              <p:nvPr/>
            </p:nvSpPr>
            <p:spPr bwMode="auto">
              <a:xfrm>
                <a:off x="3129" y="3564"/>
                <a:ext cx="88" cy="141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58"/>
              <p:cNvSpPr>
                <a:spLocks noChangeArrowheads="1"/>
              </p:cNvSpPr>
              <p:nvPr/>
            </p:nvSpPr>
            <p:spPr bwMode="auto">
              <a:xfrm>
                <a:off x="3217" y="3564"/>
                <a:ext cx="88" cy="141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59"/>
              <p:cNvSpPr>
                <a:spLocks noChangeArrowheads="1"/>
              </p:cNvSpPr>
              <p:nvPr/>
            </p:nvSpPr>
            <p:spPr bwMode="auto">
              <a:xfrm>
                <a:off x="3306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60"/>
              <p:cNvSpPr>
                <a:spLocks noChangeArrowheads="1"/>
              </p:cNvSpPr>
              <p:nvPr/>
            </p:nvSpPr>
            <p:spPr bwMode="auto">
              <a:xfrm>
                <a:off x="3397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61"/>
              <p:cNvSpPr>
                <a:spLocks noChangeArrowheads="1"/>
              </p:cNvSpPr>
              <p:nvPr/>
            </p:nvSpPr>
            <p:spPr bwMode="auto">
              <a:xfrm>
                <a:off x="3479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Rectangle 62"/>
              <p:cNvSpPr>
                <a:spLocks noChangeArrowheads="1"/>
              </p:cNvSpPr>
              <p:nvPr/>
            </p:nvSpPr>
            <p:spPr bwMode="auto">
              <a:xfrm>
                <a:off x="3572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63"/>
              <p:cNvSpPr>
                <a:spLocks noChangeArrowheads="1"/>
              </p:cNvSpPr>
              <p:nvPr/>
            </p:nvSpPr>
            <p:spPr bwMode="auto">
              <a:xfrm>
                <a:off x="3654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Rectangle 64"/>
              <p:cNvSpPr>
                <a:spLocks noChangeArrowheads="1"/>
              </p:cNvSpPr>
              <p:nvPr/>
            </p:nvSpPr>
            <p:spPr bwMode="auto">
              <a:xfrm>
                <a:off x="3745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Rectangle 65"/>
              <p:cNvSpPr>
                <a:spLocks noChangeArrowheads="1"/>
              </p:cNvSpPr>
              <p:nvPr/>
            </p:nvSpPr>
            <p:spPr bwMode="auto">
              <a:xfrm>
                <a:off x="3834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66"/>
              <p:cNvSpPr>
                <a:spLocks noChangeArrowheads="1"/>
              </p:cNvSpPr>
              <p:nvPr/>
            </p:nvSpPr>
            <p:spPr bwMode="auto">
              <a:xfrm>
                <a:off x="3920" y="3564"/>
                <a:ext cx="95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67"/>
              <p:cNvSpPr>
                <a:spLocks noChangeArrowheads="1"/>
              </p:cNvSpPr>
              <p:nvPr/>
            </p:nvSpPr>
            <p:spPr bwMode="auto">
              <a:xfrm>
                <a:off x="4016" y="3564"/>
                <a:ext cx="88" cy="141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68"/>
              <p:cNvSpPr>
                <a:spLocks noChangeArrowheads="1"/>
              </p:cNvSpPr>
              <p:nvPr/>
            </p:nvSpPr>
            <p:spPr bwMode="auto">
              <a:xfrm>
                <a:off x="4100" y="3564"/>
                <a:ext cx="88" cy="141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69"/>
              <p:cNvSpPr>
                <a:spLocks noChangeArrowheads="1"/>
              </p:cNvSpPr>
              <p:nvPr/>
            </p:nvSpPr>
            <p:spPr bwMode="auto">
              <a:xfrm>
                <a:off x="4189" y="3564"/>
                <a:ext cx="88" cy="141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70"/>
              <p:cNvSpPr>
                <a:spLocks noChangeArrowheads="1"/>
              </p:cNvSpPr>
              <p:nvPr/>
            </p:nvSpPr>
            <p:spPr bwMode="auto">
              <a:xfrm>
                <a:off x="4275" y="3564"/>
                <a:ext cx="88" cy="141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71"/>
              <p:cNvSpPr>
                <a:spLocks noChangeArrowheads="1"/>
              </p:cNvSpPr>
              <p:nvPr/>
            </p:nvSpPr>
            <p:spPr bwMode="auto">
              <a:xfrm>
                <a:off x="4364" y="3564"/>
                <a:ext cx="81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72"/>
              <p:cNvSpPr>
                <a:spLocks noChangeArrowheads="1"/>
              </p:cNvSpPr>
              <p:nvPr/>
            </p:nvSpPr>
            <p:spPr bwMode="auto">
              <a:xfrm>
                <a:off x="4441" y="3564"/>
                <a:ext cx="81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73"/>
              <p:cNvSpPr>
                <a:spLocks noChangeArrowheads="1"/>
              </p:cNvSpPr>
              <p:nvPr/>
            </p:nvSpPr>
            <p:spPr bwMode="auto">
              <a:xfrm>
                <a:off x="4523" y="3564"/>
                <a:ext cx="81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Rectangle 74"/>
              <p:cNvSpPr>
                <a:spLocks noChangeArrowheads="1"/>
              </p:cNvSpPr>
              <p:nvPr/>
            </p:nvSpPr>
            <p:spPr bwMode="auto">
              <a:xfrm>
                <a:off x="4604" y="3564"/>
                <a:ext cx="88" cy="141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Rectangle 75"/>
              <p:cNvSpPr>
                <a:spLocks noChangeArrowheads="1"/>
              </p:cNvSpPr>
              <p:nvPr/>
            </p:nvSpPr>
            <p:spPr bwMode="auto">
              <a:xfrm>
                <a:off x="4693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Rectangle 76"/>
              <p:cNvSpPr>
                <a:spLocks noChangeArrowheads="1"/>
              </p:cNvSpPr>
              <p:nvPr/>
            </p:nvSpPr>
            <p:spPr bwMode="auto">
              <a:xfrm>
                <a:off x="4777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Rectangle 77"/>
              <p:cNvSpPr>
                <a:spLocks noChangeArrowheads="1"/>
              </p:cNvSpPr>
              <p:nvPr/>
            </p:nvSpPr>
            <p:spPr bwMode="auto">
              <a:xfrm>
                <a:off x="4866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Rectangle 78"/>
              <p:cNvSpPr>
                <a:spLocks noChangeArrowheads="1"/>
              </p:cNvSpPr>
              <p:nvPr/>
            </p:nvSpPr>
            <p:spPr bwMode="auto">
              <a:xfrm>
                <a:off x="4952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Rectangle 79"/>
              <p:cNvSpPr>
                <a:spLocks noChangeArrowheads="1"/>
              </p:cNvSpPr>
              <p:nvPr/>
            </p:nvSpPr>
            <p:spPr bwMode="auto">
              <a:xfrm>
                <a:off x="5041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80"/>
              <p:cNvSpPr>
                <a:spLocks noChangeArrowheads="1"/>
              </p:cNvSpPr>
              <p:nvPr/>
            </p:nvSpPr>
            <p:spPr bwMode="auto">
              <a:xfrm>
                <a:off x="5132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81"/>
              <p:cNvSpPr>
                <a:spLocks noChangeArrowheads="1"/>
              </p:cNvSpPr>
              <p:nvPr/>
            </p:nvSpPr>
            <p:spPr bwMode="auto">
              <a:xfrm>
                <a:off x="5214" y="3564"/>
                <a:ext cx="88" cy="147"/>
              </a:xfrm>
              <a:prstGeom prst="rect">
                <a:avLst/>
              </a:prstGeom>
              <a:noFill/>
              <a:ln w="1270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83"/>
              <p:cNvSpPr>
                <a:spLocks noChangeArrowheads="1"/>
              </p:cNvSpPr>
              <p:nvPr/>
            </p:nvSpPr>
            <p:spPr bwMode="auto">
              <a:xfrm>
                <a:off x="2513" y="3565"/>
                <a:ext cx="2800" cy="139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7" name="Frame 186"/>
            <p:cNvSpPr/>
            <p:nvPr/>
          </p:nvSpPr>
          <p:spPr>
            <a:xfrm>
              <a:off x="4057003" y="1460939"/>
              <a:ext cx="399393" cy="851338"/>
            </a:xfrm>
            <a:prstGeom prst="frame">
              <a:avLst/>
            </a:prstGeom>
            <a:solidFill>
              <a:schemeClr val="bg1"/>
            </a:solidFill>
            <a:ln w="3175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isometricLeftDown">
                <a:rot lat="600000" lon="600000" rev="0"/>
              </a:camera>
              <a:lightRig rig="threePt" dir="t"/>
            </a:scene3d>
            <a:sp3d extrusionH="685800" contourW="12700">
              <a:contourClr>
                <a:schemeClr val="accent1">
                  <a:lumMod val="40000"/>
                  <a:lumOff val="6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4550973" y="1681634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6cm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988693" y="2254434"/>
              <a:ext cx="5693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3.9cm</a:t>
              </a:r>
              <a:endPara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157663" y="1460945"/>
              <a:ext cx="6463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15.7m</a:t>
              </a:r>
              <a:endParaRPr lang="en-US" sz="1400" dirty="0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1791971" y="1844565"/>
              <a:ext cx="55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1.3m</a:t>
              </a:r>
              <a:endParaRPr lang="en-US" sz="1400" dirty="0"/>
            </a:p>
          </p:txBody>
        </p:sp>
        <p:cxnSp>
          <p:nvCxnSpPr>
            <p:cNvPr id="193" name="Straight Arrow Connector 192"/>
            <p:cNvCxnSpPr/>
            <p:nvPr/>
          </p:nvCxnSpPr>
          <p:spPr>
            <a:xfrm>
              <a:off x="420414" y="2091573"/>
              <a:ext cx="3174124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Arrow Connector 198"/>
            <p:cNvCxnSpPr/>
            <p:nvPr/>
          </p:nvCxnSpPr>
          <p:spPr>
            <a:xfrm flipV="1">
              <a:off x="283778" y="1492469"/>
              <a:ext cx="651642" cy="641131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/>
            <p:cNvSpPr txBox="1"/>
            <p:nvPr/>
          </p:nvSpPr>
          <p:spPr>
            <a:xfrm>
              <a:off x="3909859" y="1082571"/>
              <a:ext cx="9444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 Cell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692167" y="1587061"/>
              <a:ext cx="11128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One Module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51"/>
          <p:cNvSpPr>
            <a:spLocks noGrp="1"/>
          </p:cNvSpPr>
          <p:nvPr>
            <p:ph sz="quarter" idx="1"/>
          </p:nvPr>
        </p:nvSpPr>
        <p:spPr>
          <a:xfrm>
            <a:off x="193639" y="1219200"/>
            <a:ext cx="5798371" cy="3356385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</a:t>
            </a: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ν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Readout</a:t>
            </a:r>
          </a:p>
          <a:p>
            <a:r>
              <a:rPr lang="en-US" dirty="0" smtClean="0"/>
              <a:t>Require 357,120 optical readout channels</a:t>
            </a:r>
          </a:p>
          <a:p>
            <a:r>
              <a:rPr lang="en-US" dirty="0" smtClean="0"/>
              <a:t>Custom designed 32 channel APD </a:t>
            </a:r>
            <a:r>
              <a:rPr lang="en-US" i="1" dirty="0" smtClean="0"/>
              <a:t>(Hamamatsu)</a:t>
            </a:r>
          </a:p>
          <a:p>
            <a:r>
              <a:rPr lang="en-US" dirty="0" smtClean="0"/>
              <a:t>High 85% Q.E. above 525nm</a:t>
            </a:r>
          </a:p>
          <a:p>
            <a:r>
              <a:rPr lang="en-US" dirty="0" smtClean="0"/>
              <a:t>Cooled to -15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r>
              <a:rPr lang="en-US" dirty="0" smtClean="0"/>
              <a:t> to achieve noise rate &lt; 300 electrons</a:t>
            </a:r>
          </a:p>
          <a:p>
            <a:endParaRPr lang="en-US" dirty="0" smtClean="0"/>
          </a:p>
          <a:p>
            <a:r>
              <a:rPr lang="en-US" dirty="0" smtClean="0"/>
              <a:t>Operated at gain of 100 for detection of 30-39 photon signal from far end readout</a:t>
            </a:r>
          </a:p>
          <a:p>
            <a:r>
              <a:rPr lang="en-US" dirty="0" smtClean="0"/>
              <a:t>Signal to noise at far end 10:1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828" y="1378"/>
            <a:ext cx="6788721" cy="1143000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Avalanche Photodiodes  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̶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APDs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lum bright="-30000" contrast="58000"/>
          </a:blip>
          <a:srcRect l="12891" t="10394" r="13623" b="6944"/>
          <a:stretch>
            <a:fillRect/>
          </a:stretch>
        </p:blipFill>
        <p:spPr bwMode="auto">
          <a:xfrm>
            <a:off x="428625" y="4340897"/>
            <a:ext cx="3021246" cy="239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3" descr="IMG_1312"/>
          <p:cNvPicPr>
            <a:picLocks noChangeAspect="1" noChangeArrowheads="1"/>
          </p:cNvPicPr>
          <p:nvPr/>
        </p:nvPicPr>
        <p:blipFill>
          <a:blip r:embed="rId4" cstate="print"/>
          <a:srcRect l="29341" t="45834" r="51041" b="31248"/>
          <a:stretch>
            <a:fillRect/>
          </a:stretch>
        </p:blipFill>
        <p:spPr bwMode="auto">
          <a:xfrm>
            <a:off x="7874345" y="2791544"/>
            <a:ext cx="1169629" cy="102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82"/>
          <p:cNvGrpSpPr/>
          <p:nvPr/>
        </p:nvGrpSpPr>
        <p:grpSpPr>
          <a:xfrm>
            <a:off x="6127060" y="922257"/>
            <a:ext cx="2900834" cy="1862794"/>
            <a:chOff x="6243166" y="656779"/>
            <a:chExt cx="2900834" cy="1862794"/>
          </a:xfrm>
        </p:grpSpPr>
        <p:sp>
          <p:nvSpPr>
            <p:cNvPr id="25" name="TextBox 24"/>
            <p:cNvSpPr txBox="1"/>
            <p:nvPr/>
          </p:nvSpPr>
          <p:spPr>
            <a:xfrm>
              <a:off x="6243166" y="700599"/>
              <a:ext cx="2900834" cy="175432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numCol="2" rtlCol="0">
              <a:spAutoFit/>
            </a:bodyPr>
            <a:lstStyle/>
            <a:p>
              <a:pPr algn="ctr"/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Pixel Geometry</a:t>
              </a:r>
            </a:p>
            <a:p>
              <a:r>
                <a:rPr lang="en-US" sz="1200" dirty="0" smtClean="0"/>
                <a:t>Each pixel is designed to have an active area 1.0mm by 1.9mm to</a:t>
              </a:r>
            </a:p>
            <a:p>
              <a:r>
                <a:rPr lang="en-US" sz="1200" dirty="0" smtClean="0"/>
                <a:t> accommodate the aspect ratio of  the two 0.7mm fiber ends from a single cell</a:t>
              </a:r>
            </a:p>
          </p:txBody>
        </p:sp>
        <p:grpSp>
          <p:nvGrpSpPr>
            <p:cNvPr id="6" name="Group 54"/>
            <p:cNvGrpSpPr/>
            <p:nvPr/>
          </p:nvGrpSpPr>
          <p:grpSpPr>
            <a:xfrm>
              <a:off x="7898262" y="656779"/>
              <a:ext cx="933992" cy="1862794"/>
              <a:chOff x="7267886" y="903893"/>
              <a:chExt cx="933992" cy="1796124"/>
            </a:xfrm>
          </p:grpSpPr>
          <p:cxnSp>
            <p:nvCxnSpPr>
              <p:cNvPr id="49" name="Straight Connector 48"/>
              <p:cNvCxnSpPr>
                <a:stCxn id="8" idx="2"/>
              </p:cNvCxnSpPr>
              <p:nvPr/>
            </p:nvCxnSpPr>
            <p:spPr>
              <a:xfrm rot="10800000">
                <a:off x="7672539" y="1103593"/>
                <a:ext cx="3769" cy="5058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7600082" y="1264353"/>
                <a:ext cx="573003" cy="1125840"/>
              </a:xfrm>
              <a:prstGeom prst="rect">
                <a:avLst/>
              </a:prstGeom>
              <a:solidFill>
                <a:srgbClr val="FFC000"/>
              </a:solidFill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Oval 5"/>
              <p:cNvSpPr>
                <a:spLocks noChangeArrowheads="1"/>
              </p:cNvSpPr>
              <p:nvPr/>
            </p:nvSpPr>
            <p:spPr bwMode="auto">
              <a:xfrm>
                <a:off x="7676307" y="1410120"/>
                <a:ext cx="420553" cy="39871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bg1">
                    <a:lumMod val="95000"/>
                  </a:schemeClr>
                </a:solidFill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7676307" y="1845708"/>
                <a:ext cx="420553" cy="3995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chemeClr val="bg1">
                    <a:lumMod val="95000"/>
                  </a:schemeClr>
                </a:solidFill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33" name="Straight Arrow Connector 32"/>
              <p:cNvCxnSpPr/>
              <p:nvPr/>
            </p:nvCxnSpPr>
            <p:spPr>
              <a:xfrm>
                <a:off x="7598966" y="2480448"/>
                <a:ext cx="599089" cy="1588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rot="16200000" flipH="1">
                <a:off x="6957040" y="1819087"/>
                <a:ext cx="1120938" cy="5259"/>
              </a:xfrm>
              <a:prstGeom prst="straightConnector1">
                <a:avLst/>
              </a:prstGeom>
              <a:ln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7598966" y="2438407"/>
                <a:ext cx="588623" cy="261610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horz" wrap="none" rtlCol="0">
                <a:spAutoFit/>
              </a:bodyPr>
              <a:lstStyle/>
              <a:p>
                <a:r>
                  <a:rPr lang="en-US" sz="1100" dirty="0" smtClean="0"/>
                  <a:t>1.0mm</a:t>
                </a:r>
                <a:endParaRPr lang="en-US" sz="11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267886" y="1560812"/>
                <a:ext cx="353943" cy="496290"/>
              </a:xfrm>
              <a:prstGeom prst="rect">
                <a:avLst/>
              </a:prstGeom>
              <a:noFill/>
            </p:spPr>
            <p:txBody>
              <a:bodyPr vert="vert270" wrap="none" rtlCol="0">
                <a:spAutoFit/>
              </a:bodyPr>
              <a:lstStyle/>
              <a:p>
                <a:r>
                  <a:rPr lang="en-US" sz="1100" dirty="0" smtClean="0"/>
                  <a:t>1.9mm</a:t>
                </a:r>
                <a:endParaRPr lang="en-US" sz="1200" dirty="0"/>
              </a:p>
            </p:txBody>
          </p:sp>
          <p:cxnSp>
            <p:nvCxnSpPr>
              <p:cNvPr id="42" name="Straight Arrow Connector 41"/>
              <p:cNvCxnSpPr>
                <a:stCxn id="9" idx="3"/>
                <a:endCxn id="9" idx="7"/>
              </p:cNvCxnSpPr>
              <p:nvPr/>
            </p:nvCxnSpPr>
            <p:spPr>
              <a:xfrm rot="5400000" flipH="1" flipV="1">
                <a:off x="7745311" y="1896808"/>
                <a:ext cx="282543" cy="2973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7577946" y="1902380"/>
                <a:ext cx="476412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>
                    <a:rot lat="0" lon="0" rev="2700000"/>
                  </a:camera>
                  <a:lightRig rig="threePt" dir="t"/>
                </a:scene3d>
              </a:bodyPr>
              <a:lstStyle/>
              <a:p>
                <a:r>
                  <a:rPr lang="en-US" sz="800" dirty="0" smtClean="0">
                    <a:solidFill>
                      <a:schemeClr val="bg1"/>
                    </a:solidFill>
                  </a:rPr>
                  <a:t>0.7mm</a:t>
                </a:r>
                <a:endParaRPr lang="en-US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462335" y="903893"/>
                <a:ext cx="660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0.15mm</a:t>
                </a:r>
                <a:endParaRPr lang="en-US" sz="1100" dirty="0"/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rot="10800000">
                <a:off x="7593719" y="1098343"/>
                <a:ext cx="3769" cy="50588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7541120" y="1203434"/>
                <a:ext cx="660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0.25mm</a:t>
                </a:r>
                <a:endParaRPr lang="en-US" sz="1100" dirty="0"/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6421323" y="3874354"/>
            <a:ext cx="268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The bare APD is bonded to the carrier board to provide the optical mask and electrical</a:t>
            </a:r>
            <a:r>
              <a:rPr lang="en-US" sz="900" dirty="0" smtClean="0">
                <a:latin typeface="Times New Roman"/>
                <a:cs typeface="Times New Roman"/>
              </a:rPr>
              <a:t> interface </a:t>
            </a:r>
            <a:endParaRPr lang="en-US" sz="900" dirty="0"/>
          </a:p>
        </p:txBody>
      </p:sp>
      <p:sp>
        <p:nvSpPr>
          <p:cNvPr id="82" name="TextBox 81"/>
          <p:cNvSpPr txBox="1"/>
          <p:nvPr/>
        </p:nvSpPr>
        <p:spPr>
          <a:xfrm>
            <a:off x="3456473" y="4337987"/>
            <a:ext cx="2687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The 32 pixel APD  array for the NO</a:t>
            </a:r>
            <a:r>
              <a:rPr lang="el-GR" sz="900" dirty="0" smtClean="0">
                <a:latin typeface="Times New Roman"/>
                <a:cs typeface="Times New Roman"/>
              </a:rPr>
              <a:t>ν</a:t>
            </a:r>
            <a:r>
              <a:rPr lang="en-US" sz="900" dirty="0" smtClean="0"/>
              <a:t>A Readout System</a:t>
            </a:r>
            <a:endParaRPr lang="en-US" sz="900" dirty="0"/>
          </a:p>
        </p:txBody>
      </p:sp>
      <p:grpSp>
        <p:nvGrpSpPr>
          <p:cNvPr id="10" name="Group 84"/>
          <p:cNvGrpSpPr/>
          <p:nvPr/>
        </p:nvGrpSpPr>
        <p:grpSpPr>
          <a:xfrm>
            <a:off x="6262735" y="4453661"/>
            <a:ext cx="3011348" cy="2281505"/>
            <a:chOff x="6262735" y="4453661"/>
            <a:chExt cx="3011348" cy="2281505"/>
          </a:xfrm>
        </p:grpSpPr>
        <p:pic>
          <p:nvPicPr>
            <p:cNvPr id="2050" name="Picture 2" descr="C:\Users\norman\Desktop\apd-mod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125271" y="4856527"/>
              <a:ext cx="1618593" cy="1682696"/>
            </a:xfrm>
            <a:prstGeom prst="rect">
              <a:avLst/>
            </a:prstGeom>
            <a:noFill/>
          </p:spPr>
        </p:pic>
        <p:sp>
          <p:nvSpPr>
            <p:cNvPr id="65" name="TextBox 64"/>
            <p:cNvSpPr txBox="1"/>
            <p:nvPr/>
          </p:nvSpPr>
          <p:spPr>
            <a:xfrm>
              <a:off x="7110803" y="4453661"/>
              <a:ext cx="11240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APD Module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572920" y="6110339"/>
              <a:ext cx="1016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Carrier Board</a:t>
              </a:r>
            </a:p>
            <a:p>
              <a:r>
                <a:rPr lang="en-US" sz="1200" dirty="0" smtClean="0"/>
                <a:t>w/ APD chip</a:t>
              </a:r>
              <a:endParaRPr lang="en-US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262735" y="4745869"/>
              <a:ext cx="1168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“Clam Shell”</a:t>
              </a:r>
            </a:p>
            <a:p>
              <a:r>
                <a:rPr lang="en-US" sz="1200" dirty="0" smtClean="0"/>
                <a:t>Optical Housing</a:t>
              </a:r>
              <a:endParaRPr lang="en-US" sz="12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231397" y="6273501"/>
              <a:ext cx="7731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Heat Sink</a:t>
              </a:r>
            </a:p>
            <a:p>
              <a:r>
                <a:rPr lang="en-US" sz="1200" dirty="0" smtClean="0"/>
                <a:t>Interface </a:t>
              </a:r>
              <a:endParaRPr lang="en-US" sz="1200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V="1">
              <a:off x="6981717" y="5819882"/>
              <a:ext cx="311966" cy="268941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7166390" y="4907276"/>
              <a:ext cx="441063" cy="13985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rot="10800000" flipV="1">
              <a:off x="8197326" y="4778184"/>
              <a:ext cx="249225" cy="127298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9" idx="1"/>
            </p:cNvCxnSpPr>
            <p:nvPr/>
          </p:nvCxnSpPr>
          <p:spPr>
            <a:xfrm rot="10800000">
              <a:off x="8229601" y="6164132"/>
              <a:ext cx="1796" cy="34020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8451611" y="4555725"/>
              <a:ext cx="8224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64 fiber</a:t>
              </a:r>
            </a:p>
            <a:p>
              <a:r>
                <a:rPr lang="en-US" sz="1200" dirty="0" smtClean="0"/>
                <a:t>bundle</a:t>
              </a:r>
              <a:endParaRPr lang="en-US" sz="1200" dirty="0"/>
            </a:p>
          </p:txBody>
        </p:sp>
      </p:grpSp>
      <p:grpSp>
        <p:nvGrpSpPr>
          <p:cNvPr id="11" name="Group 89"/>
          <p:cNvGrpSpPr/>
          <p:nvPr/>
        </p:nvGrpSpPr>
        <p:grpSpPr>
          <a:xfrm>
            <a:off x="3353512" y="4603530"/>
            <a:ext cx="2796537" cy="2212046"/>
            <a:chOff x="3353512" y="4603530"/>
            <a:chExt cx="2796537" cy="2212046"/>
          </a:xfrm>
        </p:grpSpPr>
        <p:pic>
          <p:nvPicPr>
            <p:cNvPr id="86" name="Picture 3" descr="C:\Documents and Settings\Jon Urheim\Desktop\snout_etal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3512" y="4603530"/>
              <a:ext cx="2796537" cy="2138855"/>
            </a:xfrm>
            <a:prstGeom prst="rect">
              <a:avLst/>
            </a:prstGeom>
            <a:noFill/>
          </p:spPr>
        </p:pic>
        <p:sp>
          <p:nvSpPr>
            <p:cNvPr id="87" name="TextBox 86"/>
            <p:cNvSpPr txBox="1"/>
            <p:nvPr/>
          </p:nvSpPr>
          <p:spPr>
            <a:xfrm>
              <a:off x="4292127" y="5055921"/>
              <a:ext cx="413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FEB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813927" y="6353911"/>
              <a:ext cx="14568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32 Module</a:t>
              </a:r>
            </a:p>
            <a:p>
              <a:r>
                <a:rPr lang="en-US" sz="1200" dirty="0" smtClean="0"/>
                <a:t>Fiber Feed (64 ends)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5852917" y="6360291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APD</a:t>
            </a:r>
          </a:p>
          <a:p>
            <a:r>
              <a:rPr lang="en-US" sz="1200" dirty="0" smtClean="0"/>
              <a:t>Module</a:t>
            </a:r>
          </a:p>
        </p:txBody>
      </p:sp>
      <p:pic>
        <p:nvPicPr>
          <p:cNvPr id="91" name="Picture 7" descr="apd 008_cr_sid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35155" y="2795753"/>
            <a:ext cx="1585216" cy="101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Triggering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DAQ &amp; Trigger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For all of the core </a:t>
            </a:r>
            <a:r>
              <a:rPr lang="en-US" dirty="0" err="1" smtClean="0"/>
              <a:t>NOvA</a:t>
            </a:r>
            <a:r>
              <a:rPr lang="en-US" dirty="0" smtClean="0"/>
              <a:t> physics topics— </a:t>
            </a:r>
            <a:br>
              <a:rPr lang="en-US" dirty="0" smtClean="0"/>
            </a:br>
            <a:r>
              <a:rPr lang="en-US" dirty="0" smtClean="0"/>
              <a:t>{</a:t>
            </a:r>
            <a:r>
              <a:rPr lang="en-US" dirty="0" smtClean="0">
                <a:latin typeface="cmmi10"/>
              </a:rPr>
              <a:t>µ</a:t>
            </a:r>
            <a:r>
              <a:rPr lang="en-US" baseline="-25000" dirty="0" smtClean="0"/>
              <a:t>13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µ</a:t>
            </a:r>
            <a:r>
              <a:rPr lang="en-US" baseline="-25000" dirty="0" smtClean="0"/>
              <a:t>23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±</a:t>
            </a:r>
            <a:r>
              <a:rPr lang="en-US" baseline="-25000" dirty="0" smtClean="0">
                <a:latin typeface="cmmi10"/>
              </a:rPr>
              <a:t>CP</a:t>
            </a:r>
            <a:r>
              <a:rPr lang="en-US" dirty="0" smtClean="0"/>
              <a:t> 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>
                <a:latin typeface="Calibri"/>
              </a:rPr>
              <a:t>m</a:t>
            </a:r>
            <a:r>
              <a:rPr lang="en-US" baseline="30000" dirty="0" smtClean="0">
                <a:latin typeface="Calibri"/>
              </a:rPr>
              <a:t>2</a:t>
            </a:r>
            <a:r>
              <a:rPr lang="en-US" dirty="0" smtClean="0"/>
              <a:t> } the only triggers you need are:</a:t>
            </a:r>
          </a:p>
          <a:p>
            <a:pPr lvl="1"/>
            <a:r>
              <a:rPr lang="en-US" dirty="0" smtClean="0"/>
              <a:t>Beam spill</a:t>
            </a:r>
          </a:p>
          <a:p>
            <a:pPr lvl="1"/>
            <a:r>
              <a:rPr lang="en-US" dirty="0" smtClean="0"/>
              <a:t>Calibration </a:t>
            </a:r>
            <a:r>
              <a:rPr lang="en-US" dirty="0" err="1" smtClean="0"/>
              <a:t>pulser</a:t>
            </a:r>
            <a:endParaRPr lang="en-US" dirty="0" smtClean="0"/>
          </a:p>
          <a:p>
            <a:r>
              <a:rPr lang="en-US" dirty="0" smtClean="0"/>
              <a:t>Both of these are completely open zero bias triggers.  They impose no restrictions on the data and do not examine the event topologies.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Beam Spill Trig</a:t>
            </a:r>
          </a:p>
          <a:p>
            <a:pPr lvl="1"/>
            <a:r>
              <a:rPr lang="en-US" sz="1800" dirty="0" smtClean="0"/>
              <a:t>30 \mu s window centered on GPS time of </a:t>
            </a:r>
            <a:r>
              <a:rPr lang="en-US" sz="1800" dirty="0" err="1" smtClean="0"/>
              <a:t>NuMI</a:t>
            </a:r>
            <a:r>
              <a:rPr lang="en-US" sz="1800" dirty="0" smtClean="0"/>
              <a:t> spill at FNAL</a:t>
            </a:r>
            <a:endParaRPr lang="en-US" sz="180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Calibration </a:t>
            </a:r>
            <a:r>
              <a:rPr lang="en-US" sz="2000" dirty="0" err="1" smtClean="0"/>
              <a:t>Pulser</a:t>
            </a:r>
            <a:endParaRPr lang="en-US" sz="2000" dirty="0" smtClean="0"/>
          </a:p>
          <a:p>
            <a:pPr lvl="1"/>
            <a:r>
              <a:rPr lang="en-US" sz="1800" dirty="0" smtClean="0"/>
              <a:t>Random sampling of 30 </a:t>
            </a:r>
            <a:r>
              <a:rPr lang="en-US" sz="1800" dirty="0" smtClean="0">
                <a:latin typeface="cmmi10"/>
              </a:rPr>
              <a:t>¹</a:t>
            </a:r>
            <a:r>
              <a:rPr lang="en-US" sz="1800" dirty="0" smtClean="0"/>
              <a:t> s windows at 100</a:t>
            </a:r>
            <a:r>
              <a:rPr lang="en-US" sz="1800" dirty="0" smtClean="0">
                <a:latin typeface="cmsy10"/>
              </a:rPr>
              <a:t>£</a:t>
            </a:r>
            <a:r>
              <a:rPr lang="en-US" sz="1800" dirty="0" smtClean="0"/>
              <a:t>beam period</a:t>
            </a: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Core Measurements</a:t>
            </a:r>
            <a:endParaRPr lang="en-US" dirty="0"/>
          </a:p>
        </p:txBody>
      </p:sp>
      <p:pic>
        <p:nvPicPr>
          <p:cNvPr id="99330" name="Picture 2" descr="C:\Users\norman\Desktop\numi_beam_struc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752600"/>
            <a:ext cx="3505200" cy="2210338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6705600" y="3354388"/>
            <a:ext cx="990600" cy="1588"/>
          </a:xfrm>
          <a:prstGeom prst="straightConnector1">
            <a:avLst/>
          </a:prstGeom>
          <a:ln w="127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1800" y="3152001"/>
            <a:ext cx="99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mmi10"/>
              </a:rPr>
              <a:t>¢</a:t>
            </a:r>
            <a:r>
              <a:rPr lang="en-US" sz="1200" dirty="0" smtClean="0"/>
              <a:t>t=2s, 1.1s</a:t>
            </a:r>
            <a:endParaRPr lang="en-US" sz="1200" dirty="0"/>
          </a:p>
        </p:txBody>
      </p:sp>
      <p:pic>
        <p:nvPicPr>
          <p:cNvPr id="99331" name="Picture 3" descr="C:\Users\norman\Desktop\numi_beam_cali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44615" y="4114800"/>
            <a:ext cx="3723185" cy="2347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&amp; Noise Rates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Front End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Raw single channel hit rate </a:t>
            </a:r>
            <a:r>
              <a:rPr lang="en-US" sz="2000" dirty="0" smtClean="0">
                <a:latin typeface="cmsy10"/>
              </a:rPr>
              <a:t>»</a:t>
            </a:r>
            <a:r>
              <a:rPr lang="en-US" sz="2000" dirty="0" smtClean="0"/>
              <a:t> 100 Hz (noise + </a:t>
            </a:r>
            <a:r>
              <a:rPr lang="en-US" sz="2000" dirty="0" err="1" smtClean="0"/>
              <a:t>cosmics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mi10"/>
              </a:rPr>
              <a:t>¹’s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But &lt; 30 Hz average noise hit rate per channel</a:t>
            </a:r>
          </a:p>
          <a:p>
            <a:r>
              <a:rPr lang="en-US" sz="2000" dirty="0" smtClean="0"/>
              <a:t>Rate into each DCM </a:t>
            </a:r>
            <a:r>
              <a:rPr lang="en-US" sz="2000" dirty="0" smtClean="0">
                <a:latin typeface="cmsy10"/>
              </a:rPr>
              <a:t>»</a:t>
            </a:r>
            <a:r>
              <a:rPr lang="en-US" sz="2000" dirty="0" smtClean="0"/>
              <a:t> 2 MB/s</a:t>
            </a:r>
          </a:p>
          <a:p>
            <a:r>
              <a:rPr lang="en-US" sz="2000" dirty="0" smtClean="0"/>
              <a:t>Rate into buffer farm  </a:t>
            </a:r>
            <a:r>
              <a:rPr lang="en-US" sz="2000" dirty="0" smtClean="0">
                <a:latin typeface="cmsy10"/>
              </a:rPr>
              <a:t>»</a:t>
            </a:r>
            <a:r>
              <a:rPr lang="en-US" sz="2000" dirty="0" smtClean="0"/>
              <a:t> 360 MB/s (738 MB/s peak)</a:t>
            </a:r>
          </a:p>
          <a:p>
            <a:endParaRPr lang="en-US" sz="2000" dirty="0" smtClean="0"/>
          </a:p>
          <a:p>
            <a:r>
              <a:rPr lang="en-US" sz="2000" dirty="0" smtClean="0"/>
              <a:t>All 200,000 time windows in a beam spill cycle are extracted to the buffer/trigger farm.</a:t>
            </a:r>
          </a:p>
          <a:p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To Tape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write 303 of the 200,000 time windows per cycle to tape</a:t>
            </a:r>
          </a:p>
          <a:p>
            <a:pPr lvl="1"/>
            <a:r>
              <a:rPr lang="en-US" dirty="0" smtClean="0"/>
              <a:t>The rest are lost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Spill Trigger Data</a:t>
            </a:r>
          </a:p>
          <a:p>
            <a:pPr lvl="1"/>
            <a:r>
              <a:rPr lang="en-US" dirty="0" smtClean="0"/>
              <a:t> \approx 12-23 </a:t>
            </a:r>
            <a:r>
              <a:rPr lang="en-US" dirty="0" err="1" smtClean="0"/>
              <a:t>kB</a:t>
            </a:r>
            <a:r>
              <a:rPr lang="en-US" dirty="0" smtClean="0"/>
              <a:t>/s</a:t>
            </a:r>
          </a:p>
          <a:p>
            <a:pPr lvl="1"/>
            <a:r>
              <a:rPr lang="en-US" dirty="0" smtClean="0"/>
              <a:t>Only \</a:t>
            </a:r>
            <a:r>
              <a:rPr lang="en-US" dirty="0" err="1" smtClean="0"/>
              <a:t>sim</a:t>
            </a:r>
            <a:r>
              <a:rPr lang="en-US" dirty="0" smtClean="0"/>
              <a:t> 250 </a:t>
            </a:r>
            <a:r>
              <a:rPr lang="en-US" dirty="0" err="1" smtClean="0"/>
              <a:t>Gb</a:t>
            </a:r>
            <a:r>
              <a:rPr lang="en-US" dirty="0" smtClean="0"/>
              <a:t>/yr</a:t>
            </a:r>
          </a:p>
          <a:p>
            <a:pPr lvl="1"/>
            <a:r>
              <a:rPr lang="en-US" dirty="0" smtClean="0"/>
              <a:t>12 </a:t>
            </a:r>
            <a:r>
              <a:rPr lang="en-US" dirty="0" err="1" smtClean="0"/>
              <a:t>kB</a:t>
            </a:r>
            <a:r>
              <a:rPr lang="en-US" dirty="0" smtClean="0"/>
              <a:t>/s  peak rate to storage</a:t>
            </a:r>
          </a:p>
          <a:p>
            <a:endParaRPr lang="en-US" dirty="0" smtClean="0"/>
          </a:p>
          <a:p>
            <a:r>
              <a:rPr lang="en-US" dirty="0" smtClean="0"/>
              <a:t>Calibration Data</a:t>
            </a:r>
          </a:p>
          <a:p>
            <a:pPr lvl="1"/>
            <a:r>
              <a:rPr lang="en-US" dirty="0" err="1" smtClean="0"/>
              <a:t>Manditory</a:t>
            </a:r>
            <a:r>
              <a:rPr lang="en-US" dirty="0" smtClean="0"/>
              <a:t> “Zero Bias” sample</a:t>
            </a:r>
          </a:p>
          <a:p>
            <a:pPr lvl="1"/>
            <a:r>
              <a:rPr lang="en-US" dirty="0" smtClean="0"/>
              <a:t>100x the spill window (3ms)</a:t>
            </a:r>
          </a:p>
          <a:p>
            <a:pPr lvl="1"/>
            <a:r>
              <a:rPr lang="en-US" dirty="0" smtClean="0"/>
              <a:t>1.1-2.3 MB/spill</a:t>
            </a:r>
          </a:p>
          <a:p>
            <a:pPr lvl="1"/>
            <a:r>
              <a:rPr lang="en-US" dirty="0" smtClean="0"/>
              <a:t>12-24 TB/yr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Box 102"/>
          <p:cNvSpPr txBox="1"/>
          <p:nvPr/>
        </p:nvSpPr>
        <p:spPr>
          <a:xfrm>
            <a:off x="2469977" y="4126468"/>
            <a:ext cx="2986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140 Buffer Node Computers</a:t>
            </a:r>
            <a:endParaRPr 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2514600" y="2300295"/>
            <a:ext cx="3188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180 Data Concentrator Modules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2514600" y="1307068"/>
            <a:ext cx="248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11,160 Front End Boards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79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DAQ Data Flow and Triggering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18"/>
          <p:cNvGrpSpPr/>
          <p:nvPr/>
        </p:nvGrpSpPr>
        <p:grpSpPr>
          <a:xfrm>
            <a:off x="828565" y="4424855"/>
            <a:ext cx="1860331" cy="1072056"/>
            <a:chOff x="388883" y="2343806"/>
            <a:chExt cx="2627586" cy="1545021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388883" y="2343806"/>
              <a:ext cx="1713186" cy="630621"/>
            </a:xfrm>
            <a:prstGeom prst="flowChartAlternateProces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Buffer Nodes</a:t>
              </a:r>
              <a:endParaRPr lang="en-US" sz="1400" dirty="0"/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541283" y="2496206"/>
              <a:ext cx="1713186" cy="630621"/>
            </a:xfrm>
            <a:prstGeom prst="flowChartAlternateProces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Buffer Nodes</a:t>
              </a:r>
              <a:endParaRPr lang="en-US" sz="1400" dirty="0"/>
            </a:p>
          </p:txBody>
        </p:sp>
        <p:sp>
          <p:nvSpPr>
            <p:cNvPr id="14" name="Flowchart: Alternate Process 13"/>
            <p:cNvSpPr/>
            <p:nvPr/>
          </p:nvSpPr>
          <p:spPr>
            <a:xfrm>
              <a:off x="693683" y="2648606"/>
              <a:ext cx="1713186" cy="630621"/>
            </a:xfrm>
            <a:prstGeom prst="flowChartAlternateProces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Buffer Nodes</a:t>
              </a:r>
              <a:endParaRPr lang="en-US" sz="1400" dirty="0"/>
            </a:p>
          </p:txBody>
        </p:sp>
        <p:sp>
          <p:nvSpPr>
            <p:cNvPr id="15" name="Flowchart: Alternate Process 14"/>
            <p:cNvSpPr/>
            <p:nvPr/>
          </p:nvSpPr>
          <p:spPr>
            <a:xfrm>
              <a:off x="846083" y="2801006"/>
              <a:ext cx="1713186" cy="630621"/>
            </a:xfrm>
            <a:prstGeom prst="flowChartAlternateProces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Buffer Nodes</a:t>
              </a:r>
              <a:endParaRPr lang="en-US" sz="1400" dirty="0"/>
            </a:p>
          </p:txBody>
        </p:sp>
        <p:sp>
          <p:nvSpPr>
            <p:cNvPr id="16" name="Flowchart: Alternate Process 15"/>
            <p:cNvSpPr/>
            <p:nvPr/>
          </p:nvSpPr>
          <p:spPr>
            <a:xfrm>
              <a:off x="998483" y="2953406"/>
              <a:ext cx="1713186" cy="630621"/>
            </a:xfrm>
            <a:prstGeom prst="flowChartAlternateProces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Buffer Nodes</a:t>
              </a:r>
              <a:endParaRPr lang="en-US" sz="1400" dirty="0"/>
            </a:p>
          </p:txBody>
        </p:sp>
        <p:sp>
          <p:nvSpPr>
            <p:cNvPr id="17" name="Flowchart: Alternate Process 16"/>
            <p:cNvSpPr/>
            <p:nvPr/>
          </p:nvSpPr>
          <p:spPr>
            <a:xfrm>
              <a:off x="1150883" y="3105806"/>
              <a:ext cx="1713186" cy="630621"/>
            </a:xfrm>
            <a:prstGeom prst="flowChartAlternateProces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Buffer Nodes</a:t>
              </a:r>
              <a:endParaRPr lang="en-US" sz="1400" dirty="0"/>
            </a:p>
          </p:txBody>
        </p:sp>
        <p:sp>
          <p:nvSpPr>
            <p:cNvPr id="18" name="Flowchart: Alternate Process 17"/>
            <p:cNvSpPr/>
            <p:nvPr/>
          </p:nvSpPr>
          <p:spPr>
            <a:xfrm>
              <a:off x="1303283" y="3258206"/>
              <a:ext cx="1713186" cy="630621"/>
            </a:xfrm>
            <a:prstGeom prst="flowChartAlternateProcess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Buffer Nodes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Rectangular Callout 20"/>
          <p:cNvSpPr/>
          <p:nvPr/>
        </p:nvSpPr>
        <p:spPr>
          <a:xfrm>
            <a:off x="2520730" y="1334814"/>
            <a:ext cx="6085490" cy="3090041"/>
          </a:xfrm>
          <a:prstGeom prst="wedgeRectCallout">
            <a:avLst>
              <a:gd name="adj1" fmla="val -50021"/>
              <a:gd name="adj2" fmla="val 7372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2741448" y="1460937"/>
            <a:ext cx="2250946" cy="1513490"/>
            <a:chOff x="2741448" y="1460937"/>
            <a:chExt cx="2250946" cy="1513490"/>
          </a:xfrm>
        </p:grpSpPr>
        <p:grpSp>
          <p:nvGrpSpPr>
            <p:cNvPr id="118" name="Group 117"/>
            <p:cNvGrpSpPr/>
            <p:nvPr/>
          </p:nvGrpSpPr>
          <p:grpSpPr>
            <a:xfrm>
              <a:off x="2741448" y="1460937"/>
              <a:ext cx="1618593" cy="1513490"/>
              <a:chOff x="2741448" y="1460937"/>
              <a:chExt cx="1618593" cy="1513490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2741448" y="1460937"/>
                <a:ext cx="1618593" cy="1513490"/>
                <a:chOff x="2741448" y="1460937"/>
                <a:chExt cx="1618593" cy="1513490"/>
              </a:xfrm>
            </p:grpSpPr>
            <p:sp>
              <p:nvSpPr>
                <p:cNvPr id="23" name="Donut 22"/>
                <p:cNvSpPr/>
                <p:nvPr/>
              </p:nvSpPr>
              <p:spPr>
                <a:xfrm>
                  <a:off x="2741448" y="1460937"/>
                  <a:ext cx="1618593" cy="1513490"/>
                </a:xfrm>
                <a:prstGeom prst="donu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Data</a:t>
                  </a:r>
                </a:p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Ring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Block Arc 24"/>
                <p:cNvSpPr/>
                <p:nvPr/>
              </p:nvSpPr>
              <p:spPr>
                <a:xfrm>
                  <a:off x="2846550" y="1618592"/>
                  <a:ext cx="1471449" cy="1177159"/>
                </a:xfrm>
                <a:prstGeom prst="blockArc">
                  <a:avLst>
                    <a:gd name="adj1" fmla="val 20720591"/>
                    <a:gd name="adj2" fmla="val 542376"/>
                    <a:gd name="adj3" fmla="val 2272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Arc 27"/>
                <p:cNvSpPr/>
                <p:nvPr/>
              </p:nvSpPr>
              <p:spPr>
                <a:xfrm>
                  <a:off x="3035738" y="1555531"/>
                  <a:ext cx="1114097" cy="1261241"/>
                </a:xfrm>
                <a:prstGeom prst="arc">
                  <a:avLst>
                    <a:gd name="adj1" fmla="val 405179"/>
                    <a:gd name="adj2" fmla="val 5142658"/>
                  </a:avLst>
                </a:prstGeom>
                <a:ln>
                  <a:headEnd type="none" w="med" len="med"/>
                  <a:tailEnd type="triangle" w="med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2820273" y="1492465"/>
                <a:ext cx="1471449" cy="1471449"/>
                <a:chOff x="2820273" y="1492465"/>
                <a:chExt cx="1471449" cy="1471449"/>
              </a:xfrm>
            </p:grpSpPr>
            <p:sp>
              <p:nvSpPr>
                <p:cNvPr id="30" name="Block Arc 29"/>
                <p:cNvSpPr/>
                <p:nvPr/>
              </p:nvSpPr>
              <p:spPr>
                <a:xfrm rot="-1800000">
                  <a:off x="2820273" y="1623846"/>
                  <a:ext cx="1471449" cy="1177159"/>
                </a:xfrm>
                <a:prstGeom prst="blockArc">
                  <a:avLst>
                    <a:gd name="adj1" fmla="val 20720591"/>
                    <a:gd name="adj2" fmla="val 542376"/>
                    <a:gd name="adj3" fmla="val 2272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Block Arc 30"/>
                <p:cNvSpPr/>
                <p:nvPr/>
              </p:nvSpPr>
              <p:spPr>
                <a:xfrm rot="-3600000">
                  <a:off x="2793998" y="1639610"/>
                  <a:ext cx="1471449" cy="1177159"/>
                </a:xfrm>
                <a:prstGeom prst="blockArc">
                  <a:avLst>
                    <a:gd name="adj1" fmla="val 20720591"/>
                    <a:gd name="adj2" fmla="val 542376"/>
                    <a:gd name="adj3" fmla="val 22720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2" name="TextBox 31"/>
            <p:cNvSpPr txBox="1"/>
            <p:nvPr/>
          </p:nvSpPr>
          <p:spPr>
            <a:xfrm>
              <a:off x="4233917" y="1471449"/>
              <a:ext cx="7584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5ms data</a:t>
              </a:r>
              <a:br>
                <a:rPr lang="en-US" sz="1200" dirty="0" smtClean="0"/>
              </a:br>
              <a:r>
                <a:rPr lang="en-US" sz="1200" dirty="0" smtClean="0"/>
                <a:t>blocks</a:t>
              </a:r>
              <a:endParaRPr lang="en-US" sz="1200" dirty="0"/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7008650" y="5044967"/>
            <a:ext cx="2007475" cy="151348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Logger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4423103" y="1502978"/>
            <a:ext cx="4025463" cy="1166649"/>
            <a:chOff x="4423103" y="1502978"/>
            <a:chExt cx="4025463" cy="1166649"/>
          </a:xfrm>
        </p:grpSpPr>
        <p:sp>
          <p:nvSpPr>
            <p:cNvPr id="35" name="Rounded Rectangle 34"/>
            <p:cNvSpPr/>
            <p:nvPr/>
          </p:nvSpPr>
          <p:spPr>
            <a:xfrm>
              <a:off x="5022193" y="1502978"/>
              <a:ext cx="3426373" cy="116664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dirty="0" smtClean="0"/>
                <a:t>Data Driven Triggers System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79847" y="1881352"/>
              <a:ext cx="903890" cy="5780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Trigger</a:t>
              </a:r>
              <a:br>
                <a:rPr lang="en-US" sz="1200" dirty="0" smtClean="0"/>
              </a:br>
              <a:r>
                <a:rPr lang="en-US" sz="1200" dirty="0" smtClean="0"/>
                <a:t>Processor</a:t>
              </a:r>
              <a:endParaRPr lang="en-US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120508" y="1876097"/>
              <a:ext cx="903890" cy="5780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Trigger</a:t>
              </a:r>
              <a:br>
                <a:rPr lang="en-US" sz="1200" dirty="0" smtClean="0"/>
              </a:br>
              <a:r>
                <a:rPr lang="en-US" sz="1200" dirty="0" smtClean="0"/>
                <a:t>Processor</a:t>
              </a:r>
              <a:endParaRPr lang="en-US" sz="12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502578" y="1881357"/>
              <a:ext cx="903890" cy="57806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 Trigger</a:t>
              </a:r>
              <a:br>
                <a:rPr lang="en-US" sz="1200" dirty="0" smtClean="0"/>
              </a:br>
              <a:r>
                <a:rPr lang="en-US" sz="1200" dirty="0" smtClean="0"/>
                <a:t>Processor</a:t>
              </a:r>
              <a:endParaRPr lang="en-US" sz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050688" y="1923393"/>
              <a:ext cx="4363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….</a:t>
              </a:r>
              <a:endPara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4423103" y="2091558"/>
              <a:ext cx="525517" cy="126124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stCxn id="37" idx="2"/>
            </p:cNvCxnSpPr>
            <p:nvPr/>
          </p:nvCxnSpPr>
          <p:spPr>
            <a:xfrm rot="5400000">
              <a:off x="6498138" y="2523742"/>
              <a:ext cx="143892" cy="47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36" idx="2"/>
            </p:cNvCxnSpPr>
            <p:nvPr/>
          </p:nvCxnSpPr>
          <p:spPr>
            <a:xfrm rot="16200000" flipH="1">
              <a:off x="5563473" y="2527738"/>
              <a:ext cx="136638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85"/>
          <p:cNvGrpSpPr/>
          <p:nvPr/>
        </p:nvGrpSpPr>
        <p:grpSpPr>
          <a:xfrm>
            <a:off x="6493625" y="2774731"/>
            <a:ext cx="2049517" cy="1545021"/>
            <a:chOff x="5707105" y="2774731"/>
            <a:chExt cx="2049517" cy="1545021"/>
          </a:xfrm>
        </p:grpSpPr>
        <p:grpSp>
          <p:nvGrpSpPr>
            <p:cNvPr id="19" name="Group 33"/>
            <p:cNvGrpSpPr/>
            <p:nvPr/>
          </p:nvGrpSpPr>
          <p:grpSpPr>
            <a:xfrm>
              <a:off x="5707105" y="2774731"/>
              <a:ext cx="2049517" cy="1545021"/>
              <a:chOff x="5328745" y="2774731"/>
              <a:chExt cx="2049517" cy="1545021"/>
            </a:xfrm>
          </p:grpSpPr>
          <p:sp>
            <p:nvSpPr>
              <p:cNvPr id="24" name="Round Diagonal Corner Rectangle 23"/>
              <p:cNvSpPr/>
              <p:nvPr/>
            </p:nvSpPr>
            <p:spPr>
              <a:xfrm>
                <a:off x="5328745" y="2774731"/>
                <a:ext cx="2049517" cy="1545021"/>
              </a:xfrm>
              <a:prstGeom prst="round2Diag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dirty="0" smtClean="0"/>
                  <a:t>Event builder</a:t>
                </a:r>
                <a:endParaRPr lang="en-US" dirty="0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444360" y="3562996"/>
                <a:ext cx="1818290" cy="273269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Data Slice Pointer Table</a:t>
                </a:r>
                <a:endParaRPr lang="en-US" sz="1200" dirty="0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5827980" y="3967636"/>
              <a:ext cx="1818290" cy="27326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Data Time Window Search</a:t>
              </a:r>
              <a:endParaRPr lang="en-US" sz="1200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827980" y="3158366"/>
              <a:ext cx="1818290" cy="27326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Trigger Reception</a:t>
              </a:r>
              <a:endParaRPr lang="en-US" sz="1200" dirty="0"/>
            </a:p>
          </p:txBody>
        </p:sp>
        <p:cxnSp>
          <p:nvCxnSpPr>
            <p:cNvPr id="80" name="Straight Arrow Connector 79"/>
            <p:cNvCxnSpPr>
              <a:stCxn id="78" idx="2"/>
              <a:endCxn id="33" idx="0"/>
            </p:cNvCxnSpPr>
            <p:nvPr/>
          </p:nvCxnSpPr>
          <p:spPr>
            <a:xfrm rot="5400000">
              <a:off x="6668815" y="3494685"/>
              <a:ext cx="131361" cy="526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33" idx="2"/>
              <a:endCxn id="41" idx="0"/>
            </p:cNvCxnSpPr>
            <p:nvPr/>
          </p:nvCxnSpPr>
          <p:spPr>
            <a:xfrm rot="16200000" flipH="1">
              <a:off x="6668810" y="3899320"/>
              <a:ext cx="131371" cy="526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5841993" y="3026994"/>
            <a:ext cx="615553" cy="8665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 </a:t>
            </a:r>
            <a:b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Trigger OR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Down Arrow 97"/>
          <p:cNvSpPr/>
          <p:nvPr/>
        </p:nvSpPr>
        <p:spPr>
          <a:xfrm>
            <a:off x="7344979" y="4298731"/>
            <a:ext cx="420414" cy="127175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1600" dirty="0" smtClean="0"/>
              <a:t>Data</a:t>
            </a:r>
            <a:endParaRPr lang="en-US" sz="1600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2583792" y="3005959"/>
            <a:ext cx="4025464" cy="1355835"/>
            <a:chOff x="2583792" y="3005959"/>
            <a:chExt cx="4025464" cy="1355835"/>
          </a:xfrm>
        </p:grpSpPr>
        <p:grpSp>
          <p:nvGrpSpPr>
            <p:cNvPr id="120" name="Group 119"/>
            <p:cNvGrpSpPr/>
            <p:nvPr/>
          </p:nvGrpSpPr>
          <p:grpSpPr>
            <a:xfrm>
              <a:off x="2583792" y="3005959"/>
              <a:ext cx="4025464" cy="1355835"/>
              <a:chOff x="2583792" y="3005959"/>
              <a:chExt cx="4025464" cy="1355835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2583792" y="3331792"/>
                <a:ext cx="1109406" cy="523220"/>
              </a:xfrm>
              <a:prstGeom prst="rect">
                <a:avLst/>
              </a:prstGeom>
              <a:noFill/>
            </p:spPr>
            <p:txBody>
              <a:bodyPr vert="horz" wrap="none" rtlCol="0">
                <a:spAutoFit/>
              </a:bodyPr>
              <a:lstStyle/>
              <a:p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Triggered</a:t>
                </a:r>
                <a:b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</a:br>
                <a:r>
                  <a:rPr lang="en-US" sz="1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Data Output</a:t>
                </a:r>
                <a:endPara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Bent-Up Arrow 103"/>
              <p:cNvSpPr/>
              <p:nvPr/>
            </p:nvSpPr>
            <p:spPr>
              <a:xfrm rot="5400000">
                <a:off x="4454634" y="2207172"/>
                <a:ext cx="1355835" cy="2953409"/>
              </a:xfrm>
              <a:prstGeom prst="bentUpArrow">
                <a:avLst>
                  <a:gd name="adj1" fmla="val 18023"/>
                  <a:gd name="adj2" fmla="val 18798"/>
                  <a:gd name="adj3" fmla="val 22674"/>
                </a:avLst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4843517" y="3941379"/>
              <a:ext cx="5713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Data</a:t>
              </a:r>
              <a:endParaRPr lang="en-US" sz="1600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00812" y="1944414"/>
            <a:ext cx="1583286" cy="3189890"/>
            <a:chOff x="800812" y="1944414"/>
            <a:chExt cx="1583286" cy="3189890"/>
          </a:xfrm>
        </p:grpSpPr>
        <p:grpSp>
          <p:nvGrpSpPr>
            <p:cNvPr id="20" name="Group 110"/>
            <p:cNvGrpSpPr/>
            <p:nvPr/>
          </p:nvGrpSpPr>
          <p:grpSpPr>
            <a:xfrm>
              <a:off x="1206930" y="2417379"/>
              <a:ext cx="856594" cy="2716925"/>
              <a:chOff x="304800" y="2343807"/>
              <a:chExt cx="856594" cy="2675683"/>
            </a:xfrm>
          </p:grpSpPr>
          <p:sp>
            <p:nvSpPr>
              <p:cNvPr id="105" name="Down Arrow 104"/>
              <p:cNvSpPr/>
              <p:nvPr/>
            </p:nvSpPr>
            <p:spPr>
              <a:xfrm>
                <a:off x="304800" y="2343807"/>
                <a:ext cx="126124" cy="1965434"/>
              </a:xfrm>
              <a:prstGeom prst="downArrow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Down Arrow 105"/>
              <p:cNvSpPr/>
              <p:nvPr/>
            </p:nvSpPr>
            <p:spPr>
              <a:xfrm>
                <a:off x="436180" y="2444455"/>
                <a:ext cx="126124" cy="1965434"/>
              </a:xfrm>
              <a:prstGeom prst="downArrow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Down Arrow 106"/>
              <p:cNvSpPr/>
              <p:nvPr/>
            </p:nvSpPr>
            <p:spPr>
              <a:xfrm>
                <a:off x="588580" y="2596854"/>
                <a:ext cx="126124" cy="1965434"/>
              </a:xfrm>
              <a:prstGeom prst="downArrow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Down Arrow 107"/>
              <p:cNvSpPr/>
              <p:nvPr/>
            </p:nvSpPr>
            <p:spPr>
              <a:xfrm>
                <a:off x="730470" y="2749255"/>
                <a:ext cx="126124" cy="1965434"/>
              </a:xfrm>
              <a:prstGeom prst="downArrow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Down Arrow 108"/>
              <p:cNvSpPr/>
              <p:nvPr/>
            </p:nvSpPr>
            <p:spPr>
              <a:xfrm>
                <a:off x="893378" y="2737137"/>
                <a:ext cx="115615" cy="2129951"/>
              </a:xfrm>
              <a:prstGeom prst="downArrow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Down Arrow 109"/>
              <p:cNvSpPr/>
              <p:nvPr/>
            </p:nvSpPr>
            <p:spPr>
              <a:xfrm>
                <a:off x="1061545" y="2747489"/>
                <a:ext cx="99849" cy="2272001"/>
              </a:xfrm>
              <a:prstGeom prst="downArrow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800812" y="2830647"/>
              <a:ext cx="523220" cy="110222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US" sz="1100" dirty="0" smtClean="0"/>
                <a:t>Minimum Bias</a:t>
              </a:r>
              <a:br>
                <a:rPr lang="en-US" sz="1100" dirty="0" smtClean="0"/>
              </a:br>
              <a:r>
                <a:rPr lang="en-US" sz="1100" dirty="0" smtClean="0"/>
                <a:t>0.75MB/S Stream</a:t>
              </a:r>
              <a:endParaRPr lang="en-US" sz="1100" dirty="0"/>
            </a:p>
          </p:txBody>
        </p:sp>
        <p:grpSp>
          <p:nvGrpSpPr>
            <p:cNvPr id="22" name="Group 9"/>
            <p:cNvGrpSpPr/>
            <p:nvPr/>
          </p:nvGrpSpPr>
          <p:grpSpPr>
            <a:xfrm>
              <a:off x="1017753" y="1944414"/>
              <a:ext cx="1366345" cy="893379"/>
              <a:chOff x="168165" y="1439917"/>
              <a:chExt cx="1981200" cy="1361090"/>
            </a:xfrm>
          </p:grpSpPr>
          <p:sp>
            <p:nvSpPr>
              <p:cNvPr id="4" name="Flowchart: Process 3"/>
              <p:cNvSpPr/>
              <p:nvPr/>
            </p:nvSpPr>
            <p:spPr>
              <a:xfrm>
                <a:off x="168165" y="1439917"/>
                <a:ext cx="1219200" cy="599090"/>
              </a:xfrm>
              <a:prstGeom prst="flowChartProcess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DCM 1</a:t>
                </a:r>
                <a:endParaRPr lang="en-US" sz="1600" dirty="0"/>
              </a:p>
            </p:txBody>
          </p:sp>
          <p:sp>
            <p:nvSpPr>
              <p:cNvPr id="5" name="Flowchart: Process 4"/>
              <p:cNvSpPr/>
              <p:nvPr/>
            </p:nvSpPr>
            <p:spPr>
              <a:xfrm>
                <a:off x="320565" y="1592317"/>
                <a:ext cx="1219200" cy="599090"/>
              </a:xfrm>
              <a:prstGeom prst="flowChartProcess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DCM 1</a:t>
                </a:r>
                <a:endParaRPr lang="en-US" sz="1600" dirty="0"/>
              </a:p>
            </p:txBody>
          </p:sp>
          <p:sp>
            <p:nvSpPr>
              <p:cNvPr id="6" name="Flowchart: Process 5"/>
              <p:cNvSpPr/>
              <p:nvPr/>
            </p:nvSpPr>
            <p:spPr>
              <a:xfrm>
                <a:off x="472965" y="1744717"/>
                <a:ext cx="1219200" cy="599090"/>
              </a:xfrm>
              <a:prstGeom prst="flowChartProcess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DCM 1</a:t>
                </a:r>
                <a:endParaRPr lang="en-US" sz="1600" dirty="0"/>
              </a:p>
            </p:txBody>
          </p:sp>
          <p:sp>
            <p:nvSpPr>
              <p:cNvPr id="7" name="Flowchart: Process 6"/>
              <p:cNvSpPr/>
              <p:nvPr/>
            </p:nvSpPr>
            <p:spPr>
              <a:xfrm>
                <a:off x="625365" y="1897117"/>
                <a:ext cx="1219200" cy="599090"/>
              </a:xfrm>
              <a:prstGeom prst="flowChartProcess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DCM 1</a:t>
                </a:r>
                <a:endParaRPr lang="en-US" sz="1600" dirty="0"/>
              </a:p>
            </p:txBody>
          </p:sp>
          <p:sp>
            <p:nvSpPr>
              <p:cNvPr id="8" name="Flowchart: Process 7"/>
              <p:cNvSpPr/>
              <p:nvPr/>
            </p:nvSpPr>
            <p:spPr>
              <a:xfrm>
                <a:off x="777765" y="2049517"/>
                <a:ext cx="1219200" cy="599090"/>
              </a:xfrm>
              <a:prstGeom prst="flowChartProcess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DCM 1</a:t>
                </a:r>
                <a:endParaRPr lang="en-US" sz="1600" dirty="0"/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930165" y="2201917"/>
                <a:ext cx="1219200" cy="599090"/>
              </a:xfrm>
              <a:prstGeom prst="flowChartProcess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DCMs</a:t>
                </a:r>
                <a:endParaRPr lang="en-US" sz="1600" dirty="0"/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1940164" y="2954019"/>
              <a:ext cx="353943" cy="1309012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pPr algn="ctr"/>
              <a:r>
                <a:rPr lang="en-US" sz="1100" b="1" dirty="0" err="1" smtClean="0"/>
                <a:t>COtS</a:t>
              </a:r>
              <a:r>
                <a:rPr lang="en-US" sz="1100" b="1" dirty="0" smtClean="0"/>
                <a:t> Ethernet 1Gb/s</a:t>
              </a:r>
              <a:endParaRPr lang="en-US" sz="1100" b="1" dirty="0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0" y="1236616"/>
            <a:ext cx="2325190" cy="1488576"/>
            <a:chOff x="0" y="1236616"/>
            <a:chExt cx="2325190" cy="1488576"/>
          </a:xfrm>
        </p:grpSpPr>
        <p:sp>
          <p:nvSpPr>
            <p:cNvPr id="94" name="Curved Right Arrow 93"/>
            <p:cNvSpPr/>
            <p:nvPr/>
          </p:nvSpPr>
          <p:spPr>
            <a:xfrm>
              <a:off x="522514" y="1606731"/>
              <a:ext cx="470263" cy="613955"/>
            </a:xfrm>
            <a:prstGeom prst="curved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Curved Left Arrow 94"/>
            <p:cNvSpPr/>
            <p:nvPr/>
          </p:nvSpPr>
          <p:spPr>
            <a:xfrm>
              <a:off x="1894116" y="1619793"/>
              <a:ext cx="431074" cy="548640"/>
            </a:xfrm>
            <a:prstGeom prst="curvedLef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6" name="Group 78"/>
            <p:cNvGrpSpPr/>
            <p:nvPr/>
          </p:nvGrpSpPr>
          <p:grpSpPr>
            <a:xfrm>
              <a:off x="857800" y="1236616"/>
              <a:ext cx="1079864" cy="505099"/>
              <a:chOff x="156754" y="1201783"/>
              <a:chExt cx="1079864" cy="505099"/>
            </a:xfrm>
          </p:grpSpPr>
          <p:sp>
            <p:nvSpPr>
              <p:cNvPr id="81" name="Snip Single Corner Rectangle 80"/>
              <p:cNvSpPr/>
              <p:nvPr/>
            </p:nvSpPr>
            <p:spPr>
              <a:xfrm>
                <a:off x="156754" y="1201783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  <p:sp>
            <p:nvSpPr>
              <p:cNvPr id="83" name="Snip Single Corner Rectangle 82"/>
              <p:cNvSpPr/>
              <p:nvPr/>
            </p:nvSpPr>
            <p:spPr>
              <a:xfrm>
                <a:off x="217713" y="1249679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  <p:sp>
            <p:nvSpPr>
              <p:cNvPr id="84" name="Snip Single Corner Rectangle 83"/>
              <p:cNvSpPr/>
              <p:nvPr/>
            </p:nvSpPr>
            <p:spPr>
              <a:xfrm>
                <a:off x="296091" y="1301931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  <p:sp>
            <p:nvSpPr>
              <p:cNvPr id="85" name="Snip Single Corner Rectangle 84"/>
              <p:cNvSpPr/>
              <p:nvPr/>
            </p:nvSpPr>
            <p:spPr>
              <a:xfrm>
                <a:off x="361406" y="1354183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  <p:sp>
            <p:nvSpPr>
              <p:cNvPr id="86" name="Snip Single Corner Rectangle 85"/>
              <p:cNvSpPr/>
              <p:nvPr/>
            </p:nvSpPr>
            <p:spPr>
              <a:xfrm>
                <a:off x="413658" y="1393372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  <p:sp>
            <p:nvSpPr>
              <p:cNvPr id="89" name="Snip Single Corner Rectangle 88"/>
              <p:cNvSpPr/>
              <p:nvPr/>
            </p:nvSpPr>
            <p:spPr>
              <a:xfrm>
                <a:off x="492036" y="1445624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  <p:sp>
            <p:nvSpPr>
              <p:cNvPr id="90" name="Snip Single Corner Rectangle 89"/>
              <p:cNvSpPr/>
              <p:nvPr/>
            </p:nvSpPr>
            <p:spPr>
              <a:xfrm>
                <a:off x="557351" y="1497876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</p:grpSp>
        <p:sp>
          <p:nvSpPr>
            <p:cNvPr id="97" name="TextBox 96"/>
            <p:cNvSpPr txBox="1"/>
            <p:nvPr/>
          </p:nvSpPr>
          <p:spPr>
            <a:xfrm>
              <a:off x="0" y="2148111"/>
              <a:ext cx="1128835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Zero Suppressed</a:t>
              </a:r>
              <a:br>
                <a:rPr lang="en-US" sz="1050" dirty="0" smtClean="0"/>
              </a:br>
              <a:r>
                <a:rPr lang="en-US" sz="1050" dirty="0" smtClean="0"/>
                <a:t>at &lt;2/3-1/2 MIPP</a:t>
              </a:r>
            </a:p>
            <a:p>
              <a:r>
                <a:rPr lang="en-US" sz="1050" dirty="0" smtClean="0"/>
                <a:t>(6-8MeV/cell)</a:t>
              </a:r>
              <a:endParaRPr lang="en-US" sz="1050" dirty="0"/>
            </a:p>
          </p:txBody>
        </p:sp>
        <p:grpSp>
          <p:nvGrpSpPr>
            <p:cNvPr id="27" name="Group 75"/>
            <p:cNvGrpSpPr/>
            <p:nvPr/>
          </p:nvGrpSpPr>
          <p:grpSpPr>
            <a:xfrm>
              <a:off x="156754" y="1240972"/>
              <a:ext cx="1079864" cy="505099"/>
              <a:chOff x="156754" y="1201783"/>
              <a:chExt cx="1079864" cy="505099"/>
            </a:xfrm>
          </p:grpSpPr>
          <p:sp>
            <p:nvSpPr>
              <p:cNvPr id="65" name="Snip Single Corner Rectangle 64"/>
              <p:cNvSpPr/>
              <p:nvPr/>
            </p:nvSpPr>
            <p:spPr>
              <a:xfrm>
                <a:off x="156754" y="1201783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  <p:sp>
            <p:nvSpPr>
              <p:cNvPr id="66" name="Snip Single Corner Rectangle 65"/>
              <p:cNvSpPr/>
              <p:nvPr/>
            </p:nvSpPr>
            <p:spPr>
              <a:xfrm>
                <a:off x="217713" y="1249679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  <p:sp>
            <p:nvSpPr>
              <p:cNvPr id="67" name="Snip Single Corner Rectangle 66"/>
              <p:cNvSpPr/>
              <p:nvPr/>
            </p:nvSpPr>
            <p:spPr>
              <a:xfrm>
                <a:off x="296091" y="1301931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  <p:sp>
            <p:nvSpPr>
              <p:cNvPr id="69" name="Snip Single Corner Rectangle 68"/>
              <p:cNvSpPr/>
              <p:nvPr/>
            </p:nvSpPr>
            <p:spPr>
              <a:xfrm>
                <a:off x="361406" y="1354183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  <p:sp>
            <p:nvSpPr>
              <p:cNvPr id="70" name="Snip Single Corner Rectangle 69"/>
              <p:cNvSpPr/>
              <p:nvPr/>
            </p:nvSpPr>
            <p:spPr>
              <a:xfrm>
                <a:off x="413658" y="1393372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  <p:sp>
            <p:nvSpPr>
              <p:cNvPr id="71" name="Snip Single Corner Rectangle 70"/>
              <p:cNvSpPr/>
              <p:nvPr/>
            </p:nvSpPr>
            <p:spPr>
              <a:xfrm>
                <a:off x="492036" y="1445624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  <p:sp>
            <p:nvSpPr>
              <p:cNvPr id="73" name="Snip Single Corner Rectangle 72"/>
              <p:cNvSpPr/>
              <p:nvPr/>
            </p:nvSpPr>
            <p:spPr>
              <a:xfrm>
                <a:off x="557351" y="1497876"/>
                <a:ext cx="679267" cy="209006"/>
              </a:xfrm>
              <a:prstGeom prst="snip1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/>
                  <a:t>FEB</a:t>
                </a:r>
                <a:endParaRPr lang="en-US" sz="1400" dirty="0"/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433429" y="3295001"/>
            <a:ext cx="6564709" cy="3526714"/>
            <a:chOff x="433429" y="3295001"/>
            <a:chExt cx="6564709" cy="3526714"/>
          </a:xfrm>
        </p:grpSpPr>
        <p:sp>
          <p:nvSpPr>
            <p:cNvPr id="11" name="Flowchart: Decision 10"/>
            <p:cNvSpPr/>
            <p:nvPr/>
          </p:nvSpPr>
          <p:spPr>
            <a:xfrm>
              <a:off x="3151402" y="5223637"/>
              <a:ext cx="3005958" cy="1061545"/>
            </a:xfrm>
            <a:prstGeom prst="flowChartDecisi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Global Trigger Processor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8" name="Elbow Connector 67"/>
            <p:cNvCxnSpPr>
              <a:endCxn id="11" idx="1"/>
            </p:cNvCxnSpPr>
            <p:nvPr/>
          </p:nvCxnSpPr>
          <p:spPr>
            <a:xfrm flipV="1">
              <a:off x="544286" y="5754410"/>
              <a:ext cx="2607116" cy="305304"/>
            </a:xfrm>
            <a:prstGeom prst="bentConnector3">
              <a:avLst>
                <a:gd name="adj1" fmla="val 76166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438431" y="5724464"/>
              <a:ext cx="2091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Beam Spill Indicator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3429" y="6037774"/>
              <a:ext cx="23181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sz="14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Async</a:t>
              </a: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from FNAL @ .5-.9Hz)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7" name="Elbow Connector 76"/>
            <p:cNvCxnSpPr>
              <a:stCxn id="11" idx="3"/>
            </p:cNvCxnSpPr>
            <p:nvPr/>
          </p:nvCxnSpPr>
          <p:spPr>
            <a:xfrm flipV="1">
              <a:off x="6157360" y="3295001"/>
              <a:ext cx="457140" cy="2459409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6293949" y="4560483"/>
              <a:ext cx="430887" cy="161582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Trigger Broadcast 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0" name="Elbow Connector 99"/>
            <p:cNvCxnSpPr>
              <a:stCxn id="11" idx="3"/>
            </p:cNvCxnSpPr>
            <p:nvPr/>
          </p:nvCxnSpPr>
          <p:spPr>
            <a:xfrm>
              <a:off x="6157360" y="5754410"/>
              <a:ext cx="840778" cy="635880"/>
            </a:xfrm>
            <a:prstGeom prst="bentConnector3">
              <a:avLst>
                <a:gd name="adj1" fmla="val 27499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Elbow Connector 101"/>
            <p:cNvCxnSpPr>
              <a:endCxn id="11" idx="1"/>
            </p:cNvCxnSpPr>
            <p:nvPr/>
          </p:nvCxnSpPr>
          <p:spPr>
            <a:xfrm flipV="1">
              <a:off x="551543" y="5754410"/>
              <a:ext cx="2599859" cy="1009247"/>
            </a:xfrm>
            <a:prstGeom prst="bentConnector3">
              <a:avLst>
                <a:gd name="adj1" fmla="val 99965"/>
              </a:avLst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438430" y="6452383"/>
              <a:ext cx="23871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Calib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r>
                <a:rPr lang="en-US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Pulser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( 50-91Hz)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576005" y="2459425"/>
            <a:ext cx="3378518" cy="2764212"/>
            <a:chOff x="4576005" y="2459425"/>
            <a:chExt cx="3378518" cy="2764212"/>
          </a:xfrm>
        </p:grpSpPr>
        <p:sp>
          <p:nvSpPr>
            <p:cNvPr id="75" name="TextBox 74"/>
            <p:cNvSpPr txBox="1"/>
            <p:nvPr/>
          </p:nvSpPr>
          <p:spPr>
            <a:xfrm>
              <a:off x="4576005" y="2702658"/>
              <a:ext cx="615553" cy="1158715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Driven</a:t>
              </a:r>
              <a:b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Trig. Decisions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7" name="Elbow Connector 56"/>
            <p:cNvCxnSpPr>
              <a:stCxn id="38" idx="2"/>
              <a:endCxn id="11" idx="0"/>
            </p:cNvCxnSpPr>
            <p:nvPr/>
          </p:nvCxnSpPr>
          <p:spPr>
            <a:xfrm rot="5400000">
              <a:off x="4922346" y="2191460"/>
              <a:ext cx="2764212" cy="3300142"/>
            </a:xfrm>
            <a:prstGeom prst="bentConnector3">
              <a:avLst>
                <a:gd name="adj1" fmla="val 5133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1" grpId="0"/>
      <p:bldP spid="99" grpId="0"/>
      <p:bldP spid="21" grpId="0" animBg="1"/>
      <p:bldP spid="40" grpId="0" animBg="1"/>
      <p:bldP spid="87" grpId="0"/>
      <p:bldP spid="9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Core measurements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Neutrino Oscillations and Properties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:\Users\norman\Desktop\Microprocessor_ch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3078" y="4084636"/>
            <a:ext cx="3161322" cy="201136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 Farm (Trigger Farm)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NOvA</a:t>
            </a:r>
            <a:r>
              <a:rPr lang="en-US" dirty="0" smtClean="0"/>
              <a:t> Uses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140 commodity class compute nodes as a long duration “buffer” for the raw data</a:t>
            </a:r>
          </a:p>
          <a:p>
            <a:r>
              <a:rPr lang="en-US" dirty="0" smtClean="0"/>
              <a:t>Number of buffer nodes is network I/O driven</a:t>
            </a:r>
          </a:p>
          <a:p>
            <a:pPr lvl="1"/>
            <a:r>
              <a:rPr lang="en-US" dirty="0" smtClean="0"/>
              <a:t>With un-buffered switches need almost 1:1 mapping of </a:t>
            </a:r>
            <a:r>
              <a:rPr lang="en-US" dirty="0" err="1" smtClean="0"/>
              <a:t>DCM</a:t>
            </a:r>
            <a:r>
              <a:rPr lang="en-US" dirty="0" err="1" smtClean="0">
                <a:latin typeface="Times New Roman"/>
                <a:cs typeface="Times New Roman"/>
              </a:rPr>
              <a:t>→</a:t>
            </a:r>
            <a:r>
              <a:rPr lang="en-US" dirty="0" err="1" smtClean="0"/>
              <a:t>BufferNode</a:t>
            </a:r>
            <a:r>
              <a:rPr lang="en-US" dirty="0" smtClean="0"/>
              <a:t> to handle total data throughput</a:t>
            </a:r>
          </a:p>
          <a:p>
            <a:pPr lvl="1"/>
            <a:r>
              <a:rPr lang="en-US" dirty="0" smtClean="0"/>
              <a:t>Leads to 3-layer switch array and Round-Robin Data pattern</a:t>
            </a:r>
          </a:p>
          <a:p>
            <a:r>
              <a:rPr lang="en-US" dirty="0" smtClean="0"/>
              <a:t>Buffer depth is driven by latency for the “spill signal” to transit over the open Internet up to </a:t>
            </a:r>
            <a:r>
              <a:rPr lang="en-US" dirty="0" err="1" smtClean="0"/>
              <a:t>Ashriver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rgbClr val="0070C0"/>
                </a:solidFill>
              </a:rPr>
              <a:t>MINOS Lore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Latency &lt;t&gt;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600ms, where 99% arrive within 5s (but there’s a long tail)</a:t>
            </a:r>
          </a:p>
          <a:p>
            <a:pPr lvl="1"/>
            <a:r>
              <a:rPr lang="en-US" dirty="0" smtClean="0"/>
              <a:t>Baseline </a:t>
            </a:r>
            <a:r>
              <a:rPr lang="en-US" dirty="0" err="1" smtClean="0"/>
              <a:t>NOvA</a:t>
            </a:r>
            <a:r>
              <a:rPr lang="en-US" dirty="0" smtClean="0"/>
              <a:t> design assumes maximum latency of 20s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Moore’s Law Note:</a:t>
            </a:r>
          </a:p>
          <a:p>
            <a:r>
              <a:rPr lang="en-US" sz="2600" dirty="0" smtClean="0"/>
              <a:t>When the DAQ buffer farm was first </a:t>
            </a:r>
            <a:r>
              <a:rPr lang="en-US" sz="2600" dirty="0" err="1" smtClean="0"/>
              <a:t>spec’d</a:t>
            </a:r>
            <a:r>
              <a:rPr lang="en-US" sz="2600" dirty="0" smtClean="0"/>
              <a:t> (2005) the first dual core chip was not yet introduced.</a:t>
            </a:r>
          </a:p>
          <a:p>
            <a:r>
              <a:rPr lang="en-US" sz="2600" dirty="0" smtClean="0"/>
              <a:t>The buffer farm was not envisioned to be able to handle the I/O requirements &amp; derive topology based triggers</a:t>
            </a:r>
          </a:p>
          <a:p>
            <a:r>
              <a:rPr lang="en-US" sz="2600" dirty="0" smtClean="0"/>
              <a:t>Today the machines that are being bought  for 2009/2010 are Dual 6 Core Boxes</a:t>
            </a:r>
            <a:br>
              <a:rPr lang="en-US" sz="2600" dirty="0" smtClean="0"/>
            </a:br>
            <a:r>
              <a:rPr lang="en-US" sz="2600" dirty="0" smtClean="0"/>
              <a:t>(12 processor cores per node)</a:t>
            </a:r>
          </a:p>
          <a:p>
            <a:r>
              <a:rPr lang="en-US" sz="2600" dirty="0" smtClean="0"/>
              <a:t>Projection for 2012 DAQ purchase are 16 core chips (Intel &amp; AMD timelines)</a:t>
            </a:r>
          </a:p>
          <a:p>
            <a:endParaRPr lang="en-US" sz="2600" dirty="0" smtClean="0"/>
          </a:p>
          <a:p>
            <a:r>
              <a:rPr lang="en-US" sz="2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Moore’s Law makes </a:t>
            </a:r>
            <a:r>
              <a:rPr lang="en-US" sz="26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</a:t>
            </a:r>
            <a:r>
              <a:rPr lang="en-US" sz="2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Driven Triggers possible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Driven Triggering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Motivation:</a:t>
            </a:r>
          </a:p>
          <a:p>
            <a:pPr lvl="1"/>
            <a:r>
              <a:rPr lang="en-US" dirty="0" smtClean="0"/>
              <a:t>Spill length is only 10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s with a 2s (1.33s) rep. rate.</a:t>
            </a:r>
          </a:p>
          <a:p>
            <a:pPr lvl="2"/>
            <a:r>
              <a:rPr lang="en-US" dirty="0" smtClean="0"/>
              <a:t>Beam trigger is forced readout without </a:t>
            </a:r>
            <a:r>
              <a:rPr lang="en-US" dirty="0" err="1" smtClean="0"/>
              <a:t>prescale</a:t>
            </a:r>
            <a:r>
              <a:rPr lang="en-US" dirty="0" smtClean="0"/>
              <a:t> of</a:t>
            </a:r>
            <a:br>
              <a:rPr lang="en-US" dirty="0" smtClean="0"/>
            </a:br>
            <a:r>
              <a:rPr lang="en-US" dirty="0" smtClean="0"/>
              <a:t>30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s window (beam spill </a:t>
            </a:r>
            <a:r>
              <a:rPr lang="en-US" dirty="0" smtClean="0">
                <a:latin typeface="cmsy10"/>
              </a:rPr>
              <a:t>§</a:t>
            </a:r>
            <a:r>
              <a:rPr lang="en-US" dirty="0" smtClean="0"/>
              <a:t> 10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s buffer)</a:t>
            </a:r>
          </a:p>
          <a:p>
            <a:pPr lvl="1"/>
            <a:r>
              <a:rPr lang="en-US" dirty="0" smtClean="0"/>
              <a:t>Means the detector is idle almost constantly</a:t>
            </a:r>
          </a:p>
          <a:p>
            <a:pPr lvl="1"/>
            <a:r>
              <a:rPr lang="en-US" dirty="0" smtClean="0"/>
              <a:t>Total live time/yr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2.6 min</a:t>
            </a:r>
          </a:p>
          <a:p>
            <a:pPr lvl="1"/>
            <a:r>
              <a:rPr lang="en-US" dirty="0" smtClean="0"/>
              <a:t>Total “beam spill” data rate is only 12-23kb/spill (250Gb/year max)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Event Buffer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buffer node contains a single circular “Event Buffer”</a:t>
            </a:r>
          </a:p>
          <a:p>
            <a:r>
              <a:rPr lang="en-US" dirty="0" smtClean="0"/>
              <a:t>The buffer holds 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</a:t>
            </a:r>
            <a:r>
              <a:rPr lang="en-US" dirty="0" smtClean="0"/>
              <a:t>hit data from the entire detector, grouped in 5ms slices</a:t>
            </a:r>
          </a:p>
          <a:p>
            <a:r>
              <a:rPr lang="en-US" dirty="0" smtClean="0"/>
              <a:t>Buffer Size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 30 slices deep (0.15s per node)</a:t>
            </a:r>
          </a:p>
          <a:p>
            <a:pPr lvl="1"/>
            <a:r>
              <a:rPr lang="en-US" dirty="0" smtClean="0"/>
              <a:t>Gives system wide buffering of 20s of data</a:t>
            </a:r>
          </a:p>
          <a:p>
            <a:pPr lvl="1"/>
            <a:r>
              <a:rPr lang="en-US" dirty="0" smtClean="0"/>
              <a:t>Actual size is roughly 115MB (30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3.8MB)</a:t>
            </a:r>
          </a:p>
        </p:txBody>
      </p:sp>
      <p:pic>
        <p:nvPicPr>
          <p:cNvPr id="9" name="Content Placeholder 8" descr="NOvA_EvtBuffer_Base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800611"/>
            <a:ext cx="4038600" cy="4125141"/>
          </a:xfr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Event Buffer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buffer node contains a single circular “Event Buffer”</a:t>
            </a:r>
          </a:p>
          <a:p>
            <a:r>
              <a:rPr lang="en-US" dirty="0" smtClean="0"/>
              <a:t>The buffer holds 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</a:t>
            </a:r>
            <a:r>
              <a:rPr lang="en-US" dirty="0" smtClean="0"/>
              <a:t>hit data from the entire detector, grouped in 5ms slices</a:t>
            </a:r>
          </a:p>
          <a:p>
            <a:r>
              <a:rPr lang="en-US" dirty="0" smtClean="0"/>
              <a:t>Buffer Size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 30 slices deep (0.15s per node)</a:t>
            </a:r>
          </a:p>
          <a:p>
            <a:pPr lvl="1"/>
            <a:r>
              <a:rPr lang="en-US" dirty="0" smtClean="0"/>
              <a:t>Gives system wide buffering of 20s of data</a:t>
            </a:r>
          </a:p>
          <a:p>
            <a:pPr lvl="1"/>
            <a:r>
              <a:rPr lang="en-US" dirty="0" smtClean="0"/>
              <a:t>Actual size is roughly 115MB (30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3.8MB)</a:t>
            </a:r>
          </a:p>
        </p:txBody>
      </p:sp>
      <p:pic>
        <p:nvPicPr>
          <p:cNvPr id="7" name="Content Placeholder 6" descr="NOvA_EvtBuffer2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800611"/>
            <a:ext cx="4038600" cy="4125141"/>
          </a:xfr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F3BD-ED52-4E3B-8069-F506EA55D31D}" type="slidenum">
              <a:rPr lang="en-US"/>
              <a:pPr/>
              <a:t>34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Network Data Routing</a:t>
            </a:r>
            <a:endParaRPr lang="en-US" sz="3600" dirty="0"/>
          </a:p>
        </p:txBody>
      </p:sp>
      <p:grpSp>
        <p:nvGrpSpPr>
          <p:cNvPr id="357" name="Group 356"/>
          <p:cNvGrpSpPr/>
          <p:nvPr/>
        </p:nvGrpSpPr>
        <p:grpSpPr>
          <a:xfrm>
            <a:off x="533400" y="3200400"/>
            <a:ext cx="8576455" cy="3048000"/>
            <a:chOff x="533400" y="3200400"/>
            <a:chExt cx="8576455" cy="3048000"/>
          </a:xfrm>
        </p:grpSpPr>
        <p:sp>
          <p:nvSpPr>
            <p:cNvPr id="249" name="Rectangle 248"/>
            <p:cNvSpPr/>
            <p:nvPr/>
          </p:nvSpPr>
          <p:spPr>
            <a:xfrm>
              <a:off x="1676400" y="3200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267200" y="3200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858000" y="3200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676400" y="5105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67200" y="5105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6858000" y="5105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cxnSp>
          <p:nvCxnSpPr>
            <p:cNvPr id="260" name="Straight Connector 259"/>
            <p:cNvCxnSpPr/>
            <p:nvPr/>
          </p:nvCxnSpPr>
          <p:spPr>
            <a:xfrm>
              <a:off x="2133600" y="3429000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2133600" y="37322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724400" y="3429000"/>
              <a:ext cx="2133600" cy="158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4724400" y="3732212"/>
              <a:ext cx="2133600" cy="158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7315200" y="3427412"/>
              <a:ext cx="838200" cy="158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7315200" y="37322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315200" y="39608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7315200" y="4191000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315200" y="53324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7315200" y="56372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315200" y="5867400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7315200" y="6096000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4724400" y="58658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4724400" y="6096000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2133600" y="58658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2133600" y="60944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6705600" y="39608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67056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47244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4724400" y="39608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4114800" y="3962400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1148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21336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2133600" y="39608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67056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67056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47244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47244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41148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41148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21336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21336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2286000" y="3960812"/>
              <a:ext cx="1828800" cy="13716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2286000" y="4189412"/>
              <a:ext cx="1828800" cy="14493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10800000" flipV="1">
              <a:off x="2286000" y="3963988"/>
              <a:ext cx="1828800" cy="1370012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10800000" flipV="1">
              <a:off x="2286000" y="4189412"/>
              <a:ext cx="1828800" cy="14493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4876800" y="3963988"/>
              <a:ext cx="1828800" cy="136842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4876800" y="4189412"/>
              <a:ext cx="1828800" cy="1447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V="1">
              <a:off x="4876800" y="3963988"/>
              <a:ext cx="1828800" cy="1368424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V="1">
              <a:off x="4876800" y="4189412"/>
              <a:ext cx="1828800" cy="144780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1066801" y="3429000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1066800" y="37322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1066800" y="3962400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1066800" y="41894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1066800" y="53324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1066800" y="56372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1066800" y="5867400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1066800" y="60944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TextBox 340"/>
            <p:cNvSpPr txBox="1"/>
            <p:nvPr/>
          </p:nvSpPr>
          <p:spPr>
            <a:xfrm>
              <a:off x="533400" y="32435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DCM-1</a:t>
              </a:r>
              <a:endParaRPr lang="en-US" sz="1100" dirty="0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533400" y="35483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DCM-2</a:t>
              </a:r>
              <a:endParaRPr lang="en-US" sz="1100" dirty="0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533400" y="37769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DCM-3</a:t>
              </a:r>
              <a:endParaRPr lang="en-US" sz="1100" dirty="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533400" y="40055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DCM-4</a:t>
              </a:r>
              <a:endParaRPr lang="en-US" sz="1100" dirty="0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533400" y="51485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DCM-5</a:t>
              </a:r>
              <a:endParaRPr lang="en-US" sz="1100" dirty="0"/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533400" y="54533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DCM-6</a:t>
              </a:r>
              <a:endParaRPr lang="en-US" sz="1100" dirty="0"/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533400" y="5715000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DCM-…</a:t>
              </a:r>
              <a:endParaRPr lang="en-US" sz="1100" dirty="0"/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533400" y="5910590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DCM-N</a:t>
              </a:r>
              <a:endParaRPr lang="en-US" sz="1100" dirty="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8077200" y="32435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Node-1</a:t>
              </a:r>
              <a:endParaRPr lang="en-US" sz="1100" dirty="0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8077200" y="35483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Node-2</a:t>
              </a:r>
              <a:endParaRPr lang="en-US" sz="1100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8077200" y="37769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Node-3</a:t>
              </a:r>
              <a:endParaRPr lang="en-US" sz="1100" dirty="0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8077200" y="40055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Node-4</a:t>
              </a:r>
              <a:endParaRPr lang="en-US" sz="1100" dirty="0"/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8077200" y="51485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Node-5</a:t>
              </a:r>
              <a:endParaRPr lang="en-US" sz="1100" dirty="0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8077200" y="54533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Node-6</a:t>
              </a:r>
              <a:endParaRPr lang="en-US" sz="1100" dirty="0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8077200" y="5681990"/>
              <a:ext cx="10326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Node-…</a:t>
              </a:r>
              <a:endParaRPr lang="en-US" sz="1100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8077200" y="5943600"/>
              <a:ext cx="10182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Node-N</a:t>
              </a:r>
              <a:endParaRPr lang="en-US" sz="1100" dirty="0"/>
            </a:p>
          </p:txBody>
        </p:sp>
      </p:grpSp>
      <p:sp>
        <p:nvSpPr>
          <p:cNvPr id="245" name="Oval 244"/>
          <p:cNvSpPr>
            <a:spLocks/>
          </p:cNvSpPr>
          <p:nvPr/>
        </p:nvSpPr>
        <p:spPr>
          <a:xfrm>
            <a:off x="1066800" y="32407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246" name="Oval 245"/>
          <p:cNvSpPr>
            <a:spLocks/>
          </p:cNvSpPr>
          <p:nvPr/>
        </p:nvSpPr>
        <p:spPr>
          <a:xfrm>
            <a:off x="1066800" y="35455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47" name="Oval 246"/>
          <p:cNvSpPr>
            <a:spLocks/>
          </p:cNvSpPr>
          <p:nvPr/>
        </p:nvSpPr>
        <p:spPr>
          <a:xfrm>
            <a:off x="1066800" y="37741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248" name="Oval 247"/>
          <p:cNvSpPr>
            <a:spLocks/>
          </p:cNvSpPr>
          <p:nvPr/>
        </p:nvSpPr>
        <p:spPr>
          <a:xfrm>
            <a:off x="1066800" y="40027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358" name="Oval 357"/>
          <p:cNvSpPr>
            <a:spLocks/>
          </p:cNvSpPr>
          <p:nvPr/>
        </p:nvSpPr>
        <p:spPr>
          <a:xfrm>
            <a:off x="1030925" y="51457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359" name="Oval 358"/>
          <p:cNvSpPr>
            <a:spLocks/>
          </p:cNvSpPr>
          <p:nvPr/>
        </p:nvSpPr>
        <p:spPr>
          <a:xfrm>
            <a:off x="1030925" y="54505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360" name="Oval 359"/>
          <p:cNvSpPr>
            <a:spLocks/>
          </p:cNvSpPr>
          <p:nvPr/>
        </p:nvSpPr>
        <p:spPr>
          <a:xfrm>
            <a:off x="1030925" y="56791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361" name="Oval 360"/>
          <p:cNvSpPr>
            <a:spLocks/>
          </p:cNvSpPr>
          <p:nvPr/>
        </p:nvSpPr>
        <p:spPr>
          <a:xfrm>
            <a:off x="1030925" y="59077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N</a:t>
            </a:r>
            <a:endParaRPr lang="en-US" sz="1000" dirty="0"/>
          </a:p>
        </p:txBody>
      </p:sp>
      <p:sp>
        <p:nvSpPr>
          <p:cNvPr id="371" name="Date Placeholder 3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372" name="Footer Placeholder 3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33401" y="1119088"/>
            <a:ext cx="83631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Goal is to get the full data stream from the entire detector, for a given 5ms time slice out of the 180 data concentrator modules and into a single “buffer node” computer in the counting house.</a:t>
            </a:r>
          </a:p>
          <a:p>
            <a:endParaRPr lang="en-US" dirty="0" smtClean="0"/>
          </a:p>
          <a:p>
            <a:r>
              <a:rPr lang="en-US" dirty="0" smtClean="0"/>
              <a:t>But this is a continuous streamed readout, so there can be no network latency. </a:t>
            </a:r>
          </a:p>
          <a:p>
            <a:r>
              <a:rPr lang="en-US" dirty="0" smtClean="0"/>
              <a:t>A “three layer” switch array is employed that maps equal number of input/output ports across switch layers forming a dedicated path between all start and end points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1389 L 0.84531 0.013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8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902 L 0.07778 0.00902 L 0.36354 0.00486 L 0.64931 0.00694 L 0.64931 -0.03102 L 0.82622 -0.03218 " pathEditMode="relative" rAng="0" ptsTypes="FFFFFF">
                                      <p:cBhvr>
                                        <p:cTn id="8" dur="21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" y="-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1065 L 0.12135 0.01273 L 0.32153 0.21389 L 0.40486 0.2118 L 0.60399 0.01389 L 0.64826 0.0118 L 0.65087 -0.06227 L 0.80174 -0.06644 " pathEditMode="relative" rAng="0" ptsTypes="FFAAAAAF">
                                      <p:cBhvr>
                                        <p:cTn id="10" dur="2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435 L 0.12222 0.01227 L 0.32222 0.22292 L 0.40538 0.225 L 0.60399 0.01435 L 0.64618 0.00903 L 0.64844 -0.09676 L 0.78264 -0.09977 " pathEditMode="relative" rAng="0" ptsTypes="AAAAAAAA">
                                      <p:cBhvr>
                                        <p:cTn id="12" dur="2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4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0.01273 L 0.08507 0.0118 L 0.12465 0.01273 L 0.32708 -0.18611 L 0.36684 -0.18727 L 0.36684 -0.26435 L 0.64843 -0.26435 L 0.76354 -0.26551 " pathEditMode="relative" rAng="0" ptsTypes="AAAAAAAA">
                                      <p:cBhvr>
                                        <p:cTn id="14" dur="24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1065 L 0.12795 0.01181 L 0.32465 -0.19768 L 0.36753 -0.19768 L 0.36753 -0.26551 L 0.6533 -0.27176 L 0.65399 -0.30671 L 0.74375 -0.30995 " pathEditMode="relative" rAng="0" ptsTypes="AAAAAAAA">
                                      <p:cBhvr>
                                        <p:cTn id="16" dur="2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-16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1134 L 0.36788 0.01134 L 0.36788 -0.06598 L 0.40347 -0.06273 L 0.60607 -0.26273 L 0.64896 -0.26598 L 0.65208 -0.34121 L 0.72552 -0.34422 " pathEditMode="relative" rAng="0" ptsTypes="AAAAAAAA">
                                      <p:cBhvr>
                                        <p:cTn id="18" dur="26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1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0764 L 0.36597 0.00856 L 0.36753 -0.05278 L 0.41128 -0.05278 L 0.60885 -0.26435 L 0.65017 -0.26644 L 0.65173 -0.37454 L 0.70486 -0.37662 " pathEditMode="relative" rAng="0" ptsTypes="AAAAAAAA">
                                      <p:cBhvr>
                                        <p:cTn id="20" dur="27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46" grpId="0" animBg="1"/>
      <p:bldP spid="247" grpId="0" animBg="1"/>
      <p:bldP spid="248" grpId="0" animBg="1"/>
      <p:bldP spid="358" grpId="0" animBg="1"/>
      <p:bldP spid="359" grpId="0" animBg="1"/>
      <p:bldP spid="360" grpId="0" animBg="1"/>
      <p:bldP spid="3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F3BD-ED52-4E3B-8069-F506EA55D31D}" type="slidenum">
              <a:rPr lang="en-US"/>
              <a:pPr/>
              <a:t>35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Data Routing</a:t>
            </a:r>
            <a:endParaRPr lang="en-US" sz="3600" dirty="0"/>
          </a:p>
        </p:txBody>
      </p:sp>
      <p:grpSp>
        <p:nvGrpSpPr>
          <p:cNvPr id="2" name="Group 356"/>
          <p:cNvGrpSpPr/>
          <p:nvPr/>
        </p:nvGrpSpPr>
        <p:grpSpPr>
          <a:xfrm>
            <a:off x="533400" y="3200400"/>
            <a:ext cx="8576455" cy="3048000"/>
            <a:chOff x="533400" y="3200400"/>
            <a:chExt cx="8576455" cy="3048000"/>
          </a:xfrm>
        </p:grpSpPr>
        <p:sp>
          <p:nvSpPr>
            <p:cNvPr id="249" name="Rectangle 248"/>
            <p:cNvSpPr/>
            <p:nvPr/>
          </p:nvSpPr>
          <p:spPr>
            <a:xfrm>
              <a:off x="1676400" y="3200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267200" y="3200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858000" y="3200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676400" y="5105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67200" y="5105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6858000" y="5105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cxnSp>
          <p:nvCxnSpPr>
            <p:cNvPr id="260" name="Straight Connector 259"/>
            <p:cNvCxnSpPr/>
            <p:nvPr/>
          </p:nvCxnSpPr>
          <p:spPr>
            <a:xfrm>
              <a:off x="2133600" y="3429000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2133600" y="37322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724400" y="3429000"/>
              <a:ext cx="2133600" cy="1588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4724400" y="3732212"/>
              <a:ext cx="2133600" cy="1588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7315200" y="3427412"/>
              <a:ext cx="838200" cy="1588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7315200" y="37322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315200" y="39608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7315200" y="4191000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315200" y="53324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7315200" y="56372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315200" y="5867400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7315200" y="6096000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4724400" y="58658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4724400" y="6096000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2133600" y="58658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2133600" y="60944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6705600" y="39608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67056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47244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4724400" y="39608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4114800" y="3962400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1148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21336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2133600" y="39608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67056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67056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47244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47244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41148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41148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21336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21336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2286000" y="3960812"/>
              <a:ext cx="1828800" cy="13716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2286000" y="4189412"/>
              <a:ext cx="1828800" cy="14493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10800000" flipV="1">
              <a:off x="2286000" y="3963988"/>
              <a:ext cx="1828800" cy="1370012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10800000" flipV="1">
              <a:off x="2286000" y="4189412"/>
              <a:ext cx="1828800" cy="14493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4876800" y="3963988"/>
              <a:ext cx="1828800" cy="136842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4876800" y="4189412"/>
              <a:ext cx="1828800" cy="1447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V="1">
              <a:off x="4876800" y="3963988"/>
              <a:ext cx="1828800" cy="1368424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V="1">
              <a:off x="4876800" y="4189412"/>
              <a:ext cx="1828800" cy="144780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1066801" y="3429000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1066800" y="37322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1066800" y="3962400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1066800" y="41894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1066800" y="53324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1066800" y="56372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1066800" y="5867400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1066800" y="60944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TextBox 340"/>
            <p:cNvSpPr txBox="1"/>
            <p:nvPr/>
          </p:nvSpPr>
          <p:spPr>
            <a:xfrm>
              <a:off x="533400" y="32435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DCM-1</a:t>
              </a:r>
              <a:endParaRPr lang="en-US" sz="1100" dirty="0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533400" y="35483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DCM-2</a:t>
              </a:r>
              <a:endParaRPr lang="en-US" sz="1100" dirty="0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533400" y="37769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DCM-3</a:t>
              </a:r>
              <a:endParaRPr lang="en-US" sz="1100" dirty="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533400" y="40055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DCM-4</a:t>
              </a:r>
              <a:endParaRPr lang="en-US" sz="1100" dirty="0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533400" y="51485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DCM-5</a:t>
              </a:r>
              <a:endParaRPr lang="en-US" sz="1100" dirty="0"/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533400" y="54533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DCM-6</a:t>
              </a:r>
              <a:endParaRPr lang="en-US" sz="1100" dirty="0"/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533400" y="5715000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DCM-…</a:t>
              </a:r>
              <a:endParaRPr lang="en-US" sz="1100" dirty="0"/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533400" y="5910590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DCM-N</a:t>
              </a:r>
              <a:endParaRPr lang="en-US" sz="1100" dirty="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8077200" y="32435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Node-1</a:t>
              </a:r>
              <a:endParaRPr lang="en-US" sz="1100" dirty="0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8077200" y="35483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Node-2</a:t>
              </a:r>
              <a:endParaRPr lang="en-US" sz="1100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8077200" y="37769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Node-3</a:t>
              </a:r>
              <a:endParaRPr lang="en-US" sz="1100" dirty="0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8077200" y="40055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Node-4</a:t>
              </a:r>
              <a:endParaRPr lang="en-US" sz="1100" dirty="0"/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8077200" y="51485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Node-5</a:t>
              </a:r>
              <a:endParaRPr lang="en-US" sz="1100" dirty="0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8077200" y="54533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Node-6</a:t>
              </a:r>
              <a:endParaRPr lang="en-US" sz="1100" dirty="0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8077200" y="5681990"/>
              <a:ext cx="10326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Node-…</a:t>
              </a:r>
              <a:endParaRPr lang="en-US" sz="1100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8077200" y="5943600"/>
              <a:ext cx="10182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Node-N</a:t>
              </a:r>
              <a:endParaRPr lang="en-US" sz="1100" dirty="0"/>
            </a:p>
          </p:txBody>
        </p:sp>
      </p:grpSp>
      <p:sp>
        <p:nvSpPr>
          <p:cNvPr id="245" name="Oval 244"/>
          <p:cNvSpPr>
            <a:spLocks/>
          </p:cNvSpPr>
          <p:nvPr/>
        </p:nvSpPr>
        <p:spPr>
          <a:xfrm>
            <a:off x="1066800" y="32407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246" name="Oval 245"/>
          <p:cNvSpPr>
            <a:spLocks/>
          </p:cNvSpPr>
          <p:nvPr/>
        </p:nvSpPr>
        <p:spPr>
          <a:xfrm>
            <a:off x="1066800" y="35455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47" name="Oval 246"/>
          <p:cNvSpPr>
            <a:spLocks/>
          </p:cNvSpPr>
          <p:nvPr/>
        </p:nvSpPr>
        <p:spPr>
          <a:xfrm>
            <a:off x="1066800" y="37741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248" name="Oval 247"/>
          <p:cNvSpPr>
            <a:spLocks/>
          </p:cNvSpPr>
          <p:nvPr/>
        </p:nvSpPr>
        <p:spPr>
          <a:xfrm>
            <a:off x="1066800" y="40027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358" name="Oval 357"/>
          <p:cNvSpPr>
            <a:spLocks/>
          </p:cNvSpPr>
          <p:nvPr/>
        </p:nvSpPr>
        <p:spPr>
          <a:xfrm>
            <a:off x="1030925" y="51457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359" name="Oval 358"/>
          <p:cNvSpPr>
            <a:spLocks/>
          </p:cNvSpPr>
          <p:nvPr/>
        </p:nvSpPr>
        <p:spPr>
          <a:xfrm>
            <a:off x="1030925" y="54505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360" name="Oval 359"/>
          <p:cNvSpPr>
            <a:spLocks/>
          </p:cNvSpPr>
          <p:nvPr/>
        </p:nvSpPr>
        <p:spPr>
          <a:xfrm>
            <a:off x="1030925" y="56791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361" name="Oval 360"/>
          <p:cNvSpPr>
            <a:spLocks/>
          </p:cNvSpPr>
          <p:nvPr/>
        </p:nvSpPr>
        <p:spPr>
          <a:xfrm>
            <a:off x="1030925" y="59077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N</a:t>
            </a:r>
            <a:endParaRPr lang="en-US" sz="1000" dirty="0"/>
          </a:p>
        </p:txBody>
      </p:sp>
      <p:sp>
        <p:nvSpPr>
          <p:cNvPr id="366" name="TextBox 365"/>
          <p:cNvSpPr txBox="1"/>
          <p:nvPr/>
        </p:nvSpPr>
        <p:spPr>
          <a:xfrm>
            <a:off x="5420071" y="3200400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 collision</a:t>
            </a:r>
            <a:endParaRPr lang="en-US" sz="1050" dirty="0"/>
          </a:p>
        </p:txBody>
      </p:sp>
      <p:sp>
        <p:nvSpPr>
          <p:cNvPr id="367" name="TextBox 366"/>
          <p:cNvSpPr txBox="1"/>
          <p:nvPr/>
        </p:nvSpPr>
        <p:spPr>
          <a:xfrm>
            <a:off x="5420071" y="3472190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 collision</a:t>
            </a:r>
            <a:endParaRPr lang="en-US" sz="1050" dirty="0"/>
          </a:p>
        </p:txBody>
      </p:sp>
      <p:sp>
        <p:nvSpPr>
          <p:cNvPr id="368" name="TextBox 367"/>
          <p:cNvSpPr txBox="1"/>
          <p:nvPr/>
        </p:nvSpPr>
        <p:spPr>
          <a:xfrm rot="19390774">
            <a:off x="5797696" y="4085486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 collision</a:t>
            </a:r>
            <a:endParaRPr lang="en-US" sz="1050" dirty="0"/>
          </a:p>
        </p:txBody>
      </p:sp>
      <p:sp>
        <p:nvSpPr>
          <p:cNvPr id="369" name="TextBox 368"/>
          <p:cNvSpPr txBox="1"/>
          <p:nvPr/>
        </p:nvSpPr>
        <p:spPr>
          <a:xfrm>
            <a:off x="7401271" y="3048000"/>
            <a:ext cx="7280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7 collision</a:t>
            </a:r>
            <a:endParaRPr lang="en-US" sz="1050" dirty="0"/>
          </a:p>
        </p:txBody>
      </p:sp>
      <p:sp>
        <p:nvSpPr>
          <p:cNvPr id="370" name="TextBox 369"/>
          <p:cNvSpPr txBox="1"/>
          <p:nvPr/>
        </p:nvSpPr>
        <p:spPr>
          <a:xfrm rot="19390774">
            <a:off x="5946975" y="4263504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 collision</a:t>
            </a:r>
            <a:endParaRPr lang="en-US" sz="1050" dirty="0"/>
          </a:p>
        </p:txBody>
      </p:sp>
      <p:sp>
        <p:nvSpPr>
          <p:cNvPr id="88" name="Date Placeholder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89" name="Footer Placeholder 8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533401" y="1119088"/>
            <a:ext cx="8363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But what really happened: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   and     collided at the output of the 3</a:t>
            </a:r>
            <a:r>
              <a:rPr lang="en-US" baseline="30000" dirty="0" smtClean="0"/>
              <a:t>rd</a:t>
            </a:r>
            <a:r>
              <a:rPr lang="en-US" dirty="0" smtClean="0"/>
              <a:t> layer switch,</a:t>
            </a:r>
            <a:br>
              <a:rPr lang="en-US" dirty="0" smtClean="0"/>
            </a:br>
            <a:r>
              <a:rPr lang="en-US" dirty="0" smtClean="0"/>
              <a:t>causing retransmission of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Actually                             all had potential collisions at the third layer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Additionally      &amp;      ,      &amp;     ,       &amp;     ,       &amp;     collide on the second layer</a:t>
            </a:r>
          </a:p>
          <a:p>
            <a:pPr marL="342900" indent="-342900"/>
            <a:r>
              <a:rPr lang="en-US" dirty="0" smtClean="0"/>
              <a:t>Each collision causes a delay (random with exponential </a:t>
            </a:r>
            <a:r>
              <a:rPr lang="en-US" dirty="0" err="1" smtClean="0"/>
              <a:t>backoff</a:t>
            </a:r>
            <a:r>
              <a:rPr lang="en-US" dirty="0" smtClean="0"/>
              <a:t>) and retransmission.</a:t>
            </a:r>
          </a:p>
          <a:p>
            <a:pPr marL="342900" indent="-342900"/>
            <a:r>
              <a:rPr lang="en-US" dirty="0" smtClean="0"/>
              <a:t>This has the potential to break the DAQ stream</a:t>
            </a:r>
          </a:p>
          <a:p>
            <a:endParaRPr lang="en-US" dirty="0"/>
          </a:p>
        </p:txBody>
      </p:sp>
      <p:sp>
        <p:nvSpPr>
          <p:cNvPr id="92" name="Oval 91"/>
          <p:cNvSpPr>
            <a:spLocks/>
          </p:cNvSpPr>
          <p:nvPr/>
        </p:nvSpPr>
        <p:spPr>
          <a:xfrm>
            <a:off x="1313337" y="148030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93" name="Oval 92"/>
          <p:cNvSpPr>
            <a:spLocks/>
          </p:cNvSpPr>
          <p:nvPr/>
        </p:nvSpPr>
        <p:spPr>
          <a:xfrm>
            <a:off x="1945325" y="148030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b="1" dirty="0" smtClean="0"/>
              <a:t>2</a:t>
            </a:r>
            <a:endParaRPr lang="en-US" sz="1000" b="1" dirty="0"/>
          </a:p>
        </p:txBody>
      </p:sp>
      <p:sp>
        <p:nvSpPr>
          <p:cNvPr id="94" name="Oval 93"/>
          <p:cNvSpPr>
            <a:spLocks/>
          </p:cNvSpPr>
          <p:nvPr/>
        </p:nvSpPr>
        <p:spPr>
          <a:xfrm>
            <a:off x="3863465" y="1766653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2285999" y="2013190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96" name="Oval 95"/>
          <p:cNvSpPr>
            <a:spLocks/>
          </p:cNvSpPr>
          <p:nvPr/>
        </p:nvSpPr>
        <p:spPr>
          <a:xfrm>
            <a:off x="2514600" y="20215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97" name="Oval 96"/>
          <p:cNvSpPr>
            <a:spLocks/>
          </p:cNvSpPr>
          <p:nvPr/>
        </p:nvSpPr>
        <p:spPr>
          <a:xfrm>
            <a:off x="2743200" y="20215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98" name="Oval 97"/>
          <p:cNvSpPr>
            <a:spLocks/>
          </p:cNvSpPr>
          <p:nvPr/>
        </p:nvSpPr>
        <p:spPr>
          <a:xfrm>
            <a:off x="2971800" y="20215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99" name="Oval 98"/>
          <p:cNvSpPr>
            <a:spLocks/>
          </p:cNvSpPr>
          <p:nvPr/>
        </p:nvSpPr>
        <p:spPr>
          <a:xfrm>
            <a:off x="3200400" y="20215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00" name="Oval 99"/>
          <p:cNvSpPr>
            <a:spLocks/>
          </p:cNvSpPr>
          <p:nvPr/>
        </p:nvSpPr>
        <p:spPr>
          <a:xfrm>
            <a:off x="3429000" y="20215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N</a:t>
            </a:r>
            <a:endParaRPr lang="en-US" sz="1000" dirty="0"/>
          </a:p>
        </p:txBody>
      </p:sp>
      <p:sp>
        <p:nvSpPr>
          <p:cNvPr id="101" name="Oval 100"/>
          <p:cNvSpPr>
            <a:spLocks/>
          </p:cNvSpPr>
          <p:nvPr/>
        </p:nvSpPr>
        <p:spPr>
          <a:xfrm>
            <a:off x="2631125" y="23263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102" name="Oval 101"/>
          <p:cNvSpPr>
            <a:spLocks/>
          </p:cNvSpPr>
          <p:nvPr/>
        </p:nvSpPr>
        <p:spPr>
          <a:xfrm>
            <a:off x="3048000" y="23263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103" name="Oval 102"/>
          <p:cNvSpPr>
            <a:spLocks/>
          </p:cNvSpPr>
          <p:nvPr/>
        </p:nvSpPr>
        <p:spPr>
          <a:xfrm>
            <a:off x="3433450" y="23263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104" name="Oval 103"/>
          <p:cNvSpPr>
            <a:spLocks/>
          </p:cNvSpPr>
          <p:nvPr/>
        </p:nvSpPr>
        <p:spPr>
          <a:xfrm>
            <a:off x="3850325" y="23263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105" name="Oval 104"/>
          <p:cNvSpPr>
            <a:spLocks/>
          </p:cNvSpPr>
          <p:nvPr/>
        </p:nvSpPr>
        <p:spPr>
          <a:xfrm>
            <a:off x="4271650" y="23263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106" name="Oval 105"/>
          <p:cNvSpPr>
            <a:spLocks/>
          </p:cNvSpPr>
          <p:nvPr/>
        </p:nvSpPr>
        <p:spPr>
          <a:xfrm>
            <a:off x="4688525" y="23263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07" name="Oval 106"/>
          <p:cNvSpPr>
            <a:spLocks/>
          </p:cNvSpPr>
          <p:nvPr/>
        </p:nvSpPr>
        <p:spPr>
          <a:xfrm>
            <a:off x="5109850" y="23263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108" name="Oval 107"/>
          <p:cNvSpPr>
            <a:spLocks/>
          </p:cNvSpPr>
          <p:nvPr/>
        </p:nvSpPr>
        <p:spPr>
          <a:xfrm>
            <a:off x="5526725" y="23263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N</a:t>
            </a:r>
            <a:endParaRPr lang="en-US" sz="1000" dirty="0"/>
          </a:p>
        </p:txBody>
      </p:sp>
      <p:sp>
        <p:nvSpPr>
          <p:cNvPr id="109" name="Multiply 108"/>
          <p:cNvSpPr/>
          <p:nvPr/>
        </p:nvSpPr>
        <p:spPr>
          <a:xfrm>
            <a:off x="7162800" y="3152666"/>
            <a:ext cx="304800" cy="549492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1389 L 0.84531 0.013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647 L 0.63333 0.0027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76 0.01041 L 0.64809 0.0064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809 -0.0007 L 0.64948 -0.03426 L 0.8217 -0.03426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1065 L 0.12135 0.01273 L 0.32153 0.21389 L 0.40486 0.2118 L 0.60399 0.01389 L 0.64826 0.0118 L 0.65087 -0.06227 L 0.80174 -0.06644 " pathEditMode="relative" rAng="0" ptsTypes="FFAAAAAF">
                                      <p:cBhvr>
                                        <p:cTn id="24" dur="22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435 L 0.12222 0.01227 L 0.32222 0.22292 L 0.40538 0.225 L 0.60399 0.01435 L 0.64618 0.00903 L 0.64844 -0.09676 L 0.78264 -0.09977 " pathEditMode="relative" rAng="0" ptsTypes="AAAAAAAA">
                                      <p:cBhvr>
                                        <p:cTn id="26" dur="23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" y="4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0.01273 L 0.08507 0.0118 L 0.12465 0.01273 L 0.32708 -0.18611 L 0.36684 -0.18727 L 0.36684 -0.26435 L 0.64843 -0.26435 L 0.76354 -0.26551 " pathEditMode="relative" rAng="0" ptsTypes="AAAAAAAA">
                                      <p:cBhvr>
                                        <p:cTn id="28" dur="24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" y="-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1065 L 0.12795 0.01181 L 0.32465 -0.19768 L 0.36753 -0.19768 L 0.36753 -0.26551 L 0.6533 -0.27176 L 0.65399 -0.30671 L 0.74375 -0.30995 " pathEditMode="relative" rAng="0" ptsTypes="AAAAAAAA">
                                      <p:cBhvr>
                                        <p:cTn id="30" dur="2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" y="-16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1134 L 0.36788 0.01134 L 0.36788 -0.06598 L 0.40347 -0.06273 L 0.60607 -0.26273 L 0.64896 -0.26598 L 0.65208 -0.34121 L 0.72552 -0.34422 " pathEditMode="relative" rAng="0" ptsTypes="AAAAAAAA">
                                      <p:cBhvr>
                                        <p:cTn id="32" dur="26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" y="-1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0764 L 0.36597 0.00856 L 0.36753 -0.05278 L 0.41128 -0.05278 L 0.60885 -0.26435 L 0.65017 -0.26644 L 0.65173 -0.37454 L 0.70486 -0.37662 " pathEditMode="relative" rAng="0" ptsTypes="AAAAAAAA">
                                      <p:cBhvr>
                                        <p:cTn id="34" dur="27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46" grpId="0" animBg="1"/>
      <p:bldP spid="246" grpId="1" animBg="1"/>
      <p:bldP spid="246" grpId="2" animBg="1"/>
      <p:bldP spid="247" grpId="0" animBg="1"/>
      <p:bldP spid="248" grpId="0" animBg="1"/>
      <p:bldP spid="358" grpId="0" animBg="1"/>
      <p:bldP spid="359" grpId="0" animBg="1"/>
      <p:bldP spid="360" grpId="0" animBg="1"/>
      <p:bldP spid="361" grpId="0" animBg="1"/>
      <p:bldP spid="109" grpId="0" animBg="1"/>
      <p:bldP spid="10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F3BD-ED52-4E3B-8069-F506EA55D31D}" type="slidenum">
              <a:rPr lang="en-US"/>
              <a:pPr/>
              <a:t>36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Ethernet Switch Array (Startup)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87488" y="3190875"/>
            <a:ext cx="215900" cy="244475"/>
            <a:chOff x="1043" y="3793"/>
            <a:chExt cx="136" cy="154"/>
          </a:xfrm>
        </p:grpSpPr>
        <p:sp>
          <p:nvSpPr>
            <p:cNvPr id="180231" name="Oval 7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2" name="Text Box 8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87488" y="3455988"/>
            <a:ext cx="215900" cy="244475"/>
            <a:chOff x="1043" y="3793"/>
            <a:chExt cx="136" cy="154"/>
          </a:xfrm>
        </p:grpSpPr>
        <p:sp>
          <p:nvSpPr>
            <p:cNvPr id="180234" name="Oval 10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5" name="Text Box 11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87488" y="3714750"/>
            <a:ext cx="215900" cy="244475"/>
            <a:chOff x="1043" y="3793"/>
            <a:chExt cx="136" cy="154"/>
          </a:xfrm>
        </p:grpSpPr>
        <p:sp>
          <p:nvSpPr>
            <p:cNvPr id="180237" name="Oval 13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8" name="Text Box 14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487488" y="3983038"/>
            <a:ext cx="215900" cy="244475"/>
            <a:chOff x="1043" y="3793"/>
            <a:chExt cx="136" cy="154"/>
          </a:xfrm>
        </p:grpSpPr>
        <p:sp>
          <p:nvSpPr>
            <p:cNvPr id="180240" name="Oval 16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1" name="Text Box 17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487488" y="5113338"/>
            <a:ext cx="215900" cy="244475"/>
            <a:chOff x="1043" y="3793"/>
            <a:chExt cx="136" cy="154"/>
          </a:xfrm>
        </p:grpSpPr>
        <p:sp>
          <p:nvSpPr>
            <p:cNvPr id="180243" name="Oval 19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4" name="Text Box 20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1487488" y="5378450"/>
            <a:ext cx="215900" cy="244475"/>
            <a:chOff x="1043" y="3793"/>
            <a:chExt cx="136" cy="154"/>
          </a:xfrm>
        </p:grpSpPr>
        <p:sp>
          <p:nvSpPr>
            <p:cNvPr id="180246" name="Oval 22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47" name="Text Box 23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1487488" y="5641975"/>
            <a:ext cx="215900" cy="244475"/>
            <a:chOff x="1043" y="3793"/>
            <a:chExt cx="136" cy="154"/>
          </a:xfrm>
        </p:grpSpPr>
        <p:sp>
          <p:nvSpPr>
            <p:cNvPr id="180249" name="Oval 25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0" name="Text Box 26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7</a:t>
              </a: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490663" y="5907088"/>
            <a:ext cx="215900" cy="244475"/>
            <a:chOff x="1043" y="3793"/>
            <a:chExt cx="136" cy="154"/>
          </a:xfrm>
        </p:grpSpPr>
        <p:sp>
          <p:nvSpPr>
            <p:cNvPr id="180252" name="Oval 28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3" name="Text Box 29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8</a:t>
              </a:r>
            </a:p>
          </p:txBody>
        </p:sp>
      </p:grp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1333500" y="3194050"/>
            <a:ext cx="215900" cy="244475"/>
            <a:chOff x="1043" y="3793"/>
            <a:chExt cx="136" cy="154"/>
          </a:xfrm>
        </p:grpSpPr>
        <p:sp>
          <p:nvSpPr>
            <p:cNvPr id="180255" name="Oval 31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6" name="Text Box 32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1333500" y="3454400"/>
            <a:ext cx="215900" cy="244475"/>
            <a:chOff x="1043" y="3793"/>
            <a:chExt cx="136" cy="154"/>
          </a:xfrm>
        </p:grpSpPr>
        <p:sp>
          <p:nvSpPr>
            <p:cNvPr id="180258" name="Oval 34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59" name="Text Box 35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1333500" y="3717925"/>
            <a:ext cx="215900" cy="244475"/>
            <a:chOff x="1043" y="3793"/>
            <a:chExt cx="136" cy="154"/>
          </a:xfrm>
        </p:grpSpPr>
        <p:sp>
          <p:nvSpPr>
            <p:cNvPr id="180261" name="Oval 37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62" name="Text Box 38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1333500" y="3981450"/>
            <a:ext cx="215900" cy="244475"/>
            <a:chOff x="1043" y="3793"/>
            <a:chExt cx="136" cy="154"/>
          </a:xfrm>
        </p:grpSpPr>
        <p:sp>
          <p:nvSpPr>
            <p:cNvPr id="180264" name="Oval 40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65" name="Text Box 41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1333500" y="5111750"/>
            <a:ext cx="215900" cy="244475"/>
            <a:chOff x="1043" y="3793"/>
            <a:chExt cx="136" cy="154"/>
          </a:xfrm>
        </p:grpSpPr>
        <p:sp>
          <p:nvSpPr>
            <p:cNvPr id="180267" name="Oval 43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68" name="Text Box 44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1333500" y="5376863"/>
            <a:ext cx="215900" cy="244475"/>
            <a:chOff x="1043" y="3793"/>
            <a:chExt cx="136" cy="154"/>
          </a:xfrm>
        </p:grpSpPr>
        <p:sp>
          <p:nvSpPr>
            <p:cNvPr id="180270" name="Oval 46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71" name="Text Box 47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16" name="Group 48"/>
          <p:cNvGrpSpPr>
            <a:grpSpLocks/>
          </p:cNvGrpSpPr>
          <p:nvPr/>
        </p:nvGrpSpPr>
        <p:grpSpPr bwMode="auto">
          <a:xfrm>
            <a:off x="1333500" y="5640388"/>
            <a:ext cx="215900" cy="244475"/>
            <a:chOff x="1043" y="3793"/>
            <a:chExt cx="136" cy="154"/>
          </a:xfrm>
        </p:grpSpPr>
        <p:sp>
          <p:nvSpPr>
            <p:cNvPr id="180273" name="Oval 49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74" name="Text Box 50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7</a:t>
              </a:r>
            </a:p>
          </p:txBody>
        </p:sp>
      </p:grpSp>
      <p:grpSp>
        <p:nvGrpSpPr>
          <p:cNvPr id="17" name="Group 51"/>
          <p:cNvGrpSpPr>
            <a:grpSpLocks/>
          </p:cNvGrpSpPr>
          <p:nvPr/>
        </p:nvGrpSpPr>
        <p:grpSpPr bwMode="auto">
          <a:xfrm>
            <a:off x="1336675" y="5905500"/>
            <a:ext cx="215900" cy="244475"/>
            <a:chOff x="1043" y="3793"/>
            <a:chExt cx="136" cy="154"/>
          </a:xfrm>
        </p:grpSpPr>
        <p:sp>
          <p:nvSpPr>
            <p:cNvPr id="180276" name="Oval 52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77" name="Text Box 53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8</a:t>
              </a:r>
            </a:p>
          </p:txBody>
        </p:sp>
      </p:grpSp>
      <p:grpSp>
        <p:nvGrpSpPr>
          <p:cNvPr id="18" name="Group 54"/>
          <p:cNvGrpSpPr>
            <a:grpSpLocks/>
          </p:cNvGrpSpPr>
          <p:nvPr/>
        </p:nvGrpSpPr>
        <p:grpSpPr bwMode="auto">
          <a:xfrm>
            <a:off x="1174750" y="3192463"/>
            <a:ext cx="215900" cy="244475"/>
            <a:chOff x="1043" y="3793"/>
            <a:chExt cx="136" cy="154"/>
          </a:xfrm>
        </p:grpSpPr>
        <p:sp>
          <p:nvSpPr>
            <p:cNvPr id="180279" name="Oval 55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80" name="Text Box 56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9" name="Group 57"/>
          <p:cNvGrpSpPr>
            <a:grpSpLocks/>
          </p:cNvGrpSpPr>
          <p:nvPr/>
        </p:nvGrpSpPr>
        <p:grpSpPr bwMode="auto">
          <a:xfrm>
            <a:off x="1174750" y="3452813"/>
            <a:ext cx="215900" cy="244475"/>
            <a:chOff x="1043" y="3793"/>
            <a:chExt cx="136" cy="154"/>
          </a:xfrm>
        </p:grpSpPr>
        <p:sp>
          <p:nvSpPr>
            <p:cNvPr id="180282" name="Oval 58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83" name="Text Box 59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20" name="Group 60"/>
          <p:cNvGrpSpPr>
            <a:grpSpLocks/>
          </p:cNvGrpSpPr>
          <p:nvPr/>
        </p:nvGrpSpPr>
        <p:grpSpPr bwMode="auto">
          <a:xfrm>
            <a:off x="1174750" y="3716338"/>
            <a:ext cx="215900" cy="244475"/>
            <a:chOff x="1043" y="3793"/>
            <a:chExt cx="136" cy="154"/>
          </a:xfrm>
        </p:grpSpPr>
        <p:sp>
          <p:nvSpPr>
            <p:cNvPr id="180285" name="Oval 61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86" name="Text Box 62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1174750" y="3979863"/>
            <a:ext cx="215900" cy="244475"/>
            <a:chOff x="1043" y="3793"/>
            <a:chExt cx="136" cy="154"/>
          </a:xfrm>
        </p:grpSpPr>
        <p:sp>
          <p:nvSpPr>
            <p:cNvPr id="180288" name="Oval 64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89" name="Text Box 65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22" name="Group 66"/>
          <p:cNvGrpSpPr>
            <a:grpSpLocks/>
          </p:cNvGrpSpPr>
          <p:nvPr/>
        </p:nvGrpSpPr>
        <p:grpSpPr bwMode="auto">
          <a:xfrm>
            <a:off x="1174750" y="5110163"/>
            <a:ext cx="215900" cy="244475"/>
            <a:chOff x="1043" y="3793"/>
            <a:chExt cx="136" cy="154"/>
          </a:xfrm>
        </p:grpSpPr>
        <p:sp>
          <p:nvSpPr>
            <p:cNvPr id="180291" name="Oval 67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92" name="Text Box 68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23" name="Group 69"/>
          <p:cNvGrpSpPr>
            <a:grpSpLocks/>
          </p:cNvGrpSpPr>
          <p:nvPr/>
        </p:nvGrpSpPr>
        <p:grpSpPr bwMode="auto">
          <a:xfrm>
            <a:off x="1174750" y="5375275"/>
            <a:ext cx="215900" cy="244475"/>
            <a:chOff x="1043" y="3793"/>
            <a:chExt cx="136" cy="154"/>
          </a:xfrm>
        </p:grpSpPr>
        <p:sp>
          <p:nvSpPr>
            <p:cNvPr id="180294" name="Oval 70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95" name="Text Box 71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24" name="Group 72"/>
          <p:cNvGrpSpPr>
            <a:grpSpLocks/>
          </p:cNvGrpSpPr>
          <p:nvPr/>
        </p:nvGrpSpPr>
        <p:grpSpPr bwMode="auto">
          <a:xfrm>
            <a:off x="1174750" y="5638800"/>
            <a:ext cx="215900" cy="244475"/>
            <a:chOff x="1043" y="3793"/>
            <a:chExt cx="136" cy="154"/>
          </a:xfrm>
        </p:grpSpPr>
        <p:sp>
          <p:nvSpPr>
            <p:cNvPr id="180297" name="Oval 73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98" name="Text Box 74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7</a:t>
              </a:r>
            </a:p>
          </p:txBody>
        </p:sp>
      </p:grpSp>
      <p:grpSp>
        <p:nvGrpSpPr>
          <p:cNvPr id="25" name="Group 75"/>
          <p:cNvGrpSpPr>
            <a:grpSpLocks/>
          </p:cNvGrpSpPr>
          <p:nvPr/>
        </p:nvGrpSpPr>
        <p:grpSpPr bwMode="auto">
          <a:xfrm>
            <a:off x="1177925" y="5903913"/>
            <a:ext cx="215900" cy="244475"/>
            <a:chOff x="1043" y="3793"/>
            <a:chExt cx="136" cy="154"/>
          </a:xfrm>
        </p:grpSpPr>
        <p:sp>
          <p:nvSpPr>
            <p:cNvPr id="180300" name="Oval 76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rgbClr val="66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01" name="Text Box 77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8</a:t>
              </a:r>
            </a:p>
          </p:txBody>
        </p:sp>
      </p:grpSp>
      <p:grpSp>
        <p:nvGrpSpPr>
          <p:cNvPr id="26" name="Group 78"/>
          <p:cNvGrpSpPr>
            <a:grpSpLocks/>
          </p:cNvGrpSpPr>
          <p:nvPr/>
        </p:nvGrpSpPr>
        <p:grpSpPr bwMode="auto">
          <a:xfrm>
            <a:off x="1031875" y="3192463"/>
            <a:ext cx="215900" cy="244475"/>
            <a:chOff x="1043" y="3793"/>
            <a:chExt cx="136" cy="154"/>
          </a:xfrm>
        </p:grpSpPr>
        <p:sp>
          <p:nvSpPr>
            <p:cNvPr id="180303" name="Oval 79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rgbClr val="00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04" name="Text Box 80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27" name="Group 81"/>
          <p:cNvGrpSpPr>
            <a:grpSpLocks/>
          </p:cNvGrpSpPr>
          <p:nvPr/>
        </p:nvGrpSpPr>
        <p:grpSpPr bwMode="auto">
          <a:xfrm>
            <a:off x="1031875" y="3452813"/>
            <a:ext cx="215900" cy="244475"/>
            <a:chOff x="1043" y="3793"/>
            <a:chExt cx="136" cy="154"/>
          </a:xfrm>
        </p:grpSpPr>
        <p:sp>
          <p:nvSpPr>
            <p:cNvPr id="180306" name="Oval 82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rgbClr val="00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07" name="Text Box 83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28" name="Group 84"/>
          <p:cNvGrpSpPr>
            <a:grpSpLocks/>
          </p:cNvGrpSpPr>
          <p:nvPr/>
        </p:nvGrpSpPr>
        <p:grpSpPr bwMode="auto">
          <a:xfrm>
            <a:off x="1031875" y="3716338"/>
            <a:ext cx="215900" cy="244475"/>
            <a:chOff x="1043" y="3793"/>
            <a:chExt cx="136" cy="154"/>
          </a:xfrm>
        </p:grpSpPr>
        <p:sp>
          <p:nvSpPr>
            <p:cNvPr id="180309" name="Oval 85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rgbClr val="00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10" name="Text Box 86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29" name="Group 87"/>
          <p:cNvGrpSpPr>
            <a:grpSpLocks/>
          </p:cNvGrpSpPr>
          <p:nvPr/>
        </p:nvGrpSpPr>
        <p:grpSpPr bwMode="auto">
          <a:xfrm>
            <a:off x="1031875" y="3979863"/>
            <a:ext cx="215900" cy="244475"/>
            <a:chOff x="1043" y="3793"/>
            <a:chExt cx="136" cy="154"/>
          </a:xfrm>
        </p:grpSpPr>
        <p:sp>
          <p:nvSpPr>
            <p:cNvPr id="180312" name="Oval 88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rgbClr val="00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13" name="Text Box 89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30" name="Group 90"/>
          <p:cNvGrpSpPr>
            <a:grpSpLocks/>
          </p:cNvGrpSpPr>
          <p:nvPr/>
        </p:nvGrpSpPr>
        <p:grpSpPr bwMode="auto">
          <a:xfrm>
            <a:off x="1031875" y="5110163"/>
            <a:ext cx="215900" cy="244475"/>
            <a:chOff x="1043" y="3793"/>
            <a:chExt cx="136" cy="154"/>
          </a:xfrm>
        </p:grpSpPr>
        <p:sp>
          <p:nvSpPr>
            <p:cNvPr id="180315" name="Oval 91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rgbClr val="00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16" name="Text Box 92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31" name="Group 93"/>
          <p:cNvGrpSpPr>
            <a:grpSpLocks/>
          </p:cNvGrpSpPr>
          <p:nvPr/>
        </p:nvGrpSpPr>
        <p:grpSpPr bwMode="auto">
          <a:xfrm>
            <a:off x="1031875" y="5375275"/>
            <a:ext cx="215900" cy="244475"/>
            <a:chOff x="1043" y="3793"/>
            <a:chExt cx="136" cy="154"/>
          </a:xfrm>
        </p:grpSpPr>
        <p:sp>
          <p:nvSpPr>
            <p:cNvPr id="180318" name="Oval 94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rgbClr val="00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19" name="Text Box 95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180320" name="Group 96"/>
          <p:cNvGrpSpPr>
            <a:grpSpLocks/>
          </p:cNvGrpSpPr>
          <p:nvPr/>
        </p:nvGrpSpPr>
        <p:grpSpPr bwMode="auto">
          <a:xfrm>
            <a:off x="1031875" y="5638800"/>
            <a:ext cx="215900" cy="244475"/>
            <a:chOff x="1043" y="3793"/>
            <a:chExt cx="136" cy="154"/>
          </a:xfrm>
        </p:grpSpPr>
        <p:sp>
          <p:nvSpPr>
            <p:cNvPr id="180321" name="Oval 97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rgbClr val="00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22" name="Text Box 98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7</a:t>
              </a:r>
            </a:p>
          </p:txBody>
        </p:sp>
      </p:grpSp>
      <p:grpSp>
        <p:nvGrpSpPr>
          <p:cNvPr id="180323" name="Group 99"/>
          <p:cNvGrpSpPr>
            <a:grpSpLocks/>
          </p:cNvGrpSpPr>
          <p:nvPr/>
        </p:nvGrpSpPr>
        <p:grpSpPr bwMode="auto">
          <a:xfrm>
            <a:off x="1035050" y="5903913"/>
            <a:ext cx="215900" cy="244475"/>
            <a:chOff x="1043" y="3793"/>
            <a:chExt cx="136" cy="154"/>
          </a:xfrm>
        </p:grpSpPr>
        <p:sp>
          <p:nvSpPr>
            <p:cNvPr id="180324" name="Oval 100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rgbClr val="00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25" name="Text Box 101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8</a:t>
              </a:r>
            </a:p>
          </p:txBody>
        </p:sp>
      </p:grpSp>
      <p:grpSp>
        <p:nvGrpSpPr>
          <p:cNvPr id="180326" name="Group 102"/>
          <p:cNvGrpSpPr>
            <a:grpSpLocks/>
          </p:cNvGrpSpPr>
          <p:nvPr/>
        </p:nvGrpSpPr>
        <p:grpSpPr bwMode="auto">
          <a:xfrm>
            <a:off x="873125" y="3190875"/>
            <a:ext cx="215900" cy="244475"/>
            <a:chOff x="1043" y="3793"/>
            <a:chExt cx="136" cy="154"/>
          </a:xfrm>
        </p:grpSpPr>
        <p:sp>
          <p:nvSpPr>
            <p:cNvPr id="180327" name="Oval 103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28" name="Text Box 104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80329" name="Group 105"/>
          <p:cNvGrpSpPr>
            <a:grpSpLocks/>
          </p:cNvGrpSpPr>
          <p:nvPr/>
        </p:nvGrpSpPr>
        <p:grpSpPr bwMode="auto">
          <a:xfrm>
            <a:off x="873125" y="3451225"/>
            <a:ext cx="215900" cy="244475"/>
            <a:chOff x="1043" y="3793"/>
            <a:chExt cx="136" cy="154"/>
          </a:xfrm>
        </p:grpSpPr>
        <p:sp>
          <p:nvSpPr>
            <p:cNvPr id="180330" name="Oval 106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31" name="Text Box 107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80332" name="Group 108"/>
          <p:cNvGrpSpPr>
            <a:grpSpLocks/>
          </p:cNvGrpSpPr>
          <p:nvPr/>
        </p:nvGrpSpPr>
        <p:grpSpPr bwMode="auto">
          <a:xfrm>
            <a:off x="873125" y="3714750"/>
            <a:ext cx="215900" cy="244475"/>
            <a:chOff x="1043" y="3793"/>
            <a:chExt cx="136" cy="154"/>
          </a:xfrm>
        </p:grpSpPr>
        <p:sp>
          <p:nvSpPr>
            <p:cNvPr id="180333" name="Oval 109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34" name="Text Box 110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180335" name="Group 111"/>
          <p:cNvGrpSpPr>
            <a:grpSpLocks/>
          </p:cNvGrpSpPr>
          <p:nvPr/>
        </p:nvGrpSpPr>
        <p:grpSpPr bwMode="auto">
          <a:xfrm>
            <a:off x="873125" y="3978275"/>
            <a:ext cx="215900" cy="244475"/>
            <a:chOff x="1043" y="3793"/>
            <a:chExt cx="136" cy="154"/>
          </a:xfrm>
        </p:grpSpPr>
        <p:sp>
          <p:nvSpPr>
            <p:cNvPr id="180336" name="Oval 112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37" name="Text Box 113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180338" name="Group 114"/>
          <p:cNvGrpSpPr>
            <a:grpSpLocks/>
          </p:cNvGrpSpPr>
          <p:nvPr/>
        </p:nvGrpSpPr>
        <p:grpSpPr bwMode="auto">
          <a:xfrm>
            <a:off x="873125" y="5108575"/>
            <a:ext cx="215900" cy="244475"/>
            <a:chOff x="1043" y="3793"/>
            <a:chExt cx="136" cy="154"/>
          </a:xfrm>
        </p:grpSpPr>
        <p:sp>
          <p:nvSpPr>
            <p:cNvPr id="180339" name="Oval 115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40" name="Text Box 116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180341" name="Group 117"/>
          <p:cNvGrpSpPr>
            <a:grpSpLocks/>
          </p:cNvGrpSpPr>
          <p:nvPr/>
        </p:nvGrpSpPr>
        <p:grpSpPr bwMode="auto">
          <a:xfrm>
            <a:off x="873125" y="5373688"/>
            <a:ext cx="215900" cy="244475"/>
            <a:chOff x="1043" y="3793"/>
            <a:chExt cx="136" cy="154"/>
          </a:xfrm>
        </p:grpSpPr>
        <p:sp>
          <p:nvSpPr>
            <p:cNvPr id="180342" name="Oval 118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43" name="Text Box 119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180344" name="Group 120"/>
          <p:cNvGrpSpPr>
            <a:grpSpLocks/>
          </p:cNvGrpSpPr>
          <p:nvPr/>
        </p:nvGrpSpPr>
        <p:grpSpPr bwMode="auto">
          <a:xfrm>
            <a:off x="873125" y="5637213"/>
            <a:ext cx="215900" cy="244475"/>
            <a:chOff x="1043" y="3793"/>
            <a:chExt cx="136" cy="154"/>
          </a:xfrm>
        </p:grpSpPr>
        <p:sp>
          <p:nvSpPr>
            <p:cNvPr id="180345" name="Oval 121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46" name="Text Box 122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7</a:t>
              </a:r>
            </a:p>
          </p:txBody>
        </p:sp>
      </p:grpSp>
      <p:grpSp>
        <p:nvGrpSpPr>
          <p:cNvPr id="180347" name="Group 123"/>
          <p:cNvGrpSpPr>
            <a:grpSpLocks/>
          </p:cNvGrpSpPr>
          <p:nvPr/>
        </p:nvGrpSpPr>
        <p:grpSpPr bwMode="auto">
          <a:xfrm>
            <a:off x="876300" y="5902325"/>
            <a:ext cx="215900" cy="244475"/>
            <a:chOff x="1043" y="3793"/>
            <a:chExt cx="136" cy="154"/>
          </a:xfrm>
        </p:grpSpPr>
        <p:sp>
          <p:nvSpPr>
            <p:cNvPr id="180348" name="Oval 124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rgbClr val="FFFF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49" name="Text Box 125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8</a:t>
              </a:r>
            </a:p>
          </p:txBody>
        </p:sp>
      </p:grpSp>
      <p:grpSp>
        <p:nvGrpSpPr>
          <p:cNvPr id="180350" name="Group 126"/>
          <p:cNvGrpSpPr>
            <a:grpSpLocks/>
          </p:cNvGrpSpPr>
          <p:nvPr/>
        </p:nvGrpSpPr>
        <p:grpSpPr bwMode="auto">
          <a:xfrm>
            <a:off x="766763" y="3189288"/>
            <a:ext cx="215900" cy="244475"/>
            <a:chOff x="1043" y="3793"/>
            <a:chExt cx="136" cy="154"/>
          </a:xfrm>
        </p:grpSpPr>
        <p:sp>
          <p:nvSpPr>
            <p:cNvPr id="180351" name="Oval 127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52" name="Text Box 128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80353" name="Group 129"/>
          <p:cNvGrpSpPr>
            <a:grpSpLocks/>
          </p:cNvGrpSpPr>
          <p:nvPr/>
        </p:nvGrpSpPr>
        <p:grpSpPr bwMode="auto">
          <a:xfrm>
            <a:off x="766763" y="3454400"/>
            <a:ext cx="215900" cy="244475"/>
            <a:chOff x="1043" y="3793"/>
            <a:chExt cx="136" cy="154"/>
          </a:xfrm>
        </p:grpSpPr>
        <p:sp>
          <p:nvSpPr>
            <p:cNvPr id="180354" name="Oval 130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55" name="Text Box 131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80356" name="Group 132"/>
          <p:cNvGrpSpPr>
            <a:grpSpLocks/>
          </p:cNvGrpSpPr>
          <p:nvPr/>
        </p:nvGrpSpPr>
        <p:grpSpPr bwMode="auto">
          <a:xfrm>
            <a:off x="766763" y="3713163"/>
            <a:ext cx="215900" cy="244475"/>
            <a:chOff x="1043" y="3793"/>
            <a:chExt cx="136" cy="154"/>
          </a:xfrm>
        </p:grpSpPr>
        <p:sp>
          <p:nvSpPr>
            <p:cNvPr id="180357" name="Oval 133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58" name="Text Box 134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180359" name="Group 135"/>
          <p:cNvGrpSpPr>
            <a:grpSpLocks/>
          </p:cNvGrpSpPr>
          <p:nvPr/>
        </p:nvGrpSpPr>
        <p:grpSpPr bwMode="auto">
          <a:xfrm>
            <a:off x="766763" y="3981450"/>
            <a:ext cx="215900" cy="244475"/>
            <a:chOff x="1043" y="3793"/>
            <a:chExt cx="136" cy="154"/>
          </a:xfrm>
        </p:grpSpPr>
        <p:sp>
          <p:nvSpPr>
            <p:cNvPr id="180360" name="Oval 136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61" name="Text Box 137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180362" name="Group 138"/>
          <p:cNvGrpSpPr>
            <a:grpSpLocks/>
          </p:cNvGrpSpPr>
          <p:nvPr/>
        </p:nvGrpSpPr>
        <p:grpSpPr bwMode="auto">
          <a:xfrm>
            <a:off x="766763" y="5111750"/>
            <a:ext cx="215900" cy="244475"/>
            <a:chOff x="1043" y="3793"/>
            <a:chExt cx="136" cy="154"/>
          </a:xfrm>
        </p:grpSpPr>
        <p:sp>
          <p:nvSpPr>
            <p:cNvPr id="180363" name="Oval 139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64" name="Text Box 140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180365" name="Group 141"/>
          <p:cNvGrpSpPr>
            <a:grpSpLocks/>
          </p:cNvGrpSpPr>
          <p:nvPr/>
        </p:nvGrpSpPr>
        <p:grpSpPr bwMode="auto">
          <a:xfrm>
            <a:off x="766763" y="5376863"/>
            <a:ext cx="215900" cy="244475"/>
            <a:chOff x="1043" y="3793"/>
            <a:chExt cx="136" cy="154"/>
          </a:xfrm>
        </p:grpSpPr>
        <p:sp>
          <p:nvSpPr>
            <p:cNvPr id="180366" name="Oval 142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67" name="Text Box 143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180368" name="Group 144"/>
          <p:cNvGrpSpPr>
            <a:grpSpLocks/>
          </p:cNvGrpSpPr>
          <p:nvPr/>
        </p:nvGrpSpPr>
        <p:grpSpPr bwMode="auto">
          <a:xfrm>
            <a:off x="766763" y="5640388"/>
            <a:ext cx="215900" cy="244475"/>
            <a:chOff x="1043" y="3793"/>
            <a:chExt cx="136" cy="154"/>
          </a:xfrm>
        </p:grpSpPr>
        <p:sp>
          <p:nvSpPr>
            <p:cNvPr id="180369" name="Oval 145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70" name="Text Box 146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7</a:t>
              </a:r>
            </a:p>
          </p:txBody>
        </p:sp>
      </p:grpSp>
      <p:grpSp>
        <p:nvGrpSpPr>
          <p:cNvPr id="180371" name="Group 147"/>
          <p:cNvGrpSpPr>
            <a:grpSpLocks/>
          </p:cNvGrpSpPr>
          <p:nvPr/>
        </p:nvGrpSpPr>
        <p:grpSpPr bwMode="auto">
          <a:xfrm>
            <a:off x="769938" y="5905500"/>
            <a:ext cx="215900" cy="244475"/>
            <a:chOff x="1043" y="3793"/>
            <a:chExt cx="136" cy="154"/>
          </a:xfrm>
        </p:grpSpPr>
        <p:sp>
          <p:nvSpPr>
            <p:cNvPr id="180372" name="Oval 148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FF"/>
            </a:solidFill>
            <a:ln w="9525">
              <a:solidFill>
                <a:srgbClr val="FF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73" name="Text Box 149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8</a:t>
              </a:r>
            </a:p>
          </p:txBody>
        </p:sp>
      </p:grpSp>
      <p:grpSp>
        <p:nvGrpSpPr>
          <p:cNvPr id="180374" name="Group 150"/>
          <p:cNvGrpSpPr>
            <a:grpSpLocks/>
          </p:cNvGrpSpPr>
          <p:nvPr/>
        </p:nvGrpSpPr>
        <p:grpSpPr bwMode="auto">
          <a:xfrm>
            <a:off x="612775" y="3192463"/>
            <a:ext cx="215900" cy="244475"/>
            <a:chOff x="1043" y="3793"/>
            <a:chExt cx="136" cy="154"/>
          </a:xfrm>
        </p:grpSpPr>
        <p:sp>
          <p:nvSpPr>
            <p:cNvPr id="180375" name="Oval 151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76" name="Text Box 152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80377" name="Group 153"/>
          <p:cNvGrpSpPr>
            <a:grpSpLocks/>
          </p:cNvGrpSpPr>
          <p:nvPr/>
        </p:nvGrpSpPr>
        <p:grpSpPr bwMode="auto">
          <a:xfrm>
            <a:off x="612775" y="3452813"/>
            <a:ext cx="215900" cy="244475"/>
            <a:chOff x="1043" y="3793"/>
            <a:chExt cx="136" cy="154"/>
          </a:xfrm>
        </p:grpSpPr>
        <p:sp>
          <p:nvSpPr>
            <p:cNvPr id="180378" name="Oval 154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79" name="Text Box 155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80380" name="Group 156"/>
          <p:cNvGrpSpPr>
            <a:grpSpLocks/>
          </p:cNvGrpSpPr>
          <p:nvPr/>
        </p:nvGrpSpPr>
        <p:grpSpPr bwMode="auto">
          <a:xfrm>
            <a:off x="612775" y="3716338"/>
            <a:ext cx="215900" cy="244475"/>
            <a:chOff x="1043" y="3793"/>
            <a:chExt cx="136" cy="154"/>
          </a:xfrm>
        </p:grpSpPr>
        <p:sp>
          <p:nvSpPr>
            <p:cNvPr id="180381" name="Oval 157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82" name="Text Box 158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180383" name="Group 159"/>
          <p:cNvGrpSpPr>
            <a:grpSpLocks/>
          </p:cNvGrpSpPr>
          <p:nvPr/>
        </p:nvGrpSpPr>
        <p:grpSpPr bwMode="auto">
          <a:xfrm>
            <a:off x="612775" y="3979863"/>
            <a:ext cx="215900" cy="244475"/>
            <a:chOff x="1043" y="3793"/>
            <a:chExt cx="136" cy="154"/>
          </a:xfrm>
        </p:grpSpPr>
        <p:sp>
          <p:nvSpPr>
            <p:cNvPr id="180384" name="Oval 160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85" name="Text Box 161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180386" name="Group 162"/>
          <p:cNvGrpSpPr>
            <a:grpSpLocks/>
          </p:cNvGrpSpPr>
          <p:nvPr/>
        </p:nvGrpSpPr>
        <p:grpSpPr bwMode="auto">
          <a:xfrm>
            <a:off x="612775" y="5110163"/>
            <a:ext cx="215900" cy="244475"/>
            <a:chOff x="1043" y="3793"/>
            <a:chExt cx="136" cy="154"/>
          </a:xfrm>
        </p:grpSpPr>
        <p:sp>
          <p:nvSpPr>
            <p:cNvPr id="180387" name="Oval 163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88" name="Text Box 164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180389" name="Group 165"/>
          <p:cNvGrpSpPr>
            <a:grpSpLocks/>
          </p:cNvGrpSpPr>
          <p:nvPr/>
        </p:nvGrpSpPr>
        <p:grpSpPr bwMode="auto">
          <a:xfrm>
            <a:off x="612775" y="5375275"/>
            <a:ext cx="215900" cy="244475"/>
            <a:chOff x="1043" y="3793"/>
            <a:chExt cx="136" cy="154"/>
          </a:xfrm>
        </p:grpSpPr>
        <p:sp>
          <p:nvSpPr>
            <p:cNvPr id="180390" name="Oval 166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91" name="Text Box 167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180392" name="Group 168"/>
          <p:cNvGrpSpPr>
            <a:grpSpLocks/>
          </p:cNvGrpSpPr>
          <p:nvPr/>
        </p:nvGrpSpPr>
        <p:grpSpPr bwMode="auto">
          <a:xfrm>
            <a:off x="612775" y="5638800"/>
            <a:ext cx="215900" cy="244475"/>
            <a:chOff x="1043" y="3793"/>
            <a:chExt cx="136" cy="154"/>
          </a:xfrm>
        </p:grpSpPr>
        <p:sp>
          <p:nvSpPr>
            <p:cNvPr id="180393" name="Oval 169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94" name="Text Box 170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7</a:t>
              </a:r>
            </a:p>
          </p:txBody>
        </p:sp>
      </p:grpSp>
      <p:grpSp>
        <p:nvGrpSpPr>
          <p:cNvPr id="180395" name="Group 171"/>
          <p:cNvGrpSpPr>
            <a:grpSpLocks/>
          </p:cNvGrpSpPr>
          <p:nvPr/>
        </p:nvGrpSpPr>
        <p:grpSpPr bwMode="auto">
          <a:xfrm>
            <a:off x="615950" y="5903913"/>
            <a:ext cx="215900" cy="244475"/>
            <a:chOff x="1043" y="3793"/>
            <a:chExt cx="136" cy="154"/>
          </a:xfrm>
        </p:grpSpPr>
        <p:sp>
          <p:nvSpPr>
            <p:cNvPr id="180396" name="Oval 172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FFCC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397" name="Text Box 173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8</a:t>
              </a:r>
            </a:p>
          </p:txBody>
        </p:sp>
      </p:grpSp>
      <p:grpSp>
        <p:nvGrpSpPr>
          <p:cNvPr id="180398" name="Group 174"/>
          <p:cNvGrpSpPr>
            <a:grpSpLocks/>
          </p:cNvGrpSpPr>
          <p:nvPr/>
        </p:nvGrpSpPr>
        <p:grpSpPr bwMode="auto">
          <a:xfrm>
            <a:off x="454025" y="3190875"/>
            <a:ext cx="215900" cy="244475"/>
            <a:chOff x="1043" y="3793"/>
            <a:chExt cx="136" cy="154"/>
          </a:xfrm>
        </p:grpSpPr>
        <p:sp>
          <p:nvSpPr>
            <p:cNvPr id="180399" name="Oval 175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00" name="Text Box 176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80401" name="Group 177"/>
          <p:cNvGrpSpPr>
            <a:grpSpLocks/>
          </p:cNvGrpSpPr>
          <p:nvPr/>
        </p:nvGrpSpPr>
        <p:grpSpPr bwMode="auto">
          <a:xfrm>
            <a:off x="454025" y="3451225"/>
            <a:ext cx="215900" cy="244475"/>
            <a:chOff x="1043" y="3793"/>
            <a:chExt cx="136" cy="154"/>
          </a:xfrm>
        </p:grpSpPr>
        <p:sp>
          <p:nvSpPr>
            <p:cNvPr id="180402" name="Oval 178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03" name="Text Box 179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80404" name="Group 180"/>
          <p:cNvGrpSpPr>
            <a:grpSpLocks/>
          </p:cNvGrpSpPr>
          <p:nvPr/>
        </p:nvGrpSpPr>
        <p:grpSpPr bwMode="auto">
          <a:xfrm>
            <a:off x="454025" y="3714750"/>
            <a:ext cx="215900" cy="244475"/>
            <a:chOff x="1043" y="3793"/>
            <a:chExt cx="136" cy="154"/>
          </a:xfrm>
        </p:grpSpPr>
        <p:sp>
          <p:nvSpPr>
            <p:cNvPr id="180405" name="Oval 181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06" name="Text Box 182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180407" name="Group 183"/>
          <p:cNvGrpSpPr>
            <a:grpSpLocks/>
          </p:cNvGrpSpPr>
          <p:nvPr/>
        </p:nvGrpSpPr>
        <p:grpSpPr bwMode="auto">
          <a:xfrm>
            <a:off x="454025" y="3978275"/>
            <a:ext cx="215900" cy="244475"/>
            <a:chOff x="1043" y="3793"/>
            <a:chExt cx="136" cy="154"/>
          </a:xfrm>
        </p:grpSpPr>
        <p:sp>
          <p:nvSpPr>
            <p:cNvPr id="180408" name="Oval 184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09" name="Text Box 185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180410" name="Group 186"/>
          <p:cNvGrpSpPr>
            <a:grpSpLocks/>
          </p:cNvGrpSpPr>
          <p:nvPr/>
        </p:nvGrpSpPr>
        <p:grpSpPr bwMode="auto">
          <a:xfrm>
            <a:off x="454025" y="5108575"/>
            <a:ext cx="215900" cy="244475"/>
            <a:chOff x="1043" y="3793"/>
            <a:chExt cx="136" cy="154"/>
          </a:xfrm>
        </p:grpSpPr>
        <p:sp>
          <p:nvSpPr>
            <p:cNvPr id="180411" name="Oval 187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12" name="Text Box 188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180413" name="Group 189"/>
          <p:cNvGrpSpPr>
            <a:grpSpLocks/>
          </p:cNvGrpSpPr>
          <p:nvPr/>
        </p:nvGrpSpPr>
        <p:grpSpPr bwMode="auto">
          <a:xfrm>
            <a:off x="454025" y="5373688"/>
            <a:ext cx="215900" cy="244475"/>
            <a:chOff x="1043" y="3793"/>
            <a:chExt cx="136" cy="154"/>
          </a:xfrm>
        </p:grpSpPr>
        <p:sp>
          <p:nvSpPr>
            <p:cNvPr id="180414" name="Oval 190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15" name="Text Box 191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180416" name="Group 192"/>
          <p:cNvGrpSpPr>
            <a:grpSpLocks/>
          </p:cNvGrpSpPr>
          <p:nvPr/>
        </p:nvGrpSpPr>
        <p:grpSpPr bwMode="auto">
          <a:xfrm>
            <a:off x="454025" y="5637213"/>
            <a:ext cx="215900" cy="244475"/>
            <a:chOff x="1043" y="3793"/>
            <a:chExt cx="136" cy="154"/>
          </a:xfrm>
        </p:grpSpPr>
        <p:sp>
          <p:nvSpPr>
            <p:cNvPr id="180417" name="Oval 193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18" name="Text Box 194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7</a:t>
              </a:r>
            </a:p>
          </p:txBody>
        </p:sp>
      </p:grpSp>
      <p:grpSp>
        <p:nvGrpSpPr>
          <p:cNvPr id="180419" name="Group 195"/>
          <p:cNvGrpSpPr>
            <a:grpSpLocks/>
          </p:cNvGrpSpPr>
          <p:nvPr/>
        </p:nvGrpSpPr>
        <p:grpSpPr bwMode="auto">
          <a:xfrm>
            <a:off x="457200" y="5902325"/>
            <a:ext cx="215900" cy="244475"/>
            <a:chOff x="1043" y="3793"/>
            <a:chExt cx="136" cy="154"/>
          </a:xfrm>
        </p:grpSpPr>
        <p:sp>
          <p:nvSpPr>
            <p:cNvPr id="180420" name="Oval 196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21" name="Text Box 197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8</a:t>
              </a:r>
            </a:p>
          </p:txBody>
        </p:sp>
      </p:grpSp>
      <p:grpSp>
        <p:nvGrpSpPr>
          <p:cNvPr id="180422" name="Group 198"/>
          <p:cNvGrpSpPr>
            <a:grpSpLocks/>
          </p:cNvGrpSpPr>
          <p:nvPr/>
        </p:nvGrpSpPr>
        <p:grpSpPr bwMode="auto">
          <a:xfrm>
            <a:off x="311150" y="3190875"/>
            <a:ext cx="215900" cy="244475"/>
            <a:chOff x="1043" y="3793"/>
            <a:chExt cx="136" cy="154"/>
          </a:xfrm>
        </p:grpSpPr>
        <p:sp>
          <p:nvSpPr>
            <p:cNvPr id="180423" name="Oval 199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CCFF33"/>
            </a:solidFill>
            <a:ln w="9525">
              <a:solidFill>
                <a:srgbClr val="CC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24" name="Text Box 200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80425" name="Group 201"/>
          <p:cNvGrpSpPr>
            <a:grpSpLocks/>
          </p:cNvGrpSpPr>
          <p:nvPr/>
        </p:nvGrpSpPr>
        <p:grpSpPr bwMode="auto">
          <a:xfrm>
            <a:off x="311150" y="3451225"/>
            <a:ext cx="215900" cy="244475"/>
            <a:chOff x="1043" y="3793"/>
            <a:chExt cx="136" cy="154"/>
          </a:xfrm>
        </p:grpSpPr>
        <p:sp>
          <p:nvSpPr>
            <p:cNvPr id="180426" name="Oval 202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CCFF33"/>
            </a:solidFill>
            <a:ln w="9525">
              <a:solidFill>
                <a:srgbClr val="CC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27" name="Text Box 203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80428" name="Group 204"/>
          <p:cNvGrpSpPr>
            <a:grpSpLocks/>
          </p:cNvGrpSpPr>
          <p:nvPr/>
        </p:nvGrpSpPr>
        <p:grpSpPr bwMode="auto">
          <a:xfrm>
            <a:off x="311150" y="3714750"/>
            <a:ext cx="215900" cy="244475"/>
            <a:chOff x="1043" y="3793"/>
            <a:chExt cx="136" cy="154"/>
          </a:xfrm>
        </p:grpSpPr>
        <p:sp>
          <p:nvSpPr>
            <p:cNvPr id="180429" name="Oval 205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CCFF33"/>
            </a:solidFill>
            <a:ln w="9525">
              <a:solidFill>
                <a:srgbClr val="CC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30" name="Text Box 206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180431" name="Group 207"/>
          <p:cNvGrpSpPr>
            <a:grpSpLocks/>
          </p:cNvGrpSpPr>
          <p:nvPr/>
        </p:nvGrpSpPr>
        <p:grpSpPr bwMode="auto">
          <a:xfrm>
            <a:off x="311150" y="3978275"/>
            <a:ext cx="215900" cy="244475"/>
            <a:chOff x="1043" y="3793"/>
            <a:chExt cx="136" cy="154"/>
          </a:xfrm>
        </p:grpSpPr>
        <p:sp>
          <p:nvSpPr>
            <p:cNvPr id="180432" name="Oval 208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CCFF33"/>
            </a:solidFill>
            <a:ln w="9525">
              <a:solidFill>
                <a:srgbClr val="CC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33" name="Text Box 209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180434" name="Group 210"/>
          <p:cNvGrpSpPr>
            <a:grpSpLocks/>
          </p:cNvGrpSpPr>
          <p:nvPr/>
        </p:nvGrpSpPr>
        <p:grpSpPr bwMode="auto">
          <a:xfrm>
            <a:off x="311150" y="5108575"/>
            <a:ext cx="215900" cy="244475"/>
            <a:chOff x="1043" y="3793"/>
            <a:chExt cx="136" cy="154"/>
          </a:xfrm>
        </p:grpSpPr>
        <p:sp>
          <p:nvSpPr>
            <p:cNvPr id="180435" name="Oval 211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CCFF33"/>
            </a:solidFill>
            <a:ln w="9525">
              <a:solidFill>
                <a:srgbClr val="CC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36" name="Text Box 212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180437" name="Group 213"/>
          <p:cNvGrpSpPr>
            <a:grpSpLocks/>
          </p:cNvGrpSpPr>
          <p:nvPr/>
        </p:nvGrpSpPr>
        <p:grpSpPr bwMode="auto">
          <a:xfrm>
            <a:off x="311150" y="5373688"/>
            <a:ext cx="215900" cy="244475"/>
            <a:chOff x="1043" y="3793"/>
            <a:chExt cx="136" cy="154"/>
          </a:xfrm>
        </p:grpSpPr>
        <p:sp>
          <p:nvSpPr>
            <p:cNvPr id="180438" name="Oval 214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CCFF33"/>
            </a:solidFill>
            <a:ln w="9525">
              <a:solidFill>
                <a:srgbClr val="CC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39" name="Text Box 215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180440" name="Group 216"/>
          <p:cNvGrpSpPr>
            <a:grpSpLocks/>
          </p:cNvGrpSpPr>
          <p:nvPr/>
        </p:nvGrpSpPr>
        <p:grpSpPr bwMode="auto">
          <a:xfrm>
            <a:off x="311150" y="5637213"/>
            <a:ext cx="215900" cy="244475"/>
            <a:chOff x="1043" y="3793"/>
            <a:chExt cx="136" cy="154"/>
          </a:xfrm>
        </p:grpSpPr>
        <p:sp>
          <p:nvSpPr>
            <p:cNvPr id="180441" name="Oval 217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CCFF33"/>
            </a:solidFill>
            <a:ln w="9525">
              <a:solidFill>
                <a:srgbClr val="CC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42" name="Text Box 218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7</a:t>
              </a:r>
            </a:p>
          </p:txBody>
        </p:sp>
      </p:grpSp>
      <p:grpSp>
        <p:nvGrpSpPr>
          <p:cNvPr id="180443" name="Group 219"/>
          <p:cNvGrpSpPr>
            <a:grpSpLocks/>
          </p:cNvGrpSpPr>
          <p:nvPr/>
        </p:nvGrpSpPr>
        <p:grpSpPr bwMode="auto">
          <a:xfrm>
            <a:off x="314325" y="5902325"/>
            <a:ext cx="215900" cy="244475"/>
            <a:chOff x="1043" y="3793"/>
            <a:chExt cx="136" cy="154"/>
          </a:xfrm>
        </p:grpSpPr>
        <p:sp>
          <p:nvSpPr>
            <p:cNvPr id="180444" name="Oval 220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CCFF33"/>
            </a:solidFill>
            <a:ln w="9525">
              <a:solidFill>
                <a:srgbClr val="CCFF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45" name="Text Box 221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8</a:t>
              </a:r>
            </a:p>
          </p:txBody>
        </p:sp>
      </p:grpSp>
      <p:grpSp>
        <p:nvGrpSpPr>
          <p:cNvPr id="180446" name="Group 222"/>
          <p:cNvGrpSpPr>
            <a:grpSpLocks/>
          </p:cNvGrpSpPr>
          <p:nvPr/>
        </p:nvGrpSpPr>
        <p:grpSpPr bwMode="auto">
          <a:xfrm>
            <a:off x="152400" y="3189288"/>
            <a:ext cx="215900" cy="244475"/>
            <a:chOff x="1043" y="3793"/>
            <a:chExt cx="136" cy="154"/>
          </a:xfrm>
        </p:grpSpPr>
        <p:sp>
          <p:nvSpPr>
            <p:cNvPr id="180447" name="Oval 223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48" name="Text Box 224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1</a:t>
              </a:r>
            </a:p>
          </p:txBody>
        </p:sp>
      </p:grpSp>
      <p:grpSp>
        <p:nvGrpSpPr>
          <p:cNvPr id="180449" name="Group 225"/>
          <p:cNvGrpSpPr>
            <a:grpSpLocks/>
          </p:cNvGrpSpPr>
          <p:nvPr/>
        </p:nvGrpSpPr>
        <p:grpSpPr bwMode="auto">
          <a:xfrm>
            <a:off x="152400" y="3449638"/>
            <a:ext cx="215900" cy="244475"/>
            <a:chOff x="1043" y="3793"/>
            <a:chExt cx="136" cy="154"/>
          </a:xfrm>
        </p:grpSpPr>
        <p:sp>
          <p:nvSpPr>
            <p:cNvPr id="180450" name="Oval 226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51" name="Text Box 227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2</a:t>
              </a:r>
            </a:p>
          </p:txBody>
        </p:sp>
      </p:grpSp>
      <p:grpSp>
        <p:nvGrpSpPr>
          <p:cNvPr id="180452" name="Group 228"/>
          <p:cNvGrpSpPr>
            <a:grpSpLocks/>
          </p:cNvGrpSpPr>
          <p:nvPr/>
        </p:nvGrpSpPr>
        <p:grpSpPr bwMode="auto">
          <a:xfrm>
            <a:off x="152400" y="3713163"/>
            <a:ext cx="215900" cy="244475"/>
            <a:chOff x="1043" y="3793"/>
            <a:chExt cx="136" cy="154"/>
          </a:xfrm>
        </p:grpSpPr>
        <p:sp>
          <p:nvSpPr>
            <p:cNvPr id="180453" name="Oval 229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54" name="Text Box 230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3</a:t>
              </a:r>
            </a:p>
          </p:txBody>
        </p:sp>
      </p:grpSp>
      <p:grpSp>
        <p:nvGrpSpPr>
          <p:cNvPr id="180455" name="Group 231"/>
          <p:cNvGrpSpPr>
            <a:grpSpLocks/>
          </p:cNvGrpSpPr>
          <p:nvPr/>
        </p:nvGrpSpPr>
        <p:grpSpPr bwMode="auto">
          <a:xfrm>
            <a:off x="152400" y="3976688"/>
            <a:ext cx="215900" cy="244475"/>
            <a:chOff x="1043" y="3793"/>
            <a:chExt cx="136" cy="154"/>
          </a:xfrm>
        </p:grpSpPr>
        <p:sp>
          <p:nvSpPr>
            <p:cNvPr id="180456" name="Oval 232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57" name="Text Box 233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4</a:t>
              </a:r>
            </a:p>
          </p:txBody>
        </p:sp>
      </p:grpSp>
      <p:grpSp>
        <p:nvGrpSpPr>
          <p:cNvPr id="180458" name="Group 234"/>
          <p:cNvGrpSpPr>
            <a:grpSpLocks/>
          </p:cNvGrpSpPr>
          <p:nvPr/>
        </p:nvGrpSpPr>
        <p:grpSpPr bwMode="auto">
          <a:xfrm>
            <a:off x="152400" y="5106988"/>
            <a:ext cx="215900" cy="244475"/>
            <a:chOff x="1043" y="3793"/>
            <a:chExt cx="136" cy="154"/>
          </a:xfrm>
        </p:grpSpPr>
        <p:sp>
          <p:nvSpPr>
            <p:cNvPr id="180459" name="Oval 235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60" name="Text Box 236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5</a:t>
              </a:r>
            </a:p>
          </p:txBody>
        </p:sp>
      </p:grpSp>
      <p:grpSp>
        <p:nvGrpSpPr>
          <p:cNvPr id="180461" name="Group 237"/>
          <p:cNvGrpSpPr>
            <a:grpSpLocks/>
          </p:cNvGrpSpPr>
          <p:nvPr/>
        </p:nvGrpSpPr>
        <p:grpSpPr bwMode="auto">
          <a:xfrm>
            <a:off x="152400" y="5372100"/>
            <a:ext cx="215900" cy="244475"/>
            <a:chOff x="1043" y="3793"/>
            <a:chExt cx="136" cy="154"/>
          </a:xfrm>
        </p:grpSpPr>
        <p:sp>
          <p:nvSpPr>
            <p:cNvPr id="180462" name="Oval 238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63" name="Text Box 239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6</a:t>
              </a:r>
            </a:p>
          </p:txBody>
        </p:sp>
      </p:grpSp>
      <p:grpSp>
        <p:nvGrpSpPr>
          <p:cNvPr id="180464" name="Group 240"/>
          <p:cNvGrpSpPr>
            <a:grpSpLocks/>
          </p:cNvGrpSpPr>
          <p:nvPr/>
        </p:nvGrpSpPr>
        <p:grpSpPr bwMode="auto">
          <a:xfrm>
            <a:off x="152400" y="5635625"/>
            <a:ext cx="215900" cy="244475"/>
            <a:chOff x="1043" y="3793"/>
            <a:chExt cx="136" cy="154"/>
          </a:xfrm>
        </p:grpSpPr>
        <p:sp>
          <p:nvSpPr>
            <p:cNvPr id="180465" name="Oval 241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66" name="Text Box 242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7</a:t>
              </a:r>
            </a:p>
          </p:txBody>
        </p:sp>
      </p:grpSp>
      <p:grpSp>
        <p:nvGrpSpPr>
          <p:cNvPr id="180467" name="Group 243"/>
          <p:cNvGrpSpPr>
            <a:grpSpLocks/>
          </p:cNvGrpSpPr>
          <p:nvPr/>
        </p:nvGrpSpPr>
        <p:grpSpPr bwMode="auto">
          <a:xfrm>
            <a:off x="155575" y="5900738"/>
            <a:ext cx="215900" cy="244475"/>
            <a:chOff x="1043" y="3793"/>
            <a:chExt cx="136" cy="154"/>
          </a:xfrm>
        </p:grpSpPr>
        <p:sp>
          <p:nvSpPr>
            <p:cNvPr id="180468" name="Oval 244"/>
            <p:cNvSpPr>
              <a:spLocks noChangeArrowheads="1"/>
            </p:cNvSpPr>
            <p:nvPr/>
          </p:nvSpPr>
          <p:spPr bwMode="auto">
            <a:xfrm>
              <a:off x="1088" y="3838"/>
              <a:ext cx="68" cy="6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69" name="Text Box 245"/>
            <p:cNvSpPr txBox="1">
              <a:spLocks noChangeArrowheads="1"/>
            </p:cNvSpPr>
            <p:nvPr/>
          </p:nvSpPr>
          <p:spPr bwMode="auto">
            <a:xfrm>
              <a:off x="1043" y="3793"/>
              <a:ext cx="1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sz="1000">
                  <a:latin typeface="Arial" pitchFamily="34" charset="0"/>
                </a:rPr>
                <a:t>8</a:t>
              </a:r>
            </a:p>
          </p:txBody>
        </p:sp>
      </p:grpSp>
      <p:sp>
        <p:nvSpPr>
          <p:cNvPr id="245" name="Date Placeholder 2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246" name="Footer Placeholder 2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247" name="TextBox 246"/>
          <p:cNvSpPr txBox="1"/>
          <p:nvPr/>
        </p:nvSpPr>
        <p:spPr>
          <a:xfrm>
            <a:off x="533401" y="1119088"/>
            <a:ext cx="83631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solution is to “stagger” the transmission of packets out of the Data Concentrators and force each successive time window into a different Buffer Node.</a:t>
            </a:r>
          </a:p>
          <a:p>
            <a:r>
              <a:rPr lang="en-US" dirty="0" smtClean="0"/>
              <a:t>This results in data pattern that is free of collisions and utilizes the full aggregated bandwidth of the three layers.</a:t>
            </a:r>
          </a:p>
          <a:p>
            <a:endParaRPr lang="en-US" dirty="0" smtClean="0"/>
          </a:p>
          <a:p>
            <a:r>
              <a:rPr lang="en-US" dirty="0" smtClean="0"/>
              <a:t>But….if the staggering becomes de-synchronized, the system is prone to collisions and the time to fill a single node is </a:t>
            </a:r>
            <a:r>
              <a:rPr lang="en-US" dirty="0" err="1" smtClean="0">
                <a:latin typeface="Calibri"/>
              </a:rPr>
              <a:t>N</a:t>
            </a:r>
            <a:r>
              <a:rPr lang="en-US" baseline="-25000" dirty="0" err="1" smtClean="0">
                <a:latin typeface="Calibri"/>
              </a:rPr>
              <a:t>buffer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t</a:t>
            </a:r>
            <a:r>
              <a:rPr lang="en-US" baseline="-25000" dirty="0" err="1" smtClean="0">
                <a:latin typeface="Calibri"/>
              </a:rPr>
              <a:t>slice</a:t>
            </a:r>
            <a:endParaRPr lang="en-US" baseline="-25000" dirty="0">
              <a:latin typeface="Calibri"/>
            </a:endParaRPr>
          </a:p>
        </p:txBody>
      </p:sp>
      <p:grpSp>
        <p:nvGrpSpPr>
          <p:cNvPr id="248" name="Group 356"/>
          <p:cNvGrpSpPr/>
          <p:nvPr/>
        </p:nvGrpSpPr>
        <p:grpSpPr>
          <a:xfrm>
            <a:off x="533400" y="3200400"/>
            <a:ext cx="8576455" cy="3048000"/>
            <a:chOff x="533400" y="3200400"/>
            <a:chExt cx="8576455" cy="3048000"/>
          </a:xfrm>
        </p:grpSpPr>
        <p:sp>
          <p:nvSpPr>
            <p:cNvPr id="249" name="Rectangle 248"/>
            <p:cNvSpPr/>
            <p:nvPr/>
          </p:nvSpPr>
          <p:spPr>
            <a:xfrm>
              <a:off x="1676400" y="3200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267200" y="3200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858000" y="3200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676400" y="5105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67200" y="5105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6858000" y="5105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cxnSp>
          <p:nvCxnSpPr>
            <p:cNvPr id="255" name="Straight Connector 254"/>
            <p:cNvCxnSpPr/>
            <p:nvPr/>
          </p:nvCxnSpPr>
          <p:spPr>
            <a:xfrm>
              <a:off x="2133600" y="3429000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2133600" y="37322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>
              <a:off x="4724400" y="3429000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4724400" y="37322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>
              <a:off x="7315200" y="34274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7315200" y="37322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7315200" y="39608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7315200" y="4191000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7315200" y="53324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7315200" y="56372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>
              <a:off x="7315200" y="5867400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7315200" y="6096000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4724400" y="58658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4724400" y="6096000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2133600" y="58658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2133600" y="60944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6705600" y="39608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67056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47244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4724400" y="39608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4114800" y="3962400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41148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>
              <a:off x="21336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>
              <a:off x="2133600" y="39608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>
              <a:off x="67056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>
              <a:off x="67056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>
              <a:off x="47244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>
              <a:off x="47244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>
              <a:off x="41148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>
              <a:off x="41148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>
              <a:off x="21336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21336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>
              <a:off x="2286000" y="3960812"/>
              <a:ext cx="1828800" cy="13716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>
              <a:off x="2286000" y="4189412"/>
              <a:ext cx="1828800" cy="14493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0800000" flipV="1">
              <a:off x="2286000" y="3963988"/>
              <a:ext cx="1828800" cy="1370012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10800000" flipV="1">
              <a:off x="2286000" y="4189412"/>
              <a:ext cx="1828800" cy="14493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>
              <a:off x="4876800" y="3963988"/>
              <a:ext cx="1828800" cy="136842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>
              <a:off x="4876800" y="4189412"/>
              <a:ext cx="1828800" cy="1447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/>
            <p:cNvCxnSpPr/>
            <p:nvPr/>
          </p:nvCxnSpPr>
          <p:spPr>
            <a:xfrm flipV="1">
              <a:off x="4876800" y="3963988"/>
              <a:ext cx="1828800" cy="136842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flipV="1">
              <a:off x="4876800" y="4189412"/>
              <a:ext cx="1828800" cy="1447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/>
            <p:cNvCxnSpPr/>
            <p:nvPr/>
          </p:nvCxnSpPr>
          <p:spPr>
            <a:xfrm>
              <a:off x="1066801" y="3429000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1066800" y="37322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1066800" y="3962400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1066800" y="41894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1066800" y="53324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1066800" y="56372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1066800" y="5867400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1066800" y="60944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TextBox 302"/>
            <p:cNvSpPr txBox="1"/>
            <p:nvPr/>
          </p:nvSpPr>
          <p:spPr>
            <a:xfrm>
              <a:off x="533400" y="32435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DCM-1</a:t>
              </a:r>
              <a:endParaRPr lang="en-US" sz="1100" dirty="0"/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533400" y="35483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DCM-2</a:t>
              </a:r>
              <a:endParaRPr lang="en-US" sz="1100" dirty="0"/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533400" y="37769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DCM-3</a:t>
              </a:r>
              <a:endParaRPr lang="en-US" sz="1100" dirty="0"/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533400" y="40055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DCM-4</a:t>
              </a:r>
              <a:endParaRPr lang="en-US" sz="1100" dirty="0"/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533400" y="51485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DCM-5</a:t>
              </a:r>
              <a:endParaRPr lang="en-US" sz="1100" dirty="0"/>
            </a:p>
          </p:txBody>
        </p:sp>
        <p:sp>
          <p:nvSpPr>
            <p:cNvPr id="308" name="TextBox 307"/>
            <p:cNvSpPr txBox="1"/>
            <p:nvPr/>
          </p:nvSpPr>
          <p:spPr>
            <a:xfrm>
              <a:off x="533400" y="54533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DCM-6</a:t>
              </a:r>
              <a:endParaRPr lang="en-US" sz="1100" dirty="0"/>
            </a:p>
          </p:txBody>
        </p:sp>
        <p:sp>
          <p:nvSpPr>
            <p:cNvPr id="309" name="TextBox 308"/>
            <p:cNvSpPr txBox="1"/>
            <p:nvPr/>
          </p:nvSpPr>
          <p:spPr>
            <a:xfrm>
              <a:off x="533400" y="5715000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DCM-…</a:t>
              </a:r>
              <a:endParaRPr lang="en-US" sz="1100" dirty="0"/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533400" y="5910590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DCM-N</a:t>
              </a:r>
              <a:endParaRPr lang="en-US" sz="1100" dirty="0"/>
            </a:p>
          </p:txBody>
        </p:sp>
        <p:sp>
          <p:nvSpPr>
            <p:cNvPr id="311" name="TextBox 310"/>
            <p:cNvSpPr txBox="1"/>
            <p:nvPr/>
          </p:nvSpPr>
          <p:spPr>
            <a:xfrm>
              <a:off x="8077200" y="32435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Node-1</a:t>
              </a:r>
              <a:endParaRPr lang="en-US" sz="1100" dirty="0"/>
            </a:p>
          </p:txBody>
        </p:sp>
        <p:sp>
          <p:nvSpPr>
            <p:cNvPr id="312" name="TextBox 311"/>
            <p:cNvSpPr txBox="1"/>
            <p:nvPr/>
          </p:nvSpPr>
          <p:spPr>
            <a:xfrm>
              <a:off x="8077200" y="35483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Node-2</a:t>
              </a:r>
              <a:endParaRPr lang="en-US" sz="1100" dirty="0"/>
            </a:p>
          </p:txBody>
        </p:sp>
        <p:sp>
          <p:nvSpPr>
            <p:cNvPr id="313" name="TextBox 312"/>
            <p:cNvSpPr txBox="1"/>
            <p:nvPr/>
          </p:nvSpPr>
          <p:spPr>
            <a:xfrm>
              <a:off x="8077200" y="37769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Node-3</a:t>
              </a:r>
              <a:endParaRPr lang="en-US" sz="1100" dirty="0"/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8077200" y="40055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Node-4</a:t>
              </a:r>
              <a:endParaRPr lang="en-US" sz="1100" dirty="0"/>
            </a:p>
          </p:txBody>
        </p:sp>
        <p:sp>
          <p:nvSpPr>
            <p:cNvPr id="315" name="TextBox 314"/>
            <p:cNvSpPr txBox="1"/>
            <p:nvPr/>
          </p:nvSpPr>
          <p:spPr>
            <a:xfrm>
              <a:off x="8077200" y="51485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Node-5</a:t>
              </a:r>
              <a:endParaRPr lang="en-US" sz="1100" dirty="0"/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8077200" y="54533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Node-6</a:t>
              </a:r>
              <a:endParaRPr lang="en-US" sz="1100" dirty="0"/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8077200" y="5681990"/>
              <a:ext cx="10326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Node-…</a:t>
              </a:r>
              <a:endParaRPr lang="en-US" sz="1100" dirty="0"/>
            </a:p>
          </p:txBody>
        </p:sp>
        <p:sp>
          <p:nvSpPr>
            <p:cNvPr id="318" name="TextBox 317"/>
            <p:cNvSpPr txBox="1"/>
            <p:nvPr/>
          </p:nvSpPr>
          <p:spPr>
            <a:xfrm>
              <a:off x="8077200" y="5943600"/>
              <a:ext cx="10182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Node-N</a:t>
              </a:r>
              <a:endParaRPr lang="en-US" sz="11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46 L 0.8046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59948 4.07407E-6 L 0.63716 -0.03889 L 0.79132 -0.03889 " pathEditMode="relative" rAng="0" ptsTypes="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-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92 L 0.61372 -0.00092 L 0.64792 0.03889 L 0.82153 0.03889 " pathEditMode="relative" rAng="0" ptsTypes="AA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047 L 0.06893 -0.00047 L 0.29254 0.21065 L 0.35955 0.21065 L 0.579 0.00694 L 0.59931 0.00694 L 0.63854 -0.07824 L 0.77622 -0.07732 " pathEditMode="relative" rAng="0" ptsTypes="AAAAAA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" y="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0047 L 0.80764 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3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046 L 0.62865 -0.00116 L 0.66823 0.08218 L 0.8375 0.08102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" y="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0023 L 0.06667 -0.00023 L 0.29028 0.21018 L 0.35764 0.21018 L 0.575 0.0044 L 0.59306 0.0044 L 0.63611 -0.11759 L 0.76111 -0.1169 " pathEditMode="relative" rAng="0" ptsTypes="AAAAAA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" y="4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8229 -3.7037E-7 L 0.30799 0.21482 L 0.37483 0.21482 L 0.59479 0.00671 L 0.61216 0.00671 L 0.65122 -0.03704 C 0.69844 -0.03704 0.84063 -0.03634 0.79254 -0.03634 " pathEditMode="relative" rAng="0" ptsTypes="AAAAAAfA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" y="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0.63056 0.0007 L 0.6717 0.04445 L 0.82639 0.04352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" y="2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64375 -0.00093 L 0.68472 0.12222 L 0.85278 0.12222 " pathEditMode="relative" ptsTypes="AA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23 L 0.06927 0.00023 L 0.28316 -0.19653 L 0.30591 -0.19653 L 0.34514 -0.27963 L 0.74913 -0.28125 " pathEditMode="relative" rAng="0" ptsTypes="AAAAAA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4" y="-14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02743 3.7037E-6 L 0.06806 -0.11574 L 0.60452 -0.11574 L 0.64549 -0.07408 L 0.77917 -0.07408 " pathEditMode="relative" rAng="0" ptsTypes="AAAA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-5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4653 -1.48148E-6 L 0.08403 -0.03889 L 0.62709 -0.03796 L 0.66806 0.00556 L 0.81181 0.00556 " pathEditMode="relative" ptsTypes="AAAA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0023 L 0.06354 -0.00023 L 0.1052 0.07755 L 0.11562 0.07755 L 0.34062 0.28681 L 0.40451 0.28681 L 0.62326 0.0831 L 0.84062 0.0831 " pathEditMode="relative" ptsTypes="AAAAAA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00093 L 0.08264 -0.00093 L 0.12292 0.07592 L 0.13334 0.07592 L 0.35973 0.29074 L 0.37431 0.29167 L 0.41251 0.36204 L 0.66667 0.36296 L 0.70556 0.28611 L 0.86876 0.28611 " pathEditMode="relative" rAng="0" ptsTypes="AAAAAAAAAA">
                                      <p:cBhvr>
                                        <p:cTn id="38" dur="2000" fill="hold"/>
                                        <p:tgtEl>
                                          <p:spTgt spid="180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22E-16 L 0.06893 1.11022E-16 L 0.28455 -0.19977 L 0.30347 -0.19977 L 0.34532 -0.31944 L 0.73681 -0.31944 " pathEditMode="relative" rAng="0" ptsTypes="AAAAAA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" y="-16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0.08229 -1.11111E-6 L 0.29983 -0.19768 L 0.31806 -0.19768 L 0.35781 -0.24167 L 0.76597 -0.24005 " pathEditMode="relative" rAng="0" ptsTypes="AAAAAA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" y="-12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6 L 0.04375 0.00093 L 0.08403 -0.11481 L 0.62778 -0.11388 L 0.66806 -0.03147 L 0.79653 -0.0324 " pathEditMode="relative" ptsTypes="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0.06041 -0.00185 L 0.09653 -0.03889 L 0.64514 -0.03796 L 0.68472 0.04444 L 0.82708 0.04444 " pathEditMode="relative" ptsTypes="AAAAAA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L 0.08351 0.00093 L 0.12049 0.03796 L 0.13299 0.03796 L 0.35869 0.25185 L 0.37049 0.25185 L 0.41094 0.32408 L 0.66528 0.325 L 0.70504 0.24722 L 0.85695 0.24815 " pathEditMode="relative" rAng="0" ptsTypes="AAAAAAAAAA">
                                      <p:cBhvr>
                                        <p:cTn id="49" dur="2000" fill="hold"/>
                                        <p:tgtEl>
                                          <p:spTgt spid="1803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" y="163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482 L 0.09167 -0.01482 L 0.13681 0.10416 L 0.14792 0.10416 L 0.37292 0.31967 L 0.38542 0.31967 L 0.42431 0.39977 L 0.67778 0.40092 L 0.71736 0.32176 L 0.87986 0.32176 " pathEditMode="relative" rAng="0" ptsTypes="AAAAAAAAAA">
                                      <p:cBhvr>
                                        <p:cTn id="51" dur="2000" fill="hold"/>
                                        <p:tgtEl>
                                          <p:spTgt spid="180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0.30278 4.07407E-6 L 0.34097 -0.06945 L 0.35833 -0.06945 L 0.57639 -0.275 L 0.59444 -0.275 L 0.63611 -0.36019 L 0.72361 -0.35926 " pathEditMode="relative" ptsTypes="AAAAAA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0.08541 -2.59259E-6 L 0.30139 -0.19907 L 0.32083 -0.19907 L 0.3625 -0.31852 L 0.60972 -0.31852 L 0.65555 -0.27778 L 0.75486 -0.27778 " pathEditMode="relative" ptsTypes="AAAAAA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10069 1.48148E-6 L 0.31597 -0.19722 L 0.33472 -0.19722 L 0.37569 -0.24167 L 0.63194 -0.24074 L 0.66806 -0.19722 L 0.78333 -0.19815 " pathEditMode="relative" ptsTypes="AAAAAA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6 L 0.05833 7.40741E-6 L 0.11111 7.40741E-6 L 0.33958 0.21204 L 0.40208 0.21204 L 0.62152 0.00556 L 0.81111 0.00649 " pathEditMode="relative" ptsTypes="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2.59259E-6 L 0.13473 2.59259E-6 L 0.36042 0.21481 L 0.37292 0.21481 L 0.4132 0.28611 L 0.66598 0.28611 L 0.70556 0.20833 L 0.84514 0.20926 " pathEditMode="relative" rAng="0" ptsTypes="AAAAAAAA">
                                      <p:cBhvr>
                                        <p:cTn id="62" dur="2000" fill="hold"/>
                                        <p:tgtEl>
                                          <p:spTgt spid="180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" y="14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0.38299 -4.44444E-6 L 0.42066 0.08149 L 0.44098 0.08149 L 0.65938 0.28612 L 0.67604 0.28612 L 0.71719 0.28426 L 0.86806 0.28334 " pathEditMode="relative" rAng="0" ptsTypes="AAAAAAAA">
                                      <p:cBhvr>
                                        <p:cTn id="64" dur="2000" fill="hold"/>
                                        <p:tgtEl>
                                          <p:spTgt spid="180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14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55112E-17 L 0.39705 5.55112E-17 L 0.44011 0.0831 L 0.4625 0.08403 L 0.67674 0.28241 L 0.69271 0.28333 L 0.73368 0.36296 L 0.89723 0.36296 " pathEditMode="relative" rAng="0" ptsTypes="AAAAAAAA">
                                      <p:cBhvr>
                                        <p:cTn id="66" dur="2000" fill="hold"/>
                                        <p:tgtEl>
                                          <p:spTgt spid="18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" y="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186 L 0.30625 0.00186 L 0.34028 -0.1074 L 0.35764 -0.10648 L 0.57778 -0.31389 L 0.59722 -0.31389 L 0.63681 -0.39814 L 0.7125 -0.39814 " pathEditMode="relative" rAng="0" ptsTypes="AAAAAA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" y="-2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8.51852E-6 L 0.31737 -0.00092 L 0.36181 -0.03148 L 0.37223 -0.03148 L 0.5882 -0.23703 L 0.60626 -0.23796 L 0.65001 -0.31851 L 0.74098 -0.31759 " pathEditMode="relative" ptsTypes="AAAAAAAA"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2.96296E-6 L 0.10139 2.96296E-6 L 0.32014 -0.2 L 0.3375 -0.2 L 0.37917 -0.31945 L 0.62917 -0.31852 L 0.67153 -0.23611 L 0.77153 -0.23704 " pathEditMode="relative" ptsTypes="AAAAAA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1.48148E-6 L 0.11388 -0.00093 L 0.33124 -0.1963 L 0.35138 -0.1963 L 0.39027 -0.24074 L 0.64444 -0.24074 L 0.68333 -0.15741 L 0.79721 -0.15834 " pathEditMode="relative" ptsTypes="AAAAAAAA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2 -0.00092 L 0.14028 -3.33333E-6 L 0.36789 0.20926 L 0.38126 0.20926 L 0.42483 0.28426 L 0.67292 0.28426 L 0.71598 0.1676 L 0.83247 0.16945 " pathEditMode="relative" rAng="0" ptsTypes="AAAAAAAA">
                                      <p:cBhvr>
                                        <p:cTn id="77" dur="2000" fill="hold"/>
                                        <p:tgtEl>
                                          <p:spTgt spid="180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" y="14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44444E-6 L 0.14635 -4.44444E-6 L 0.37083 0.21112 L 0.38403 0.21204 L 0.42656 0.28612 L 0.67691 0.28612 L 0.71806 0.2463 L 0.85694 0.24537 " pathEditMode="relative" rAng="0" ptsTypes="AAAAAAAA">
                                      <p:cBhvr>
                                        <p:cTn id="79" dur="2000" fill="hold"/>
                                        <p:tgtEl>
                                          <p:spTgt spid="1803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" y="14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41563 1.48148E-6 L 0.4566 0.08356 L 0.47882 0.08356 L 0.69202 0.28264 L 0.71163 0.28356 L 0.74844 0.39815 L 0.9132 0.39815 " pathEditMode="relative" rAng="0" ptsTypes="AAAAAAAA">
                                      <p:cBhvr>
                                        <p:cTn id="81" dur="2000" fill="hold"/>
                                        <p:tgtEl>
                                          <p:spTgt spid="180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7" y="19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40295 0.00185 L 0.44115 0.0463 L 0.46146 0.0463 L 0.67761 0.24537 L 0.69566 0.2463 L 0.73264 0.325 L 0.88473 0.325 " pathEditMode="relative" rAng="0" ptsTypes="AAAAAAAA">
                                      <p:cBhvr>
                                        <p:cTn id="83" dur="2000" fill="hold"/>
                                        <p:tgtEl>
                                          <p:spTgt spid="18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OvA_EvtBuffer_RoundRobin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66800"/>
            <a:ext cx="5791200" cy="5791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“Round Robin” Buffering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1295400"/>
            <a:ext cx="25119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NOvA</a:t>
            </a:r>
            <a:r>
              <a:rPr lang="en-US" sz="1400" dirty="0" smtClean="0"/>
              <a:t> Round Robin Event Buffer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(138 Buffer Node Model)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43434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Adjacent time windows are offset by the size of the buffer farm</a:t>
            </a:r>
            <a:endParaRPr lang="en-US" sz="1400" dirty="0"/>
          </a:p>
        </p:txBody>
      </p:sp>
      <p:cxnSp>
        <p:nvCxnSpPr>
          <p:cNvPr id="16" name="Straight Arrow Connector 15"/>
          <p:cNvCxnSpPr>
            <a:stCxn id="8" idx="1"/>
          </p:cNvCxnSpPr>
          <p:nvPr/>
        </p:nvCxnSpPr>
        <p:spPr>
          <a:xfrm rot="10800000">
            <a:off x="5105400" y="4343400"/>
            <a:ext cx="685800" cy="26161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rot="10800000" flipV="1">
            <a:off x="4800600" y="4605009"/>
            <a:ext cx="990600" cy="1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15000" y="4948535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0C0"/>
                </a:solidFill>
              </a:rPr>
              <a:t>For 140 node farm this means a 0.7s offset between adjacent slices</a:t>
            </a:r>
            <a:endParaRPr lang="en-US" sz="12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1371600"/>
            <a:ext cx="2971800" cy="2523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Round Robin?</a:t>
            </a:r>
          </a:p>
          <a:p>
            <a:r>
              <a:rPr lang="en-US" sz="1400" dirty="0" smtClean="0"/>
              <a:t>In 2005, commercial off the self network switch technology didn’t provide the buffered throughput to accommodate the streaming </a:t>
            </a:r>
            <a:r>
              <a:rPr lang="en-US" sz="1400" dirty="0" err="1" smtClean="0"/>
              <a:t>NOvA</a:t>
            </a:r>
            <a:r>
              <a:rPr lang="en-US" sz="1400" dirty="0" smtClean="0"/>
              <a:t> data rate out of the Data Concentrator Modules.  The solution was to distribute the bandwidth across multiple physical switch/buffer nodes paths.  This results in the Round Robin pattern.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5553670"/>
            <a:ext cx="3733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Limitation:</a:t>
            </a:r>
          </a:p>
          <a:p>
            <a:r>
              <a:rPr lang="en-US" dirty="0" smtClean="0"/>
              <a:t>Time correlations across </a:t>
            </a:r>
            <a:r>
              <a:rPr lang="en-US" dirty="0" err="1" smtClean="0"/>
              <a:t>MilliSlice</a:t>
            </a:r>
            <a:r>
              <a:rPr lang="en-US" dirty="0" smtClean="0"/>
              <a:t> windows are difficult. 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err="1" smtClean="0">
                <a:latin typeface="Calibri"/>
              </a:rPr>
              <a:t>t</a:t>
            </a:r>
            <a:r>
              <a:rPr lang="en-US" baseline="-25000" dirty="0" err="1" smtClean="0">
                <a:latin typeface="Calibri"/>
              </a:rPr>
              <a:t>ave</a:t>
            </a:r>
            <a:r>
              <a:rPr lang="en-US" dirty="0" smtClean="0"/>
              <a:t>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2.5ms.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 descr="RoundRobinEvtBuff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187088"/>
            <a:ext cx="7848600" cy="52137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“Round Robin” Buffering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213851" y="1356849"/>
            <a:ext cx="1519968" cy="1054512"/>
            <a:chOff x="213851" y="1356849"/>
            <a:chExt cx="1519968" cy="1054512"/>
          </a:xfrm>
        </p:grpSpPr>
        <p:sp>
          <p:nvSpPr>
            <p:cNvPr id="15" name="TextBox 14"/>
            <p:cNvSpPr txBox="1"/>
            <p:nvPr/>
          </p:nvSpPr>
          <p:spPr>
            <a:xfrm>
              <a:off x="213851" y="1356849"/>
              <a:ext cx="1519968" cy="64633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5ms time slice</a:t>
              </a:r>
            </a:p>
            <a:p>
              <a:r>
                <a:rPr lang="en-US" dirty="0" smtClean="0"/>
                <a:t>(</a:t>
              </a:r>
              <a:r>
                <a:rPr lang="en-US" dirty="0" smtClean="0">
                  <a:latin typeface="cmsy10"/>
                </a:rPr>
                <a:t>¼</a:t>
              </a:r>
              <a:r>
                <a:rPr lang="en-US" dirty="0" smtClean="0"/>
                <a:t> 3.8MB)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811161" y="2050026"/>
              <a:ext cx="877529" cy="361335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2662087" y="1349477"/>
            <a:ext cx="2653511" cy="923330"/>
            <a:chOff x="2662087" y="1349477"/>
            <a:chExt cx="2653511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3259394" y="1349477"/>
              <a:ext cx="2056204" cy="923330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Next time slice at</a:t>
              </a:r>
              <a:br>
                <a:rPr lang="en-US" dirty="0" smtClean="0"/>
              </a:br>
              <a:r>
                <a:rPr lang="en-US" dirty="0" smtClean="0">
                  <a:latin typeface="cmmi10"/>
                </a:rPr>
                <a:t>¢</a:t>
              </a:r>
              <a:r>
                <a:rPr lang="en-US" dirty="0" smtClean="0"/>
                <a:t>t= 5ms</a:t>
              </a:r>
              <a:r>
                <a:rPr lang="en-US" dirty="0" smtClean="0">
                  <a:latin typeface="cmsy10"/>
                </a:rPr>
                <a:t>£</a:t>
              </a:r>
              <a:r>
                <a:rPr lang="en-US" dirty="0" smtClean="0"/>
                <a:t>NBuffers</a:t>
              </a:r>
            </a:p>
            <a:p>
              <a:r>
                <a:rPr lang="en-US" dirty="0" smtClean="0"/>
                <a:t> = +0.69s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10800000" flipV="1">
              <a:off x="2662087" y="1814051"/>
              <a:ext cx="560437" cy="309716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257299" y="3429000"/>
            <a:ext cx="6705601" cy="990601"/>
            <a:chOff x="1257299" y="3581399"/>
            <a:chExt cx="6705601" cy="990601"/>
          </a:xfrm>
        </p:grpSpPr>
        <p:sp>
          <p:nvSpPr>
            <p:cNvPr id="28" name="TextBox 27"/>
            <p:cNvSpPr txBox="1"/>
            <p:nvPr/>
          </p:nvSpPr>
          <p:spPr>
            <a:xfrm>
              <a:off x="1981200" y="3925669"/>
              <a:ext cx="5195562" cy="6463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Average </a:t>
              </a:r>
              <a:r>
                <a:rPr lang="en-US" dirty="0" err="1" smtClean="0"/>
                <a:t>thoughput</a:t>
              </a:r>
              <a:r>
                <a:rPr lang="en-US" dirty="0" smtClean="0"/>
                <a:t> into each node </a:t>
              </a:r>
              <a:r>
                <a:rPr lang="en-US" dirty="0" smtClean="0">
                  <a:latin typeface="cmsy10"/>
                </a:rPr>
                <a:t>¼</a:t>
              </a:r>
              <a:r>
                <a:rPr lang="en-US" dirty="0" smtClean="0"/>
                <a:t> 5.4 MB/s</a:t>
              </a:r>
            </a:p>
            <a:p>
              <a:pPr algn="ctr"/>
              <a:r>
                <a:rPr lang="en-US" dirty="0" smtClean="0"/>
                <a:t>Total farm wide throughput </a:t>
              </a:r>
              <a:r>
                <a:rPr lang="en-US" dirty="0" smtClean="0">
                  <a:latin typeface="cmsy10"/>
                </a:rPr>
                <a:t>¼</a:t>
              </a:r>
              <a:r>
                <a:rPr lang="en-US" dirty="0" smtClean="0"/>
                <a:t> 0.75 GB/s (6 </a:t>
              </a:r>
              <a:r>
                <a:rPr lang="en-US" dirty="0" err="1" smtClean="0"/>
                <a:t>Gbit</a:t>
              </a:r>
              <a:r>
                <a:rPr lang="en-US" dirty="0" smtClean="0"/>
                <a:t>/s)</a:t>
              </a:r>
              <a:endParaRPr lang="en-US" dirty="0"/>
            </a:p>
          </p:txBody>
        </p:sp>
        <p:sp>
          <p:nvSpPr>
            <p:cNvPr id="29" name="Left Brace 28"/>
            <p:cNvSpPr/>
            <p:nvPr/>
          </p:nvSpPr>
          <p:spPr>
            <a:xfrm rot="16200000">
              <a:off x="1885949" y="2952750"/>
              <a:ext cx="304800" cy="1562100"/>
            </a:xfrm>
            <a:prstGeom prst="leftBrace">
              <a:avLst>
                <a:gd name="adj1" fmla="val 833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Brace 29"/>
            <p:cNvSpPr/>
            <p:nvPr/>
          </p:nvSpPr>
          <p:spPr>
            <a:xfrm rot="16200000">
              <a:off x="4438650" y="2952750"/>
              <a:ext cx="304800" cy="1562100"/>
            </a:xfrm>
            <a:prstGeom prst="leftBrace">
              <a:avLst>
                <a:gd name="adj1" fmla="val 833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Left Brace 30"/>
            <p:cNvSpPr/>
            <p:nvPr/>
          </p:nvSpPr>
          <p:spPr>
            <a:xfrm rot="16200000">
              <a:off x="7029450" y="2952749"/>
              <a:ext cx="304800" cy="1562100"/>
            </a:xfrm>
            <a:prstGeom prst="leftBrace">
              <a:avLst>
                <a:gd name="adj1" fmla="val 8333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09600" y="4620161"/>
            <a:ext cx="80010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/>
              <a:t>Awkward data topology – Adjacent slices are spread across physically different machines</a:t>
            </a:r>
          </a:p>
          <a:p>
            <a:r>
              <a:rPr lang="en-US" sz="1600" dirty="0" smtClean="0"/>
              <a:t>Correlations are almost impossible – Buffer nodes don’t have a map of the data distribution</a:t>
            </a:r>
          </a:p>
          <a:p>
            <a:r>
              <a:rPr lang="en-US" sz="1600" dirty="0" smtClean="0"/>
              <a:t>			       (system partitioning and resource management)</a:t>
            </a:r>
          </a:p>
          <a:p>
            <a:pPr>
              <a:lnSpc>
                <a:spcPct val="150000"/>
              </a:lnSpc>
            </a:pPr>
            <a:r>
              <a:rPr lang="en-US" sz="1600" dirty="0" smtClean="0"/>
              <a:t>Additional Information passing defeats the original purpose of load balancing by Round Robin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TYPES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08600" y="-20614"/>
            <a:ext cx="3852301" cy="326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0428" y="120650"/>
            <a:ext cx="5940972" cy="914400"/>
          </a:xfrm>
        </p:spPr>
        <p:txBody>
          <a:bodyPr>
            <a:normAutofit/>
          </a:bodyPr>
          <a:lstStyle/>
          <a:p>
            <a:pPr algn="l"/>
            <a:r>
              <a:rPr lang="en-US" dirty="0" err="1" smtClean="0"/>
              <a:t>NOvA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quarter" idx="1"/>
          </p:nvPr>
        </p:nvSpPr>
        <p:spPr>
          <a:xfrm>
            <a:off x="457200" y="1245584"/>
            <a:ext cx="4682359" cy="4945665"/>
          </a:xfrm>
        </p:spPr>
        <p:txBody>
          <a:bodyPr>
            <a:noAutofit/>
          </a:bodyPr>
          <a:lstStyle/>
          <a:p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</a:t>
            </a:r>
            <a:r>
              <a:rPr lang="en-US" sz="1600" dirty="0" smtClean="0"/>
              <a:t> is a second generation accelerator based neutrino oscillation experiment, optimized for detection of the oscillations: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</a:t>
            </a:r>
            <a:r>
              <a:rPr lang="en-US" sz="1600" dirty="0" smtClean="0"/>
              <a:t> is:</a:t>
            </a:r>
          </a:p>
          <a:p>
            <a:pPr lvl="1"/>
            <a:r>
              <a:rPr lang="en-US" sz="1400" dirty="0" smtClean="0"/>
              <a:t>A 14 </a:t>
            </a:r>
            <a:r>
              <a:rPr lang="en-US" sz="1400" dirty="0" err="1" smtClean="0"/>
              <a:t>kton</a:t>
            </a:r>
            <a:r>
              <a:rPr lang="en-US" sz="1400" dirty="0" smtClean="0"/>
              <a:t>, “totally active”, far site detector</a:t>
            </a:r>
          </a:p>
          <a:p>
            <a:pPr lvl="1"/>
            <a:r>
              <a:rPr lang="en-US" sz="1400" dirty="0" smtClean="0"/>
              <a:t>A 222 ton near detector, utilizing an identical detector technology and geometry</a:t>
            </a:r>
          </a:p>
          <a:p>
            <a:pPr lvl="1"/>
            <a:r>
              <a:rPr lang="en-US" sz="1400" dirty="0" smtClean="0"/>
              <a:t>An upgrade of the </a:t>
            </a:r>
            <a:r>
              <a:rPr lang="en-US" sz="1400" dirty="0" err="1" smtClean="0"/>
              <a:t>NuMI</a:t>
            </a:r>
            <a:r>
              <a:rPr lang="en-US" sz="1400" dirty="0" smtClean="0"/>
              <a:t> beam intensity from 320 kW to 700 kW</a:t>
            </a:r>
          </a:p>
          <a:p>
            <a:r>
              <a:rPr lang="en-US" sz="1600" dirty="0" smtClean="0"/>
              <a:t>Both detectors are “totally active”, highly segmented liquid scintillator calorimeter designs</a:t>
            </a:r>
          </a:p>
          <a:p>
            <a:r>
              <a:rPr lang="en-US" sz="1600" dirty="0" smtClean="0"/>
              <a:t>The detectors are placed 14mrad off the primary beam axis to achieve narrow </a:t>
            </a:r>
            <a:r>
              <a:rPr lang="en-US" sz="1600" dirty="0" smtClean="0">
                <a:latin typeface="cmmi10"/>
              </a:rPr>
              <a:t>º</a:t>
            </a:r>
            <a:r>
              <a:rPr lang="en-US" sz="1600" baseline="-25000" dirty="0" smtClean="0">
                <a:latin typeface="cmmi10"/>
              </a:rPr>
              <a:t>¹</a:t>
            </a:r>
            <a:r>
              <a:rPr lang="en-US" sz="1600" dirty="0" smtClean="0"/>
              <a:t> energy spectrum, peaked at 2GeV.</a:t>
            </a:r>
          </a:p>
          <a:p>
            <a:r>
              <a:rPr lang="en-US" sz="1600" dirty="0" smtClean="0"/>
              <a:t>The far detect sits on a 810km baseline between Chicago and Northern Minnesota at the first oscillation maximum</a:t>
            </a: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tretch>
            <a:fillRect/>
          </a:stretch>
        </p:blipFill>
        <p:spPr bwMode="auto">
          <a:xfrm>
            <a:off x="5412239" y="3691467"/>
            <a:ext cx="3706929" cy="316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64675" y="2069966"/>
            <a:ext cx="2652250" cy="277349"/>
          </a:xfrm>
          <a:prstGeom prst="rect">
            <a:avLst/>
          </a:prstGeom>
          <a:noFill/>
          <a:ln/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A.Norman (U.Virginia)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D2BE-6C4A-4063-B1E8-A86363E68EB0}" type="slidenum">
              <a:rPr lang="en-US" smtClean="0">
                <a:solidFill>
                  <a:schemeClr val="tx1"/>
                </a:solidFill>
              </a:rPr>
              <a:pPr/>
              <a:t>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ANL HEP Seminiar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/>
          <a:stretch>
            <a:fillRect/>
          </a:stretch>
        </p:blipFill>
        <p:spPr bwMode="auto">
          <a:xfrm>
            <a:off x="5780690" y="876386"/>
            <a:ext cx="2858245" cy="282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6134351" y="1676401"/>
            <a:ext cx="2400049" cy="17371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67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Cosmics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Background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Suppress trig level with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mmi10"/>
              </a:rPr>
              <a:t>¹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track rejection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050" y="80078"/>
            <a:ext cx="6400800" cy="914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SuperNO</a:t>
            </a:r>
            <a:r>
              <a:rPr lang="en-US" dirty="0" err="1" smtClean="0">
                <a:latin typeface="cmmi10"/>
              </a:rPr>
              <a:t>º</a:t>
            </a:r>
            <a:r>
              <a:rPr lang="en-US" dirty="0" err="1" smtClean="0"/>
              <a:t>A</a:t>
            </a:r>
            <a:r>
              <a:rPr lang="en-US" dirty="0" smtClean="0"/>
              <a:t> Detection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3780" y="1127074"/>
            <a:ext cx="5415429" cy="5357809"/>
          </a:xfrm>
        </p:spPr>
        <p:txBody>
          <a:bodyPr>
            <a:noAutofit/>
          </a:bodyPr>
          <a:lstStyle/>
          <a:p>
            <a:r>
              <a:rPr lang="en-US" sz="2000" dirty="0" smtClean="0"/>
              <a:t>Primary </a:t>
            </a:r>
            <a:r>
              <a:rPr lang="en-US" sz="2000" dirty="0" err="1" smtClean="0"/>
              <a:t>SuperNO</a:t>
            </a:r>
            <a:r>
              <a:rPr lang="en-US" sz="2000" dirty="0" err="1" smtClean="0">
                <a:latin typeface="cmmi10"/>
              </a:rPr>
              <a:t>º</a:t>
            </a:r>
            <a:r>
              <a:rPr lang="en-US" sz="2000" dirty="0" err="1" smtClean="0"/>
              <a:t>A</a:t>
            </a:r>
            <a:r>
              <a:rPr lang="en-US" sz="2000" dirty="0" smtClean="0"/>
              <a:t> Detection Signal is the inverse beta decay reaction:</a:t>
            </a:r>
          </a:p>
          <a:p>
            <a:endParaRPr lang="en-US" sz="2000" dirty="0" smtClean="0"/>
          </a:p>
          <a:p>
            <a:r>
              <a:rPr lang="en-US" sz="2000" dirty="0" smtClean="0"/>
              <a:t>For a supernova at 10kpc the total signal is expected to contain:</a:t>
            </a:r>
          </a:p>
          <a:p>
            <a:pPr lvl="1"/>
            <a:r>
              <a:rPr lang="en-US" sz="1800" dirty="0" smtClean="0"/>
              <a:t>5000 total interactions over a time span of </a:t>
            </a:r>
            <a:r>
              <a:rPr lang="en-US" sz="1800" dirty="0" smtClean="0">
                <a:latin typeface="cmsy10"/>
              </a:rPr>
              <a:t>¼</a:t>
            </a:r>
            <a:r>
              <a:rPr lang="en-US" sz="1800" dirty="0" smtClean="0"/>
              <a:t> 10s</a:t>
            </a:r>
          </a:p>
          <a:p>
            <a:pPr lvl="1"/>
            <a:r>
              <a:rPr lang="en-US" sz="1800" dirty="0" smtClean="0"/>
              <a:t>Half the interactions in the first second</a:t>
            </a:r>
          </a:p>
          <a:p>
            <a:pPr lvl="1"/>
            <a:r>
              <a:rPr lang="en-US" sz="1800" dirty="0" smtClean="0"/>
              <a:t>Energy peaks at 20MeV and falls off to </a:t>
            </a:r>
            <a:r>
              <a:rPr lang="en-US" sz="1800" dirty="0" smtClean="0">
                <a:latin typeface="cmsy10"/>
              </a:rPr>
              <a:t>»</a:t>
            </a:r>
            <a:r>
              <a:rPr lang="en-US" sz="1800" dirty="0" smtClean="0"/>
              <a:t> 60MeV</a:t>
            </a:r>
          </a:p>
          <a:p>
            <a:r>
              <a:rPr lang="en-US" sz="2000" dirty="0" smtClean="0"/>
              <a:t>Challenge is triggering in real time</a:t>
            </a:r>
          </a:p>
          <a:p>
            <a:pPr lvl="1"/>
            <a:r>
              <a:rPr lang="en-US" sz="1800" dirty="0" smtClean="0"/>
              <a:t>Need data driven open triggering</a:t>
            </a:r>
          </a:p>
          <a:p>
            <a:pPr lvl="1"/>
            <a:r>
              <a:rPr lang="en-US" sz="1800" dirty="0" smtClean="0"/>
              <a:t>Long event buffering (</a:t>
            </a:r>
            <a:r>
              <a:rPr lang="en-US" sz="1800" dirty="0" smtClean="0">
                <a:latin typeface="cmsy10"/>
              </a:rPr>
              <a:t>»</a:t>
            </a:r>
            <a:r>
              <a:rPr lang="en-US" sz="1800" dirty="0" smtClean="0"/>
              <a:t> 20sec)</a:t>
            </a:r>
          </a:p>
          <a:p>
            <a:pPr lvl="1"/>
            <a:r>
              <a:rPr lang="en-US" sz="1800" dirty="0" smtClean="0"/>
              <a:t>Time window correlation, merging</a:t>
            </a:r>
          </a:p>
          <a:p>
            <a:r>
              <a:rPr lang="en-US" sz="2000" dirty="0" smtClean="0"/>
              <a:t>On successful trigger requires a 300 fold spike in rate to tape to dump the entire buffer </a:t>
            </a:r>
          </a:p>
          <a:p>
            <a:pPr lvl="1"/>
            <a:endParaRPr lang="en-US" sz="1800" dirty="0" smtClean="0"/>
          </a:p>
          <a:p>
            <a:endParaRPr lang="en-US" sz="2000" dirty="0" smtClean="0"/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81934" y="1803134"/>
            <a:ext cx="2136295" cy="330466"/>
          </a:xfrm>
          <a:prstGeom prst="rect">
            <a:avLst/>
          </a:prstGeom>
          <a:noFill/>
          <a:ln/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3972" y="1766701"/>
            <a:ext cx="1418896" cy="14188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102819" y="2890350"/>
            <a:ext cx="258922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Signal: </a:t>
            </a:r>
            <a:r>
              <a:rPr lang="en-US" sz="1400" dirty="0" smtClean="0">
                <a:latin typeface="cmsy10"/>
              </a:rPr>
              <a:t>»</a:t>
            </a:r>
            <a:r>
              <a:rPr lang="en-US" sz="1400" dirty="0" smtClean="0"/>
              <a:t> 5000 event excess</a:t>
            </a:r>
          </a:p>
          <a:p>
            <a:r>
              <a:rPr lang="en-US" sz="1400" dirty="0" smtClean="0"/>
              <a:t>Sig. to Noise: 1:3 (first second)</a:t>
            </a:r>
            <a:endParaRPr lang="en-US" sz="14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442828" y="2385853"/>
            <a:ext cx="735723" cy="49398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5699209" y="3550857"/>
          <a:ext cx="3003731" cy="3065955"/>
        </p:xfrm>
        <a:graphic>
          <a:graphicData uri="http://schemas.openxmlformats.org/presentationml/2006/ole">
            <p:oleObj spid="_x0000_s6146" name="Acrobat Document" r:id="rId8" imgW="5057143" imgH="5161905" progId="AcroExch.Document.7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154464" y="5808898"/>
            <a:ext cx="6158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3848" y="4997239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Cosmic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Bkg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(25kHz)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07169" y="4371825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Signal+Bkg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8850" y="3586506"/>
            <a:ext cx="26021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Expected Energy Spectrum  (10Kpc SN)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A8C7-E5D7-4B64-844B-41F73C2C38C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90428" y="859220"/>
            <a:ext cx="2091572" cy="118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Supernova Detection &amp; Triggering</a:t>
            </a:r>
            <a:endParaRPr lang="en-US" dirty="0"/>
          </a:p>
        </p:txBody>
      </p:sp>
      <p:pic>
        <p:nvPicPr>
          <p:cNvPr id="7" name="Content Placeholder 6" descr="supernova_buffer__single_rr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62000" y="2077244"/>
            <a:ext cx="3429000" cy="3571875"/>
          </a:xfrm>
        </p:spPr>
      </p:pic>
      <p:pic>
        <p:nvPicPr>
          <p:cNvPr id="8" name="Content Placeholder 7" descr="supernova_buffer_rr.pn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8200" y="2128290"/>
            <a:ext cx="4038600" cy="3469783"/>
          </a:xfrm>
        </p:spPr>
      </p:pic>
      <p:sp>
        <p:nvSpPr>
          <p:cNvPr id="9" name="TextBox 8"/>
          <p:cNvSpPr txBox="1"/>
          <p:nvPr/>
        </p:nvSpPr>
        <p:spPr>
          <a:xfrm>
            <a:off x="0" y="55626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Simulated buffer occupancies assuming SN leading edge at buffer occurred at t=6.9s.  Integrated single to noise is assumed at 1:3 in the first 1s.</a:t>
            </a:r>
          </a:p>
          <a:p>
            <a:r>
              <a:rPr lang="en-US" sz="1600" dirty="0" smtClean="0"/>
              <a:t>Buffers with:                             coded red. </a:t>
            </a:r>
            <a:endParaRPr lang="en-US" sz="1600" dirty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05918" y="6369229"/>
            <a:ext cx="1232482" cy="221773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5029200" y="5649119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Buffer Farm Snap Shot</a:t>
            </a:r>
          </a:p>
          <a:p>
            <a:pPr algn="ctr"/>
            <a:r>
              <a:rPr lang="en-US" sz="1600" dirty="0" smtClean="0"/>
              <a:t>SN Data extends over all buffer nodes (138 different computers)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0" y="2514600"/>
            <a:ext cx="3581400" cy="2286000"/>
            <a:chOff x="0" y="2514600"/>
            <a:chExt cx="3581400" cy="2286000"/>
          </a:xfrm>
        </p:grpSpPr>
        <p:sp>
          <p:nvSpPr>
            <p:cNvPr id="17" name="TextBox 16"/>
            <p:cNvSpPr txBox="1"/>
            <p:nvPr/>
          </p:nvSpPr>
          <p:spPr>
            <a:xfrm>
              <a:off x="76200" y="2514600"/>
              <a:ext cx="2590800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Background Rate Fluctuation cause some buffer time slices to appear “normal” even during the leading part of the SN.</a:t>
              </a:r>
              <a:endParaRPr lang="en-US" sz="1400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905000" y="3276600"/>
              <a:ext cx="1676400" cy="5334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0" y="4154269"/>
              <a:ext cx="10679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mi10"/>
                </a:rPr>
                <a:t>SN</a:t>
              </a:r>
            </a:p>
            <a:p>
              <a:r>
                <a:rPr lang="en-US" dirty="0" smtClean="0">
                  <a:latin typeface="cmmi10"/>
                </a:rPr>
                <a:t>¢</a:t>
              </a:r>
              <a:r>
                <a:rPr lang="en-US" dirty="0" smtClean="0"/>
                <a:t>t=2.76s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762000" y="3810000"/>
              <a:ext cx="2362200" cy="53181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514600" y="1535668"/>
            <a:ext cx="460638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Round Robin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Buffer Farm Topology (138 nodes)</a:t>
            </a:r>
            <a:endParaRPr lang="en-US" dirty="0"/>
          </a:p>
        </p:txBody>
      </p:sp>
      <p:sp>
        <p:nvSpPr>
          <p:cNvPr id="29" name="Arc 28"/>
          <p:cNvSpPr/>
          <p:nvPr/>
        </p:nvSpPr>
        <p:spPr>
          <a:xfrm rot="8361682">
            <a:off x="1397270" y="2925597"/>
            <a:ext cx="2438135" cy="2196732"/>
          </a:xfrm>
          <a:prstGeom prst="arc">
            <a:avLst>
              <a:gd name="adj1" fmla="val 10161530"/>
              <a:gd name="adj2" fmla="val 20137719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 rot="7140127">
            <a:off x="3323502" y="4615934"/>
            <a:ext cx="12105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10s SN Duration</a:t>
            </a:r>
            <a:endParaRPr lang="en-US" sz="1200" b="1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Buffering</a:t>
            </a:r>
            <a:endParaRPr lang="en-US" dirty="0"/>
          </a:p>
        </p:txBody>
      </p:sp>
      <p:pic>
        <p:nvPicPr>
          <p:cNvPr id="4" name="Content Placeholder 3" descr="NOvA_EvtBuffer_Seria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6200" y="1066800"/>
            <a:ext cx="5562600" cy="5562600"/>
          </a:xfrm>
        </p:spPr>
      </p:pic>
      <p:sp>
        <p:nvSpPr>
          <p:cNvPr id="6" name="TextBox 5"/>
          <p:cNvSpPr txBox="1"/>
          <p:nvPr/>
        </p:nvSpPr>
        <p:spPr>
          <a:xfrm>
            <a:off x="1219200" y="6106180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Adjacent data blocks are now continuous in time,</a:t>
            </a: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rot="5400000" flipH="1" flipV="1">
            <a:off x="3004819" y="4310397"/>
            <a:ext cx="1991365" cy="160020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2928610" y="4615190"/>
            <a:ext cx="1762780" cy="12192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3211592"/>
            <a:ext cx="358140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Advantages:</a:t>
            </a:r>
          </a:p>
          <a:p>
            <a:r>
              <a:rPr lang="en-US" sz="1600" dirty="0" smtClean="0"/>
              <a:t>Time correlations across </a:t>
            </a:r>
            <a:r>
              <a:rPr lang="en-US" sz="1600" dirty="0" err="1" smtClean="0"/>
              <a:t>MilliSlice</a:t>
            </a:r>
            <a:r>
              <a:rPr lang="en-US" sz="1600" dirty="0" smtClean="0"/>
              <a:t> windows are easy.  </a:t>
            </a:r>
            <a:r>
              <a:rPr lang="en-US" sz="1600" dirty="0" smtClean="0">
                <a:latin typeface="cmmi10"/>
              </a:rPr>
              <a:t>¢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cmsy10"/>
              </a:rPr>
              <a:t>¼</a:t>
            </a:r>
            <a:r>
              <a:rPr lang="en-US" sz="1600" dirty="0" smtClean="0"/>
              <a:t> 150ms.</a:t>
            </a:r>
          </a:p>
          <a:p>
            <a:endParaRPr lang="en-US" sz="1600" dirty="0" smtClean="0"/>
          </a:p>
          <a:p>
            <a:r>
              <a:rPr lang="en-US" sz="1600" dirty="0" smtClean="0"/>
              <a:t>Certain physics triggers are more “natural” in this topology, less prone to false positives</a:t>
            </a:r>
          </a:p>
          <a:p>
            <a:endParaRPr lang="en-US" sz="1600" dirty="0" smtClean="0"/>
          </a:p>
          <a:p>
            <a:r>
              <a:rPr lang="en-US" sz="1600" dirty="0" smtClean="0"/>
              <a:t>No synchronized offsetting of DCM transmission times is required</a:t>
            </a:r>
          </a:p>
          <a:p>
            <a:endParaRPr lang="en-US" sz="1600" dirty="0" smtClean="0"/>
          </a:p>
          <a:p>
            <a:r>
              <a:rPr lang="en-US" sz="1600" dirty="0" smtClean="0"/>
              <a:t>The a </a:t>
            </a:r>
            <a:r>
              <a:rPr lang="en-US" sz="1600" dirty="0" err="1" smtClean="0"/>
              <a:t>prob</a:t>
            </a:r>
            <a:r>
              <a:rPr lang="en-US" sz="1600" dirty="0" smtClean="0"/>
              <a:t> of having a spill window straddle buffer nodes drops from </a:t>
            </a:r>
            <a:r>
              <a:rPr lang="en-US" sz="1600" dirty="0" smtClean="0">
                <a:latin typeface="cmsy10"/>
              </a:rPr>
              <a:t>»</a:t>
            </a:r>
            <a:r>
              <a:rPr lang="en-US" sz="1600" dirty="0" smtClean="0"/>
              <a:t>1.2% to 0.04% for 150ms grouping.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2600" y="1512094"/>
            <a:ext cx="3352800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</a:t>
            </a:r>
          </a:p>
          <a:p>
            <a:r>
              <a:rPr lang="en-US" sz="1400" dirty="0" smtClean="0"/>
              <a:t>In 2009, serial buffering is possible because network traffic shaping switches are now available with large aggregated bandwidths and deep port buffers.</a:t>
            </a:r>
          </a:p>
        </p:txBody>
      </p:sp>
      <p:sp>
        <p:nvSpPr>
          <p:cNvPr id="30" name="Arc 29"/>
          <p:cNvSpPr/>
          <p:nvPr/>
        </p:nvSpPr>
        <p:spPr>
          <a:xfrm rot="8361682">
            <a:off x="1092209" y="2207929"/>
            <a:ext cx="3288531" cy="3209044"/>
          </a:xfrm>
          <a:prstGeom prst="arc">
            <a:avLst>
              <a:gd name="adj1" fmla="val 13390796"/>
              <a:gd name="adj2" fmla="val 20076951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/>
          <p:cNvSpPr/>
          <p:nvPr/>
        </p:nvSpPr>
        <p:spPr>
          <a:xfrm rot="1197619">
            <a:off x="1056481" y="2293717"/>
            <a:ext cx="3288531" cy="3209044"/>
          </a:xfrm>
          <a:prstGeom prst="arc">
            <a:avLst>
              <a:gd name="adj1" fmla="val 13205572"/>
              <a:gd name="adj2" fmla="val 19579328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rot="15678818">
            <a:off x="1169490" y="2244408"/>
            <a:ext cx="3288531" cy="3209044"/>
          </a:xfrm>
          <a:prstGeom prst="arc">
            <a:avLst>
              <a:gd name="adj1" fmla="val 12986947"/>
              <a:gd name="adj2" fmla="val 19975895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 rot="19608982">
            <a:off x="2807430" y="4540623"/>
            <a:ext cx="143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</a:t>
            </a:r>
            <a:r>
              <a:rPr lang="en-US" sz="1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start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0s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50ms continuous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 rot="5400000">
            <a:off x="808758" y="3592611"/>
            <a:ext cx="143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</a:t>
            </a:r>
            <a:r>
              <a:rPr lang="en-US" sz="1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start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6.9s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50ms continuous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 rot="1644136">
            <a:off x="2520500" y="2504608"/>
            <a:ext cx="143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</a:t>
            </a:r>
            <a:r>
              <a:rPr lang="en-US" sz="1400" baseline="-25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start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=13.8s</a:t>
            </a:r>
          </a:p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50ms continuous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Buffering</a:t>
            </a:r>
            <a:endParaRPr lang="en-US" dirty="0"/>
          </a:p>
        </p:txBody>
      </p:sp>
      <p:pic>
        <p:nvPicPr>
          <p:cNvPr id="4" name="Content Placeholder 3" descr="NOvA_EvtBuffer_Seria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6200" y="1066800"/>
            <a:ext cx="5562600" cy="5562600"/>
          </a:xfrm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3042914" y="4348492"/>
            <a:ext cx="1991374" cy="152400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966710" y="4653290"/>
            <a:ext cx="1762780" cy="11430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3211592"/>
            <a:ext cx="358140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Advantages:</a:t>
            </a:r>
          </a:p>
          <a:p>
            <a:r>
              <a:rPr lang="en-US" sz="1600" dirty="0" smtClean="0"/>
              <a:t>Time correlations across </a:t>
            </a:r>
            <a:r>
              <a:rPr lang="en-US" sz="1600" dirty="0" err="1" smtClean="0"/>
              <a:t>MilliSlice</a:t>
            </a:r>
            <a:r>
              <a:rPr lang="en-US" sz="1600" dirty="0" smtClean="0"/>
              <a:t> windows are easy.  </a:t>
            </a:r>
            <a:r>
              <a:rPr lang="en-US" sz="1600" dirty="0" smtClean="0">
                <a:latin typeface="cmmi10"/>
              </a:rPr>
              <a:t>¢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cmsy10"/>
              </a:rPr>
              <a:t>¼</a:t>
            </a:r>
            <a:r>
              <a:rPr lang="en-US" sz="1600" dirty="0" smtClean="0"/>
              <a:t> 150ms.</a:t>
            </a:r>
          </a:p>
          <a:p>
            <a:endParaRPr lang="en-US" sz="1600" dirty="0" smtClean="0"/>
          </a:p>
          <a:p>
            <a:r>
              <a:rPr lang="en-US" sz="1600" dirty="0" smtClean="0"/>
              <a:t>Certain physics triggers are more “natural” in this topology, less prone to false positives</a:t>
            </a:r>
          </a:p>
          <a:p>
            <a:endParaRPr lang="en-US" sz="1600" dirty="0" smtClean="0"/>
          </a:p>
          <a:p>
            <a:r>
              <a:rPr lang="en-US" sz="1600" dirty="0" smtClean="0"/>
              <a:t>No synchronized offsetting of DCM transmission times is required</a:t>
            </a:r>
          </a:p>
          <a:p>
            <a:endParaRPr lang="en-US" sz="1600" dirty="0" smtClean="0"/>
          </a:p>
          <a:p>
            <a:r>
              <a:rPr lang="en-US" sz="1600" dirty="0" smtClean="0"/>
              <a:t>The a </a:t>
            </a:r>
            <a:r>
              <a:rPr lang="en-US" sz="1600" dirty="0" err="1" smtClean="0"/>
              <a:t>prob</a:t>
            </a:r>
            <a:r>
              <a:rPr lang="en-US" sz="1600" dirty="0" smtClean="0"/>
              <a:t> of having a spill window straddle buffer nodes drops from </a:t>
            </a:r>
            <a:r>
              <a:rPr lang="en-US" sz="1600" dirty="0" smtClean="0">
                <a:latin typeface="cmsy10"/>
              </a:rPr>
              <a:t>»</a:t>
            </a:r>
            <a:r>
              <a:rPr lang="en-US" sz="1600" dirty="0" smtClean="0"/>
              <a:t>1.2% to 0.04% for 150ms grouping.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2600" y="1512094"/>
            <a:ext cx="3352800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</a:t>
            </a:r>
          </a:p>
          <a:p>
            <a:r>
              <a:rPr lang="en-US" sz="1400" dirty="0" smtClean="0"/>
              <a:t>In 2009, serial buffering is possible because network traffic shaping switches are now available with large aggregated bandwidths and deep port buffers.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61061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Adjacent data blocks are now continuous in time, and </a:t>
            </a:r>
            <a:r>
              <a:rPr lang="en-US" sz="1400" dirty="0" err="1" smtClean="0"/>
              <a:t>MacroSlice</a:t>
            </a:r>
            <a:r>
              <a:rPr lang="en-US" sz="1400" dirty="0" smtClean="0"/>
              <a:t> can, </a:t>
            </a:r>
            <a:r>
              <a:rPr lang="en-US" sz="1400" dirty="0" smtClean="0">
                <a:solidFill>
                  <a:srgbClr val="0070C0"/>
                </a:solidFill>
              </a:rPr>
              <a:t>extend the entire buffer depth</a:t>
            </a:r>
          </a:p>
        </p:txBody>
      </p:sp>
      <p:sp>
        <p:nvSpPr>
          <p:cNvPr id="11" name="Arc 10"/>
          <p:cNvSpPr/>
          <p:nvPr/>
        </p:nvSpPr>
        <p:spPr>
          <a:xfrm rot="8361682">
            <a:off x="1105660" y="2279227"/>
            <a:ext cx="3288531" cy="3209044"/>
          </a:xfrm>
          <a:prstGeom prst="arc">
            <a:avLst>
              <a:gd name="adj1" fmla="val 13267974"/>
              <a:gd name="adj2" fmla="val 11475814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20038843">
            <a:off x="2724459" y="4741678"/>
            <a:ext cx="1130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150ms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MacroSlice-1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968616" y="1219200"/>
            <a:ext cx="375578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Buffered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Burst out all detector data to a single</a:t>
            </a:r>
            <a:br>
              <a:rPr lang="en-US" dirty="0" smtClean="0"/>
            </a:br>
            <a:r>
              <a:rPr lang="en-US" dirty="0" smtClean="0"/>
              <a:t>  buffer node for an extended period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Collisions prevented by switch buffer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Efficient high bandwidth “stream” to</a:t>
            </a:r>
            <a:br>
              <a:rPr lang="en-US" dirty="0" smtClean="0"/>
            </a:br>
            <a:r>
              <a:rPr lang="en-US" dirty="0" smtClean="0"/>
              <a:t>  node with beneficial data topology</a:t>
            </a:r>
            <a:endParaRPr lang="en-US" dirty="0"/>
          </a:p>
        </p:txBody>
      </p:sp>
      <p:sp>
        <p:nvSpPr>
          <p:cNvPr id="2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F3BD-ED52-4E3B-8069-F506EA55D31D}" type="slidenum">
              <a:rPr lang="en-US"/>
              <a:pPr/>
              <a:t>44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Buffered Data Routing</a:t>
            </a:r>
            <a:endParaRPr lang="en-US" sz="3600" dirty="0"/>
          </a:p>
        </p:txBody>
      </p:sp>
      <p:grpSp>
        <p:nvGrpSpPr>
          <p:cNvPr id="2" name="Group 356"/>
          <p:cNvGrpSpPr/>
          <p:nvPr/>
        </p:nvGrpSpPr>
        <p:grpSpPr>
          <a:xfrm>
            <a:off x="533400" y="3200400"/>
            <a:ext cx="8576455" cy="3048000"/>
            <a:chOff x="533400" y="3200400"/>
            <a:chExt cx="8576455" cy="3048000"/>
          </a:xfrm>
        </p:grpSpPr>
        <p:sp>
          <p:nvSpPr>
            <p:cNvPr id="249" name="Rectangle 248"/>
            <p:cNvSpPr/>
            <p:nvPr/>
          </p:nvSpPr>
          <p:spPr>
            <a:xfrm>
              <a:off x="1676400" y="3200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267200" y="3200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6858000" y="3200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676400" y="5105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67200" y="5105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6858000" y="5105400"/>
              <a:ext cx="457200" cy="1143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t"/>
            <a:lstStyle/>
            <a:p>
              <a:pPr algn="ctr"/>
              <a:r>
                <a:rPr lang="en-US" sz="800" dirty="0" smtClean="0"/>
                <a:t>Switch</a:t>
              </a:r>
              <a:endParaRPr lang="en-US" sz="800" dirty="0"/>
            </a:p>
          </p:txBody>
        </p:sp>
        <p:cxnSp>
          <p:nvCxnSpPr>
            <p:cNvPr id="260" name="Straight Connector 259"/>
            <p:cNvCxnSpPr/>
            <p:nvPr/>
          </p:nvCxnSpPr>
          <p:spPr>
            <a:xfrm>
              <a:off x="2133600" y="3429000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>
              <a:off x="2133600" y="37322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4724400" y="3429000"/>
              <a:ext cx="21336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>
              <a:off x="4724400" y="3732212"/>
              <a:ext cx="21336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7315200" y="3427412"/>
              <a:ext cx="8382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7315200" y="37322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>
              <a:off x="7315200" y="39608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>
              <a:off x="7315200" y="4191000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7315200" y="53324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>
              <a:off x="7315200" y="5637212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>
              <a:off x="7315200" y="5867400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>
              <a:off x="7315200" y="6096000"/>
              <a:ext cx="8382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>
              <a:off x="4724400" y="58658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>
              <a:off x="4724400" y="6096000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>
              <a:off x="2133600" y="58658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>
              <a:off x="2133600" y="6094412"/>
              <a:ext cx="21336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/>
            <p:cNvCxnSpPr/>
            <p:nvPr/>
          </p:nvCxnSpPr>
          <p:spPr>
            <a:xfrm>
              <a:off x="6705600" y="39608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/>
            <p:cNvCxnSpPr/>
            <p:nvPr/>
          </p:nvCxnSpPr>
          <p:spPr>
            <a:xfrm>
              <a:off x="67056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>
              <a:off x="47244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>
              <a:off x="4724400" y="39608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>
              <a:off x="4114800" y="3962400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41148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2133600" y="4189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2133600" y="39608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>
              <a:off x="67056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67056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>
              <a:off x="47244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>
              <a:off x="47244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>
              <a:off x="41148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>
              <a:off x="41148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>
              <a:off x="2133600" y="53324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>
              <a:off x="2133600" y="5637212"/>
              <a:ext cx="152400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>
              <a:off x="2286000" y="3960812"/>
              <a:ext cx="1828800" cy="13716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>
              <a:off x="2286000" y="4189412"/>
              <a:ext cx="1828800" cy="14493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 rot="10800000" flipV="1">
              <a:off x="2286000" y="3963988"/>
              <a:ext cx="1828800" cy="1370012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10800000" flipV="1">
              <a:off x="2286000" y="4189412"/>
              <a:ext cx="1828800" cy="14493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>
              <a:off x="4876800" y="3963988"/>
              <a:ext cx="1828800" cy="1368424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>
              <a:off x="4876800" y="4189412"/>
              <a:ext cx="1828800" cy="144780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/>
            <p:cNvCxnSpPr/>
            <p:nvPr/>
          </p:nvCxnSpPr>
          <p:spPr>
            <a:xfrm flipV="1">
              <a:off x="4876800" y="3963988"/>
              <a:ext cx="1828800" cy="136842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/>
            <p:nvPr/>
          </p:nvCxnSpPr>
          <p:spPr>
            <a:xfrm flipV="1">
              <a:off x="4876800" y="4189412"/>
              <a:ext cx="1828800" cy="1447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1066801" y="3429000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1066800" y="37322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1066800" y="3962400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1066800" y="41894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>
              <a:off x="1066800" y="53324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1066800" y="56372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>
              <a:off x="1066800" y="5867400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>
              <a:off x="1066800" y="6094412"/>
              <a:ext cx="609599" cy="1588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1" name="TextBox 340"/>
            <p:cNvSpPr txBox="1"/>
            <p:nvPr/>
          </p:nvSpPr>
          <p:spPr>
            <a:xfrm>
              <a:off x="533400" y="32435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DCM-1</a:t>
              </a:r>
              <a:endParaRPr lang="en-US" sz="1100" dirty="0"/>
            </a:p>
          </p:txBody>
        </p:sp>
        <p:sp>
          <p:nvSpPr>
            <p:cNvPr id="342" name="TextBox 341"/>
            <p:cNvSpPr txBox="1"/>
            <p:nvPr/>
          </p:nvSpPr>
          <p:spPr>
            <a:xfrm>
              <a:off x="533400" y="35483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DCM-2</a:t>
              </a:r>
              <a:endParaRPr lang="en-US" sz="1100" dirty="0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533400" y="37769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DCM-3</a:t>
              </a:r>
              <a:endParaRPr lang="en-US" sz="1100" dirty="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533400" y="40055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DCM-4</a:t>
              </a:r>
              <a:endParaRPr lang="en-US" sz="1100" dirty="0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533400" y="51485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DCM-5</a:t>
              </a:r>
              <a:endParaRPr lang="en-US" sz="1100" dirty="0"/>
            </a:p>
          </p:txBody>
        </p:sp>
        <p:sp>
          <p:nvSpPr>
            <p:cNvPr id="346" name="TextBox 345"/>
            <p:cNvSpPr txBox="1"/>
            <p:nvPr/>
          </p:nvSpPr>
          <p:spPr>
            <a:xfrm>
              <a:off x="533400" y="5453390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DCM-6</a:t>
              </a:r>
              <a:endParaRPr lang="en-US" sz="1100" dirty="0"/>
            </a:p>
          </p:txBody>
        </p:sp>
        <p:sp>
          <p:nvSpPr>
            <p:cNvPr id="347" name="TextBox 346"/>
            <p:cNvSpPr txBox="1"/>
            <p:nvPr/>
          </p:nvSpPr>
          <p:spPr>
            <a:xfrm>
              <a:off x="533400" y="5715000"/>
              <a:ext cx="61587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DCM-…</a:t>
              </a:r>
              <a:endParaRPr lang="en-US" sz="1100" dirty="0"/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533400" y="5910590"/>
              <a:ext cx="60144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DCM-N</a:t>
              </a:r>
              <a:endParaRPr lang="en-US" sz="1100" dirty="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8077200" y="32435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Node-1</a:t>
              </a:r>
              <a:endParaRPr lang="en-US" sz="1100" dirty="0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8077200" y="35483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Node-2</a:t>
              </a:r>
              <a:endParaRPr lang="en-US" sz="1100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8077200" y="37769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Node-3</a:t>
              </a:r>
              <a:endParaRPr lang="en-US" sz="1100" dirty="0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8077200" y="40055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Node-4</a:t>
              </a:r>
              <a:endParaRPr lang="en-US" sz="1100" dirty="0"/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8077200" y="51485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Node-5</a:t>
              </a:r>
              <a:endParaRPr lang="en-US" sz="1100" dirty="0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8077200" y="5453390"/>
              <a:ext cx="9989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Node-6</a:t>
              </a:r>
              <a:endParaRPr lang="en-US" sz="1100" dirty="0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8077200" y="5681990"/>
              <a:ext cx="10326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Node-…</a:t>
              </a:r>
              <a:endParaRPr lang="en-US" sz="1100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8077200" y="5943600"/>
              <a:ext cx="10182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Buffer Node-N</a:t>
              </a:r>
              <a:endParaRPr lang="en-US" sz="1100" dirty="0"/>
            </a:p>
          </p:txBody>
        </p:sp>
      </p:grpSp>
      <p:sp>
        <p:nvSpPr>
          <p:cNvPr id="245" name="Oval 244"/>
          <p:cNvSpPr>
            <a:spLocks/>
          </p:cNvSpPr>
          <p:nvPr/>
        </p:nvSpPr>
        <p:spPr>
          <a:xfrm>
            <a:off x="1066800" y="32407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246" name="Oval 245"/>
          <p:cNvSpPr>
            <a:spLocks/>
          </p:cNvSpPr>
          <p:nvPr/>
        </p:nvSpPr>
        <p:spPr>
          <a:xfrm>
            <a:off x="1066800" y="35455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247" name="Oval 246"/>
          <p:cNvSpPr>
            <a:spLocks/>
          </p:cNvSpPr>
          <p:nvPr/>
        </p:nvSpPr>
        <p:spPr>
          <a:xfrm>
            <a:off x="1066800" y="37741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248" name="Oval 247"/>
          <p:cNvSpPr>
            <a:spLocks/>
          </p:cNvSpPr>
          <p:nvPr/>
        </p:nvSpPr>
        <p:spPr>
          <a:xfrm>
            <a:off x="1066800" y="4002725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358" name="Oval 357"/>
          <p:cNvSpPr>
            <a:spLocks/>
          </p:cNvSpPr>
          <p:nvPr/>
        </p:nvSpPr>
        <p:spPr>
          <a:xfrm>
            <a:off x="1030925" y="5181600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359" name="Oval 358"/>
          <p:cNvSpPr>
            <a:spLocks/>
          </p:cNvSpPr>
          <p:nvPr/>
        </p:nvSpPr>
        <p:spPr>
          <a:xfrm>
            <a:off x="1030925" y="5486400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360" name="Oval 359"/>
          <p:cNvSpPr>
            <a:spLocks/>
          </p:cNvSpPr>
          <p:nvPr/>
        </p:nvSpPr>
        <p:spPr>
          <a:xfrm>
            <a:off x="1030925" y="5715000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361" name="Oval 360"/>
          <p:cNvSpPr>
            <a:spLocks/>
          </p:cNvSpPr>
          <p:nvPr/>
        </p:nvSpPr>
        <p:spPr>
          <a:xfrm>
            <a:off x="1030925" y="5943600"/>
            <a:ext cx="188275" cy="18827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N</a:t>
            </a:r>
            <a:endParaRPr lang="en-US" sz="1000" dirty="0"/>
          </a:p>
        </p:txBody>
      </p:sp>
      <p:sp>
        <p:nvSpPr>
          <p:cNvPr id="88" name="Date Placeholder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89" name="Footer Placeholder 8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90" name="Oval 89"/>
          <p:cNvSpPr>
            <a:spLocks/>
          </p:cNvSpPr>
          <p:nvPr/>
        </p:nvSpPr>
        <p:spPr>
          <a:xfrm>
            <a:off x="802325" y="3240725"/>
            <a:ext cx="188275" cy="1882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1</a:t>
            </a:r>
            <a:endParaRPr lang="en-US" sz="1000" dirty="0"/>
          </a:p>
        </p:txBody>
      </p:sp>
      <p:sp>
        <p:nvSpPr>
          <p:cNvPr id="91" name="Oval 90"/>
          <p:cNvSpPr>
            <a:spLocks/>
          </p:cNvSpPr>
          <p:nvPr/>
        </p:nvSpPr>
        <p:spPr>
          <a:xfrm>
            <a:off x="802325" y="3545525"/>
            <a:ext cx="188275" cy="1882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2</a:t>
            </a:r>
            <a:endParaRPr lang="en-US" sz="1000" dirty="0"/>
          </a:p>
        </p:txBody>
      </p:sp>
      <p:sp>
        <p:nvSpPr>
          <p:cNvPr id="92" name="Oval 91"/>
          <p:cNvSpPr>
            <a:spLocks/>
          </p:cNvSpPr>
          <p:nvPr/>
        </p:nvSpPr>
        <p:spPr>
          <a:xfrm>
            <a:off x="802325" y="3774125"/>
            <a:ext cx="188275" cy="1882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3</a:t>
            </a:r>
            <a:endParaRPr lang="en-US" sz="1000" dirty="0"/>
          </a:p>
        </p:txBody>
      </p:sp>
      <p:sp>
        <p:nvSpPr>
          <p:cNvPr id="93" name="Oval 92"/>
          <p:cNvSpPr>
            <a:spLocks/>
          </p:cNvSpPr>
          <p:nvPr/>
        </p:nvSpPr>
        <p:spPr>
          <a:xfrm>
            <a:off x="802325" y="4002725"/>
            <a:ext cx="188275" cy="1882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4</a:t>
            </a:r>
            <a:endParaRPr lang="en-US" sz="1000" dirty="0"/>
          </a:p>
        </p:txBody>
      </p:sp>
      <p:sp>
        <p:nvSpPr>
          <p:cNvPr id="94" name="Oval 93"/>
          <p:cNvSpPr>
            <a:spLocks/>
          </p:cNvSpPr>
          <p:nvPr/>
        </p:nvSpPr>
        <p:spPr>
          <a:xfrm>
            <a:off x="766450" y="5145725"/>
            <a:ext cx="188275" cy="1882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5</a:t>
            </a:r>
            <a:endParaRPr lang="en-US" sz="1000" dirty="0"/>
          </a:p>
        </p:txBody>
      </p:sp>
      <p:sp>
        <p:nvSpPr>
          <p:cNvPr id="95" name="Oval 94"/>
          <p:cNvSpPr>
            <a:spLocks/>
          </p:cNvSpPr>
          <p:nvPr/>
        </p:nvSpPr>
        <p:spPr>
          <a:xfrm>
            <a:off x="766450" y="5450525"/>
            <a:ext cx="188275" cy="1882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6</a:t>
            </a:r>
            <a:endParaRPr lang="en-US" sz="1000" dirty="0"/>
          </a:p>
        </p:txBody>
      </p:sp>
      <p:sp>
        <p:nvSpPr>
          <p:cNvPr id="96" name="Oval 95"/>
          <p:cNvSpPr>
            <a:spLocks/>
          </p:cNvSpPr>
          <p:nvPr/>
        </p:nvSpPr>
        <p:spPr>
          <a:xfrm>
            <a:off x="766450" y="5679125"/>
            <a:ext cx="188275" cy="1882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97" name="Oval 96"/>
          <p:cNvSpPr>
            <a:spLocks/>
          </p:cNvSpPr>
          <p:nvPr/>
        </p:nvSpPr>
        <p:spPr>
          <a:xfrm>
            <a:off x="766450" y="5907725"/>
            <a:ext cx="188275" cy="18827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sz="1000" dirty="0" smtClean="0"/>
              <a:t>N</a:t>
            </a:r>
            <a:endParaRPr lang="en-US" sz="1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5029200" y="1219200"/>
            <a:ext cx="35271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 Buffered Switches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Designed to handle and shape </a:t>
            </a:r>
            <a:br>
              <a:rPr lang="en-US" dirty="0" smtClean="0"/>
            </a:br>
            <a:r>
              <a:rPr lang="en-US" dirty="0" smtClean="0"/>
              <a:t>  “burst data patterns”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Internal 510mb-1Gb data buffer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Aggregated bandwidths &gt; 320Gbs </a:t>
            </a:r>
            <a:endParaRPr lang="en-US" dirty="0"/>
          </a:p>
        </p:txBody>
      </p:sp>
      <p:grpSp>
        <p:nvGrpSpPr>
          <p:cNvPr id="120" name="Group 119"/>
          <p:cNvGrpSpPr/>
          <p:nvPr/>
        </p:nvGrpSpPr>
        <p:grpSpPr>
          <a:xfrm>
            <a:off x="914400" y="1295400"/>
            <a:ext cx="4188414" cy="830997"/>
            <a:chOff x="4422186" y="1417638"/>
            <a:chExt cx="4188414" cy="830997"/>
          </a:xfrm>
          <a:solidFill>
            <a:schemeClr val="bg1"/>
          </a:solidFill>
        </p:grpSpPr>
        <p:sp>
          <p:nvSpPr>
            <p:cNvPr id="108" name="TextBox 107"/>
            <p:cNvSpPr txBox="1"/>
            <p:nvPr/>
          </p:nvSpPr>
          <p:spPr>
            <a:xfrm>
              <a:off x="4422186" y="1417638"/>
              <a:ext cx="3731214" cy="830997"/>
            </a:xfrm>
            <a:prstGeom prst="rect">
              <a:avLst/>
            </a:prstGeom>
            <a:grp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Matches a 0.15s </a:t>
              </a:r>
              <a:r>
                <a:rPr lang="en-US" sz="1600" dirty="0" err="1" smtClean="0"/>
                <a:t>NOvA</a:t>
              </a:r>
              <a:r>
                <a:rPr lang="en-US" sz="1600" dirty="0" smtClean="0"/>
                <a:t> data buffer,</a:t>
              </a:r>
            </a:p>
            <a:p>
              <a:r>
                <a:rPr lang="en-US" sz="1600" dirty="0" smtClean="0"/>
                <a:t>With overhead to scale events buffers comfortably by a factor of 3-4</a:t>
              </a:r>
              <a:endParaRPr lang="en-US" sz="1600" dirty="0"/>
            </a:p>
          </p:txBody>
        </p:sp>
        <p:cxnSp>
          <p:nvCxnSpPr>
            <p:cNvPr id="110" name="Straight Arrow Connector 109"/>
            <p:cNvCxnSpPr/>
            <p:nvPr/>
          </p:nvCxnSpPr>
          <p:spPr>
            <a:xfrm>
              <a:off x="7696200" y="1951038"/>
              <a:ext cx="914400" cy="29759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4114800" y="3774125"/>
            <a:ext cx="2895604" cy="1940874"/>
            <a:chOff x="4114800" y="3774125"/>
            <a:chExt cx="2895604" cy="1940874"/>
          </a:xfrm>
        </p:grpSpPr>
        <p:sp>
          <p:nvSpPr>
            <p:cNvPr id="111" name="TextBox 110"/>
            <p:cNvSpPr txBox="1"/>
            <p:nvPr/>
          </p:nvSpPr>
          <p:spPr>
            <a:xfrm>
              <a:off x="4114800" y="4274403"/>
              <a:ext cx="2432579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“Round Robin” the switch the pattern to balance the bandwidth </a:t>
              </a:r>
              <a:endParaRPr lang="en-US" sz="1600" dirty="0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6497163" y="3830163"/>
              <a:ext cx="569275" cy="45720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rot="16200000" flipH="1">
              <a:off x="6438903" y="5143499"/>
              <a:ext cx="685799" cy="457202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.00509 L 0.85243 0.0050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0.00347 L 0.6467 0.00671 L 0.64809 -0.03771 L 0.64774 -0.03794 L 0.66372 -0.15571 " pathEditMode="relative" rAng="0" ptsTypes="AAAAA">
                                      <p:cBhvr>
                                        <p:cTn id="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509 L 0.12205 0.00717 L 0.32222 0.20842 L 0.40538 0.20634 L 0.60469 0.00833 L 0.64896 0.00624 L 0.65156 -0.06778 L 0.66389 -0.15846 " pathEditMode="relative" rAng="0" ptsTypes="FFAAAAAF">
                                      <p:cBhvr>
                                        <p:cTn id="1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" y="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1434 L 0.12222 0.01226 L 0.32222 0.22304 L 0.40538 0.22512 L 0.60399 0.01434 L 0.64618 0.00902 L 0.64844 -0.09672 L 0.66441 -0.18094 " pathEditMode="relative" rAng="0" ptsTypes="AAAAAAAA">
                                      <p:cBhvr>
                                        <p:cTn id="12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" y="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0.01273 L 0.08507 0.01181 L 0.12465 0.01273 L 0.32708 -0.18634 L 0.36684 -0.1875 L 0.36684 -0.26458 L 0.64843 -0.26458 L 0.66771 -0.325 " pathEditMode="relative" rAng="0" ptsTypes="AAAAAAAA">
                                      <p:cBhvr>
                                        <p:cTn id="14" dur="10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1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1065 L 0.12795 0.01157 L 0.32465 -0.19792 L 0.36753 -0.19792 L 0.36753 -0.26574 L 0.6533 -0.27199 L 0.64948 -0.31713 L 0.64323 -0.41459 " pathEditMode="relative" rAng="0" ptsTypes="AAAAAAAA">
                                      <p:cBhvr>
                                        <p:cTn id="16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" y="-21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1134 L 0.36788 0.01134 L 0.36788 -0.06597 L 0.40312 -0.06273 L 0.60607 -0.26296 L 0.64896 -0.2662 L 0.64948 -0.34583 L 0.64323 -0.42454 " pathEditMode="relative" rAng="0" ptsTypes="AAAAAAAA">
                                      <p:cBhvr>
                                        <p:cTn id="18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1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0.00764 L 0.36597 0.00857 L 0.36753 -0.05277 L 0.41128 -0.05277 L 0.60885 -0.26458 L 0.65017 -0.26666 L 0.64948 -0.38541 L 0.64392 -0.43703 " pathEditMode="relative" rAng="0" ptsTypes="AAAAAAAA">
                                      <p:cBhvr>
                                        <p:cTn id="20" dur="10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204 L 0.10781 0.01343 L 0.38941 0.01204 L 0.38941 0.12546 L 0.43663 0.12546 L 0.63541 0.33681 L 0.67448 0.33542 L 0.69409 0.23565 " pathEditMode="relative" rAng="0" ptsTypes="AAAAAAAA">
                                      <p:cBhvr>
                                        <p:cTn id="2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16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1203 L 0.10781 0.01203 L 0.39149 0.01342 L 0.39149 0.0456 L 0.43541 0.04722 L 0.63767 0.24768 L 0.67795 0.24629 L 0.69409 0.14675 " pathEditMode="relative" rAng="0" ptsTypes="AAAAAAAA">
                                      <p:cBhvr>
                                        <p:cTn id="2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11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1227 L 0.14913 0.01227 L 0.3526 0.21435 L 0.38923 0.21134 L 0.38698 0.28958 L 0.67795 0.28796 L 0.6934 0.13565 " pathEditMode="relative" rAng="0" ptsTypes="AAAAAAA">
                                      <p:cBhvr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1574 L 0.10555 0.01273 L 0.15503 0.01574 L 0.35503 0.22871 L 0.38941 0.22709 L 0.38941 0.29144 L 0.67673 0.29144 L 0.69201 0.18056 L 0.69375 0.06574 " pathEditMode="relative" rAng="0" ptsTypes="AAAAAAAAA">
                                      <p:cBhvr>
                                        <p:cTn id="3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" y="13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1156 L 0.11041 0.01619 L 0.15642 0.01318 L 0.35642 -0.18742 L 0.43923 -0.1858 L 0.63802 0.01156 L 0.67482 0.01619 L 0.67291 -0.04096 " pathEditMode="relative" rAng="0" ptsTypes="AAAAAAAA">
                                      <p:cBhvr>
                                        <p:cTn id="3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-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1458 L 0.11041 0.01458 L 0.16111 0.01319 L 0.35538 -0.19343 L 0.44045 -0.19505 L 0.63802 0.01319 L 0.67708 0.01319 L 0.67239 -0.10852 " pathEditMode="relative" rAng="0" ptsTypes="AAAAAAAA">
                                      <p:cBhvr>
                                        <p:cTn id="3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-10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504 L 0.11389 0.01342 L 0.39791 0.01203 L 0.67951 0.01342 L 0.67187 -0.16497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" y="-9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88 L 0.21406 0.01389 L 0.68212 0.01389 L 0.68437 -0.09954 L 0.73923 -0.09861 " pathEditMode="relative" rAng="0" ptsTypes="AAAAA">
                                      <p:cBhvr>
                                        <p:cTn id="3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-5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458 -0.1595 L 0.65781 -0.03959 L 0.83194 -0.03889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6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66458 -0.15949 L 0.65069 -0.07292 L 0.8158 -0.07153 " pathEditMode="relative" rAng="0" ptsTypes="AAA">
                                      <p:cBhvr>
                                        <p:cTn id="4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66458 -0.15949 L 0.65069 -0.10625 L 0.80122 -0.10555 " pathEditMode="relative" rAng="0" ptsTypes="AAA">
                                      <p:cBhvr>
                                        <p:cTn id="4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" y="2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0.64288 -0.3912 L 0.64791 -0.27824 L 0.78854 -0.27824 " pathEditMode="relative" rAng="0" ptsTypes="AAA">
                                      <p:cBhvr>
                                        <p:cTn id="46" dur="60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5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4184 -0.42454 L 0.64878 -0.32269 L 0.77291 -0.32199 " pathEditMode="relative" rAng="0" ptsTypes="AAA">
                                      <p:cBhvr>
                                        <p:cTn id="4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5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0.64184 -0.43611 L 0.64878 -0.35602 L 0.75729 -0.35671 " pathEditMode="relative" rAng="0" ptsTypes="AAA">
                                      <p:cBhvr>
                                        <p:cTn id="50" dur="5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4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64288 -0.44583 L 0.65121 -0.38935 L 0.74062 -0.38935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3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375 0.23704 L 0.69062 0.29167 L 0.8868 0.29167 " pathEditMode="relative" rAng="0" ptsTypes="AAA"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375 0.14675 L 0.69166 0.24629 L 0.69166 0.24652 L 0.86649 0.2449 " pathEditMode="relative" rAng="0" ptsTypes="AAAA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271 0.13611 L 0.68489 0.21204 L 0.84218 0.21389 " pathEditMode="relative" rAng="0" ptsTypes="AAA">
                                      <p:cBhvr>
                                        <p:cTn id="6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9236 0.06667 L 0.68489 0.18056 L 0.81823 0.18056 " pathEditMode="relative" rAng="0" ptsTypes="AAA">
                                      <p:cBhvr>
                                        <p:cTn id="6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87 -0.04096 L 0.67257 0.01388 L 0.80017 0.01388 " pathEditMode="relative" rAng="0" ptsTypes="AAA">
                                      <p:cBhvr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239 -0.10921 L 0.67135 -0.02823 L 0.78142 -0.03054 " pathEditMode="relative" rAng="0" ptsTypes="AAA">
                                      <p:cBhvr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153 -0.16621 L 0.67222 -0.06343 L 0.70208 -0.06389 L 0.76111 -0.06459 " pathEditMode="relative" rAng="0" ptsTypes="AAAA">
                                      <p:cBhvr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46" grpId="0" animBg="1"/>
      <p:bldP spid="246" grpId="1" animBg="1"/>
      <p:bldP spid="247" grpId="0" animBg="1"/>
      <p:bldP spid="247" grpId="1" animBg="1"/>
      <p:bldP spid="248" grpId="0" animBg="1"/>
      <p:bldP spid="248" grpId="1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Supernova Detection &amp; Triggering</a:t>
            </a:r>
            <a:endParaRPr lang="en-US" dirty="0"/>
          </a:p>
        </p:txBody>
      </p:sp>
      <p:pic>
        <p:nvPicPr>
          <p:cNvPr id="7" name="Content Placeholder 6" descr="supernova_buffer__single_rr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62000" y="2077244"/>
            <a:ext cx="3429000" cy="3571875"/>
          </a:xfrm>
        </p:spPr>
      </p:pic>
      <p:pic>
        <p:nvPicPr>
          <p:cNvPr id="8" name="Content Placeholder 7" descr="supernova_buffer_rr.pn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648200" y="2133196"/>
            <a:ext cx="4038600" cy="3459970"/>
          </a:xfrm>
        </p:spPr>
      </p:pic>
      <p:sp>
        <p:nvSpPr>
          <p:cNvPr id="9" name="TextBox 8"/>
          <p:cNvSpPr txBox="1"/>
          <p:nvPr/>
        </p:nvSpPr>
        <p:spPr>
          <a:xfrm>
            <a:off x="0" y="55626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Simulated buffer occupancies assuming SN leading edge at buffer occurred at t=0.05s.  Integrated single to noise is assumed at 1:3 in the first 1s.</a:t>
            </a:r>
          </a:p>
          <a:p>
            <a:r>
              <a:rPr lang="en-US" sz="1600" dirty="0" smtClean="0"/>
              <a:t>Buffers with:                             coded red. </a:t>
            </a:r>
            <a:endParaRPr lang="en-US" sz="1600" dirty="0"/>
          </a:p>
        </p:txBody>
      </p:sp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05918" y="6383735"/>
            <a:ext cx="1232482" cy="221773"/>
          </a:xfrm>
          <a:prstGeom prst="rect">
            <a:avLst/>
          </a:prstGeom>
          <a:noFill/>
          <a:ln/>
          <a:effectLst/>
        </p:spPr>
      </p:pic>
      <p:sp>
        <p:nvSpPr>
          <p:cNvPr id="13" name="TextBox 12"/>
          <p:cNvSpPr txBox="1"/>
          <p:nvPr/>
        </p:nvSpPr>
        <p:spPr>
          <a:xfrm>
            <a:off x="4928144" y="5663625"/>
            <a:ext cx="398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/>
              <a:t>Buffer Farm Snap Shot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SN Data extends over 68 sequential nodes.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Strong triggering signal is first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514600" y="1535668"/>
            <a:ext cx="39249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Serial</a:t>
            </a:r>
            <a:r>
              <a:rPr lang="en-US" dirty="0" smtClean="0"/>
              <a:t> Buffer Farm Topology (138 nodes)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00400" y="2286000"/>
            <a:ext cx="138281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dirty="0" smtClean="0"/>
              <a:t>SN Leading Edge</a:t>
            </a:r>
            <a:endParaRPr lang="en-US" sz="1400" dirty="0"/>
          </a:p>
        </p:txBody>
      </p:sp>
      <p:cxnSp>
        <p:nvCxnSpPr>
          <p:cNvPr id="21" name="Straight Arrow Connector 20"/>
          <p:cNvCxnSpPr>
            <a:stCxn id="16" idx="2"/>
          </p:cNvCxnSpPr>
          <p:nvPr/>
        </p:nvCxnSpPr>
        <p:spPr>
          <a:xfrm rot="5400000">
            <a:off x="3509493" y="2513285"/>
            <a:ext cx="301823" cy="462807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821668"/>
            <a:ext cx="848309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900" dirty="0" smtClean="0"/>
              <a:t>Transition to </a:t>
            </a:r>
            <a:br>
              <a:rPr lang="en-US" sz="900" dirty="0" smtClean="0"/>
            </a:br>
            <a:r>
              <a:rPr lang="en-US" sz="900" dirty="0" smtClean="0"/>
              <a:t>Buffer Node-2</a:t>
            </a:r>
            <a:endParaRPr lang="en-US" sz="900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762000" y="3962400"/>
            <a:ext cx="609600" cy="762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Exotic Topologies:</a:t>
            </a:r>
            <a:br>
              <a:rPr lang="en-US" dirty="0" smtClean="0"/>
            </a:br>
            <a:r>
              <a:rPr lang="en-US" dirty="0" smtClean="0"/>
              <a:t>Magnetic Monopoles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 result of grand unified gauge theories</a:t>
            </a:r>
          </a:p>
          <a:p>
            <a:r>
              <a:rPr lang="en-US" dirty="0" smtClean="0"/>
              <a:t>GUTs predictions for:</a:t>
            </a:r>
          </a:p>
          <a:p>
            <a:pPr lvl="1"/>
            <a:r>
              <a:rPr lang="en-US" dirty="0" smtClean="0"/>
              <a:t>Super-massive point like objects  m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17</a:t>
            </a:r>
            <a:r>
              <a:rPr lang="en-US" dirty="0" smtClean="0"/>
              <a:t> </a:t>
            </a:r>
            <a:r>
              <a:rPr lang="en-US" dirty="0" err="1" smtClean="0">
                <a:latin typeface="Calibri"/>
              </a:rPr>
              <a:t>GeV</a:t>
            </a:r>
            <a:r>
              <a:rPr lang="en-US" dirty="0" smtClean="0">
                <a:latin typeface="Calibri"/>
              </a:rPr>
              <a:t>/c</a:t>
            </a:r>
            <a:r>
              <a:rPr lang="en-US" baseline="30000" dirty="0" smtClean="0">
                <a:latin typeface="Calibri"/>
              </a:rPr>
              <a:t>2</a:t>
            </a:r>
            <a:endParaRPr lang="en-US" dirty="0" smtClean="0"/>
          </a:p>
          <a:p>
            <a:r>
              <a:rPr lang="en-US" dirty="0" smtClean="0"/>
              <a:t>Wide Velocity range</a:t>
            </a:r>
          </a:p>
          <a:p>
            <a:pPr lvl="1"/>
            <a:r>
              <a:rPr lang="en-US" dirty="0" smtClean="0"/>
              <a:t>Galactic Bound v </a:t>
            </a:r>
            <a:r>
              <a:rPr lang="en-US" dirty="0" smtClean="0">
                <a:latin typeface="cmsy10"/>
              </a:rPr>
              <a:t>'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-3</a:t>
            </a:r>
            <a:r>
              <a:rPr lang="en-US" dirty="0" smtClean="0"/>
              <a:t> c</a:t>
            </a:r>
          </a:p>
          <a:p>
            <a:pPr lvl="1"/>
            <a:r>
              <a:rPr lang="en-US" dirty="0" smtClean="0"/>
              <a:t>Solar Bound v </a:t>
            </a:r>
            <a:r>
              <a:rPr lang="en-US" dirty="0" smtClean="0">
                <a:latin typeface="cmsy10"/>
              </a:rPr>
              <a:t>'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-5</a:t>
            </a:r>
            <a:r>
              <a:rPr lang="en-US" dirty="0" smtClean="0"/>
              <a:t> c</a:t>
            </a:r>
          </a:p>
          <a:p>
            <a:pPr lvl="1"/>
            <a:r>
              <a:rPr lang="en-US" dirty="0" smtClean="0"/>
              <a:t>Earth Bound v </a:t>
            </a:r>
            <a:r>
              <a:rPr lang="en-US" dirty="0" smtClean="0">
                <a:latin typeface="cmsy10"/>
              </a:rPr>
              <a:t>'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-6</a:t>
            </a:r>
            <a:r>
              <a:rPr lang="en-US" dirty="0" smtClean="0"/>
              <a:t> 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Upper Limits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Parker Bound</a:t>
            </a:r>
          </a:p>
          <a:p>
            <a:pPr lvl="1"/>
            <a:r>
              <a:rPr lang="en-US" dirty="0" smtClean="0"/>
              <a:t>Required so that MM do not “short circuit” galactic field faster than galactic dynamo-regeneration mechanism</a:t>
            </a:r>
          </a:p>
          <a:p>
            <a:pPr lvl="1"/>
            <a:r>
              <a:rPr lang="en-US" dirty="0" smtClean="0">
                <a:latin typeface="Calibri"/>
              </a:rPr>
              <a:t>O(10</a:t>
            </a:r>
            <a:r>
              <a:rPr lang="en-US" baseline="30000" dirty="0" smtClean="0">
                <a:latin typeface="Calibri"/>
              </a:rPr>
              <a:t>-15</a:t>
            </a:r>
            <a:r>
              <a:rPr lang="en-US" dirty="0" smtClean="0">
                <a:latin typeface="Calibri"/>
              </a:rPr>
              <a:t>) cm</a:t>
            </a:r>
            <a:r>
              <a:rPr lang="en-US" baseline="30000" dirty="0" smtClean="0">
                <a:latin typeface="Calibri"/>
              </a:rPr>
              <a:t>-2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s</a:t>
            </a:r>
            <a:r>
              <a:rPr lang="en-US" baseline="30000" dirty="0" smtClean="0">
                <a:latin typeface="Calibri"/>
              </a:rPr>
              <a:t>-1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sr</a:t>
            </a:r>
            <a:r>
              <a:rPr lang="en-US" baseline="30000" dirty="0" smtClean="0">
                <a:latin typeface="Calibri"/>
              </a:rPr>
              <a:t>-1</a:t>
            </a:r>
          </a:p>
          <a:p>
            <a:r>
              <a:rPr lang="en-US" dirty="0" smtClean="0"/>
              <a:t>Extended Parker Bound</a:t>
            </a:r>
          </a:p>
          <a:p>
            <a:pPr lvl="1"/>
            <a:r>
              <a:rPr lang="en-US" dirty="0" smtClean="0"/>
              <a:t>1.2 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-16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cm</a:t>
            </a:r>
            <a:r>
              <a:rPr lang="en-US" baseline="30000" dirty="0" smtClean="0">
                <a:latin typeface="Calibri"/>
              </a:rPr>
              <a:t>-2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s</a:t>
            </a:r>
            <a:r>
              <a:rPr lang="en-US" baseline="30000" dirty="0" smtClean="0">
                <a:latin typeface="Calibri"/>
              </a:rPr>
              <a:t>-1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sr</a:t>
            </a:r>
            <a:r>
              <a:rPr lang="en-US" baseline="30000" dirty="0" smtClean="0">
                <a:latin typeface="Calibri"/>
              </a:rPr>
              <a:t>-1</a:t>
            </a:r>
          </a:p>
          <a:p>
            <a:r>
              <a:rPr lang="en-US" dirty="0" smtClean="0"/>
              <a:t>Current Limit from MACRO</a:t>
            </a:r>
          </a:p>
          <a:p>
            <a:pPr lvl="1"/>
            <a:r>
              <a:rPr lang="en-US" dirty="0" smtClean="0"/>
              <a:t>1.4 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-16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sr</a:t>
            </a:r>
            <a:r>
              <a:rPr lang="en-US" baseline="30000" dirty="0" smtClean="0"/>
              <a:t>-1 </a:t>
            </a:r>
            <a:endParaRPr lang="en-US" dirty="0" smtClean="0"/>
          </a:p>
          <a:p>
            <a:pPr lvl="1"/>
            <a:r>
              <a:rPr lang="en-US" dirty="0" smtClean="0"/>
              <a:t>Mass/Velocity Dependent</a:t>
            </a:r>
          </a:p>
        </p:txBody>
      </p:sp>
      <p:pic>
        <p:nvPicPr>
          <p:cNvPr id="5122" name="Picture 2" descr="C:\Users\norman\Desktop\monopole_graph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0"/>
            <a:ext cx="1750312" cy="1862138"/>
          </a:xfrm>
          <a:prstGeom prst="rect">
            <a:avLst/>
          </a:prstGeom>
          <a:noFill/>
        </p:spPr>
      </p:pic>
      <p:pic>
        <p:nvPicPr>
          <p:cNvPr id="8" name="Picture 2" descr="C:\Users\norman\Desktop\monopole_graphi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1750312" cy="1862138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nova_far_det_iso_trans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4613708"/>
            <a:ext cx="4038600" cy="224429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Monopole Signature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6726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Extremely slow, highly ionizing,</a:t>
            </a:r>
            <a:br>
              <a:rPr lang="en-US" dirty="0" smtClean="0"/>
            </a:br>
            <a:r>
              <a:rPr lang="en-US" dirty="0" smtClean="0"/>
              <a:t>highly penetrating track,</a:t>
            </a:r>
            <a:br>
              <a:rPr lang="en-US" dirty="0" smtClean="0"/>
            </a:br>
            <a:r>
              <a:rPr lang="en-US" dirty="0" smtClean="0"/>
              <a:t>traversing the detector volume.</a:t>
            </a:r>
          </a:p>
          <a:p>
            <a:r>
              <a:rPr lang="en-US" dirty="0" smtClean="0"/>
              <a:t>Leave distinct signature in </a:t>
            </a:r>
            <a:br>
              <a:rPr lang="en-US" dirty="0" smtClean="0"/>
            </a:br>
            <a:r>
              <a:rPr lang="en-US" dirty="0" smtClean="0"/>
              <a:t>either </a:t>
            </a:r>
            <a:r>
              <a:rPr lang="en-US" dirty="0" smtClean="0">
                <a:latin typeface="cmsy10"/>
              </a:rPr>
              <a:t>?</a:t>
            </a:r>
            <a:r>
              <a:rPr lang="en-US" dirty="0" smtClean="0"/>
              <a:t> or </a:t>
            </a:r>
            <a:r>
              <a:rPr lang="en-US" dirty="0" smtClean="0">
                <a:latin typeface="cmsy10"/>
              </a:rPr>
              <a:t>k</a:t>
            </a:r>
            <a:r>
              <a:rPr lang="en-US" dirty="0" smtClean="0"/>
              <a:t> orientation</a:t>
            </a:r>
            <a:endParaRPr lang="en-US" dirty="0" smtClean="0">
              <a:latin typeface="cmsy10"/>
            </a:endParaRPr>
          </a:p>
          <a:p>
            <a:r>
              <a:rPr lang="en-US" dirty="0" smtClean="0"/>
              <a:t>Transit times:</a:t>
            </a:r>
          </a:p>
          <a:p>
            <a:pPr lvl="1"/>
            <a:r>
              <a:rPr lang="en-US" dirty="0" smtClean="0"/>
              <a:t>Transverse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-3</a:t>
            </a:r>
            <a:r>
              <a:rPr lang="en-US" dirty="0" smtClean="0">
                <a:latin typeface="Calibri"/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52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s 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-4</a:t>
            </a:r>
            <a:r>
              <a:rPr lang="en-US" dirty="0" smtClean="0">
                <a:latin typeface="Calibri"/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520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s 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-5</a:t>
            </a:r>
            <a:r>
              <a:rPr lang="en-US" dirty="0" smtClean="0">
                <a:latin typeface="Calibri"/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 ms</a:t>
            </a:r>
          </a:p>
          <a:p>
            <a:pPr lvl="1"/>
            <a:r>
              <a:rPr lang="en-US" dirty="0" smtClean="0"/>
              <a:t>Longitudinal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-3</a:t>
            </a:r>
            <a:r>
              <a:rPr lang="en-US" dirty="0" smtClean="0">
                <a:latin typeface="Calibri"/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225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s 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-4</a:t>
            </a:r>
            <a:r>
              <a:rPr lang="en-US" dirty="0" smtClean="0">
                <a:latin typeface="Calibri"/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2.2 ms 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-5</a:t>
            </a:r>
            <a:r>
              <a:rPr lang="en-US" dirty="0" smtClean="0">
                <a:latin typeface="Calibri"/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22 ms</a:t>
            </a:r>
          </a:p>
          <a:p>
            <a:r>
              <a:rPr lang="en-US" dirty="0" smtClean="0"/>
              <a:t>These times are well matched to </a:t>
            </a:r>
            <a:r>
              <a:rPr lang="en-US" dirty="0" err="1" smtClean="0"/>
              <a:t>NOvA’s</a:t>
            </a:r>
            <a:r>
              <a:rPr lang="en-US" dirty="0" smtClean="0"/>
              <a:t> detector geometry and readout</a:t>
            </a:r>
          </a:p>
          <a:p>
            <a:pPr lvl="1"/>
            <a:r>
              <a:rPr lang="en-US" dirty="0" smtClean="0"/>
              <a:t>Even with a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</a:t>
            </a:r>
            <a:r>
              <a:rPr lang="en-US" dirty="0" smtClean="0"/>
              <a:t> you would expect a transverse transit of </a:t>
            </a:r>
            <a:br>
              <a:rPr lang="en-US" dirty="0" smtClean="0"/>
            </a:br>
            <a:r>
              <a:rPr lang="en-US" dirty="0" smtClean="0"/>
              <a:t>&gt;500 ns across 350+ cells each with 30ns timing resolution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1" name="Picture 2" descr="C:\Users\norman\Desktop\monopole_graph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367462"/>
            <a:ext cx="461080" cy="490538"/>
          </a:xfrm>
          <a:prstGeom prst="rect">
            <a:avLst/>
          </a:prstGeom>
          <a:noFill/>
        </p:spPr>
      </p:pic>
      <p:pic>
        <p:nvPicPr>
          <p:cNvPr id="13" name="Picture 12" descr="nova_far_det_front_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1295400"/>
            <a:ext cx="5210629" cy="28956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16200000" flipV="1">
            <a:off x="6055962" y="2326038"/>
            <a:ext cx="3124200" cy="910523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C:\Users\norman\Desktop\monopole_graph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2861" y="4191000"/>
            <a:ext cx="461080" cy="490538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rot="16200000" flipV="1">
            <a:off x="6349557" y="2310958"/>
            <a:ext cx="2544762" cy="758122"/>
          </a:xfrm>
          <a:prstGeom prst="straightConnector1">
            <a:avLst/>
          </a:prstGeom>
          <a:ln w="12700">
            <a:solidFill>
              <a:schemeClr val="bg1"/>
            </a:solidFill>
            <a:headEnd type="oval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 flipV="1">
            <a:off x="3465162" y="2326039"/>
            <a:ext cx="3124200" cy="910523"/>
          </a:xfrm>
          <a:prstGeom prst="straightConnector1">
            <a:avLst/>
          </a:prstGeom>
          <a:ln w="12700">
            <a:solidFill>
              <a:srgbClr val="002060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3758757" y="2310959"/>
            <a:ext cx="2544762" cy="758122"/>
          </a:xfrm>
          <a:prstGeom prst="straightConnector1">
            <a:avLst/>
          </a:prstGeom>
          <a:ln w="12700">
            <a:solidFill>
              <a:schemeClr val="bg1"/>
            </a:solidFill>
            <a:headEnd type="oval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norman\Desktop\monopole_graph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91000"/>
            <a:ext cx="461080" cy="490538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171672" y="89972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mi10"/>
              </a:rPr>
              <a:t>¹</a:t>
            </a:r>
            <a:endParaRPr lang="en-US" dirty="0">
              <a:latin typeface="cmmi1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05072" y="242372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mi10"/>
              </a:rPr>
              <a:t>¹</a:t>
            </a:r>
            <a:endParaRPr lang="en-US" dirty="0">
              <a:latin typeface="cmmi1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0872" y="392668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mi10"/>
              </a:rPr>
              <a:t>¹</a:t>
            </a:r>
            <a:endParaRPr lang="en-US" dirty="0">
              <a:latin typeface="cmmi1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10072" y="242372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mi10"/>
              </a:rPr>
              <a:t>¹</a:t>
            </a:r>
            <a:endParaRPr lang="en-US" dirty="0">
              <a:latin typeface="cmmi1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81672" y="242372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mi10"/>
              </a:rPr>
              <a:t>¹</a:t>
            </a:r>
            <a:endParaRPr lang="en-US" dirty="0">
              <a:latin typeface="cmmi1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472" y="242372"/>
            <a:ext cx="3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mmi10"/>
              </a:rPr>
              <a:t>¹</a:t>
            </a:r>
            <a:endParaRPr lang="en-US" dirty="0">
              <a:latin typeface="cmmi10"/>
            </a:endParaRPr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C -0.01128 -0.0419 -0.05382 -0.19931 -0.06805 -0.25185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12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7.40741E-7 L -0.10834 -0.45556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22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7.40741E-7 L -0.10834 -0.45556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" y="-2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4 0.56667 " pathEditMode="relative" ptsTypes="AA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0.04184 0.62894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31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334 0.56667 " pathEditMode="relative" ptsTypes="AA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1783 L -0.00729 0.5845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28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7 1.48148E-6 L 0.03333 0.5666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8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8 -0.04791 L -0.00711 0.5627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" y="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7" grpId="0"/>
      <p:bldP spid="27" grpId="1"/>
      <p:bldP spid="27" grpId="2"/>
      <p:bldP spid="28" grpId="0"/>
      <p:bldP spid="28" grpId="1"/>
      <p:bldP spid="28" grpId="2"/>
      <p:bldP spid="29" grpId="0"/>
      <p:bldP spid="29" grpId="1"/>
      <p:bldP spid="29" grpId="2"/>
      <p:bldP spid="30" grpId="0"/>
      <p:bldP spid="30" grpId="1"/>
      <p:bldP spid="30" grpId="2"/>
      <p:bldP spid="31" grpId="0"/>
      <p:bldP spid="31" grpId="1"/>
      <p:bldP spid="31" grpId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nova_far_det_iso_trans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4613708"/>
            <a:ext cx="4038600" cy="2244292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Monopole Signature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76726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Extremely slow, highly ionizing,</a:t>
            </a:r>
            <a:br>
              <a:rPr lang="en-US" dirty="0" smtClean="0"/>
            </a:br>
            <a:r>
              <a:rPr lang="en-US" dirty="0" smtClean="0"/>
              <a:t>highly penetrating track,</a:t>
            </a:r>
            <a:br>
              <a:rPr lang="en-US" dirty="0" smtClean="0"/>
            </a:br>
            <a:r>
              <a:rPr lang="en-US" dirty="0" smtClean="0"/>
              <a:t>traversing the detector volume.</a:t>
            </a:r>
          </a:p>
          <a:p>
            <a:r>
              <a:rPr lang="en-US" dirty="0" smtClean="0"/>
              <a:t>Leave distinct signature in </a:t>
            </a:r>
            <a:br>
              <a:rPr lang="en-US" dirty="0" smtClean="0"/>
            </a:br>
            <a:r>
              <a:rPr lang="en-US" dirty="0" smtClean="0"/>
              <a:t>either </a:t>
            </a:r>
            <a:r>
              <a:rPr lang="en-US" dirty="0" smtClean="0">
                <a:latin typeface="cmsy10"/>
              </a:rPr>
              <a:t>?</a:t>
            </a:r>
            <a:r>
              <a:rPr lang="en-US" dirty="0" smtClean="0"/>
              <a:t> or </a:t>
            </a:r>
            <a:r>
              <a:rPr lang="en-US" dirty="0" smtClean="0">
                <a:latin typeface="cmsy10"/>
              </a:rPr>
              <a:t>k</a:t>
            </a:r>
            <a:r>
              <a:rPr lang="en-US" dirty="0" smtClean="0"/>
              <a:t> orientation</a:t>
            </a:r>
            <a:endParaRPr lang="en-US" dirty="0" smtClean="0">
              <a:latin typeface="cmsy10"/>
            </a:endParaRPr>
          </a:p>
          <a:p>
            <a:r>
              <a:rPr lang="en-US" dirty="0" smtClean="0"/>
              <a:t>Transit times:</a:t>
            </a:r>
          </a:p>
          <a:p>
            <a:pPr lvl="1"/>
            <a:r>
              <a:rPr lang="en-US" dirty="0" smtClean="0"/>
              <a:t>Transverse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-3</a:t>
            </a:r>
            <a:r>
              <a:rPr lang="en-US" dirty="0" smtClean="0">
                <a:latin typeface="Calibri"/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52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s 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-4</a:t>
            </a:r>
            <a:r>
              <a:rPr lang="en-US" dirty="0" smtClean="0">
                <a:latin typeface="Calibri"/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520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s 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-5</a:t>
            </a:r>
            <a:r>
              <a:rPr lang="en-US" dirty="0" smtClean="0">
                <a:latin typeface="Calibri"/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5 ms</a:t>
            </a:r>
          </a:p>
          <a:p>
            <a:pPr lvl="1"/>
            <a:r>
              <a:rPr lang="en-US" dirty="0" smtClean="0"/>
              <a:t>Longitudinal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-3</a:t>
            </a:r>
            <a:r>
              <a:rPr lang="en-US" dirty="0" smtClean="0">
                <a:latin typeface="Calibri"/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225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 s 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-4</a:t>
            </a:r>
            <a:r>
              <a:rPr lang="en-US" dirty="0" smtClean="0">
                <a:latin typeface="Calibri"/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2.2 ms </a:t>
            </a:r>
          </a:p>
          <a:p>
            <a:pPr lvl="2"/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-5</a:t>
            </a:r>
            <a:r>
              <a:rPr lang="en-US" dirty="0" smtClean="0">
                <a:latin typeface="Calibri"/>
              </a:rPr>
              <a:t>c</a:t>
            </a:r>
            <a:r>
              <a:rPr lang="en-US" dirty="0" smtClean="0"/>
              <a:t>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22 ms</a:t>
            </a:r>
          </a:p>
          <a:p>
            <a:r>
              <a:rPr lang="en-US" dirty="0" smtClean="0"/>
              <a:t>These times are well matched to </a:t>
            </a:r>
            <a:r>
              <a:rPr lang="en-US" dirty="0" err="1" smtClean="0"/>
              <a:t>NOvA’s</a:t>
            </a:r>
            <a:r>
              <a:rPr lang="en-US" dirty="0" smtClean="0"/>
              <a:t> detector geometry and readout</a:t>
            </a:r>
          </a:p>
          <a:p>
            <a:pPr lvl="1"/>
            <a:r>
              <a:rPr lang="en-US" dirty="0" smtClean="0"/>
              <a:t>Even with a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</a:t>
            </a:r>
            <a:r>
              <a:rPr lang="en-US" dirty="0" smtClean="0"/>
              <a:t> you would expect a transverse transit of </a:t>
            </a:r>
            <a:br>
              <a:rPr lang="en-US" dirty="0" smtClean="0"/>
            </a:br>
            <a:r>
              <a:rPr lang="en-US" dirty="0" smtClean="0"/>
              <a:t>&gt;500 ns across 350+ cells each with 30ns timing resolution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11" name="Picture 2" descr="C:\Users\norman\Desktop\monopole_graph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720" y="4613708"/>
            <a:ext cx="461080" cy="490538"/>
          </a:xfrm>
          <a:prstGeom prst="rect">
            <a:avLst/>
          </a:prstGeom>
          <a:noFill/>
        </p:spPr>
      </p:pic>
      <p:pic>
        <p:nvPicPr>
          <p:cNvPr id="13" name="Picture 12" descr="nova_far_det_front_tran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86200" y="1295400"/>
            <a:ext cx="5210629" cy="2895600"/>
          </a:xfrm>
          <a:prstGeom prst="rect">
            <a:avLst/>
          </a:prstGeom>
        </p:spPr>
      </p:pic>
      <p:pic>
        <p:nvPicPr>
          <p:cNvPr id="16" name="Picture 2" descr="C:\Users\norman\Desktop\monopole_graph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9940" y="927101"/>
            <a:ext cx="461080" cy="490538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rot="16200000" flipV="1">
            <a:off x="6349557" y="2310958"/>
            <a:ext cx="2544762" cy="758122"/>
          </a:xfrm>
          <a:prstGeom prst="straightConnector1">
            <a:avLst/>
          </a:prstGeom>
          <a:ln w="12700">
            <a:solidFill>
              <a:schemeClr val="bg1"/>
            </a:solidFill>
            <a:headEnd type="oval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V="1">
            <a:off x="3758757" y="2310959"/>
            <a:ext cx="2544762" cy="758122"/>
          </a:xfrm>
          <a:prstGeom prst="straightConnector1">
            <a:avLst/>
          </a:prstGeom>
          <a:ln w="12700">
            <a:solidFill>
              <a:schemeClr val="bg1"/>
            </a:solidFill>
            <a:headEnd type="oval" w="med" len="med"/>
            <a:tailEnd type="triangle" w="med" len="me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norman\Desktop\monopole_graphi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5260" y="1050131"/>
            <a:ext cx="461080" cy="490538"/>
          </a:xfrm>
          <a:prstGeom prst="rect">
            <a:avLst/>
          </a:prstGeom>
          <a:noFill/>
        </p:spPr>
      </p:pic>
      <p:sp>
        <p:nvSpPr>
          <p:cNvPr id="32" name="Left Brace 31"/>
          <p:cNvSpPr/>
          <p:nvPr/>
        </p:nvSpPr>
        <p:spPr>
          <a:xfrm>
            <a:off x="6629400" y="1417639"/>
            <a:ext cx="514072" cy="2544761"/>
          </a:xfrm>
          <a:prstGeom prst="leftBrac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912669" y="2209800"/>
            <a:ext cx="2640531" cy="1292662"/>
            <a:chOff x="3912669" y="2209800"/>
            <a:chExt cx="2640531" cy="1292662"/>
          </a:xfrm>
        </p:grpSpPr>
        <p:sp>
          <p:nvSpPr>
            <p:cNvPr id="22" name="TextBox 21"/>
            <p:cNvSpPr txBox="1"/>
            <p:nvPr/>
          </p:nvSpPr>
          <p:spPr>
            <a:xfrm>
              <a:off x="4070867" y="3133130"/>
              <a:ext cx="2329933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rtlCol="0">
              <a:spAutoFit/>
            </a:bodyPr>
            <a:lstStyle/>
            <a:p>
              <a:r>
                <a:rPr lang="en-US" dirty="0" smtClean="0"/>
                <a:t>Single view </a:t>
              </a:r>
              <a:r>
                <a:rPr lang="en-US" dirty="0" smtClean="0">
                  <a:latin typeface="cmsy10"/>
                </a:rPr>
                <a:t>»</a:t>
              </a:r>
              <a:r>
                <a:rPr lang="en-US" dirty="0" smtClean="0"/>
                <a:t>384 cells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12669" y="2209800"/>
              <a:ext cx="2640531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Large Pulse Heights</a:t>
              </a:r>
            </a:p>
            <a:p>
              <a:pPr algn="ctr"/>
              <a:r>
                <a:rPr lang="en-US" dirty="0" smtClean="0"/>
                <a:t>Linear Trajectory</a:t>
              </a:r>
              <a:br>
                <a:rPr lang="en-US" dirty="0" smtClean="0"/>
              </a:br>
              <a:r>
                <a:rPr lang="en-US" dirty="0" smtClean="0"/>
                <a:t>Time correlated (long </a:t>
              </a:r>
              <a:r>
                <a:rPr lang="en-US" dirty="0" smtClean="0">
                  <a:latin typeface="cmmi10"/>
                </a:rPr>
                <a:t>¢</a:t>
              </a:r>
              <a:r>
                <a:rPr lang="en-US" dirty="0" smtClean="0"/>
                <a:t>t)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 rot="4380000">
            <a:off x="7067413" y="2456805"/>
            <a:ext cx="1856598" cy="36933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 = 52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s – 5ms</a:t>
            </a:r>
            <a:endParaRPr lang="en-US" dirty="0"/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Monopole Triggering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“rare” nature of having a monopole cross the detector requires a data driven trigger</a:t>
            </a:r>
          </a:p>
          <a:p>
            <a:r>
              <a:rPr lang="en-US" dirty="0" smtClean="0"/>
              <a:t>Without a trigger </a:t>
            </a:r>
            <a:r>
              <a:rPr lang="en-US" dirty="0" err="1" smtClean="0"/>
              <a:t>NOvA’s</a:t>
            </a:r>
            <a:r>
              <a:rPr lang="en-US" dirty="0" smtClean="0"/>
              <a:t> sensitivity reaches at most 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 2.3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-14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cm</a:t>
            </a:r>
            <a:r>
              <a:rPr lang="en-US" baseline="30000" dirty="0" smtClean="0">
                <a:latin typeface="Calibri"/>
              </a:rPr>
              <a:t>-2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s</a:t>
            </a:r>
            <a:r>
              <a:rPr lang="en-US" baseline="30000" dirty="0" smtClean="0">
                <a:latin typeface="Calibri"/>
              </a:rPr>
              <a:t>-1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sr</a:t>
            </a:r>
            <a:r>
              <a:rPr lang="en-US" baseline="30000" dirty="0" smtClean="0">
                <a:latin typeface="Calibri"/>
              </a:rPr>
              <a:t>-1</a:t>
            </a:r>
          </a:p>
          <a:p>
            <a:r>
              <a:rPr lang="en-US" dirty="0" smtClean="0"/>
              <a:t>But…with a simple trigger – </a:t>
            </a:r>
            <a:br>
              <a:rPr lang="en-US" dirty="0" smtClean="0"/>
            </a:br>
            <a:r>
              <a:rPr lang="en-US" dirty="0" smtClean="0"/>
              <a:t>	linear tracking, </a:t>
            </a:r>
            <a:r>
              <a:rPr lang="en-US" dirty="0" smtClean="0">
                <a:latin typeface="cmmi10"/>
              </a:rPr>
              <a:t>¢</a:t>
            </a:r>
            <a:r>
              <a:rPr lang="en-US" dirty="0" smtClean="0"/>
              <a:t> timing,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 smtClean="0"/>
          </a:p>
          <a:p>
            <a:pPr lvl="1"/>
            <a:r>
              <a:rPr lang="en-US" dirty="0" err="1" smtClean="0"/>
              <a:t>NOvA</a:t>
            </a:r>
            <a:r>
              <a:rPr lang="en-US" dirty="0" smtClean="0"/>
              <a:t> can push below the Extended Parker Bound</a:t>
            </a:r>
          </a:p>
          <a:p>
            <a:pPr lvl="1"/>
            <a:r>
              <a:rPr lang="en-US" dirty="0" smtClean="0"/>
              <a:t>And can cover a wider range in </a:t>
            </a:r>
            <a:br>
              <a:rPr lang="en-US" dirty="0" smtClean="0"/>
            </a:br>
            <a:r>
              <a:rPr lang="en-US" dirty="0" smtClean="0"/>
              <a:t>MM </a:t>
            </a:r>
            <a:r>
              <a:rPr lang="en-US" dirty="0" smtClean="0">
                <a:latin typeface="cmmi10"/>
              </a:rPr>
              <a:t>¯</a:t>
            </a:r>
            <a:r>
              <a:rPr lang="en-US" dirty="0" smtClean="0"/>
              <a:t> = (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</a:t>
            </a:r>
            <a:r>
              <a:rPr lang="en-US" dirty="0" smtClean="0"/>
              <a:t> –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-5</a:t>
            </a:r>
            <a:r>
              <a:rPr lang="en-US" dirty="0" smtClean="0"/>
              <a:t>) than previous results</a:t>
            </a:r>
          </a:p>
          <a:p>
            <a:r>
              <a:rPr lang="en-US" dirty="0" smtClean="0"/>
              <a:t>A 100% efficient </a:t>
            </a:r>
            <a:r>
              <a:rPr lang="en-US" dirty="0" err="1" smtClean="0"/>
              <a:t>NOvA</a:t>
            </a:r>
            <a:r>
              <a:rPr lang="en-US" dirty="0" smtClean="0"/>
              <a:t> detector would reach 1.5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 </a:t>
            </a:r>
            <a:r>
              <a:rPr lang="en-US" dirty="0" smtClean="0">
                <a:latin typeface="Calibri"/>
              </a:rPr>
              <a:t>10</a:t>
            </a:r>
            <a:r>
              <a:rPr lang="en-US" baseline="30000" dirty="0" smtClean="0">
                <a:latin typeface="Calibri"/>
              </a:rPr>
              <a:t>-17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sr</a:t>
            </a:r>
            <a:r>
              <a:rPr lang="en-US" baseline="30000" dirty="0" smtClean="0"/>
              <a:t>-1 </a:t>
            </a:r>
            <a:r>
              <a:rPr lang="en-US" dirty="0" smtClean="0"/>
              <a:t>over six years of running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 know from the Z width that there are three active </a:t>
            </a:r>
            <a:br>
              <a:rPr lang="en-US" sz="2400" dirty="0" smtClean="0"/>
            </a:br>
            <a:r>
              <a:rPr lang="en-US" sz="2400" dirty="0" smtClean="0"/>
              <a:t>(weak coupling) neutrino species</a:t>
            </a:r>
          </a:p>
          <a:p>
            <a:r>
              <a:rPr lang="en-US" sz="2400" dirty="0" smtClean="0"/>
              <a:t>We have observed oscillations between these which implies a mixing through the near degenerate mass </a:t>
            </a:r>
            <a:r>
              <a:rPr lang="en-US" sz="2400" dirty="0" err="1" smtClean="0"/>
              <a:t>eigenstates</a:t>
            </a:r>
            <a:endParaRPr lang="en-US" sz="2400" dirty="0" smtClean="0"/>
          </a:p>
          <a:p>
            <a:r>
              <a:rPr lang="en-US" sz="2400" dirty="0" smtClean="0"/>
              <a:t>In analogy to CKM mixing we setup a mixing structure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" y="3810000"/>
            <a:ext cx="3835337" cy="940168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" y="4927232"/>
            <a:ext cx="3326396" cy="94016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05710" y="3810000"/>
            <a:ext cx="3479242" cy="940294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4408" y="4927374"/>
            <a:ext cx="3530057" cy="940028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61717" y="4927374"/>
            <a:ext cx="3782965" cy="940028"/>
          </a:xfrm>
          <a:prstGeom prst="rect">
            <a:avLst/>
          </a:prstGeom>
          <a:noFill/>
          <a:ln/>
          <a:effectLst/>
        </p:spPr>
      </p:pic>
      <p:sp>
        <p:nvSpPr>
          <p:cNvPr id="15" name="TextBox 14"/>
          <p:cNvSpPr txBox="1"/>
          <p:nvPr/>
        </p:nvSpPr>
        <p:spPr>
          <a:xfrm>
            <a:off x="6324600" y="5955268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Near Unity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5955268"/>
            <a:ext cx="243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different structure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Magnetic Monopole Sensitivities</a:t>
            </a:r>
            <a:endParaRPr lang="en-US" dirty="0"/>
          </a:p>
        </p:txBody>
      </p:sp>
      <p:pic>
        <p:nvPicPr>
          <p:cNvPr id="9" name="Content Placeholder 8" descr="nova_monopole_sensitivity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700" y="1295400"/>
            <a:ext cx="8572500" cy="5362574"/>
          </a:xfrm>
        </p:spPr>
      </p:pic>
      <p:cxnSp>
        <p:nvCxnSpPr>
          <p:cNvPr id="13" name="Straight Arrow Connector 12"/>
          <p:cNvCxnSpPr/>
          <p:nvPr/>
        </p:nvCxnSpPr>
        <p:spPr>
          <a:xfrm rot="5400000">
            <a:off x="3467100" y="4610100"/>
            <a:ext cx="1524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590800" y="4191000"/>
            <a:ext cx="19050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95800" y="3657600"/>
            <a:ext cx="3172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NOvA</a:t>
            </a:r>
            <a:r>
              <a:rPr lang="en-US" dirty="0" smtClean="0"/>
              <a:t> Sensitivity extends below</a:t>
            </a:r>
            <a:br>
              <a:rPr lang="en-US" dirty="0" smtClean="0"/>
            </a:br>
            <a:r>
              <a:rPr lang="en-US" dirty="0" smtClean="0"/>
              <a:t>the Extended Parker Bound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6457890"/>
            <a:ext cx="2257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MACRO –Ref: </a:t>
            </a:r>
            <a:r>
              <a:rPr lang="en-US" sz="1000" dirty="0" err="1" smtClean="0"/>
              <a:t>M.Ambrosio</a:t>
            </a:r>
            <a:r>
              <a:rPr lang="en-US" sz="1000" dirty="0" smtClean="0"/>
              <a:t> et al. (2002)</a:t>
            </a:r>
            <a:br>
              <a:rPr lang="en-US" sz="1000" dirty="0" smtClean="0"/>
            </a:br>
            <a:r>
              <a:rPr lang="en-US" sz="1000" dirty="0" err="1" smtClean="0"/>
              <a:t>Eur.Phys.J</a:t>
            </a:r>
            <a:r>
              <a:rPr lang="en-US" sz="1000" dirty="0" smtClean="0"/>
              <a:t>. C25, 511-522 (2002)</a:t>
            </a:r>
            <a:endParaRPr lang="en-US" sz="1000" dirty="0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513" y="3127513"/>
            <a:ext cx="3730487" cy="37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70988"/>
            <a:ext cx="3612874" cy="361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C:\Users\norman\Desktop\wimp_interac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0563" y="1600200"/>
            <a:ext cx="2543037" cy="20965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WIMP Detection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Curved Connector 11"/>
          <p:cNvCxnSpPr/>
          <p:nvPr/>
        </p:nvCxnSpPr>
        <p:spPr>
          <a:xfrm rot="10800000" flipV="1">
            <a:off x="1683658" y="1480456"/>
            <a:ext cx="4630059" cy="2039257"/>
          </a:xfrm>
          <a:prstGeom prst="curvedConnector3">
            <a:avLst>
              <a:gd name="adj1" fmla="val 132759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83657" y="3512457"/>
            <a:ext cx="5798457" cy="827314"/>
          </a:xfrm>
          <a:prstGeom prst="straightConnector1">
            <a:avLst/>
          </a:prstGeom>
          <a:ln>
            <a:prstDash val="sysDot"/>
            <a:headEnd type="non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34" name="Picture 10" descr="C:\Users\norman\Desktop\wimp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8311" y="1190171"/>
            <a:ext cx="616569" cy="600982"/>
          </a:xfrm>
          <a:prstGeom prst="rect">
            <a:avLst/>
          </a:prstGeom>
          <a:noFill/>
        </p:spPr>
      </p:pic>
      <p:pic>
        <p:nvPicPr>
          <p:cNvPr id="1036" name="Picture 12" descr="C:\Users\norman\Desktop\well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753868" y="4456317"/>
            <a:ext cx="5227567" cy="315572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7039862" y="1307068"/>
            <a:ext cx="176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WIMP Candidate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480000">
            <a:off x="3708400" y="3432629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mmi10"/>
              </a:rPr>
              <a:t>º</a:t>
            </a:r>
            <a:r>
              <a:rPr lang="en-US" baseline="-25000" dirty="0" smtClean="0">
                <a:solidFill>
                  <a:srgbClr val="7030A0"/>
                </a:solidFill>
                <a:latin typeface="cmmi10"/>
              </a:rPr>
              <a:t>¹</a:t>
            </a:r>
            <a:endParaRPr lang="en-US" baseline="-25000" dirty="0">
              <a:solidFill>
                <a:srgbClr val="7030A0"/>
              </a:solidFill>
              <a:latin typeface="cmmi10"/>
            </a:endParaRPr>
          </a:p>
        </p:txBody>
      </p:sp>
      <p:sp>
        <p:nvSpPr>
          <p:cNvPr id="28" name="TextBox 27"/>
          <p:cNvSpPr txBox="1"/>
          <p:nvPr/>
        </p:nvSpPr>
        <p:spPr>
          <a:xfrm rot="480000">
            <a:off x="3357328" y="3824515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</a:t>
            </a:r>
            <a:r>
              <a:rPr lang="en-US" baseline="-25000" dirty="0" smtClean="0">
                <a:solidFill>
                  <a:srgbClr val="7030A0"/>
                </a:solidFill>
                <a:latin typeface="cmmi10"/>
              </a:rPr>
              <a:t>º</a:t>
            </a:r>
            <a:r>
              <a:rPr lang="en-US" dirty="0" smtClean="0">
                <a:solidFill>
                  <a:srgbClr val="7030A0"/>
                </a:solidFill>
              </a:rPr>
              <a:t> &gt;&gt; </a:t>
            </a:r>
            <a:r>
              <a:rPr lang="en-US" dirty="0" smtClean="0">
                <a:solidFill>
                  <a:srgbClr val="7030A0"/>
                </a:solidFill>
                <a:latin typeface="Calibri"/>
              </a:rPr>
              <a:t>E</a:t>
            </a:r>
            <a:r>
              <a:rPr lang="en-US" baseline="-25000" dirty="0" smtClean="0">
                <a:solidFill>
                  <a:srgbClr val="7030A0"/>
                </a:solidFill>
                <a:latin typeface="cmmi10"/>
              </a:rPr>
              <a:t>º</a:t>
            </a:r>
            <a:r>
              <a:rPr lang="en-US" baseline="-25000" dirty="0" smtClean="0">
                <a:solidFill>
                  <a:srgbClr val="7030A0"/>
                </a:solidFill>
                <a:latin typeface="Calibri"/>
              </a:rPr>
              <a:t>-solar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13511" y="1950740"/>
            <a:ext cx="2293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 smtClean="0">
                <a:solidFill>
                  <a:srgbClr val="FFC000"/>
                </a:solidFill>
                <a:latin typeface="cmmi10"/>
              </a:rPr>
              <a:t>¡</a:t>
            </a:r>
            <a:r>
              <a:rPr lang="en-US" sz="1200" dirty="0" smtClean="0">
                <a:solidFill>
                  <a:srgbClr val="FFC000"/>
                </a:solidFill>
              </a:rPr>
              <a:t>(capture)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 smtClean="0">
                <a:solidFill>
                  <a:srgbClr val="FFC000"/>
                </a:solidFill>
                <a:latin typeface="cmmi10"/>
              </a:rPr>
              <a:t>¡</a:t>
            </a:r>
            <a:r>
              <a:rPr lang="en-US" sz="1200" dirty="0" smtClean="0">
                <a:solidFill>
                  <a:srgbClr val="FFC000"/>
                </a:solidFill>
              </a:rPr>
              <a:t>(annihilation)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C000"/>
                </a:solidFill>
              </a:rPr>
              <a:t> </a:t>
            </a:r>
            <a:r>
              <a:rPr lang="en-US" sz="1200" dirty="0" smtClean="0">
                <a:solidFill>
                  <a:srgbClr val="FFC000"/>
                </a:solidFill>
                <a:latin typeface="cmmi10"/>
              </a:rPr>
              <a:t>¾</a:t>
            </a:r>
            <a:r>
              <a:rPr lang="en-US" sz="1200" dirty="0" smtClean="0">
                <a:solidFill>
                  <a:srgbClr val="FFC000"/>
                </a:solidFill>
              </a:rPr>
              <a:t>(scatter)</a:t>
            </a:r>
          </a:p>
          <a:p>
            <a:pPr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FFC000"/>
                </a:solidFill>
                <a:latin typeface="cmmi10"/>
              </a:rPr>
              <a:t> º</a:t>
            </a:r>
            <a:r>
              <a:rPr lang="en-US" sz="1200" dirty="0" smtClean="0">
                <a:solidFill>
                  <a:srgbClr val="FFC000"/>
                </a:solidFill>
              </a:rPr>
              <a:t> interactions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>
              <a:solidFill>
                <a:srgbClr val="FFC000"/>
              </a:solidFill>
            </a:endParaRPr>
          </a:p>
          <a:p>
            <a:r>
              <a:rPr lang="en-US" sz="1200" dirty="0" smtClean="0">
                <a:solidFill>
                  <a:srgbClr val="FFC000"/>
                </a:solidFill>
              </a:rPr>
              <a:t>Results in ejection of a high energy neutrino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108723" y="3982065"/>
            <a:ext cx="877529" cy="818535"/>
          </a:xfrm>
          <a:prstGeom prst="rect">
            <a:avLst/>
          </a:prstGeom>
          <a:noFill/>
          <a:ln w="38100"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82465" y="3672347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92D050"/>
                </a:solidFill>
              </a:rPr>
              <a:t>NOvA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73739" y="5673350"/>
            <a:ext cx="2785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Detect CC Interaction</a:t>
            </a:r>
            <a:br>
              <a:rPr lang="en-US" dirty="0" smtClean="0">
                <a:solidFill>
                  <a:srgbClr val="92D050"/>
                </a:solidFill>
              </a:rPr>
            </a:br>
            <a:r>
              <a:rPr lang="en-US" dirty="0" smtClean="0">
                <a:solidFill>
                  <a:srgbClr val="92D050"/>
                </a:solidFill>
              </a:rPr>
              <a:t>Correlated to Solar Position</a:t>
            </a: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(for upward and </a:t>
            </a:r>
            <a:r>
              <a:rPr lang="en-US" dirty="0" err="1" smtClean="0">
                <a:solidFill>
                  <a:srgbClr val="92D050"/>
                </a:solidFill>
              </a:rPr>
              <a:t>horiz</a:t>
            </a:r>
            <a:r>
              <a:rPr lang="en-US" dirty="0" smtClean="0">
                <a:solidFill>
                  <a:srgbClr val="92D050"/>
                </a:solidFill>
              </a:rPr>
              <a:t>. </a:t>
            </a:r>
            <a:r>
              <a:rPr lang="en-US" dirty="0" err="1" smtClean="0">
                <a:solidFill>
                  <a:srgbClr val="92D050"/>
                </a:solidFill>
              </a:rPr>
              <a:t>evts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34" name="Straight Arrow Connector 33"/>
          <p:cNvCxnSpPr>
            <a:stCxn id="32" idx="0"/>
          </p:cNvCxnSpPr>
          <p:nvPr/>
        </p:nvCxnSpPr>
        <p:spPr>
          <a:xfrm rot="5400000" flipH="1" flipV="1">
            <a:off x="5545560" y="3711977"/>
            <a:ext cx="1182467" cy="274028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91692" y="6328112"/>
            <a:ext cx="184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Solar Gravity Well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480000">
            <a:off x="4070554" y="3480620"/>
            <a:ext cx="375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mmi10"/>
              </a:rPr>
              <a:t>º</a:t>
            </a:r>
            <a:r>
              <a:rPr lang="en-US" baseline="-25000" dirty="0" smtClean="0">
                <a:solidFill>
                  <a:srgbClr val="7030A0"/>
                </a:solidFill>
              </a:rPr>
              <a:t>e</a:t>
            </a:r>
            <a:endParaRPr lang="en-US" baseline="-25000" dirty="0">
              <a:solidFill>
                <a:srgbClr val="7030A0"/>
              </a:solidFill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7 -0.00023 C -0.14583 0.00301 -0.25729 0.00625 -0.35451 0.01921 C -0.45173 0.03218 -0.55972 0.0588 -0.61823 0.07824 C -0.67673 0.09769 -0.69739 0.1088 -0.70607 0.13542 C -0.71475 0.16204 -0.68871 0.21227 -0.67066 0.2375 C -0.6526 0.26273 -0.61909 0.27732 -0.59809 0.28704 C -0.57708 0.29676 -0.55347 0.29375 -0.54479 0.2956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path" presetSubtype="0" repeatCount="3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479 0.2956 C -0.54288 0.29236 -0.54097 0.28888 -0.53906 0.28449 C -0.53403 0.27199 -0.53264 0.25949 -0.53646 0.25763 C -0.54028 0.25555 -0.54739 0.26435 -0.55243 0.27685 C -0.55521 0.28356 -0.55677 0.28981 -0.55729 0.29467 C -0.55816 0.29837 -0.55833 0.30231 -0.55833 0.30671 C -0.55833 0.32083 -0.55486 0.33263 -0.55087 0.33263 C -0.54687 0.33263 -0.5434 0.32083 -0.5434 0.30671 C -0.5434 0.3 -0.5441 0.29375 -0.54548 0.28935 C -0.546 0.28541 -0.54739 0.28148 -0.54896 0.27731 C -0.55434 0.26435 -0.56163 0.25555 -0.56528 0.25763 C -0.5691 0.25995 -0.56771 0.27199 -0.56232 0.28472 C -0.56024 0.29097 -0.55729 0.29583 -0.55434 0.2993 C -0.55225 0.30254 -0.54982 0.30532 -0.54653 0.3081 C -0.53698 0.31736 -0.52743 0.32152 -0.52465 0.31759 C -0.52222 0.31388 -0.5276 0.30347 -0.53732 0.29467 C -0.54132 0.29097 -0.54548 0.28796 -0.54896 0.28611 C -0.55225 0.28425 -0.55625 0.28263 -0.56059 0.28171 C -0.57222 0.27847 -0.58246 0.27939 -0.58316 0.28449 C -0.5842 0.28935 -0.57552 0.2956 -0.56371 0.29884 C -0.55833 0.3 -0.5533 0.30069 -0.5493 0.30023 C -0.54583 0.30023 -0.54201 0.29976 -0.53802 0.29884 C -0.52639 0.2956 -0.51736 0.28888 -0.51857 0.28425 C -0.51927 0.27939 -0.52951 0.27824 -0.54132 0.28148 C -0.54687 0.28287 -0.55191 0.28518 -0.55538 0.28773 C -0.55833 0.28958 -0.56128 0.29189 -0.56458 0.29467 C -0.57396 0.3037 -0.57951 0.31388 -0.57673 0.31759 C -0.57448 0.32152 -0.56458 0.31736 -0.55521 0.30856 C -0.55069 0.30416 -0.54687 0.29976 -0.54479 0.2956 Z " pathEditMode="relative" rAng="0" ptsTypes="fffffffffffffffffffffffffffff">
                                      <p:cBhvr>
                                        <p:cTn id="1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29" grpId="1"/>
      <p:bldP spid="30" grpId="0" animBg="1"/>
      <p:bldP spid="31" grpId="0"/>
      <p:bldP spid="32" grpId="0"/>
      <p:bldP spid="23" grpId="0"/>
      <p:bldP spid="3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3" descr="C:\Users\norman\Desktop\JobTalk_Graphics\nova_far_det_iso_tran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175308"/>
            <a:ext cx="4038600" cy="22442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WIMP Detection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NOvA</a:t>
            </a:r>
            <a:r>
              <a:rPr lang="en-US" dirty="0" smtClean="0">
                <a:solidFill>
                  <a:srgbClr val="FF0000"/>
                </a:solidFill>
              </a:rPr>
              <a:t> is all but insensitive to the Solar </a:t>
            </a:r>
            <a:r>
              <a:rPr lang="en-US" dirty="0" smtClean="0">
                <a:solidFill>
                  <a:srgbClr val="FF0000"/>
                </a:solidFill>
                <a:latin typeface="cmmi10"/>
              </a:rPr>
              <a:t>º</a:t>
            </a:r>
            <a:r>
              <a:rPr lang="en-US" dirty="0" smtClean="0">
                <a:solidFill>
                  <a:srgbClr val="FF0000"/>
                </a:solidFill>
              </a:rPr>
              <a:t> flux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Simple energy threshold is enough to completely suppress the </a:t>
            </a:r>
            <a:r>
              <a:rPr lang="en-US" baseline="30000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en-US" dirty="0" smtClean="0">
                <a:solidFill>
                  <a:srgbClr val="FF0000"/>
                </a:solidFill>
                <a:latin typeface="cmmi10"/>
              </a:rPr>
              <a:t>º</a:t>
            </a:r>
            <a:r>
              <a:rPr lang="en-US" dirty="0" smtClean="0">
                <a:solidFill>
                  <a:srgbClr val="FF0000"/>
                </a:solidFill>
              </a:rPr>
              <a:t>‘s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Solar WIMP search looks for </a:t>
            </a:r>
            <a:r>
              <a:rPr lang="en-US" dirty="0" smtClean="0">
                <a:solidFill>
                  <a:srgbClr val="FF0000"/>
                </a:solidFill>
                <a:latin typeface="cmmi10"/>
              </a:rPr>
              <a:t>º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aseline="-25000" dirty="0" smtClean="0">
                <a:solidFill>
                  <a:srgbClr val="FF0000"/>
                </a:solidFill>
                <a:latin typeface="cmmi10"/>
              </a:rPr>
              <a:t>¹</a:t>
            </a:r>
            <a:r>
              <a:rPr lang="en-US" dirty="0" smtClean="0">
                <a:solidFill>
                  <a:srgbClr val="FF0000"/>
                </a:solidFill>
              </a:rPr>
              <a:t> CC events pointing to the Sun with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Energy &gt;&gt; </a:t>
            </a:r>
            <a:r>
              <a:rPr lang="en-US" dirty="0" err="1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</a:rPr>
              <a:t>low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Triggering is done in Buffer farm which has knowledge of event time and solar position/trajectory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Only Upward going or horizontal flux are considered to suppress Atmospheric muons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General acceptance is from 1GeV-10GeV (</a:t>
            </a:r>
            <a:r>
              <a:rPr lang="en-US" dirty="0" smtClean="0">
                <a:solidFill>
                  <a:srgbClr val="FF0000"/>
                </a:solidFill>
                <a:latin typeface="cmmi10"/>
              </a:rPr>
              <a:t>¹’s</a:t>
            </a:r>
            <a:r>
              <a:rPr lang="en-US" dirty="0" smtClean="0">
                <a:solidFill>
                  <a:srgbClr val="FF0000"/>
                </a:solidFill>
              </a:rPr>
              <a:t> ranged out) to many </a:t>
            </a:r>
            <a:r>
              <a:rPr lang="en-US" dirty="0" err="1" smtClean="0">
                <a:solidFill>
                  <a:srgbClr val="FF0000"/>
                </a:solidFill>
              </a:rPr>
              <a:t>TeV</a:t>
            </a:r>
            <a:r>
              <a:rPr lang="en-US" dirty="0" smtClean="0">
                <a:solidFill>
                  <a:srgbClr val="FF0000"/>
                </a:solidFill>
              </a:rPr>
              <a:t> (muon E via </a:t>
            </a:r>
            <a:r>
              <a:rPr lang="en-US" dirty="0" err="1" smtClean="0">
                <a:solidFill>
                  <a:srgbClr val="FF0000"/>
                </a:solidFill>
              </a:rPr>
              <a:t>dE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dx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61743" y="5770179"/>
            <a:ext cx="779876" cy="77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7168055" y="4761186"/>
            <a:ext cx="1387366" cy="1008993"/>
          </a:xfrm>
          <a:prstGeom prst="straightConnector1">
            <a:avLst/>
          </a:prstGeom>
          <a:ln>
            <a:prstDash val="sysDot"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6122273" y="3326527"/>
            <a:ext cx="1455690" cy="982718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66539" y="5465379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mmi10"/>
              </a:rPr>
              <a:t>º</a:t>
            </a:r>
            <a:r>
              <a:rPr lang="en-US" baseline="-25000" dirty="0" smtClean="0">
                <a:solidFill>
                  <a:srgbClr val="7030A0"/>
                </a:solidFill>
                <a:latin typeface="cmmi10"/>
              </a:rPr>
              <a:t>¹</a:t>
            </a:r>
            <a:endParaRPr lang="en-US" baseline="-25000" dirty="0">
              <a:solidFill>
                <a:srgbClr val="7030A0"/>
              </a:solidFill>
              <a:latin typeface="cmmi1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30793" y="3250337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  <a:latin typeface="cmmi10"/>
              </a:rPr>
              <a:t>¹</a:t>
            </a:r>
            <a:r>
              <a:rPr lang="en-US" baseline="30000" dirty="0" smtClean="0">
                <a:solidFill>
                  <a:srgbClr val="00B0F0"/>
                </a:solidFill>
                <a:latin typeface="cmsy10"/>
              </a:rPr>
              <a:t>§</a:t>
            </a:r>
            <a:endParaRPr lang="en-US" baseline="30000" dirty="0">
              <a:solidFill>
                <a:srgbClr val="00B0F0"/>
              </a:solidFill>
              <a:latin typeface="cmsy1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7200" y="3505200"/>
            <a:ext cx="4719147" cy="609600"/>
          </a:xfrm>
          <a:prstGeom prst="straightConnector1">
            <a:avLst/>
          </a:prstGeom>
          <a:ln>
            <a:prstDash val="sysDot"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176347" y="3090040"/>
            <a:ext cx="2443653" cy="41516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60975" y="4284881"/>
            <a:ext cx="1683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Upward going </a:t>
            </a:r>
            <a:r>
              <a:rPr lang="en-US" dirty="0" smtClean="0">
                <a:solidFill>
                  <a:srgbClr val="00B0F0"/>
                </a:solidFill>
                <a:latin typeface="cmmi10"/>
              </a:rPr>
              <a:t>¹</a:t>
            </a:r>
            <a:endParaRPr lang="en-US" dirty="0">
              <a:solidFill>
                <a:srgbClr val="00B0F0"/>
              </a:solidFill>
              <a:latin typeface="cmmi10"/>
            </a:endParaRPr>
          </a:p>
        </p:txBody>
      </p:sp>
      <p:sp>
        <p:nvSpPr>
          <p:cNvPr id="21" name="TextBox 20"/>
          <p:cNvSpPr txBox="1"/>
          <p:nvPr/>
        </p:nvSpPr>
        <p:spPr>
          <a:xfrm rot="-540000">
            <a:off x="4996480" y="3074467"/>
            <a:ext cx="134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Horizontal </a:t>
            </a:r>
            <a:r>
              <a:rPr lang="en-US" dirty="0" smtClean="0">
                <a:solidFill>
                  <a:srgbClr val="00B0F0"/>
                </a:solidFill>
                <a:latin typeface="cmmi10"/>
              </a:rPr>
              <a:t>¹</a:t>
            </a:r>
            <a:endParaRPr lang="en-US" dirty="0">
              <a:solidFill>
                <a:srgbClr val="00B0F0"/>
              </a:solidFill>
              <a:latin typeface="cmmi1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5145" y="4555613"/>
            <a:ext cx="166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(Conversion in Rock)</a:t>
            </a:r>
            <a:endParaRPr lang="en-US" sz="1400" dirty="0">
              <a:solidFill>
                <a:srgbClr val="00B0F0"/>
              </a:solidFill>
              <a:latin typeface="cmmi10"/>
            </a:endParaRPr>
          </a:p>
        </p:txBody>
      </p:sp>
      <p:sp>
        <p:nvSpPr>
          <p:cNvPr id="25" name="TextBox 24"/>
          <p:cNvSpPr txBox="1"/>
          <p:nvPr/>
        </p:nvSpPr>
        <p:spPr>
          <a:xfrm rot="-540000">
            <a:off x="4967327" y="3398554"/>
            <a:ext cx="1583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(Conversion in </a:t>
            </a:r>
            <a:r>
              <a:rPr lang="en-US" sz="1400" dirty="0" err="1" smtClean="0">
                <a:solidFill>
                  <a:srgbClr val="00B0F0"/>
                </a:solidFill>
              </a:rPr>
              <a:t>Det</a:t>
            </a:r>
            <a:r>
              <a:rPr lang="en-US" sz="1400" dirty="0" smtClean="0">
                <a:solidFill>
                  <a:srgbClr val="00B0F0"/>
                </a:solidFill>
              </a:rPr>
              <a:t>)</a:t>
            </a:r>
            <a:endParaRPr lang="en-US" sz="1400" dirty="0">
              <a:solidFill>
                <a:srgbClr val="00B0F0"/>
              </a:solidFill>
              <a:latin typeface="cmmi1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00073" y="3250337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mmi10"/>
              </a:rPr>
              <a:t>º</a:t>
            </a:r>
            <a:r>
              <a:rPr lang="en-US" baseline="-25000" dirty="0" smtClean="0">
                <a:solidFill>
                  <a:srgbClr val="7030A0"/>
                </a:solidFill>
                <a:latin typeface="cmmi10"/>
              </a:rPr>
              <a:t>¹</a:t>
            </a:r>
            <a:endParaRPr lang="en-US" baseline="-25000" dirty="0">
              <a:solidFill>
                <a:srgbClr val="7030A0"/>
              </a:solidFill>
              <a:latin typeface="cmmi1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40975" y="5096047"/>
            <a:ext cx="3205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Large Number of sampling point and full event reconstruction give pointing  to source.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40000">
            <a:off x="2736063" y="5551967"/>
            <a:ext cx="1037537" cy="93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Arrow Connector 37"/>
          <p:cNvCxnSpPr/>
          <p:nvPr/>
        </p:nvCxnSpPr>
        <p:spPr>
          <a:xfrm flipV="1">
            <a:off x="6876682" y="2971800"/>
            <a:ext cx="743318" cy="48084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054" idx="0"/>
          </p:cNvCxnSpPr>
          <p:nvPr/>
        </p:nvCxnSpPr>
        <p:spPr>
          <a:xfrm rot="5400000" flipH="1" flipV="1">
            <a:off x="4090948" y="2806644"/>
            <a:ext cx="2139731" cy="3431737"/>
          </a:xfrm>
          <a:prstGeom prst="straightConnector1">
            <a:avLst/>
          </a:prstGeom>
          <a:ln>
            <a:prstDash val="sysDot"/>
            <a:headEnd type="none" w="med" len="med"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584396" y="4387333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mmi10"/>
              </a:rPr>
              <a:t>º</a:t>
            </a:r>
            <a:r>
              <a:rPr lang="en-US" baseline="-25000" dirty="0" smtClean="0">
                <a:solidFill>
                  <a:srgbClr val="7030A0"/>
                </a:solidFill>
                <a:latin typeface="cmmi10"/>
              </a:rPr>
              <a:t>¹</a:t>
            </a:r>
            <a:endParaRPr lang="en-US" baseline="-25000" dirty="0">
              <a:solidFill>
                <a:srgbClr val="7030A0"/>
              </a:solidFill>
              <a:latin typeface="cmmi10"/>
            </a:endParaRPr>
          </a:p>
        </p:txBody>
      </p:sp>
      <p:sp>
        <p:nvSpPr>
          <p:cNvPr id="48" name="Date Placeholder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6699E-6 C -0.14618 0.02661 -0.28489 0.05113 -0.42066 0.04904 C -0.55642 0.04696 -0.73507 0.04488 -0.81458 -0.01226 C -0.89409 -0.06939 -0.88021 -0.23525 -0.89739 -0.29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" y="-1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8" grpId="0"/>
      <p:bldP spid="21" grpId="0"/>
      <p:bldP spid="22" grpId="0"/>
      <p:bldP spid="25" grpId="0"/>
      <p:bldP spid="25" grpId="1"/>
      <p:bldP spid="33" grpId="1"/>
      <p:bldP spid="33" grpId="2"/>
      <p:bldP spid="4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WIMP Triggers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Solar Tracking – </a:t>
            </a:r>
            <a:r>
              <a:rPr lang="en-US" dirty="0" smtClean="0">
                <a:latin typeface="cmmi10"/>
              </a:rPr>
              <a:t>º</a:t>
            </a:r>
            <a:r>
              <a:rPr lang="en-US" baseline="-25000" dirty="0" smtClean="0">
                <a:latin typeface="cmmi10"/>
              </a:rPr>
              <a:t>¹</a:t>
            </a:r>
            <a:endParaRPr lang="en-US" baseline="-25000" dirty="0">
              <a:latin typeface="cmmi1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latin typeface="cmmi10"/>
              </a:rPr>
              <a:t>º</a:t>
            </a:r>
            <a:r>
              <a:rPr lang="en-US" sz="2000" baseline="-25000" dirty="0" smtClean="0">
                <a:latin typeface="cmmi10"/>
              </a:rPr>
              <a:t>¹</a:t>
            </a:r>
            <a:r>
              <a:rPr lang="en-US" sz="2000" dirty="0" smtClean="0"/>
              <a:t> Requires:</a:t>
            </a:r>
          </a:p>
          <a:p>
            <a:pPr lvl="1"/>
            <a:r>
              <a:rPr lang="en-US" sz="1800" dirty="0" smtClean="0"/>
              <a:t>Reconstructed </a:t>
            </a:r>
            <a:r>
              <a:rPr lang="en-US" sz="1800" dirty="0" smtClean="0">
                <a:latin typeface="cmmi10"/>
              </a:rPr>
              <a:t>º</a:t>
            </a:r>
            <a:r>
              <a:rPr lang="en-US" sz="1800" dirty="0" smtClean="0"/>
              <a:t> </a:t>
            </a:r>
            <a:r>
              <a:rPr lang="en-US" sz="1800" baseline="-25000" dirty="0" smtClean="0">
                <a:latin typeface="cmmi10"/>
              </a:rPr>
              <a:t>¹</a:t>
            </a:r>
            <a:r>
              <a:rPr lang="en-US" sz="1800" dirty="0" smtClean="0"/>
              <a:t> CC  muon track</a:t>
            </a:r>
            <a:br>
              <a:rPr lang="en-US" sz="1800" dirty="0" smtClean="0"/>
            </a:br>
            <a:r>
              <a:rPr lang="en-US" sz="1800" dirty="0" smtClean="0"/>
              <a:t>(upward or horizontal)</a:t>
            </a:r>
          </a:p>
          <a:p>
            <a:pPr lvl="2"/>
            <a:r>
              <a:rPr lang="en-US" sz="1600" dirty="0" smtClean="0"/>
              <a:t>Allows conversion in the rock or atmosphere while keeping cosmic ray background to a minimum</a:t>
            </a:r>
          </a:p>
          <a:p>
            <a:pPr lvl="1"/>
            <a:r>
              <a:rPr lang="en-US" sz="1800" dirty="0" smtClean="0"/>
              <a:t>Track pointing requirement </a:t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 smtClean="0">
                <a:latin typeface="cmsy10"/>
              </a:rPr>
              <a:t>§</a:t>
            </a:r>
            <a:r>
              <a:rPr lang="en-US" sz="1800" dirty="0" smtClean="0"/>
              <a:t> 5 degrees to solar) </a:t>
            </a:r>
          </a:p>
          <a:p>
            <a:pPr lvl="1"/>
            <a:r>
              <a:rPr lang="en-US" sz="1800" dirty="0" smtClean="0"/>
              <a:t>Track Energy &gt;&gt; </a:t>
            </a:r>
            <a:r>
              <a:rPr lang="en-US" sz="1800" dirty="0" err="1" smtClean="0">
                <a:latin typeface="Calibri"/>
              </a:rPr>
              <a:t>E</a:t>
            </a:r>
            <a:r>
              <a:rPr lang="en-US" sz="1800" baseline="-25000" dirty="0" err="1" smtClean="0">
                <a:latin typeface="Calibri"/>
              </a:rPr>
              <a:t>solar</a:t>
            </a:r>
            <a:endParaRPr lang="en-US" sz="1800" baseline="-25000" dirty="0" smtClean="0">
              <a:latin typeface="Calibri"/>
            </a:endParaRPr>
          </a:p>
          <a:p>
            <a:endParaRPr lang="en-US" sz="20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Solar Tracking – </a:t>
            </a:r>
            <a:r>
              <a:rPr lang="en-US" dirty="0" smtClean="0">
                <a:latin typeface="cmmi10"/>
              </a:rPr>
              <a:t>º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latin typeface="cmmi10"/>
              </a:rPr>
              <a:t>º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Requires:</a:t>
            </a:r>
          </a:p>
          <a:p>
            <a:pPr lvl="1"/>
            <a:r>
              <a:rPr lang="en-US" sz="1800" dirty="0" smtClean="0"/>
              <a:t>Reconstructed </a:t>
            </a:r>
            <a:r>
              <a:rPr lang="en-US" sz="1800" dirty="0" smtClean="0">
                <a:latin typeface="cmmi10"/>
              </a:rPr>
              <a:t>º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CC EM shower shape (upward or horizontal)</a:t>
            </a:r>
          </a:p>
          <a:p>
            <a:pPr lvl="2"/>
            <a:r>
              <a:rPr lang="en-US" sz="1600" dirty="0" smtClean="0"/>
              <a:t>Interaction point required within the detector</a:t>
            </a:r>
          </a:p>
          <a:p>
            <a:pPr lvl="2"/>
            <a:r>
              <a:rPr lang="en-US" sz="1600" dirty="0" smtClean="0"/>
              <a:t>Pre-veto of ranged muon in shower origination area</a:t>
            </a:r>
          </a:p>
          <a:p>
            <a:pPr lvl="1"/>
            <a:r>
              <a:rPr lang="en-US" sz="1800" dirty="0" smtClean="0"/>
              <a:t>Shower pointing requirement</a:t>
            </a:r>
          </a:p>
          <a:p>
            <a:pPr lvl="1"/>
            <a:r>
              <a:rPr lang="en-US" sz="1800" dirty="0" smtClean="0"/>
              <a:t>Total shower energy &gt;&gt; </a:t>
            </a:r>
            <a:r>
              <a:rPr lang="en-US" sz="1800" dirty="0" err="1" smtClean="0">
                <a:latin typeface="Calibri"/>
              </a:rPr>
              <a:t>E</a:t>
            </a:r>
            <a:r>
              <a:rPr lang="en-US" sz="1800" baseline="-25000" dirty="0" err="1" smtClean="0">
                <a:latin typeface="Calibri"/>
              </a:rPr>
              <a:t>solar</a:t>
            </a:r>
            <a:endParaRPr lang="en-US" sz="1800" baseline="-25000" dirty="0" smtClean="0">
              <a:latin typeface="Calibri"/>
            </a:endParaRPr>
          </a:p>
          <a:p>
            <a:endParaRPr lang="en-US" sz="20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600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WIMPS and High Energy </a:t>
            </a:r>
            <a:r>
              <a:rPr lang="en-US" dirty="0" smtClean="0">
                <a:latin typeface="cmmi10"/>
              </a:rPr>
              <a:t>º</a:t>
            </a:r>
            <a:r>
              <a:rPr lang="en-US" dirty="0" smtClean="0"/>
              <a:t>’s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Energy Range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 upward/horizontal  </a:t>
            </a:r>
            <a:r>
              <a:rPr lang="en-US" sz="2000" dirty="0" smtClean="0">
                <a:latin typeface="cmmi10"/>
              </a:rPr>
              <a:t>º</a:t>
            </a:r>
            <a:r>
              <a:rPr lang="en-US" sz="2000" baseline="-25000" dirty="0" smtClean="0">
                <a:latin typeface="cmmi10"/>
              </a:rPr>
              <a:t>¹</a:t>
            </a:r>
            <a:r>
              <a:rPr lang="en-US" sz="2000" dirty="0" smtClean="0"/>
              <a:t> the available range is from sub-</a:t>
            </a:r>
            <a:r>
              <a:rPr lang="en-US" sz="2000" dirty="0" err="1" smtClean="0"/>
              <a:t>GeV</a:t>
            </a:r>
            <a:r>
              <a:rPr lang="en-US" sz="2000" dirty="0" smtClean="0"/>
              <a:t> to &gt;&gt; </a:t>
            </a:r>
            <a:r>
              <a:rPr lang="en-US" sz="2000" dirty="0" err="1" smtClean="0"/>
              <a:t>TeV</a:t>
            </a:r>
            <a:r>
              <a:rPr lang="en-US" sz="2000" dirty="0" smtClean="0"/>
              <a:t> with E</a:t>
            </a:r>
            <a:r>
              <a:rPr lang="en-US" sz="2000" baseline="-25000" dirty="0" smtClean="0">
                <a:latin typeface="cmmi10"/>
              </a:rPr>
              <a:t>¹</a:t>
            </a:r>
            <a:r>
              <a:rPr lang="en-US" sz="2000" dirty="0" smtClean="0"/>
              <a:t> from </a:t>
            </a:r>
            <a:r>
              <a:rPr lang="en-US" sz="2000" dirty="0" err="1" smtClean="0"/>
              <a:t>dE</a:t>
            </a:r>
            <a:r>
              <a:rPr lang="en-US" sz="2000" dirty="0" smtClean="0"/>
              <a:t>/</a:t>
            </a:r>
            <a:r>
              <a:rPr lang="en-US" sz="2000" dirty="0" err="1" smtClean="0"/>
              <a:t>dx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Doubles as High E ATM </a:t>
            </a:r>
            <a:r>
              <a:rPr lang="en-US" sz="2000" dirty="0" smtClean="0">
                <a:latin typeface="cmmi10"/>
              </a:rPr>
              <a:t>º</a:t>
            </a:r>
            <a:r>
              <a:rPr lang="en-US" sz="2000" dirty="0" smtClean="0"/>
              <a:t> trigger</a:t>
            </a:r>
          </a:p>
          <a:p>
            <a:r>
              <a:rPr lang="en-US" sz="2000" dirty="0" smtClean="0"/>
              <a:t>Requires:</a:t>
            </a:r>
          </a:p>
          <a:p>
            <a:pPr lvl="1"/>
            <a:r>
              <a:rPr lang="en-US" sz="1800" dirty="0" smtClean="0"/>
              <a:t>Reconstructed </a:t>
            </a:r>
            <a:r>
              <a:rPr lang="en-US" sz="1800" dirty="0" smtClean="0">
                <a:latin typeface="cmmi10"/>
              </a:rPr>
              <a:t>º</a:t>
            </a:r>
            <a:r>
              <a:rPr lang="en-US" sz="1800" baseline="-25000" dirty="0" smtClean="0">
                <a:latin typeface="cmmi10"/>
              </a:rPr>
              <a:t>¹</a:t>
            </a:r>
            <a:r>
              <a:rPr lang="en-US" sz="1800" dirty="0" smtClean="0"/>
              <a:t> or </a:t>
            </a:r>
            <a:r>
              <a:rPr lang="en-US" sz="1800" dirty="0" smtClean="0">
                <a:latin typeface="cmmi10"/>
              </a:rPr>
              <a:t>º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CC event</a:t>
            </a:r>
            <a:br>
              <a:rPr lang="en-US" sz="1800" dirty="0" smtClean="0"/>
            </a:br>
            <a:r>
              <a:rPr lang="en-US" sz="1800" dirty="0" smtClean="0"/>
              <a:t>(upward or horizontal)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 smtClean="0">
                <a:latin typeface="cmmi10"/>
              </a:rPr>
              <a:t>¢</a:t>
            </a:r>
            <a:r>
              <a:rPr lang="en-US" sz="1800" dirty="0" smtClean="0"/>
              <a:t>t (bottom/top)</a:t>
            </a:r>
          </a:p>
          <a:p>
            <a:pPr lvl="2"/>
            <a:r>
              <a:rPr lang="en-US" sz="1600" dirty="0" smtClean="0"/>
              <a:t>Timing resolution 30ns</a:t>
            </a:r>
          </a:p>
          <a:p>
            <a:pPr lvl="1"/>
            <a:r>
              <a:rPr lang="en-US" sz="1800" dirty="0" smtClean="0"/>
              <a:t>Higher E threshold to suppress false positives from </a:t>
            </a:r>
            <a:r>
              <a:rPr lang="en-US" sz="1800" dirty="0" err="1" smtClean="0"/>
              <a:t>atm</a:t>
            </a:r>
            <a:r>
              <a:rPr lang="en-US" sz="1800" dirty="0" smtClean="0"/>
              <a:t> </a:t>
            </a:r>
            <a:r>
              <a:rPr lang="en-US" sz="1800" dirty="0" err="1" smtClean="0"/>
              <a:t>cosmics</a:t>
            </a:r>
            <a:endParaRPr lang="en-US" sz="1800" dirty="0" smtClean="0"/>
          </a:p>
          <a:p>
            <a:r>
              <a:rPr lang="en-US" sz="2200" dirty="0" smtClean="0"/>
              <a:t>Sky survey and source correlation is done offline</a:t>
            </a:r>
          </a:p>
          <a:p>
            <a:pPr lvl="1"/>
            <a:endParaRPr lang="en-US" sz="1800" dirty="0" smtClean="0"/>
          </a:p>
        </p:txBody>
      </p:sp>
      <p:sp>
        <p:nvSpPr>
          <p:cNvPr id="11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ATM </a:t>
            </a:r>
            <a:r>
              <a:rPr lang="en-US" dirty="0" smtClean="0">
                <a:latin typeface="cmmi10"/>
              </a:rPr>
              <a:t>º</a:t>
            </a:r>
            <a:r>
              <a:rPr lang="en-US" dirty="0" smtClean="0"/>
              <a:t>’s &amp; Galactic WIMP </a:t>
            </a:r>
            <a:endParaRPr lang="en-US" dirty="0"/>
          </a:p>
        </p:txBody>
      </p:sp>
      <p:pic>
        <p:nvPicPr>
          <p:cNvPr id="12" name="Content Placeholder 16" descr="energyloss_mineraloi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675" y="3491647"/>
            <a:ext cx="4291525" cy="2680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6873762" y="3731176"/>
            <a:ext cx="1387369" cy="2070534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82549" y="3720666"/>
            <a:ext cx="110364" cy="2070534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Threshold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992912" y="3720665"/>
            <a:ext cx="1331688" cy="2070536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in</a:t>
            </a:r>
            <a:b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/>
              </a:rPr>
              <a:t>?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/>
              </a:rPr>
              <a:t>k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Delayed Coincidence Triggering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Many processes of interest have a signature which includes a delayed component</a:t>
            </a:r>
          </a:p>
          <a:p>
            <a:pPr lvl="1"/>
            <a:r>
              <a:rPr lang="en-US" sz="2400" dirty="0" smtClean="0"/>
              <a:t>Muon decay (ordinary Michel spectrum,  for calibration)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Low energy Neutrino/Anti-neutrino CC events (Supernova Source)</a:t>
            </a:r>
          </a:p>
          <a:p>
            <a:pPr lvl="2">
              <a:buNone/>
            </a:pPr>
            <a:endParaRPr lang="en-US" sz="2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990600" y="4800600"/>
            <a:ext cx="3886402" cy="443125"/>
            <a:chOff x="1828800" y="4205075"/>
            <a:chExt cx="3886402" cy="443125"/>
          </a:xfrm>
        </p:grpSpPr>
        <p:pic>
          <p:nvPicPr>
            <p:cNvPr id="7" name="Picture 6" descr="TP_tmp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828800" y="4205075"/>
              <a:ext cx="2565981" cy="27901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191000" y="4393659"/>
              <a:ext cx="1524202" cy="25454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" name="Group 16"/>
          <p:cNvGrpSpPr/>
          <p:nvPr/>
        </p:nvGrpSpPr>
        <p:grpSpPr>
          <a:xfrm>
            <a:off x="990600" y="5477384"/>
            <a:ext cx="3811427" cy="466216"/>
            <a:chOff x="1828800" y="5046330"/>
            <a:chExt cx="3811427" cy="466216"/>
          </a:xfrm>
        </p:grpSpPr>
        <p:pic>
          <p:nvPicPr>
            <p:cNvPr id="9" name="Picture 8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28800" y="5046330"/>
              <a:ext cx="2438404" cy="278892"/>
            </a:xfrm>
            <a:prstGeom prst="rect">
              <a:avLst/>
            </a:prstGeom>
            <a:noFill/>
          </p:spPr>
        </p:pic>
        <p:pic>
          <p:nvPicPr>
            <p:cNvPr id="16" name="Picture 15" descr="TP_tmp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114800" y="5257800"/>
              <a:ext cx="1525427" cy="254746"/>
            </a:xfrm>
            <a:prstGeom prst="rect">
              <a:avLst/>
            </a:prstGeom>
            <a:noFill/>
            <a:ln/>
            <a:effectLst/>
          </p:spPr>
        </p:pic>
      </p:grpSp>
      <p:pic>
        <p:nvPicPr>
          <p:cNvPr id="22" name="Picture 2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726" y="4953000"/>
            <a:ext cx="3199874" cy="431220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720" y="5664779"/>
            <a:ext cx="3199880" cy="431221"/>
          </a:xfrm>
          <a:prstGeom prst="rect">
            <a:avLst/>
          </a:prstGeom>
          <a:noFill/>
          <a:ln/>
          <a:effectLst/>
        </p:spPr>
      </p:pic>
      <p:pic>
        <p:nvPicPr>
          <p:cNvPr id="26" name="Picture 2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11905" y="3352800"/>
            <a:ext cx="1498095" cy="254508"/>
          </a:xfrm>
          <a:prstGeom prst="rect">
            <a:avLst/>
          </a:prstGeom>
          <a:noFill/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93102" y="3276600"/>
            <a:ext cx="2869698" cy="431292"/>
          </a:xfrm>
          <a:prstGeom prst="rect">
            <a:avLst/>
          </a:prstGeom>
          <a:noFill/>
          <a:ln/>
          <a:effectLst/>
        </p:spPr>
      </p:pic>
      <p:pic>
        <p:nvPicPr>
          <p:cNvPr id="31" name="Picture 30" descr="michel_spectrum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315200" y="2971800"/>
            <a:ext cx="1390650" cy="907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Triggering on Delayed Coincidences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if the coincidence is short </a:t>
            </a:r>
            <a:br>
              <a:rPr lang="en-US" dirty="0" smtClean="0"/>
            </a:br>
            <a:r>
              <a:rPr lang="en-US" dirty="0" smtClean="0"/>
              <a:t>(i.e. less than buffer window)</a:t>
            </a:r>
          </a:p>
          <a:p>
            <a:pPr lvl="1"/>
            <a:r>
              <a:rPr lang="en-US" dirty="0" smtClean="0"/>
              <a:t>And if the signal is also well localized</a:t>
            </a:r>
          </a:p>
          <a:p>
            <a:r>
              <a:rPr lang="en-US" dirty="0" smtClean="0"/>
              <a:t>Hard if time window is long</a:t>
            </a:r>
          </a:p>
          <a:p>
            <a:pPr lvl="1"/>
            <a:r>
              <a:rPr lang="en-US" dirty="0" smtClean="0"/>
              <a:t>Singles rate limits purity of trigger</a:t>
            </a:r>
          </a:p>
          <a:p>
            <a:pPr lvl="2"/>
            <a:r>
              <a:rPr lang="en-US" dirty="0" smtClean="0"/>
              <a:t>Base singles rate 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 100 Hz (noise + cosmic </a:t>
            </a:r>
            <a:r>
              <a:rPr lang="en-US" dirty="0" smtClean="0">
                <a:latin typeface="cmmi10"/>
              </a:rPr>
              <a:t>¹’s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Reduced singles rate </a:t>
            </a:r>
            <a:r>
              <a:rPr lang="en-US" dirty="0" smtClean="0">
                <a:latin typeface="cmsy10"/>
              </a:rPr>
              <a:t>»</a:t>
            </a:r>
            <a:r>
              <a:rPr lang="en-US" dirty="0" smtClean="0"/>
              <a:t> 30 Hz (elec. noise only)</a:t>
            </a:r>
          </a:p>
          <a:p>
            <a:r>
              <a:rPr lang="en-US" dirty="0" smtClean="0"/>
              <a:t>Not possible without pre-rejection of </a:t>
            </a:r>
            <a:r>
              <a:rPr lang="en-US" dirty="0" err="1" smtClean="0"/>
              <a:t>cosmics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/>
              <a:t>NOvA</a:t>
            </a:r>
            <a:r>
              <a:rPr lang="en-US" sz="2800" dirty="0" smtClean="0"/>
              <a:t>  is unique:</a:t>
            </a:r>
          </a:p>
          <a:p>
            <a:pPr lvl="1"/>
            <a:r>
              <a:rPr lang="en-US" sz="2400" dirty="0" smtClean="0"/>
              <a:t>It accesses a set of fundamental measurements that are vital to understanding neutrinos</a:t>
            </a:r>
          </a:p>
          <a:p>
            <a:pPr lvl="1"/>
            <a:r>
              <a:rPr lang="en-US" sz="2400" dirty="0" smtClean="0"/>
              <a:t>But the detector that has been designed is much more versatile due to its size and fine </a:t>
            </a:r>
            <a:r>
              <a:rPr lang="en-US" sz="2400" dirty="0" err="1" smtClean="0"/>
              <a:t>sementation</a:t>
            </a:r>
            <a:endParaRPr lang="en-US" sz="2400" dirty="0" smtClean="0"/>
          </a:p>
          <a:p>
            <a:pPr lvl="1"/>
            <a:r>
              <a:rPr lang="en-US" sz="2400" dirty="0" smtClean="0"/>
              <a:t>There are opportunities to explore topics in cosmic ray &amp; astrophysics over wide energy ranges and at sensitivities that make </a:t>
            </a:r>
            <a:r>
              <a:rPr lang="en-US" sz="2400" dirty="0" err="1" smtClean="0"/>
              <a:t>NOvA</a:t>
            </a:r>
            <a:r>
              <a:rPr lang="en-US" sz="2400" dirty="0" smtClean="0"/>
              <a:t> very complimentary to other experiments</a:t>
            </a:r>
          </a:p>
          <a:p>
            <a:pPr lvl="1"/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All that is required is some creativity and a trigger!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ectangle 250"/>
          <p:cNvSpPr/>
          <p:nvPr/>
        </p:nvSpPr>
        <p:spPr>
          <a:xfrm>
            <a:off x="7746130" y="0"/>
            <a:ext cx="1397870" cy="131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Content Placeholder 245"/>
          <p:cNvSpPr>
            <a:spLocks noGrp="1"/>
          </p:cNvSpPr>
          <p:nvPr>
            <p:ph sz="quarter" idx="1"/>
          </p:nvPr>
        </p:nvSpPr>
        <p:spPr>
          <a:xfrm>
            <a:off x="126120" y="1079943"/>
            <a:ext cx="5895191" cy="44854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Use a continuous digitization and readout scheme</a:t>
            </a:r>
          </a:p>
          <a:p>
            <a:r>
              <a:rPr lang="en-US" sz="2000" dirty="0" smtClean="0"/>
              <a:t>APDs are sampled at a 2MHz and a dual correlated sampling procedure is used for signal recognition/zero </a:t>
            </a:r>
            <a:r>
              <a:rPr lang="en-US" sz="2000" dirty="0" err="1" smtClean="0"/>
              <a:t>suppresion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Done real time on the FPGA, the signals are then dispatched to Collector nodes as “time slices”</a:t>
            </a:r>
          </a:p>
          <a:p>
            <a:r>
              <a:rPr lang="en-US" sz="2000" dirty="0" smtClean="0"/>
              <a:t>Data Concentrator Modules assemble/order the data and dispatch macro time windows to a “buffer farm” of 180 compute nodes</a:t>
            </a:r>
          </a:p>
          <a:p>
            <a:r>
              <a:rPr lang="en-US" sz="2000" dirty="0" smtClean="0"/>
              <a:t>Provides minimum 30sec full data buffer for trigger decision</a:t>
            </a:r>
          </a:p>
          <a:p>
            <a:r>
              <a:rPr lang="en-US" sz="2000" dirty="0" smtClean="0"/>
              <a:t>Dead-timeless system with software based micro/macro event triggering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 End Electronics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ject 8"/>
          <p:cNvPicPr>
            <a:picLocks noChangeArrowheads="1"/>
          </p:cNvPicPr>
          <p:nvPr/>
        </p:nvPicPr>
        <p:blipFill>
          <a:blip r:embed="rId3" cstate="print"/>
          <a:srcRect t="-2994" b="-2661"/>
          <a:stretch>
            <a:fillRect/>
          </a:stretch>
        </p:blipFill>
        <p:spPr bwMode="auto">
          <a:xfrm>
            <a:off x="3678618" y="5391805"/>
            <a:ext cx="2490945" cy="12770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 246"/>
          <p:cNvGrpSpPr/>
          <p:nvPr/>
        </p:nvGrpSpPr>
        <p:grpSpPr>
          <a:xfrm>
            <a:off x="6248594" y="3643586"/>
            <a:ext cx="2664186" cy="3046988"/>
            <a:chOff x="6437774" y="3717156"/>
            <a:chExt cx="2664186" cy="3046988"/>
          </a:xfrm>
        </p:grpSpPr>
        <p:sp>
          <p:nvSpPr>
            <p:cNvPr id="2427" name="TextBox 2426"/>
            <p:cNvSpPr txBox="1"/>
            <p:nvPr/>
          </p:nvSpPr>
          <p:spPr>
            <a:xfrm>
              <a:off x="6437774" y="3717156"/>
              <a:ext cx="2664186" cy="304698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numCol="2" rtlCol="0">
              <a:spAutoFit/>
            </a:bodyPr>
            <a:lstStyle/>
            <a:p>
              <a:pPr algn="ctr"/>
              <a:r>
                <a:rPr lang="en-US" sz="1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FEB ASIC</a:t>
              </a:r>
            </a:p>
            <a:p>
              <a:r>
                <a:rPr lang="en-US" sz="1200" dirty="0" smtClean="0"/>
                <a:t>The custom designed ASIC is an integrator/shaper with multiplexer running at 16MHz.  The channels are </a:t>
              </a:r>
              <a:r>
                <a:rPr lang="en-US" sz="1200" dirty="0" err="1" smtClean="0"/>
                <a:t>Muxed</a:t>
              </a:r>
              <a:r>
                <a:rPr lang="en-US" sz="1200" dirty="0" smtClean="0"/>
                <a:t> at 8:1 and sent to a 40MHz quad ADC for digitization.  For the higher rate near detector the channels are </a:t>
              </a:r>
              <a:r>
                <a:rPr lang="en-US" sz="1200" dirty="0" err="1" smtClean="0"/>
                <a:t>muxed</a:t>
              </a:r>
              <a:r>
                <a:rPr lang="en-US" sz="1200" dirty="0" smtClean="0"/>
                <a:t> at 2:1 and sent to 4 quad ADCs.  ASIC is a low noise device with expected noise &lt; 200 e. rms. </a:t>
              </a:r>
            </a:p>
            <a:p>
              <a:endParaRPr lang="en-US" sz="1200" dirty="0" smtClean="0"/>
            </a:p>
          </p:txBody>
        </p:sp>
        <p:grpSp>
          <p:nvGrpSpPr>
            <p:cNvPr id="6" name="Group 245"/>
            <p:cNvGrpSpPr/>
            <p:nvPr/>
          </p:nvGrpSpPr>
          <p:grpSpPr>
            <a:xfrm>
              <a:off x="7935310" y="4564553"/>
              <a:ext cx="997223" cy="1801046"/>
              <a:chOff x="7935310" y="4564553"/>
              <a:chExt cx="997223" cy="1801046"/>
            </a:xfrm>
          </p:grpSpPr>
          <p:sp>
            <p:nvSpPr>
              <p:cNvPr id="7" name="Rectangle 2"/>
              <p:cNvSpPr>
                <a:spLocks noChangeArrowheads="1"/>
              </p:cNvSpPr>
              <p:nvPr/>
            </p:nvSpPr>
            <p:spPr bwMode="auto">
              <a:xfrm>
                <a:off x="7979575" y="4564553"/>
                <a:ext cx="613531" cy="1801046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4"/>
              <p:cNvGrpSpPr>
                <a:grpSpLocks noChangeAspect="1"/>
              </p:cNvGrpSpPr>
              <p:nvPr/>
            </p:nvGrpSpPr>
            <p:grpSpPr bwMode="auto">
              <a:xfrm>
                <a:off x="7938232" y="4672699"/>
                <a:ext cx="583350" cy="440127"/>
                <a:chOff x="288" y="956"/>
                <a:chExt cx="2352" cy="1267"/>
              </a:xfrm>
            </p:grpSpPr>
            <p:sp>
              <p:nvSpPr>
                <p:cNvPr id="205" name="AutoShape 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6" y="1411"/>
                  <a:ext cx="518" cy="4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06" name="Line 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8" y="1647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Rectangle 7"/>
                <p:cNvSpPr>
                  <a:spLocks noChangeAspect="1" noChangeArrowheads="1"/>
                </p:cNvSpPr>
                <p:nvPr/>
              </p:nvSpPr>
              <p:spPr bwMode="auto">
                <a:xfrm>
                  <a:off x="778" y="956"/>
                  <a:ext cx="260" cy="11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grpSp>
              <p:nvGrpSpPr>
                <p:cNvPr id="9" name="Group 8"/>
                <p:cNvGrpSpPr>
                  <a:grpSpLocks noChangeAspect="1"/>
                </p:cNvGrpSpPr>
                <p:nvPr/>
              </p:nvGrpSpPr>
              <p:grpSpPr bwMode="auto">
                <a:xfrm>
                  <a:off x="893" y="1129"/>
                  <a:ext cx="57" cy="173"/>
                  <a:chOff x="1469" y="2448"/>
                  <a:chExt cx="57" cy="173"/>
                </a:xfrm>
              </p:grpSpPr>
              <p:sp>
                <p:nvSpPr>
                  <p:cNvPr id="242" name="Line 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9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3" name="Line 1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6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9" name="Line 1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6" y="1215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1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50" y="1215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6" y="1014"/>
                  <a:ext cx="2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37" y="1014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5"/>
                <p:cNvSpPr>
                  <a:spLocks noChangeAspect="1" noChangeShapeType="1"/>
                </p:cNvSpPr>
                <p:nvPr/>
              </p:nvSpPr>
              <p:spPr bwMode="auto">
                <a:xfrm>
                  <a:off x="576" y="1014"/>
                  <a:ext cx="0" cy="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6"/>
                <p:cNvSpPr>
                  <a:spLocks noChangeAspect="1" noChangeShapeType="1"/>
                </p:cNvSpPr>
                <p:nvPr/>
              </p:nvSpPr>
              <p:spPr bwMode="auto">
                <a:xfrm>
                  <a:off x="1267" y="1014"/>
                  <a:ext cx="0" cy="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17"/>
                <p:cNvSpPr>
                  <a:spLocks noChangeAspect="1" noChangeShapeType="1"/>
                </p:cNvSpPr>
                <p:nvPr/>
              </p:nvSpPr>
              <p:spPr bwMode="auto">
                <a:xfrm>
                  <a:off x="1181" y="1647"/>
                  <a:ext cx="3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Oval 18"/>
                <p:cNvSpPr>
                  <a:spLocks noChangeAspect="1" noChangeArrowheads="1"/>
                </p:cNvSpPr>
                <p:nvPr/>
              </p:nvSpPr>
              <p:spPr bwMode="auto">
                <a:xfrm>
                  <a:off x="1883" y="1633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Oval 19"/>
                <p:cNvSpPr>
                  <a:spLocks noChangeAspect="1" noChangeArrowheads="1"/>
                </p:cNvSpPr>
                <p:nvPr/>
              </p:nvSpPr>
              <p:spPr bwMode="auto">
                <a:xfrm>
                  <a:off x="561" y="1633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8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561" y="1201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9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1252" y="1201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Oval 22"/>
                <p:cNvSpPr>
                  <a:spLocks noChangeAspect="1" noChangeArrowheads="1"/>
                </p:cNvSpPr>
                <p:nvPr/>
              </p:nvSpPr>
              <p:spPr bwMode="auto">
                <a:xfrm>
                  <a:off x="1252" y="1634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Rectangle 23"/>
                <p:cNvSpPr>
                  <a:spLocks noChangeAspect="1" noChangeArrowheads="1"/>
                </p:cNvSpPr>
                <p:nvPr/>
              </p:nvSpPr>
              <p:spPr bwMode="auto">
                <a:xfrm>
                  <a:off x="1467" y="1590"/>
                  <a:ext cx="260" cy="11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222" name="Line 2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26" y="1647"/>
                  <a:ext cx="6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" name="Group 2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871" y="1821"/>
                  <a:ext cx="57" cy="173"/>
                  <a:chOff x="1469" y="2448"/>
                  <a:chExt cx="57" cy="173"/>
                </a:xfrm>
              </p:grpSpPr>
              <p:sp>
                <p:nvSpPr>
                  <p:cNvPr id="240" name="Line 2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9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1" name="Line 2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6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24" name="Line 28"/>
                <p:cNvSpPr>
                  <a:spLocks noChangeAspect="1" noChangeShapeType="1"/>
                </p:cNvSpPr>
                <p:nvPr/>
              </p:nvSpPr>
              <p:spPr bwMode="auto">
                <a:xfrm>
                  <a:off x="1898" y="1649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29"/>
                <p:cNvSpPr>
                  <a:spLocks noChangeAspect="1" noChangeShapeType="1"/>
                </p:cNvSpPr>
                <p:nvPr/>
              </p:nvSpPr>
              <p:spPr bwMode="auto">
                <a:xfrm>
                  <a:off x="1898" y="1934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30"/>
                <p:cNvSpPr>
                  <a:spLocks noChangeAspect="1" noChangeShapeType="1"/>
                </p:cNvSpPr>
                <p:nvPr/>
              </p:nvSpPr>
              <p:spPr bwMode="auto">
                <a:xfrm>
                  <a:off x="1811" y="2162"/>
                  <a:ext cx="17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31"/>
                <p:cNvSpPr>
                  <a:spLocks noChangeAspect="1" noChangeShapeType="1"/>
                </p:cNvSpPr>
                <p:nvPr/>
              </p:nvSpPr>
              <p:spPr bwMode="auto">
                <a:xfrm>
                  <a:off x="1841" y="2195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32"/>
                <p:cNvSpPr>
                  <a:spLocks noChangeAspect="1" noChangeShapeType="1"/>
                </p:cNvSpPr>
                <p:nvPr/>
              </p:nvSpPr>
              <p:spPr bwMode="auto">
                <a:xfrm>
                  <a:off x="1869" y="222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Rectangle 3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995" y="1514"/>
                  <a:ext cx="100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 dirty="0">
                    <a:latin typeface="Times New Roman" pitchFamily="18" charset="0"/>
                  </a:endParaRPr>
                </a:p>
              </p:txBody>
            </p:sp>
            <p:sp>
              <p:nvSpPr>
                <p:cNvPr id="232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517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388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245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798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4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2065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Oval 41"/>
                <p:cNvSpPr>
                  <a:spLocks noChangeAspect="1" noChangeArrowheads="1"/>
                </p:cNvSpPr>
                <p:nvPr/>
              </p:nvSpPr>
              <p:spPr bwMode="auto">
                <a:xfrm>
                  <a:off x="2157" y="185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Oval 42"/>
                <p:cNvSpPr>
                  <a:spLocks noChangeAspect="1" noChangeArrowheads="1"/>
                </p:cNvSpPr>
                <p:nvPr/>
              </p:nvSpPr>
              <p:spPr bwMode="auto">
                <a:xfrm>
                  <a:off x="2157" y="1919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9" name="Oval 43"/>
                <p:cNvSpPr>
                  <a:spLocks noChangeAspect="1" noChangeArrowheads="1"/>
                </p:cNvSpPr>
                <p:nvPr/>
              </p:nvSpPr>
              <p:spPr bwMode="auto">
                <a:xfrm>
                  <a:off x="2157" y="1974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4"/>
              <p:cNvGrpSpPr>
                <a:grpSpLocks noChangeAspect="1"/>
              </p:cNvGrpSpPr>
              <p:nvPr/>
            </p:nvGrpSpPr>
            <p:grpSpPr bwMode="auto">
              <a:xfrm>
                <a:off x="7938232" y="5089661"/>
                <a:ext cx="583350" cy="440127"/>
                <a:chOff x="288" y="956"/>
                <a:chExt cx="2352" cy="1267"/>
              </a:xfrm>
            </p:grpSpPr>
            <p:sp>
              <p:nvSpPr>
                <p:cNvPr id="166" name="AutoShape 4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6" y="1411"/>
                  <a:ext cx="518" cy="4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67" name="Line 4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8" y="1647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Rectangle 47"/>
                <p:cNvSpPr>
                  <a:spLocks noChangeAspect="1" noChangeArrowheads="1"/>
                </p:cNvSpPr>
                <p:nvPr/>
              </p:nvSpPr>
              <p:spPr bwMode="auto">
                <a:xfrm>
                  <a:off x="778" y="956"/>
                  <a:ext cx="260" cy="11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grpSp>
              <p:nvGrpSpPr>
                <p:cNvPr id="12" name="Group 48"/>
                <p:cNvGrpSpPr>
                  <a:grpSpLocks noChangeAspect="1"/>
                </p:cNvGrpSpPr>
                <p:nvPr/>
              </p:nvGrpSpPr>
              <p:grpSpPr bwMode="auto">
                <a:xfrm>
                  <a:off x="893" y="1129"/>
                  <a:ext cx="57" cy="173"/>
                  <a:chOff x="1469" y="2448"/>
                  <a:chExt cx="57" cy="173"/>
                </a:xfrm>
              </p:grpSpPr>
              <p:sp>
                <p:nvSpPr>
                  <p:cNvPr id="203" name="Line 4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9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4" name="Line 5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6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0" name="Line 5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6" y="1215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5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50" y="1215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5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6" y="1014"/>
                  <a:ext cx="2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5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37" y="1014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576" y="1014"/>
                  <a:ext cx="0" cy="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1267" y="1014"/>
                  <a:ext cx="0" cy="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1181" y="1647"/>
                  <a:ext cx="3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1883" y="1633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8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561" y="1633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561" y="1201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1252" y="1201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1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1252" y="1634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2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1467" y="1590"/>
                  <a:ext cx="260" cy="11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83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26" y="1647"/>
                  <a:ext cx="6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" name="Group 6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871" y="1821"/>
                  <a:ext cx="57" cy="173"/>
                  <a:chOff x="1469" y="2448"/>
                  <a:chExt cx="57" cy="173"/>
                </a:xfrm>
              </p:grpSpPr>
              <p:sp>
                <p:nvSpPr>
                  <p:cNvPr id="201" name="Line 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9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2" name="Line 6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6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5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1898" y="1649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69"/>
                <p:cNvSpPr>
                  <a:spLocks noChangeAspect="1" noChangeShapeType="1"/>
                </p:cNvSpPr>
                <p:nvPr/>
              </p:nvSpPr>
              <p:spPr bwMode="auto">
                <a:xfrm>
                  <a:off x="1898" y="1934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1811" y="2162"/>
                  <a:ext cx="17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71"/>
                <p:cNvSpPr>
                  <a:spLocks noChangeAspect="1" noChangeShapeType="1"/>
                </p:cNvSpPr>
                <p:nvPr/>
              </p:nvSpPr>
              <p:spPr bwMode="auto">
                <a:xfrm>
                  <a:off x="1841" y="2195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72"/>
                <p:cNvSpPr>
                  <a:spLocks noChangeAspect="1" noChangeShapeType="1"/>
                </p:cNvSpPr>
                <p:nvPr/>
              </p:nvSpPr>
              <p:spPr bwMode="auto">
                <a:xfrm>
                  <a:off x="1869" y="222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Rectangle 75"/>
                <p:cNvSpPr>
                  <a:spLocks noChangeAspect="1" noChangeArrowheads="1"/>
                </p:cNvSpPr>
                <p:nvPr/>
              </p:nvSpPr>
              <p:spPr bwMode="auto">
                <a:xfrm rot="16200000">
                  <a:off x="1995" y="1514"/>
                  <a:ext cx="100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93" name="Line 7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517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388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7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245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798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8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2065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81"/>
                <p:cNvSpPr>
                  <a:spLocks noChangeAspect="1" noChangeArrowheads="1"/>
                </p:cNvSpPr>
                <p:nvPr/>
              </p:nvSpPr>
              <p:spPr bwMode="auto">
                <a:xfrm>
                  <a:off x="2157" y="185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9" name="Oval 82"/>
                <p:cNvSpPr>
                  <a:spLocks noChangeAspect="1" noChangeArrowheads="1"/>
                </p:cNvSpPr>
                <p:nvPr/>
              </p:nvSpPr>
              <p:spPr bwMode="auto">
                <a:xfrm>
                  <a:off x="2157" y="1919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0" name="Oval 83"/>
                <p:cNvSpPr>
                  <a:spLocks noChangeAspect="1" noChangeArrowheads="1"/>
                </p:cNvSpPr>
                <p:nvPr/>
              </p:nvSpPr>
              <p:spPr bwMode="auto">
                <a:xfrm>
                  <a:off x="2157" y="1974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84"/>
              <p:cNvGrpSpPr>
                <a:grpSpLocks noChangeAspect="1"/>
              </p:cNvGrpSpPr>
              <p:nvPr/>
            </p:nvGrpSpPr>
            <p:grpSpPr bwMode="auto">
              <a:xfrm>
                <a:off x="7938232" y="5506624"/>
                <a:ext cx="583350" cy="440127"/>
                <a:chOff x="288" y="956"/>
                <a:chExt cx="2352" cy="1267"/>
              </a:xfrm>
            </p:grpSpPr>
            <p:sp>
              <p:nvSpPr>
                <p:cNvPr id="127" name="AutoShape 8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6" y="1411"/>
                  <a:ext cx="518" cy="4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28" name="Line 8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8" y="1647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Rectangle 87"/>
                <p:cNvSpPr>
                  <a:spLocks noChangeAspect="1" noChangeArrowheads="1"/>
                </p:cNvSpPr>
                <p:nvPr/>
              </p:nvSpPr>
              <p:spPr bwMode="auto">
                <a:xfrm>
                  <a:off x="778" y="956"/>
                  <a:ext cx="260" cy="11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grpSp>
              <p:nvGrpSpPr>
                <p:cNvPr id="15" name="Group 88"/>
                <p:cNvGrpSpPr>
                  <a:grpSpLocks noChangeAspect="1"/>
                </p:cNvGrpSpPr>
                <p:nvPr/>
              </p:nvGrpSpPr>
              <p:grpSpPr bwMode="auto">
                <a:xfrm>
                  <a:off x="893" y="1129"/>
                  <a:ext cx="57" cy="173"/>
                  <a:chOff x="1469" y="2448"/>
                  <a:chExt cx="57" cy="173"/>
                </a:xfrm>
              </p:grpSpPr>
              <p:sp>
                <p:nvSpPr>
                  <p:cNvPr id="164" name="Line 8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9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Line 9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6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1" name="Line 9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6" y="1215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9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50" y="1215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9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6" y="1014"/>
                  <a:ext cx="2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9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37" y="1014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95"/>
                <p:cNvSpPr>
                  <a:spLocks noChangeAspect="1" noChangeShapeType="1"/>
                </p:cNvSpPr>
                <p:nvPr/>
              </p:nvSpPr>
              <p:spPr bwMode="auto">
                <a:xfrm>
                  <a:off x="576" y="1014"/>
                  <a:ext cx="0" cy="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96"/>
                <p:cNvSpPr>
                  <a:spLocks noChangeAspect="1" noChangeShapeType="1"/>
                </p:cNvSpPr>
                <p:nvPr/>
              </p:nvSpPr>
              <p:spPr bwMode="auto">
                <a:xfrm>
                  <a:off x="1267" y="1014"/>
                  <a:ext cx="0" cy="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97"/>
                <p:cNvSpPr>
                  <a:spLocks noChangeAspect="1" noChangeShapeType="1"/>
                </p:cNvSpPr>
                <p:nvPr/>
              </p:nvSpPr>
              <p:spPr bwMode="auto">
                <a:xfrm>
                  <a:off x="1181" y="1647"/>
                  <a:ext cx="3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Oval 98"/>
                <p:cNvSpPr>
                  <a:spLocks noChangeAspect="1" noChangeArrowheads="1"/>
                </p:cNvSpPr>
                <p:nvPr/>
              </p:nvSpPr>
              <p:spPr bwMode="auto">
                <a:xfrm>
                  <a:off x="1883" y="1633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99"/>
                <p:cNvSpPr>
                  <a:spLocks noChangeAspect="1" noChangeArrowheads="1"/>
                </p:cNvSpPr>
                <p:nvPr/>
              </p:nvSpPr>
              <p:spPr bwMode="auto">
                <a:xfrm>
                  <a:off x="561" y="1633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Oval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561" y="1201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1252" y="1201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1252" y="1634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1467" y="1590"/>
                  <a:ext cx="260" cy="11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44" name="Line 1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26" y="1647"/>
                  <a:ext cx="6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6" name="Group 10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871" y="1821"/>
                  <a:ext cx="57" cy="173"/>
                  <a:chOff x="1469" y="2448"/>
                  <a:chExt cx="57" cy="173"/>
                </a:xfrm>
              </p:grpSpPr>
              <p:sp>
                <p:nvSpPr>
                  <p:cNvPr id="162" name="Line 10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9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Line 10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6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6" name="Line 108"/>
                <p:cNvSpPr>
                  <a:spLocks noChangeAspect="1" noChangeShapeType="1"/>
                </p:cNvSpPr>
                <p:nvPr/>
              </p:nvSpPr>
              <p:spPr bwMode="auto">
                <a:xfrm>
                  <a:off x="1898" y="1649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109"/>
                <p:cNvSpPr>
                  <a:spLocks noChangeAspect="1" noChangeShapeType="1"/>
                </p:cNvSpPr>
                <p:nvPr/>
              </p:nvSpPr>
              <p:spPr bwMode="auto">
                <a:xfrm>
                  <a:off x="1898" y="1934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110"/>
                <p:cNvSpPr>
                  <a:spLocks noChangeAspect="1" noChangeShapeType="1"/>
                </p:cNvSpPr>
                <p:nvPr/>
              </p:nvSpPr>
              <p:spPr bwMode="auto">
                <a:xfrm>
                  <a:off x="1811" y="2162"/>
                  <a:ext cx="17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111"/>
                <p:cNvSpPr>
                  <a:spLocks noChangeAspect="1" noChangeShapeType="1"/>
                </p:cNvSpPr>
                <p:nvPr/>
              </p:nvSpPr>
              <p:spPr bwMode="auto">
                <a:xfrm>
                  <a:off x="1841" y="2195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112"/>
                <p:cNvSpPr>
                  <a:spLocks noChangeAspect="1" noChangeShapeType="1"/>
                </p:cNvSpPr>
                <p:nvPr/>
              </p:nvSpPr>
              <p:spPr bwMode="auto">
                <a:xfrm>
                  <a:off x="1869" y="222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Rectangle 11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995" y="1514"/>
                  <a:ext cx="100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54" name="Line 11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517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1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388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1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245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1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798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2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2065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Oval 121"/>
                <p:cNvSpPr>
                  <a:spLocks noChangeAspect="1" noChangeArrowheads="1"/>
                </p:cNvSpPr>
                <p:nvPr/>
              </p:nvSpPr>
              <p:spPr bwMode="auto">
                <a:xfrm>
                  <a:off x="2157" y="185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0" name="Oval 122"/>
                <p:cNvSpPr>
                  <a:spLocks noChangeAspect="1" noChangeArrowheads="1"/>
                </p:cNvSpPr>
                <p:nvPr/>
              </p:nvSpPr>
              <p:spPr bwMode="auto">
                <a:xfrm>
                  <a:off x="2157" y="1919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Oval 123"/>
                <p:cNvSpPr>
                  <a:spLocks noChangeAspect="1" noChangeArrowheads="1"/>
                </p:cNvSpPr>
                <p:nvPr/>
              </p:nvSpPr>
              <p:spPr bwMode="auto">
                <a:xfrm>
                  <a:off x="2157" y="1974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124"/>
              <p:cNvGrpSpPr>
                <a:grpSpLocks noChangeAspect="1"/>
              </p:cNvGrpSpPr>
              <p:nvPr/>
            </p:nvGrpSpPr>
            <p:grpSpPr bwMode="auto">
              <a:xfrm>
                <a:off x="7938232" y="5923586"/>
                <a:ext cx="583350" cy="440127"/>
                <a:chOff x="288" y="956"/>
                <a:chExt cx="2352" cy="1267"/>
              </a:xfrm>
            </p:grpSpPr>
            <p:sp>
              <p:nvSpPr>
                <p:cNvPr id="88" name="AutoShape 12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696" y="1411"/>
                  <a:ext cx="518" cy="472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89" name="Line 1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288" y="1647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Rectangle 127"/>
                <p:cNvSpPr>
                  <a:spLocks noChangeAspect="1" noChangeArrowheads="1"/>
                </p:cNvSpPr>
                <p:nvPr/>
              </p:nvSpPr>
              <p:spPr bwMode="auto">
                <a:xfrm>
                  <a:off x="778" y="956"/>
                  <a:ext cx="260" cy="11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grpSp>
              <p:nvGrpSpPr>
                <p:cNvPr id="18" name="Group 128"/>
                <p:cNvGrpSpPr>
                  <a:grpSpLocks noChangeAspect="1"/>
                </p:cNvGrpSpPr>
                <p:nvPr/>
              </p:nvGrpSpPr>
              <p:grpSpPr bwMode="auto">
                <a:xfrm>
                  <a:off x="893" y="1129"/>
                  <a:ext cx="57" cy="173"/>
                  <a:chOff x="1469" y="2448"/>
                  <a:chExt cx="57" cy="173"/>
                </a:xfrm>
              </p:grpSpPr>
              <p:sp>
                <p:nvSpPr>
                  <p:cNvPr id="125" name="Line 1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9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Line 13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6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" name="Line 131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6" y="1215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3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950" y="1215"/>
                  <a:ext cx="3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3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76" y="1014"/>
                  <a:ext cx="20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3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37" y="1014"/>
                  <a:ext cx="23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35"/>
                <p:cNvSpPr>
                  <a:spLocks noChangeAspect="1" noChangeShapeType="1"/>
                </p:cNvSpPr>
                <p:nvPr/>
              </p:nvSpPr>
              <p:spPr bwMode="auto">
                <a:xfrm>
                  <a:off x="576" y="1014"/>
                  <a:ext cx="0" cy="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Line 136"/>
                <p:cNvSpPr>
                  <a:spLocks noChangeAspect="1" noChangeShapeType="1"/>
                </p:cNvSpPr>
                <p:nvPr/>
              </p:nvSpPr>
              <p:spPr bwMode="auto">
                <a:xfrm>
                  <a:off x="1267" y="1014"/>
                  <a:ext cx="0" cy="63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Line 137"/>
                <p:cNvSpPr>
                  <a:spLocks noChangeAspect="1" noChangeShapeType="1"/>
                </p:cNvSpPr>
                <p:nvPr/>
              </p:nvSpPr>
              <p:spPr bwMode="auto">
                <a:xfrm>
                  <a:off x="1181" y="1647"/>
                  <a:ext cx="34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Oval 138"/>
                <p:cNvSpPr>
                  <a:spLocks noChangeAspect="1" noChangeArrowheads="1"/>
                </p:cNvSpPr>
                <p:nvPr/>
              </p:nvSpPr>
              <p:spPr bwMode="auto">
                <a:xfrm>
                  <a:off x="1883" y="1633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Oval 139"/>
                <p:cNvSpPr>
                  <a:spLocks noChangeAspect="1" noChangeArrowheads="1"/>
                </p:cNvSpPr>
                <p:nvPr/>
              </p:nvSpPr>
              <p:spPr bwMode="auto">
                <a:xfrm>
                  <a:off x="561" y="1633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Oval 140"/>
                <p:cNvSpPr>
                  <a:spLocks noChangeAspect="1" noChangeArrowheads="1"/>
                </p:cNvSpPr>
                <p:nvPr/>
              </p:nvSpPr>
              <p:spPr bwMode="auto">
                <a:xfrm>
                  <a:off x="561" y="1201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Oval 141"/>
                <p:cNvSpPr>
                  <a:spLocks noChangeAspect="1" noChangeArrowheads="1"/>
                </p:cNvSpPr>
                <p:nvPr/>
              </p:nvSpPr>
              <p:spPr bwMode="auto">
                <a:xfrm>
                  <a:off x="1252" y="1201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Oval 142"/>
                <p:cNvSpPr>
                  <a:spLocks noChangeAspect="1" noChangeArrowheads="1"/>
                </p:cNvSpPr>
                <p:nvPr/>
              </p:nvSpPr>
              <p:spPr bwMode="auto">
                <a:xfrm>
                  <a:off x="1252" y="1634"/>
                  <a:ext cx="29" cy="2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Rectangle 143"/>
                <p:cNvSpPr>
                  <a:spLocks noChangeAspect="1" noChangeArrowheads="1"/>
                </p:cNvSpPr>
                <p:nvPr/>
              </p:nvSpPr>
              <p:spPr bwMode="auto">
                <a:xfrm>
                  <a:off x="1467" y="1590"/>
                  <a:ext cx="260" cy="11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05" name="Line 1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726" y="1647"/>
                  <a:ext cx="6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9" name="Group 145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1871" y="1821"/>
                  <a:ext cx="57" cy="173"/>
                  <a:chOff x="1469" y="2448"/>
                  <a:chExt cx="57" cy="173"/>
                </a:xfrm>
              </p:grpSpPr>
              <p:sp>
                <p:nvSpPr>
                  <p:cNvPr id="123" name="Line 14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469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Line 14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526" y="2448"/>
                    <a:ext cx="0" cy="17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Line 148"/>
                <p:cNvSpPr>
                  <a:spLocks noChangeAspect="1" noChangeShapeType="1"/>
                </p:cNvSpPr>
                <p:nvPr/>
              </p:nvSpPr>
              <p:spPr bwMode="auto">
                <a:xfrm>
                  <a:off x="1898" y="1649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1898" y="1934"/>
                  <a:ext cx="0" cy="2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150"/>
                <p:cNvSpPr>
                  <a:spLocks noChangeAspect="1" noChangeShapeType="1"/>
                </p:cNvSpPr>
                <p:nvPr/>
              </p:nvSpPr>
              <p:spPr bwMode="auto">
                <a:xfrm>
                  <a:off x="1811" y="2162"/>
                  <a:ext cx="17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51"/>
                <p:cNvSpPr>
                  <a:spLocks noChangeAspect="1" noChangeShapeType="1"/>
                </p:cNvSpPr>
                <p:nvPr/>
              </p:nvSpPr>
              <p:spPr bwMode="auto">
                <a:xfrm>
                  <a:off x="1841" y="2195"/>
                  <a:ext cx="11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52"/>
                <p:cNvSpPr>
                  <a:spLocks noChangeAspect="1" noChangeShapeType="1"/>
                </p:cNvSpPr>
                <p:nvPr/>
              </p:nvSpPr>
              <p:spPr bwMode="auto">
                <a:xfrm>
                  <a:off x="1869" y="2223"/>
                  <a:ext cx="5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Rectangle 155"/>
                <p:cNvSpPr>
                  <a:spLocks noChangeAspect="1" noChangeArrowheads="1"/>
                </p:cNvSpPr>
                <p:nvPr/>
              </p:nvSpPr>
              <p:spPr bwMode="auto">
                <a:xfrm rot="-5400000">
                  <a:off x="1995" y="1514"/>
                  <a:ext cx="1002" cy="28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400" dirty="0">
                    <a:latin typeface="Times New Roman" pitchFamily="18" charset="0"/>
                  </a:endParaRPr>
                </a:p>
              </p:txBody>
            </p:sp>
            <p:sp>
              <p:nvSpPr>
                <p:cNvPr id="115" name="Line 1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517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Line 1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388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Line 15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245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Line 15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1798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Line 1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073" y="2065"/>
                  <a:ext cx="2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sm" len="lg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Oval 161"/>
                <p:cNvSpPr>
                  <a:spLocks noChangeAspect="1" noChangeArrowheads="1"/>
                </p:cNvSpPr>
                <p:nvPr/>
              </p:nvSpPr>
              <p:spPr bwMode="auto">
                <a:xfrm>
                  <a:off x="2157" y="1858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1" name="Oval 162"/>
                <p:cNvSpPr>
                  <a:spLocks noChangeAspect="1" noChangeArrowheads="1"/>
                </p:cNvSpPr>
                <p:nvPr/>
              </p:nvSpPr>
              <p:spPr bwMode="auto">
                <a:xfrm>
                  <a:off x="2157" y="1919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Oval 163"/>
                <p:cNvSpPr>
                  <a:spLocks noChangeAspect="1" noChangeArrowheads="1"/>
                </p:cNvSpPr>
                <p:nvPr/>
              </p:nvSpPr>
              <p:spPr bwMode="auto">
                <a:xfrm>
                  <a:off x="2157" y="1974"/>
                  <a:ext cx="29" cy="29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6" name="Line 165"/>
              <p:cNvSpPr>
                <a:spLocks noChangeShapeType="1"/>
              </p:cNvSpPr>
              <p:nvPr/>
            </p:nvSpPr>
            <p:spPr bwMode="auto">
              <a:xfrm flipH="1">
                <a:off x="7942338" y="4895076"/>
                <a:ext cx="23243" cy="33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68"/>
              <p:cNvSpPr>
                <a:spLocks noChangeShapeType="1"/>
              </p:cNvSpPr>
              <p:nvPr/>
            </p:nvSpPr>
            <p:spPr bwMode="auto">
              <a:xfrm flipH="1">
                <a:off x="7935310" y="5312038"/>
                <a:ext cx="23243" cy="33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71"/>
              <p:cNvSpPr>
                <a:spLocks noChangeShapeType="1"/>
              </p:cNvSpPr>
              <p:nvPr/>
            </p:nvSpPr>
            <p:spPr bwMode="auto">
              <a:xfrm flipH="1">
                <a:off x="7935310" y="5724368"/>
                <a:ext cx="23243" cy="33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74"/>
              <p:cNvSpPr>
                <a:spLocks noChangeShapeType="1"/>
              </p:cNvSpPr>
              <p:nvPr/>
            </p:nvSpPr>
            <p:spPr bwMode="auto">
              <a:xfrm flipH="1">
                <a:off x="7946472" y="6141330"/>
                <a:ext cx="23243" cy="334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" name="Group 176"/>
              <p:cNvGrpSpPr>
                <a:grpSpLocks/>
              </p:cNvGrpSpPr>
              <p:nvPr/>
            </p:nvGrpSpPr>
            <p:grpSpPr bwMode="auto">
              <a:xfrm>
                <a:off x="8521583" y="4859178"/>
                <a:ext cx="402682" cy="64282"/>
                <a:chOff x="1699" y="1237"/>
                <a:chExt cx="974" cy="111"/>
              </a:xfrm>
            </p:grpSpPr>
            <p:sp>
              <p:nvSpPr>
                <p:cNvPr id="77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176"/>
              <p:cNvGrpSpPr>
                <a:grpSpLocks/>
              </p:cNvGrpSpPr>
              <p:nvPr/>
            </p:nvGrpSpPr>
            <p:grpSpPr bwMode="auto">
              <a:xfrm>
                <a:off x="8525717" y="4944303"/>
                <a:ext cx="402682" cy="64282"/>
                <a:chOff x="1699" y="1237"/>
                <a:chExt cx="974" cy="111"/>
              </a:xfrm>
            </p:grpSpPr>
            <p:sp>
              <p:nvSpPr>
                <p:cNvPr id="74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76"/>
              <p:cNvGrpSpPr>
                <a:grpSpLocks/>
              </p:cNvGrpSpPr>
              <p:nvPr/>
            </p:nvGrpSpPr>
            <p:grpSpPr bwMode="auto">
              <a:xfrm>
                <a:off x="8525717" y="4765361"/>
                <a:ext cx="402682" cy="64282"/>
                <a:chOff x="1699" y="1237"/>
                <a:chExt cx="974" cy="111"/>
              </a:xfrm>
            </p:grpSpPr>
            <p:sp>
              <p:nvSpPr>
                <p:cNvPr id="71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76"/>
              <p:cNvGrpSpPr>
                <a:grpSpLocks/>
              </p:cNvGrpSpPr>
              <p:nvPr/>
            </p:nvGrpSpPr>
            <p:grpSpPr bwMode="auto">
              <a:xfrm>
                <a:off x="8525717" y="5028854"/>
                <a:ext cx="402682" cy="64282"/>
                <a:chOff x="1699" y="1237"/>
                <a:chExt cx="974" cy="111"/>
              </a:xfrm>
            </p:grpSpPr>
            <p:sp>
              <p:nvSpPr>
                <p:cNvPr id="68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" name="Group 176"/>
              <p:cNvGrpSpPr>
                <a:grpSpLocks/>
              </p:cNvGrpSpPr>
              <p:nvPr/>
            </p:nvGrpSpPr>
            <p:grpSpPr bwMode="auto">
              <a:xfrm>
                <a:off x="8525717" y="5277873"/>
                <a:ext cx="402682" cy="64282"/>
                <a:chOff x="1699" y="1237"/>
                <a:chExt cx="974" cy="111"/>
              </a:xfrm>
            </p:grpSpPr>
            <p:sp>
              <p:nvSpPr>
                <p:cNvPr id="65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176"/>
              <p:cNvGrpSpPr>
                <a:grpSpLocks/>
              </p:cNvGrpSpPr>
              <p:nvPr/>
            </p:nvGrpSpPr>
            <p:grpSpPr bwMode="auto">
              <a:xfrm>
                <a:off x="8529851" y="5363582"/>
                <a:ext cx="402682" cy="64282"/>
                <a:chOff x="1699" y="1237"/>
                <a:chExt cx="974" cy="111"/>
              </a:xfrm>
            </p:grpSpPr>
            <p:sp>
              <p:nvSpPr>
                <p:cNvPr id="62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6" name="Group 176"/>
              <p:cNvGrpSpPr>
                <a:grpSpLocks/>
              </p:cNvGrpSpPr>
              <p:nvPr/>
            </p:nvGrpSpPr>
            <p:grpSpPr bwMode="auto">
              <a:xfrm>
                <a:off x="8529851" y="5184057"/>
                <a:ext cx="402682" cy="64282"/>
                <a:chOff x="1699" y="1237"/>
                <a:chExt cx="974" cy="111"/>
              </a:xfrm>
            </p:grpSpPr>
            <p:sp>
              <p:nvSpPr>
                <p:cNvPr id="59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76"/>
              <p:cNvGrpSpPr>
                <a:grpSpLocks/>
              </p:cNvGrpSpPr>
              <p:nvPr/>
            </p:nvGrpSpPr>
            <p:grpSpPr bwMode="auto">
              <a:xfrm>
                <a:off x="8529851" y="5448133"/>
                <a:ext cx="402682" cy="64282"/>
                <a:chOff x="1699" y="1237"/>
                <a:chExt cx="974" cy="111"/>
              </a:xfrm>
            </p:grpSpPr>
            <p:sp>
              <p:nvSpPr>
                <p:cNvPr id="56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76"/>
              <p:cNvGrpSpPr>
                <a:grpSpLocks/>
              </p:cNvGrpSpPr>
              <p:nvPr/>
            </p:nvGrpSpPr>
            <p:grpSpPr bwMode="auto">
              <a:xfrm>
                <a:off x="8521996" y="5691361"/>
                <a:ext cx="402682" cy="64282"/>
                <a:chOff x="1699" y="1237"/>
                <a:chExt cx="974" cy="111"/>
              </a:xfrm>
            </p:grpSpPr>
            <p:sp>
              <p:nvSpPr>
                <p:cNvPr id="53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76"/>
              <p:cNvGrpSpPr>
                <a:grpSpLocks/>
              </p:cNvGrpSpPr>
              <p:nvPr/>
            </p:nvGrpSpPr>
            <p:grpSpPr bwMode="auto">
              <a:xfrm>
                <a:off x="8526130" y="5777070"/>
                <a:ext cx="402682" cy="64282"/>
                <a:chOff x="1699" y="1237"/>
                <a:chExt cx="974" cy="111"/>
              </a:xfrm>
            </p:grpSpPr>
            <p:sp>
              <p:nvSpPr>
                <p:cNvPr id="50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176"/>
              <p:cNvGrpSpPr>
                <a:grpSpLocks/>
              </p:cNvGrpSpPr>
              <p:nvPr/>
            </p:nvGrpSpPr>
            <p:grpSpPr bwMode="auto">
              <a:xfrm>
                <a:off x="8526130" y="5597544"/>
                <a:ext cx="402682" cy="64282"/>
                <a:chOff x="1699" y="1237"/>
                <a:chExt cx="974" cy="111"/>
              </a:xfrm>
            </p:grpSpPr>
            <p:sp>
              <p:nvSpPr>
                <p:cNvPr id="47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176"/>
              <p:cNvGrpSpPr>
                <a:grpSpLocks/>
              </p:cNvGrpSpPr>
              <p:nvPr/>
            </p:nvGrpSpPr>
            <p:grpSpPr bwMode="auto">
              <a:xfrm>
                <a:off x="8526130" y="5861621"/>
                <a:ext cx="402682" cy="64282"/>
                <a:chOff x="1699" y="1237"/>
                <a:chExt cx="974" cy="111"/>
              </a:xfrm>
            </p:grpSpPr>
            <p:sp>
              <p:nvSpPr>
                <p:cNvPr id="44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76"/>
              <p:cNvGrpSpPr>
                <a:grpSpLocks/>
              </p:cNvGrpSpPr>
              <p:nvPr/>
            </p:nvGrpSpPr>
            <p:grpSpPr bwMode="auto">
              <a:xfrm>
                <a:off x="8521996" y="6104274"/>
                <a:ext cx="402682" cy="64282"/>
                <a:chOff x="1699" y="1237"/>
                <a:chExt cx="974" cy="111"/>
              </a:xfrm>
            </p:grpSpPr>
            <p:sp>
              <p:nvSpPr>
                <p:cNvPr id="41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30" name="Group 176"/>
              <p:cNvGrpSpPr>
                <a:grpSpLocks/>
              </p:cNvGrpSpPr>
              <p:nvPr/>
            </p:nvGrpSpPr>
            <p:grpSpPr bwMode="auto">
              <a:xfrm>
                <a:off x="8526130" y="6189983"/>
                <a:ext cx="402682" cy="64282"/>
                <a:chOff x="1699" y="1237"/>
                <a:chExt cx="974" cy="111"/>
              </a:xfrm>
            </p:grpSpPr>
            <p:sp>
              <p:nvSpPr>
                <p:cNvPr id="38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4" name="Group 176"/>
              <p:cNvGrpSpPr>
                <a:grpSpLocks/>
              </p:cNvGrpSpPr>
              <p:nvPr/>
            </p:nvGrpSpPr>
            <p:grpSpPr bwMode="auto">
              <a:xfrm>
                <a:off x="8526130" y="6011032"/>
                <a:ext cx="402682" cy="64282"/>
                <a:chOff x="1699" y="1237"/>
                <a:chExt cx="974" cy="111"/>
              </a:xfrm>
            </p:grpSpPr>
            <p:sp>
              <p:nvSpPr>
                <p:cNvPr id="35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5" name="Group 176"/>
              <p:cNvGrpSpPr>
                <a:grpSpLocks/>
              </p:cNvGrpSpPr>
              <p:nvPr/>
            </p:nvGrpSpPr>
            <p:grpSpPr bwMode="auto">
              <a:xfrm>
                <a:off x="8526130" y="6274533"/>
                <a:ext cx="402682" cy="64282"/>
                <a:chOff x="1699" y="1237"/>
                <a:chExt cx="974" cy="111"/>
              </a:xfrm>
            </p:grpSpPr>
            <p:sp>
              <p:nvSpPr>
                <p:cNvPr id="32" name="Oval 177"/>
                <p:cNvSpPr>
                  <a:spLocks noChangeArrowheads="1"/>
                </p:cNvSpPr>
                <p:nvPr/>
              </p:nvSpPr>
              <p:spPr bwMode="auto">
                <a:xfrm>
                  <a:off x="1699" y="1300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178"/>
                <p:cNvSpPr>
                  <a:spLocks noChangeShapeType="1"/>
                </p:cNvSpPr>
                <p:nvPr/>
              </p:nvSpPr>
              <p:spPr bwMode="auto">
                <a:xfrm>
                  <a:off x="1747" y="1319"/>
                  <a:ext cx="92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79"/>
                <p:cNvSpPr>
                  <a:spLocks noChangeShapeType="1"/>
                </p:cNvSpPr>
                <p:nvPr/>
              </p:nvSpPr>
              <p:spPr bwMode="auto">
                <a:xfrm>
                  <a:off x="1699" y="1237"/>
                  <a:ext cx="97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7" name="Group 2444"/>
          <p:cNvGrpSpPr/>
          <p:nvPr/>
        </p:nvGrpSpPr>
        <p:grpSpPr>
          <a:xfrm>
            <a:off x="278327" y="5570988"/>
            <a:ext cx="3090045" cy="1137172"/>
            <a:chOff x="5213131" y="1968224"/>
            <a:chExt cx="3535427" cy="1466053"/>
          </a:xfrm>
        </p:grpSpPr>
        <p:pic>
          <p:nvPicPr>
            <p:cNvPr id="5" name="Picture 16" descr="FEB2.jpg"/>
            <p:cNvPicPr>
              <a:picLocks noChangeAspect="1"/>
            </p:cNvPicPr>
            <p:nvPr/>
          </p:nvPicPr>
          <p:blipFill>
            <a:blip r:embed="rId4" cstate="print"/>
            <a:srcRect l="8955" t="32368" r="9702" b="34422"/>
            <a:stretch>
              <a:fillRect/>
            </a:stretch>
          </p:blipFill>
          <p:spPr bwMode="auto">
            <a:xfrm>
              <a:off x="5213131" y="2255231"/>
              <a:ext cx="3510456" cy="955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28" name="TextBox 2427"/>
            <p:cNvSpPr txBox="1"/>
            <p:nvPr/>
          </p:nvSpPr>
          <p:spPr>
            <a:xfrm>
              <a:off x="5885804" y="3037489"/>
              <a:ext cx="2094193" cy="39678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NO</a:t>
              </a:r>
              <a:r>
                <a:rPr lang="el-GR" sz="1400" dirty="0" smtClean="0">
                  <a:latin typeface="Cambria"/>
                </a:rPr>
                <a:t>ν</a:t>
              </a:r>
              <a:r>
                <a:rPr lang="en-US" sz="1400" dirty="0" smtClean="0"/>
                <a:t>A Front End Board</a:t>
              </a:r>
              <a:endParaRPr lang="en-US" sz="1400" dirty="0"/>
            </a:p>
          </p:txBody>
        </p:sp>
        <p:sp>
          <p:nvSpPr>
            <p:cNvPr id="2429" name="TextBox 2428"/>
            <p:cNvSpPr txBox="1"/>
            <p:nvPr/>
          </p:nvSpPr>
          <p:spPr>
            <a:xfrm>
              <a:off x="5507421" y="1995316"/>
              <a:ext cx="465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ASIC</a:t>
              </a:r>
              <a:endParaRPr lang="en-US" sz="1200" dirty="0"/>
            </a:p>
          </p:txBody>
        </p:sp>
        <p:sp>
          <p:nvSpPr>
            <p:cNvPr id="2430" name="TextBox 2429"/>
            <p:cNvSpPr txBox="1"/>
            <p:nvPr/>
          </p:nvSpPr>
          <p:spPr>
            <a:xfrm>
              <a:off x="5975131" y="2003610"/>
              <a:ext cx="4507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ADC</a:t>
              </a:r>
              <a:endParaRPr lang="en-US" sz="1200" dirty="0"/>
            </a:p>
          </p:txBody>
        </p:sp>
        <p:sp>
          <p:nvSpPr>
            <p:cNvPr id="2431" name="TextBox 2430"/>
            <p:cNvSpPr txBox="1"/>
            <p:nvPr/>
          </p:nvSpPr>
          <p:spPr>
            <a:xfrm>
              <a:off x="6374544" y="2003611"/>
              <a:ext cx="5229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FPGA</a:t>
              </a:r>
              <a:endParaRPr lang="en-US" sz="1200" dirty="0"/>
            </a:p>
          </p:txBody>
        </p:sp>
        <p:sp>
          <p:nvSpPr>
            <p:cNvPr id="2432" name="TextBox 2431"/>
            <p:cNvSpPr txBox="1"/>
            <p:nvPr/>
          </p:nvSpPr>
          <p:spPr>
            <a:xfrm>
              <a:off x="8253559" y="1968224"/>
              <a:ext cx="385042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I/O</a:t>
              </a:r>
              <a:endParaRPr lang="en-US" sz="1200" dirty="0"/>
            </a:p>
          </p:txBody>
        </p:sp>
        <p:sp>
          <p:nvSpPr>
            <p:cNvPr id="2433" name="TextBox 2432"/>
            <p:cNvSpPr txBox="1"/>
            <p:nvPr/>
          </p:nvSpPr>
          <p:spPr>
            <a:xfrm>
              <a:off x="8166539" y="3142589"/>
              <a:ext cx="5820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Power</a:t>
              </a:r>
              <a:endParaRPr lang="en-US" sz="1200" dirty="0"/>
            </a:p>
          </p:txBody>
        </p:sp>
        <p:cxnSp>
          <p:nvCxnSpPr>
            <p:cNvPr id="2435" name="Straight Arrow Connector 2434"/>
            <p:cNvCxnSpPr/>
            <p:nvPr/>
          </p:nvCxnSpPr>
          <p:spPr>
            <a:xfrm rot="16200000" flipH="1">
              <a:off x="5559973" y="2364826"/>
              <a:ext cx="304799" cy="11561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37" name="Straight Arrow Connector 2436"/>
            <p:cNvCxnSpPr/>
            <p:nvPr/>
          </p:nvCxnSpPr>
          <p:spPr>
            <a:xfrm rot="16200000" flipH="1">
              <a:off x="6017163" y="2380596"/>
              <a:ext cx="304799" cy="11561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38" name="Straight Arrow Connector 2437"/>
            <p:cNvCxnSpPr/>
            <p:nvPr/>
          </p:nvCxnSpPr>
          <p:spPr>
            <a:xfrm rot="16200000" flipH="1">
              <a:off x="6427077" y="2391102"/>
              <a:ext cx="304799" cy="115613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39" name="Straight Arrow Connector 2438"/>
            <p:cNvCxnSpPr/>
            <p:nvPr/>
          </p:nvCxnSpPr>
          <p:spPr>
            <a:xfrm rot="16200000" flipH="1">
              <a:off x="8360953" y="2328015"/>
              <a:ext cx="231222" cy="7362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41" name="Straight Arrow Connector 2440"/>
            <p:cNvCxnSpPr/>
            <p:nvPr/>
          </p:nvCxnSpPr>
          <p:spPr>
            <a:xfrm rot="5400000" flipH="1" flipV="1">
              <a:off x="8324200" y="2942899"/>
              <a:ext cx="325815" cy="1576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48" name="TextBox 247"/>
          <p:cNvSpPr txBox="1"/>
          <p:nvPr/>
        </p:nvSpPr>
        <p:spPr>
          <a:xfrm>
            <a:off x="6276408" y="539894"/>
            <a:ext cx="2594323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Concentrators (DCM)</a:t>
            </a:r>
          </a:p>
          <a:p>
            <a:r>
              <a:rPr lang="en-US" sz="1200" dirty="0" smtClean="0"/>
              <a:t>The digitized data streams from 64 front end boards are broadcast over 8B/10B serial links to an associated data concentrator module which orders, filters and buffers the data stream, then repackages the data into an efficient network packet and rebroadcasts it to a specific buffer node for trigger decisions.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  <p:pic>
        <p:nvPicPr>
          <p:cNvPr id="249" name="Picture 5" descr="IMG_00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2738" y="2455127"/>
            <a:ext cx="1441653" cy="1081240"/>
          </a:xfrm>
          <a:prstGeom prst="rect">
            <a:avLst/>
          </a:prstGeom>
          <a:noFill/>
        </p:spPr>
      </p:pic>
      <p:sp>
        <p:nvSpPr>
          <p:cNvPr id="250" name="Date Placeholder 2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252" name="Slide Number Placeholder 2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53" name="Footer Placeholder 2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7428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Re-parameterize as a rotation in 3 angles and a phase</a:t>
            </a:r>
            <a:endParaRPr lang="en-US" sz="2800" dirty="0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" y="2209800"/>
            <a:ext cx="7949524" cy="940168"/>
          </a:xfrm>
          <a:prstGeom prst="rect">
            <a:avLst/>
          </a:prstGeom>
          <a:noFill/>
          <a:ln/>
          <a:effectLst/>
        </p:spPr>
      </p:pic>
      <p:grpSp>
        <p:nvGrpSpPr>
          <p:cNvPr id="25" name="Group 24"/>
          <p:cNvGrpSpPr/>
          <p:nvPr/>
        </p:nvGrpSpPr>
        <p:grpSpPr>
          <a:xfrm>
            <a:off x="3281808" y="3343085"/>
            <a:ext cx="5508245" cy="3378391"/>
            <a:chOff x="190499" y="3343085"/>
            <a:chExt cx="5508245" cy="3378391"/>
          </a:xfrm>
        </p:grpSpPr>
        <p:pic>
          <p:nvPicPr>
            <p:cNvPr id="8" name="Picture 7" descr="nova_numu_osc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0499" y="3343085"/>
              <a:ext cx="5508245" cy="3378391"/>
            </a:xfrm>
            <a:prstGeom prst="rect">
              <a:avLst/>
            </a:prstGeom>
          </p:spPr>
        </p:pic>
        <p:pic>
          <p:nvPicPr>
            <p:cNvPr id="10" name="Picture 9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07029" y="4434115"/>
              <a:ext cx="476633" cy="228600"/>
            </a:xfrm>
            <a:prstGeom prst="rect">
              <a:avLst/>
            </a:prstGeom>
            <a:noFill/>
          </p:spPr>
        </p:pic>
        <p:pic>
          <p:nvPicPr>
            <p:cNvPr id="13" name="Picture 12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18010" y="6135008"/>
              <a:ext cx="476633" cy="22860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15" name="Straight Arrow Connector 14"/>
            <p:cNvCxnSpPr/>
            <p:nvPr/>
          </p:nvCxnSpPr>
          <p:spPr>
            <a:xfrm flipV="1">
              <a:off x="1257300" y="4671786"/>
              <a:ext cx="1562100" cy="1270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257300" y="6356351"/>
              <a:ext cx="1562100" cy="1270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2242455" y="5188858"/>
              <a:ext cx="2714175" cy="1588"/>
            </a:xfrm>
            <a:prstGeom prst="straightConnector1">
              <a:avLst/>
            </a:prstGeom>
            <a:ln>
              <a:gradFill flip="none" rotWithShape="1">
                <a:gsLst>
                  <a:gs pos="0">
                    <a:srgbClr val="001676"/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headEnd type="triangl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21" name="Picture 20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5400000">
              <a:off x="3114978" y="5047852"/>
              <a:ext cx="685802" cy="209169"/>
            </a:xfrm>
            <a:prstGeom prst="rect">
              <a:avLst/>
            </a:prstGeom>
            <a:noFill/>
          </p:spPr>
        </p:pic>
        <p:sp>
          <p:nvSpPr>
            <p:cNvPr id="22" name="Left-Right Arrow 21"/>
            <p:cNvSpPr/>
            <p:nvPr/>
          </p:nvSpPr>
          <p:spPr>
            <a:xfrm>
              <a:off x="500742" y="5733143"/>
              <a:ext cx="723827" cy="108856"/>
            </a:xfrm>
            <a:prstGeom prst="left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4372" y="5463401"/>
              <a:ext cx="1029449" cy="253916"/>
            </a:xfrm>
            <a:prstGeom prst="rect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050" dirty="0" err="1" smtClean="0"/>
                <a:t>NOvA</a:t>
              </a:r>
              <a:r>
                <a:rPr lang="en-US" sz="1050" dirty="0" smtClean="0"/>
                <a:t> L=810km</a:t>
              </a:r>
              <a:endParaRPr lang="en-US" sz="1050" dirty="0"/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609600" y="4269658"/>
            <a:ext cx="2672208" cy="2086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we examine the oscillation probabilities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becomes clear how to read off PMNS parameters.</a:t>
            </a:r>
            <a:endParaRPr lang="en-US" sz="28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519" y="80078"/>
            <a:ext cx="6225731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Supernova Neutrinos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36635" y="1526467"/>
            <a:ext cx="4629918" cy="471869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Neutrinos and Antineutrinos are produced via: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neutrinos are trapped in core collapse, reach thermal equilibrium and then escape in a burst</a:t>
            </a:r>
          </a:p>
          <a:p>
            <a:r>
              <a:rPr lang="en-US" dirty="0" smtClean="0"/>
              <a:t>Duration of the neutrino burst: 1-10s</a:t>
            </a:r>
          </a:p>
          <a:p>
            <a:r>
              <a:rPr lang="en-US" dirty="0" smtClean="0"/>
              <a:t>The neutrino luminosity is upwards of 100 times greater than the optical luminosity</a:t>
            </a:r>
          </a:p>
          <a:p>
            <a:r>
              <a:rPr lang="en-US" dirty="0" smtClean="0"/>
              <a:t>Neutrino flash proceeds primary photons by 5-24 hours.</a:t>
            </a:r>
          </a:p>
          <a:p>
            <a:endParaRPr lang="en-US" sz="2900" dirty="0" smtClean="0"/>
          </a:p>
          <a:p>
            <a:r>
              <a:rPr lang="en-US" dirty="0" smtClean="0"/>
              <a:t>Each flavor takes away the same energy fraction</a:t>
            </a:r>
          </a:p>
          <a:p>
            <a:r>
              <a:rPr lang="en-US" dirty="0" smtClean="0"/>
              <a:t>Different neutrino temperatures are due to allowed reaction channels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/>
          <a:stretch>
            <a:fillRect/>
          </a:stretch>
        </p:blipFill>
        <p:spPr bwMode="auto">
          <a:xfrm>
            <a:off x="4833938" y="2894945"/>
            <a:ext cx="3959225" cy="138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5"/>
          <a:stretch>
            <a:fillRect/>
          </a:stretch>
        </p:blipFill>
        <p:spPr bwMode="auto">
          <a:xfrm>
            <a:off x="4830763" y="4244515"/>
            <a:ext cx="3959225" cy="168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76345" y="2079972"/>
            <a:ext cx="3901059" cy="3552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94297" y="146497"/>
            <a:ext cx="2672256" cy="267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5A8C7-E5D7-4B64-844B-41F73C2C38C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Reactor anti-</a:t>
            </a:r>
            <a:r>
              <a:rPr lang="en-US" dirty="0" smtClean="0">
                <a:latin typeface="cmmi10"/>
              </a:rPr>
              <a:t>º</a:t>
            </a:r>
            <a:r>
              <a:rPr lang="en-US" dirty="0" smtClean="0"/>
              <a:t> </a:t>
            </a:r>
            <a:r>
              <a:rPr lang="en-US" baseline="-25000" dirty="0" smtClean="0"/>
              <a:t>e</a:t>
            </a:r>
            <a:r>
              <a:rPr lang="en-US" dirty="0"/>
              <a:t> </a:t>
            </a:r>
            <a:r>
              <a:rPr lang="en-US" dirty="0" smtClean="0"/>
              <a:t>detection</a:t>
            </a:r>
            <a:endParaRPr lang="en-US" dirty="0"/>
          </a:p>
        </p:txBody>
      </p:sp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24200" y="1703552"/>
            <a:ext cx="1779098" cy="278984"/>
          </a:xfrm>
          <a:prstGeom prst="rect">
            <a:avLst/>
          </a:prstGeom>
          <a:noFill/>
          <a:ln/>
          <a:effectLst/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67666" y="2397347"/>
            <a:ext cx="4041624" cy="30502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1325" y="3268717"/>
            <a:ext cx="5079501" cy="278892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173" y="4004441"/>
            <a:ext cx="6502921" cy="304800"/>
          </a:xfrm>
          <a:prstGeom prst="rect">
            <a:avLst/>
          </a:prstGeo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Serial Buffering</a:t>
            </a:r>
            <a:endParaRPr lang="en-US" dirty="0"/>
          </a:p>
        </p:txBody>
      </p:sp>
      <p:pic>
        <p:nvPicPr>
          <p:cNvPr id="4" name="Content Placeholder 3" descr="NOvA_EvtBuffer_Seria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6200" y="1066800"/>
            <a:ext cx="5562600" cy="5562600"/>
          </a:xfrm>
        </p:spPr>
      </p:pic>
      <p:sp>
        <p:nvSpPr>
          <p:cNvPr id="6" name="TextBox 5"/>
          <p:cNvSpPr txBox="1"/>
          <p:nvPr/>
        </p:nvSpPr>
        <p:spPr>
          <a:xfrm>
            <a:off x="1219200" y="61061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Adjacent data blocks are now continuous in time, and </a:t>
            </a:r>
            <a:r>
              <a:rPr lang="en-US" sz="1400" dirty="0" err="1" smtClean="0"/>
              <a:t>MacroSlice</a:t>
            </a:r>
            <a:r>
              <a:rPr lang="en-US" sz="1400" dirty="0" smtClean="0"/>
              <a:t> can be defined</a:t>
            </a:r>
          </a:p>
        </p:txBody>
      </p:sp>
      <p:cxnSp>
        <p:nvCxnSpPr>
          <p:cNvPr id="7" name="Straight Arrow Connector 6"/>
          <p:cNvCxnSpPr>
            <a:stCxn id="6" idx="0"/>
          </p:cNvCxnSpPr>
          <p:nvPr/>
        </p:nvCxnSpPr>
        <p:spPr>
          <a:xfrm rot="5400000" flipH="1" flipV="1">
            <a:off x="3023869" y="4329447"/>
            <a:ext cx="1991364" cy="156210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6" idx="0"/>
          </p:cNvCxnSpPr>
          <p:nvPr/>
        </p:nvCxnSpPr>
        <p:spPr>
          <a:xfrm rot="5400000" flipH="1" flipV="1">
            <a:off x="3100060" y="4558040"/>
            <a:ext cx="1686580" cy="140970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3211592"/>
            <a:ext cx="358140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Advantages:</a:t>
            </a:r>
          </a:p>
          <a:p>
            <a:r>
              <a:rPr lang="en-US" sz="1600" dirty="0" smtClean="0"/>
              <a:t>Time correlations across </a:t>
            </a:r>
            <a:r>
              <a:rPr lang="en-US" sz="1600" dirty="0" err="1" smtClean="0"/>
              <a:t>MilliSlice</a:t>
            </a:r>
            <a:r>
              <a:rPr lang="en-US" sz="1600" dirty="0" smtClean="0"/>
              <a:t> windows are easy.  </a:t>
            </a:r>
            <a:r>
              <a:rPr lang="en-US" sz="1600" dirty="0" smtClean="0">
                <a:latin typeface="cmmi10"/>
              </a:rPr>
              <a:t>¢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max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cmsy10"/>
              </a:rPr>
              <a:t>¼</a:t>
            </a:r>
            <a:r>
              <a:rPr lang="en-US" sz="1600" dirty="0" smtClean="0"/>
              <a:t> 150ms.</a:t>
            </a:r>
          </a:p>
          <a:p>
            <a:endParaRPr lang="en-US" sz="1600" dirty="0" smtClean="0"/>
          </a:p>
          <a:p>
            <a:r>
              <a:rPr lang="en-US" sz="1600" dirty="0" smtClean="0"/>
              <a:t>Certain physics triggers are more “natural” in this topology, less prone to false positives</a:t>
            </a:r>
          </a:p>
          <a:p>
            <a:endParaRPr lang="en-US" sz="1600" dirty="0" smtClean="0"/>
          </a:p>
          <a:p>
            <a:r>
              <a:rPr lang="en-US" sz="1600" dirty="0" smtClean="0"/>
              <a:t>No synchronized offsetting of DCM transmission times is required</a:t>
            </a:r>
          </a:p>
          <a:p>
            <a:endParaRPr lang="en-US" sz="1600" dirty="0" smtClean="0"/>
          </a:p>
          <a:p>
            <a:r>
              <a:rPr lang="en-US" sz="1600" dirty="0" smtClean="0"/>
              <a:t>The a </a:t>
            </a:r>
            <a:r>
              <a:rPr lang="en-US" sz="1600" dirty="0" err="1" smtClean="0"/>
              <a:t>prob</a:t>
            </a:r>
            <a:r>
              <a:rPr lang="en-US" sz="1600" dirty="0" smtClean="0"/>
              <a:t> of having a spill window straddle buffer nodes drops from </a:t>
            </a:r>
            <a:r>
              <a:rPr lang="en-US" sz="1600" dirty="0" smtClean="0">
                <a:latin typeface="cmsy10"/>
              </a:rPr>
              <a:t>»</a:t>
            </a:r>
            <a:r>
              <a:rPr lang="en-US" sz="1600" dirty="0" smtClean="0"/>
              <a:t>1.2% to 0.04% for 150ms grouping.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62600" y="1512094"/>
            <a:ext cx="3352800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How?</a:t>
            </a:r>
          </a:p>
          <a:p>
            <a:r>
              <a:rPr lang="en-US" sz="1400" dirty="0" smtClean="0"/>
              <a:t>In 2009, serial buffering is possible because network traffic shaping switches are now available with large aggregated bandwidths and deep port buffers.</a:t>
            </a:r>
          </a:p>
        </p:txBody>
      </p:sp>
      <p:sp>
        <p:nvSpPr>
          <p:cNvPr id="9" name="Arc 8"/>
          <p:cNvSpPr/>
          <p:nvPr/>
        </p:nvSpPr>
        <p:spPr>
          <a:xfrm rot="8361682">
            <a:off x="1168409" y="2284129"/>
            <a:ext cx="3288531" cy="3209044"/>
          </a:xfrm>
          <a:prstGeom prst="arc">
            <a:avLst>
              <a:gd name="adj1" fmla="val 13267974"/>
              <a:gd name="adj2" fmla="val 20137719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197619">
            <a:off x="1139306" y="2141317"/>
            <a:ext cx="3288531" cy="3209044"/>
          </a:xfrm>
          <a:prstGeom prst="arc">
            <a:avLst>
              <a:gd name="adj1" fmla="val 12954370"/>
              <a:gd name="adj2" fmla="val 19774900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5678818">
            <a:off x="1169490" y="2244408"/>
            <a:ext cx="3288531" cy="3209044"/>
          </a:xfrm>
          <a:prstGeom prst="arc">
            <a:avLst>
              <a:gd name="adj1" fmla="val 12986947"/>
              <a:gd name="adj2" fmla="val 19975895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038843">
            <a:off x="2829604" y="4946203"/>
            <a:ext cx="1130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MacroSlice-1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960109" y="3700332"/>
            <a:ext cx="1130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MacroSlice-2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rot="1644136">
            <a:off x="2824253" y="2376541"/>
            <a:ext cx="1130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MacroSlice-3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NOvA</a:t>
            </a:r>
            <a:r>
              <a:rPr lang="en-US" dirty="0" smtClean="0"/>
              <a:t> Event Buffer</a:t>
            </a:r>
            <a:endParaRPr lang="en-US" dirty="0"/>
          </a:p>
        </p:txBody>
      </p:sp>
      <p:pic>
        <p:nvPicPr>
          <p:cNvPr id="4" name="Content Placeholder 3" descr="NOvA_EvtBuffer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800611"/>
            <a:ext cx="4038600" cy="412514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buffer node contains a single circular “Event Buffer”</a:t>
            </a:r>
          </a:p>
          <a:p>
            <a:r>
              <a:rPr lang="en-US" dirty="0" smtClean="0"/>
              <a:t>The buffer holds 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raw </a:t>
            </a:r>
            <a:r>
              <a:rPr lang="en-US" dirty="0" smtClean="0"/>
              <a:t>hit data from the entire detector, grouped in 5ms slices</a:t>
            </a:r>
          </a:p>
          <a:p>
            <a:r>
              <a:rPr lang="en-US" dirty="0" smtClean="0"/>
              <a:t>Buffer Size </a:t>
            </a:r>
            <a:r>
              <a:rPr lang="en-US" dirty="0" smtClean="0">
                <a:latin typeface="cmsy10"/>
              </a:rPr>
              <a:t>¼</a:t>
            </a:r>
            <a:r>
              <a:rPr lang="en-US" dirty="0" smtClean="0"/>
              <a:t>  30 slices deep (0.15s per node)</a:t>
            </a:r>
          </a:p>
          <a:p>
            <a:pPr lvl="1"/>
            <a:r>
              <a:rPr lang="en-US" dirty="0" smtClean="0"/>
              <a:t>Gives system wide buffering of 20s of data</a:t>
            </a:r>
          </a:p>
          <a:p>
            <a:pPr lvl="1"/>
            <a:r>
              <a:rPr lang="en-US" dirty="0" smtClean="0"/>
              <a:t>Actual size is roughly 115MB (30</a:t>
            </a:r>
            <a:r>
              <a:rPr lang="en-US" dirty="0" smtClean="0">
                <a:latin typeface="cmsy10"/>
              </a:rPr>
              <a:t>£</a:t>
            </a:r>
            <a:r>
              <a:rPr lang="en-US" dirty="0" smtClean="0"/>
              <a:t>3.8MB)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Involvement &amp;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UVA Became involved with </a:t>
            </a:r>
            <a:r>
              <a:rPr lang="en-US" dirty="0" err="1" smtClean="0"/>
              <a:t>NOvA</a:t>
            </a:r>
            <a:r>
              <a:rPr lang="en-US" dirty="0" smtClean="0"/>
              <a:t> in the fall of 2005</a:t>
            </a:r>
          </a:p>
          <a:p>
            <a:pPr lvl="1"/>
            <a:r>
              <a:rPr lang="en-US" dirty="0" smtClean="0"/>
              <a:t>We concentrated on the CD-1/2/3 designs for:</a:t>
            </a:r>
          </a:p>
          <a:p>
            <a:pPr lvl="2"/>
            <a:r>
              <a:rPr lang="en-US" dirty="0" smtClean="0"/>
              <a:t>Power Distribution Systems</a:t>
            </a:r>
          </a:p>
          <a:p>
            <a:pPr lvl="2"/>
            <a:r>
              <a:rPr lang="en-US" dirty="0" smtClean="0"/>
              <a:t>Detector Controls &amp; Monitoring (slow controls)</a:t>
            </a:r>
          </a:p>
          <a:p>
            <a:r>
              <a:rPr lang="en-US" dirty="0" smtClean="0"/>
              <a:t>From 2005-Present, </a:t>
            </a:r>
            <a:r>
              <a:rPr lang="en-US" dirty="0" err="1" smtClean="0"/>
              <a:t>NOvA</a:t>
            </a:r>
            <a:r>
              <a:rPr lang="en-US" dirty="0" smtClean="0"/>
              <a:t> has become the primary focus of our group (and my time) – Our involvement has evolved substantially</a:t>
            </a:r>
          </a:p>
          <a:p>
            <a:r>
              <a:rPr lang="en-US" dirty="0" smtClean="0"/>
              <a:t>Currently I serve as the L3 manager for two task trees </a:t>
            </a:r>
          </a:p>
          <a:p>
            <a:pPr lvl="1"/>
            <a:r>
              <a:rPr lang="en-US" dirty="0" smtClean="0"/>
              <a:t>Detector Control Systems (x.7.4)</a:t>
            </a:r>
          </a:p>
          <a:p>
            <a:pPr lvl="1"/>
            <a:r>
              <a:rPr lang="en-US" dirty="0" smtClean="0"/>
              <a:t>DAQ Software Integration (x.7.3)  (part of 2009 DAQ reorganization)</a:t>
            </a:r>
          </a:p>
          <a:p>
            <a:r>
              <a:rPr lang="en-US" dirty="0" smtClean="0"/>
              <a:t>Additional responsibilities in:</a:t>
            </a:r>
          </a:p>
          <a:p>
            <a:pPr lvl="1"/>
            <a:r>
              <a:rPr lang="en-US" dirty="0" smtClean="0"/>
              <a:t>DAQ </a:t>
            </a:r>
            <a:r>
              <a:rPr lang="en-US" dirty="0" err="1" smtClean="0"/>
              <a:t>Hardware</a:t>
            </a:r>
            <a:r>
              <a:rPr lang="en-US" dirty="0" err="1" smtClean="0">
                <a:latin typeface="cmsy10"/>
              </a:rPr>
              <a:t>!</a:t>
            </a:r>
            <a:r>
              <a:rPr lang="en-US" dirty="0" err="1" smtClean="0"/>
              <a:t>Software</a:t>
            </a:r>
            <a:r>
              <a:rPr lang="en-US" dirty="0" smtClean="0"/>
              <a:t> Interfaces (DCM embedded software/</a:t>
            </a:r>
            <a:r>
              <a:rPr lang="en-US" dirty="0" err="1" smtClean="0"/>
              <a:t>cntrl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DAQ Software &amp; triggering design</a:t>
            </a:r>
          </a:p>
          <a:p>
            <a:pPr lvl="1"/>
            <a:r>
              <a:rPr lang="en-US" dirty="0" smtClean="0"/>
              <a:t>Detector Infrastructure (power distribution, mechanical support, routing, etc…)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5562600"/>
            <a:ext cx="52578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Philosophy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It’s important to understand where the data comes from in order to understand what you can do with it.</a:t>
            </a:r>
          </a:p>
          <a:p>
            <a:pPr algn="ctr"/>
            <a:r>
              <a:rPr lang="en-US" i="1" dirty="0" smtClean="0"/>
              <a:t>DAQ, Triggering &amp; Electronics</a:t>
            </a:r>
            <a:endParaRPr lang="en-US" i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15722" y="6488668"/>
            <a:ext cx="822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Klapdor-Kleingrothaus</a:t>
            </a:r>
            <a:r>
              <a:rPr lang="en-US" dirty="0"/>
              <a:t>, </a:t>
            </a:r>
            <a:r>
              <a:rPr lang="en-US" dirty="0" err="1"/>
              <a:t>Krivosheina</a:t>
            </a:r>
            <a:r>
              <a:rPr lang="en-US" dirty="0"/>
              <a:t>, Dietz </a:t>
            </a:r>
            <a:r>
              <a:rPr lang="en-US" dirty="0" smtClean="0"/>
              <a:t>and </a:t>
            </a:r>
            <a:r>
              <a:rPr lang="nb-NO" dirty="0" smtClean="0"/>
              <a:t>Chkvorets</a:t>
            </a:r>
            <a:r>
              <a:rPr lang="nb-NO" dirty="0"/>
              <a:t>, </a:t>
            </a:r>
            <a:r>
              <a:rPr lang="nb-NO" i="1" dirty="0"/>
              <a:t>Phys. Lett. B </a:t>
            </a:r>
            <a:r>
              <a:rPr lang="nb-NO" b="1" i="1" dirty="0"/>
              <a:t>586 198 (2004).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781050" y="704850"/>
            <a:ext cx="7581900" cy="5448300"/>
            <a:chOff x="781050" y="704850"/>
            <a:chExt cx="7581900" cy="54483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1050" y="704850"/>
              <a:ext cx="7581900" cy="544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1050" y="704850"/>
              <a:ext cx="7581900" cy="544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6831724" y="1166648"/>
              <a:ext cx="1072055" cy="4099035"/>
            </a:xfrm>
            <a:prstGeom prst="rect">
              <a:avLst/>
            </a:prstGeom>
            <a:solidFill>
              <a:srgbClr val="7030A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 smtClean="0"/>
                <a:t>Disfavored by Cosmology</a:t>
              </a:r>
            </a:p>
            <a:p>
              <a:pPr algn="ctr"/>
              <a:r>
                <a:rPr lang="en-US" dirty="0"/>
                <a:t>KATRIN expected sensitivity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81655" y="1135120"/>
              <a:ext cx="6211613" cy="620110"/>
            </a:xfrm>
            <a:prstGeom prst="rect">
              <a:avLst/>
            </a:prstGeom>
            <a:solidFill>
              <a:srgbClr val="0070C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dirty="0" smtClean="0"/>
                <a:t>KKCD </a:t>
              </a:r>
              <a:r>
                <a:rPr lang="en-US" baseline="30000" dirty="0" smtClean="0"/>
                <a:t>76</a:t>
              </a:r>
              <a:r>
                <a:rPr lang="en-US" dirty="0" smtClean="0"/>
                <a:t>Ge Result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92166" y="1145628"/>
              <a:ext cx="6222124" cy="409903"/>
            </a:xfrm>
            <a:prstGeom prst="rect">
              <a:avLst/>
            </a:prstGeom>
            <a:solidFill>
              <a:schemeClr val="accent3">
                <a:lumMod val="50000"/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/>
                <a:t>Disfavored by current 0</a:t>
              </a:r>
              <a:r>
                <a:rPr lang="en-US" dirty="0" smtClean="0">
                  <a:latin typeface="cmmi10"/>
                </a:rPr>
                <a:t>º¯¯ </a:t>
              </a:r>
              <a:r>
                <a:rPr lang="en-US" dirty="0" smtClean="0"/>
                <a:t>Limits </a:t>
              </a:r>
              <a:endParaRPr lang="en-US" dirty="0">
                <a:latin typeface="cmmi1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92166" y="2165131"/>
              <a:ext cx="6222124" cy="1040524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Expected Next Generation</a:t>
              </a:r>
              <a:br>
                <a:rPr lang="en-US" dirty="0" smtClean="0"/>
              </a:br>
              <a:r>
                <a:rPr lang="en-US" dirty="0" smtClean="0"/>
                <a:t> 0</a:t>
              </a:r>
              <a:r>
                <a:rPr lang="en-US" dirty="0" smtClean="0">
                  <a:latin typeface="cmmi10"/>
                </a:rPr>
                <a:t>º¯¯ </a:t>
              </a:r>
              <a:r>
                <a:rPr lang="en-US" dirty="0" smtClean="0"/>
                <a:t>Limits (10-100meV) </a:t>
              </a:r>
              <a:endParaRPr lang="en-US" dirty="0"/>
            </a:p>
          </p:txBody>
        </p:sp>
      </p:grp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energyloss_mineraloi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6375" y="1929606"/>
            <a:ext cx="6191250" cy="3867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Muon Detection</a:t>
            </a:r>
            <a:br>
              <a:rPr lang="en-US" dirty="0" smtClean="0"/>
            </a:br>
            <a:r>
              <a:rPr lang="en-US" dirty="0" smtClean="0"/>
              <a:t>MeV to </a:t>
            </a:r>
            <a:r>
              <a:rPr lang="en-US" dirty="0" err="1" smtClean="0"/>
              <a:t>TeV</a:t>
            </a:r>
            <a:r>
              <a:rPr lang="en-US" dirty="0" smtClean="0"/>
              <a:t> 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‘s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804229" y="2227944"/>
            <a:ext cx="2097314" cy="3069771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0400" y="2220686"/>
            <a:ext cx="217714" cy="3069771"/>
          </a:xfrm>
          <a:prstGeom prst="rect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Threshold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07543" y="2220686"/>
            <a:ext cx="696685" cy="3077028"/>
          </a:xfrm>
          <a:prstGeom prst="rect">
            <a:avLst/>
          </a:prstGeom>
          <a:solidFill>
            <a:srgbClr val="FFFF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dx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48115" y="2220686"/>
            <a:ext cx="1698172" cy="3069771"/>
          </a:xfrm>
          <a:prstGeom prst="rect">
            <a:avLst/>
          </a:prstGeom>
          <a:solidFill>
            <a:srgbClr val="00B0F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in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/>
              </a:rPr>
              <a:t>?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msy10"/>
              </a:rPr>
              <a:t>k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2634342" y="2227943"/>
            <a:ext cx="1480458" cy="3069771"/>
            <a:chOff x="2634342" y="2227943"/>
            <a:chExt cx="1480458" cy="3069771"/>
          </a:xfrm>
        </p:grpSpPr>
        <p:sp>
          <p:nvSpPr>
            <p:cNvPr id="18" name="Rectangle 17"/>
            <p:cNvSpPr/>
            <p:nvPr/>
          </p:nvSpPr>
          <p:spPr>
            <a:xfrm>
              <a:off x="3839028" y="2227943"/>
              <a:ext cx="275772" cy="306977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34342" y="2648857"/>
              <a:ext cx="13753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Range 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msy10"/>
                </a:rPr>
                <a:t>k</a:t>
              </a:r>
              <a:r>
                <a:rPr lang="en-US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only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468914" y="2997200"/>
              <a:ext cx="493486" cy="464457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87959"/>
            <a:ext cx="38491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“Can </a:t>
            </a:r>
            <a:r>
              <a:rPr lang="en-US" sz="4400" b="1" dirty="0" err="1" smtClean="0">
                <a:solidFill>
                  <a:srgbClr val="00B0F0"/>
                </a:solidFill>
              </a:rPr>
              <a:t>NOvA</a:t>
            </a:r>
            <a:r>
              <a:rPr lang="en-US" sz="4400" b="1" dirty="0" smtClean="0">
                <a:solidFill>
                  <a:srgbClr val="00B0F0"/>
                </a:solidFill>
              </a:rPr>
              <a:t>……”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6249" y="1821359"/>
            <a:ext cx="41958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see a Supernova?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249" y="5715000"/>
            <a:ext cx="39260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see monopoles?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249" y="2354759"/>
            <a:ext cx="46470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detect dark mater?</a:t>
            </a:r>
            <a:endParaRPr lang="en-US" sz="4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249" y="2973050"/>
            <a:ext cx="54652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</a:rPr>
              <a:t>find sources of (very)</a:t>
            </a:r>
            <a:br>
              <a:rPr lang="en-US" sz="4400" dirty="0" smtClean="0">
                <a:solidFill>
                  <a:srgbClr val="00B050"/>
                </a:solidFill>
              </a:rPr>
            </a:br>
            <a:r>
              <a:rPr lang="en-US" sz="4400" dirty="0" smtClean="0">
                <a:solidFill>
                  <a:srgbClr val="00B050"/>
                </a:solidFill>
              </a:rPr>
              <a:t>high energy neutrinos?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4724400"/>
            <a:ext cx="7016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measure 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  <a:latin typeface="cmmi10"/>
              </a:rPr>
              <a:t>¾</a:t>
            </a:r>
            <a:r>
              <a:rPr lang="en-US" sz="4400" baseline="-25000" dirty="0" smtClean="0">
                <a:solidFill>
                  <a:schemeClr val="accent2">
                    <a:lumMod val="75000"/>
                  </a:schemeClr>
                </a:solidFill>
                <a:latin typeface="cmmi10"/>
              </a:rPr>
              <a:t>NC</a:t>
            </a: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 from the beam?</a:t>
            </a:r>
            <a:endParaRPr lang="en-US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5250359"/>
            <a:ext cx="34821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from the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atm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912" y="4183559"/>
            <a:ext cx="74577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measure (high E) cosmic fluxes?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78359"/>
            <a:ext cx="80691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I get this question (a lot recently):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812949" y="0"/>
            <a:ext cx="57387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Motivation for this talk: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1295400"/>
            <a:ext cx="88793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“Can </a:t>
            </a:r>
            <a:r>
              <a:rPr lang="en-US" sz="4400" b="1" dirty="0" err="1" smtClean="0">
                <a:solidFill>
                  <a:srgbClr val="00B0F0"/>
                </a:solidFill>
              </a:rPr>
              <a:t>NOvA</a:t>
            </a:r>
            <a:r>
              <a:rPr lang="en-US" sz="4400" b="1" dirty="0" smtClean="0">
                <a:solidFill>
                  <a:srgbClr val="00B0F0"/>
                </a:solidFill>
              </a:rPr>
              <a:t>…. </a:t>
            </a:r>
            <a:r>
              <a:rPr lang="en-US" sz="4400" b="1" dirty="0" smtClean="0">
                <a:solidFill>
                  <a:srgbClr val="00B0F0"/>
                </a:solidFill>
                <a:latin typeface="cmmi10"/>
              </a:rPr>
              <a:t>µ</a:t>
            </a:r>
            <a:r>
              <a:rPr lang="en-US" sz="4400" b="1" baseline="-25000" dirty="0" smtClean="0">
                <a:solidFill>
                  <a:srgbClr val="00B0F0"/>
                </a:solidFill>
              </a:rPr>
              <a:t>13</a:t>
            </a:r>
            <a:r>
              <a:rPr lang="en-US" sz="4400" b="1" dirty="0" smtClean="0">
                <a:solidFill>
                  <a:srgbClr val="00B0F0"/>
                </a:solidFill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cmmi10"/>
              </a:rPr>
              <a:t>µ</a:t>
            </a:r>
            <a:r>
              <a:rPr lang="en-US" sz="4400" b="1" baseline="-25000" dirty="0" smtClean="0">
                <a:solidFill>
                  <a:srgbClr val="00B0F0"/>
                </a:solidFill>
              </a:rPr>
              <a:t>23</a:t>
            </a:r>
            <a:r>
              <a:rPr lang="en-US" sz="4400" b="1" dirty="0" smtClean="0">
                <a:solidFill>
                  <a:srgbClr val="00B0F0"/>
                </a:solidFill>
              </a:rPr>
              <a:t> </a:t>
            </a:r>
            <a:r>
              <a:rPr lang="en-US" sz="4400" b="1" dirty="0" smtClean="0">
                <a:solidFill>
                  <a:srgbClr val="00B0F0"/>
                </a:solidFill>
                <a:latin typeface="cmmi10"/>
              </a:rPr>
              <a:t>±</a:t>
            </a:r>
            <a:r>
              <a:rPr lang="en-US" sz="4400" b="1" baseline="-25000" dirty="0" smtClean="0">
                <a:solidFill>
                  <a:srgbClr val="00B0F0"/>
                </a:solidFill>
                <a:latin typeface="cmmi10"/>
              </a:rPr>
              <a:t>CP</a:t>
            </a:r>
            <a:r>
              <a:rPr lang="en-US" sz="4400" b="1" dirty="0" smtClean="0">
                <a:solidFill>
                  <a:srgbClr val="00B0F0"/>
                </a:solidFill>
              </a:rPr>
              <a:t> sign(</a:t>
            </a:r>
            <a:r>
              <a:rPr lang="en-US" sz="4400" b="1" dirty="0" smtClean="0">
                <a:solidFill>
                  <a:srgbClr val="00B0F0"/>
                </a:solidFill>
                <a:latin typeface="cmmi10"/>
              </a:rPr>
              <a:t>¢</a:t>
            </a:r>
            <a:r>
              <a:rPr lang="en-US" sz="4400" b="1" dirty="0" smtClean="0">
                <a:solidFill>
                  <a:srgbClr val="00B0F0"/>
                </a:solidFill>
              </a:rPr>
              <a:t> </a:t>
            </a:r>
            <a:r>
              <a:rPr lang="en-US" sz="4400" dirty="0" smtClean="0">
                <a:solidFill>
                  <a:srgbClr val="00B0F0"/>
                </a:solidFill>
                <a:latin typeface="Calibri"/>
              </a:rPr>
              <a:t>m</a:t>
            </a:r>
            <a:r>
              <a:rPr lang="en-US" sz="4400" b="1" baseline="-25000" dirty="0" smtClean="0">
                <a:solidFill>
                  <a:srgbClr val="00B0F0"/>
                </a:solidFill>
                <a:latin typeface="Calibri"/>
              </a:rPr>
              <a:t>31</a:t>
            </a:r>
            <a:r>
              <a:rPr lang="en-US" sz="4400" b="1" dirty="0" smtClean="0">
                <a:solidFill>
                  <a:srgbClr val="00B0F0"/>
                </a:solidFill>
              </a:rPr>
              <a:t>)”</a:t>
            </a:r>
            <a:endParaRPr lang="en-US" sz="4400" b="1" dirty="0">
              <a:solidFill>
                <a:srgbClr val="00B0F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1"/>
      <p:bldP spid="5" grpId="2"/>
      <p:bldP spid="6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8" grpId="0"/>
      <p:bldP spid="18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07403"/>
            <a:ext cx="2542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“Well…..”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69403"/>
            <a:ext cx="3143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“Maybe…..”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131403"/>
            <a:ext cx="7001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“It depends on the trigger.”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754559"/>
            <a:ext cx="33979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</a:rPr>
              <a:t>And I answer: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" y="3817203"/>
            <a:ext cx="79025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B0F0"/>
                </a:solidFill>
              </a:rPr>
              <a:t>“We’re working on redesigning</a:t>
            </a:r>
            <a:br>
              <a:rPr lang="en-US" sz="4800" dirty="0" smtClean="0">
                <a:solidFill>
                  <a:srgbClr val="00B0F0"/>
                </a:solidFill>
              </a:rPr>
            </a:br>
            <a:r>
              <a:rPr lang="en-US" sz="4800" dirty="0" smtClean="0">
                <a:solidFill>
                  <a:srgbClr val="00B0F0"/>
                </a:solidFill>
              </a:rPr>
              <a:t> the triggers.”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1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norman\Desktop\nova_detector_iso_trans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76200" y="1371600"/>
            <a:ext cx="9694240" cy="55626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028" y="274638"/>
            <a:ext cx="8229600" cy="1143000"/>
          </a:xfrm>
        </p:spPr>
        <p:txBody>
          <a:bodyPr/>
          <a:lstStyle/>
          <a:p>
            <a:r>
              <a:rPr lang="en-US" dirty="0" smtClean="0"/>
              <a:t>Neutrino Mixing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174288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Re-parameterize as a rotation in 3 angles and a phase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" y="2209800"/>
            <a:ext cx="7949524" cy="940168"/>
          </a:xfrm>
          <a:prstGeom prst="rect">
            <a:avLst/>
          </a:prstGeom>
          <a:noFill/>
          <a:ln/>
          <a:effectLst/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609600" y="4269658"/>
            <a:ext cx="2672208" cy="2086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we examine the oscillation probabilities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becomes clear how to read off PMNS parameters.</a:t>
            </a:r>
            <a:endParaRPr lang="en-US" sz="2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leads to the classification of the mixing angles in terms of the characteristic L/E scale that is needed to view the oscillation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76400" y="3276600"/>
            <a:ext cx="2010294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Atmospheric/Accelerator</a:t>
            </a:r>
            <a:br>
              <a:rPr lang="en-US" sz="1400" dirty="0" smtClean="0"/>
            </a:br>
            <a:r>
              <a:rPr lang="en-US" sz="1400" dirty="0" smtClean="0"/>
              <a:t> </a:t>
            </a:r>
            <a:r>
              <a:rPr lang="en-US" sz="1400" dirty="0" smtClean="0">
                <a:latin typeface="cmmi10"/>
              </a:rPr>
              <a:t>º</a:t>
            </a:r>
            <a:r>
              <a:rPr lang="en-US" sz="1400" baseline="-25000" dirty="0" smtClean="0">
                <a:latin typeface="cmmi10"/>
              </a:rPr>
              <a:t>¹</a:t>
            </a:r>
            <a:r>
              <a:rPr lang="en-US" sz="1400" dirty="0" smtClean="0"/>
              <a:t> disappearance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886200" y="3276600"/>
            <a:ext cx="2560893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Accelerator </a:t>
            </a:r>
            <a:r>
              <a:rPr lang="en-US" sz="1400" dirty="0" smtClean="0">
                <a:latin typeface="cmmi10"/>
              </a:rPr>
              <a:t>º</a:t>
            </a:r>
            <a:r>
              <a:rPr lang="en-US" sz="1400" baseline="-25000" dirty="0" smtClean="0">
                <a:latin typeface="cmmi10"/>
              </a:rPr>
              <a:t>¹</a:t>
            </a:r>
            <a:r>
              <a:rPr lang="en-US" sz="1400" dirty="0" smtClean="0">
                <a:latin typeface="cmsy10"/>
              </a:rPr>
              <a:t>!</a:t>
            </a:r>
            <a:r>
              <a:rPr lang="en-US" sz="1400" dirty="0" smtClean="0"/>
              <a:t> </a:t>
            </a:r>
            <a:r>
              <a:rPr lang="en-US" sz="1400" dirty="0" smtClean="0">
                <a:latin typeface="cmmi10"/>
              </a:rPr>
              <a:t>º</a:t>
            </a:r>
            <a:r>
              <a:rPr lang="en-US" sz="1400" baseline="-25000" dirty="0" smtClean="0"/>
              <a:t>e</a:t>
            </a:r>
            <a:r>
              <a:rPr lang="en-US" sz="1400" dirty="0" smtClean="0"/>
              <a:t> appearance</a:t>
            </a:r>
            <a:br>
              <a:rPr lang="en-US" sz="1400" dirty="0" smtClean="0"/>
            </a:br>
            <a:r>
              <a:rPr lang="en-US" sz="1400" dirty="0" smtClean="0"/>
              <a:t>Reactor </a:t>
            </a:r>
            <a:r>
              <a:rPr lang="en-US" sz="1400" dirty="0" smtClean="0">
                <a:latin typeface="cmmi10"/>
              </a:rPr>
              <a:t>anti</a:t>
            </a:r>
            <a:r>
              <a:rPr lang="en-US" sz="1400" dirty="0" smtClean="0"/>
              <a:t>-</a:t>
            </a:r>
            <a:r>
              <a:rPr lang="en-US" sz="1400" dirty="0" smtClean="0">
                <a:latin typeface="cmmi10"/>
              </a:rPr>
              <a:t>º</a:t>
            </a:r>
            <a:r>
              <a:rPr lang="en-US" sz="1400" baseline="-25000" dirty="0" smtClean="0"/>
              <a:t>e</a:t>
            </a:r>
            <a:r>
              <a:rPr lang="en-US" sz="1400" dirty="0" smtClean="0"/>
              <a:t> disappearance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817207" y="3276600"/>
            <a:ext cx="1658343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Solar </a:t>
            </a:r>
            <a:r>
              <a:rPr lang="en-US" sz="1400" dirty="0" smtClean="0">
                <a:latin typeface="cmmi10"/>
              </a:rPr>
              <a:t>º</a:t>
            </a:r>
            <a:r>
              <a:rPr lang="en-US" sz="1400" baseline="-25000" dirty="0" smtClean="0"/>
              <a:t>e</a:t>
            </a:r>
            <a:r>
              <a:rPr lang="en-US" sz="1400" dirty="0" smtClean="0"/>
              <a:t>  and </a:t>
            </a:r>
            <a:r>
              <a:rPr lang="en-US" sz="1400" dirty="0" smtClean="0">
                <a:latin typeface="cmmi10"/>
              </a:rPr>
              <a:t>anti</a:t>
            </a:r>
            <a:r>
              <a:rPr lang="en-US" sz="1400" dirty="0" smtClean="0"/>
              <a:t>-</a:t>
            </a:r>
            <a:r>
              <a:rPr lang="en-US" sz="1400" dirty="0" smtClean="0">
                <a:latin typeface="cmmi10"/>
              </a:rPr>
              <a:t>º</a:t>
            </a:r>
            <a:r>
              <a:rPr lang="en-US" sz="1400" baseline="-25000" dirty="0" smtClean="0"/>
              <a:t>e</a:t>
            </a:r>
            <a:r>
              <a:rPr lang="en-US" sz="1400" dirty="0" smtClean="0"/>
              <a:t> </a:t>
            </a:r>
            <a:br>
              <a:rPr lang="en-US" sz="1400" dirty="0" smtClean="0"/>
            </a:br>
            <a:r>
              <a:rPr lang="en-US" sz="1400" dirty="0" smtClean="0"/>
              <a:t>disappearance</a:t>
            </a:r>
            <a:endParaRPr lang="en-US" sz="1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3988477" y="3946524"/>
            <a:ext cx="4164923" cy="2606676"/>
            <a:chOff x="190499" y="3343085"/>
            <a:chExt cx="5508245" cy="3378391"/>
          </a:xfrm>
        </p:grpSpPr>
        <p:pic>
          <p:nvPicPr>
            <p:cNvPr id="28" name="Picture 27" descr="nova_numu_osc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0499" y="3343085"/>
              <a:ext cx="5508245" cy="3378391"/>
            </a:xfrm>
            <a:prstGeom prst="rect">
              <a:avLst/>
            </a:prstGeom>
          </p:spPr>
        </p:pic>
        <p:pic>
          <p:nvPicPr>
            <p:cNvPr id="29" name="Picture 28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07029" y="4434115"/>
              <a:ext cx="476633" cy="228600"/>
            </a:xfrm>
            <a:prstGeom prst="rect">
              <a:avLst/>
            </a:prstGeom>
            <a:noFill/>
          </p:spPr>
        </p:pic>
        <p:pic>
          <p:nvPicPr>
            <p:cNvPr id="30" name="Picture 29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418010" y="6135008"/>
              <a:ext cx="476633" cy="228600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1" name="Straight Arrow Connector 30"/>
            <p:cNvCxnSpPr/>
            <p:nvPr/>
          </p:nvCxnSpPr>
          <p:spPr>
            <a:xfrm flipV="1">
              <a:off x="1257300" y="4671786"/>
              <a:ext cx="1562100" cy="12700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1257300" y="6356351"/>
              <a:ext cx="1562100" cy="1270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2242455" y="5188858"/>
              <a:ext cx="2714175" cy="1588"/>
            </a:xfrm>
            <a:prstGeom prst="straightConnector1">
              <a:avLst/>
            </a:prstGeom>
            <a:ln>
              <a:gradFill flip="none" rotWithShape="1">
                <a:gsLst>
                  <a:gs pos="0">
                    <a:srgbClr val="001676"/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headEnd type="triangle" w="med" len="med"/>
              <a:tailEnd type="triangle" w="med" len="me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34" name="Picture 3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-5400000">
              <a:off x="3114978" y="5047852"/>
              <a:ext cx="685802" cy="209169"/>
            </a:xfrm>
            <a:prstGeom prst="rect">
              <a:avLst/>
            </a:prstGeom>
            <a:noFill/>
          </p:spPr>
        </p:pic>
        <p:sp>
          <p:nvSpPr>
            <p:cNvPr id="35" name="Left-Right Arrow 34"/>
            <p:cNvSpPr/>
            <p:nvPr/>
          </p:nvSpPr>
          <p:spPr>
            <a:xfrm>
              <a:off x="500742" y="5733143"/>
              <a:ext cx="723827" cy="108856"/>
            </a:xfrm>
            <a:prstGeom prst="leftRightArrow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4372" y="5463401"/>
              <a:ext cx="984115" cy="259282"/>
            </a:xfrm>
            <a:prstGeom prst="rect">
              <a:avLst/>
            </a:prstGeom>
            <a:ln w="3175">
              <a:solidFill>
                <a:schemeClr val="tx1"/>
              </a:solidFill>
              <a:prstDash val="sysDot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700" dirty="0" err="1" smtClean="0"/>
                <a:t>NOvA</a:t>
              </a:r>
              <a:r>
                <a:rPr lang="en-US" sz="700" dirty="0" smtClean="0"/>
                <a:t> L=810km</a:t>
              </a:r>
              <a:endParaRPr lang="en-US" sz="700" dirty="0"/>
            </a:p>
          </p:txBody>
        </p:sp>
      </p:grpSp>
      <p:sp>
        <p:nvSpPr>
          <p:cNvPr id="37" name="Oval 36"/>
          <p:cNvSpPr/>
          <p:nvPr/>
        </p:nvSpPr>
        <p:spPr>
          <a:xfrm>
            <a:off x="3004392" y="2561772"/>
            <a:ext cx="562494" cy="304800"/>
          </a:xfrm>
          <a:prstGeom prst="ellips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8" name="Oval 37"/>
          <p:cNvSpPr/>
          <p:nvPr/>
        </p:nvSpPr>
        <p:spPr>
          <a:xfrm>
            <a:off x="4009506" y="2881086"/>
            <a:ext cx="562494" cy="304800"/>
          </a:xfrm>
          <a:prstGeom prst="ellipse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Oval 38"/>
          <p:cNvSpPr/>
          <p:nvPr/>
        </p:nvSpPr>
        <p:spPr>
          <a:xfrm>
            <a:off x="7496628" y="2264229"/>
            <a:ext cx="562494" cy="3048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0" name="Oval 39"/>
          <p:cNvSpPr/>
          <p:nvPr/>
        </p:nvSpPr>
        <p:spPr>
          <a:xfrm>
            <a:off x="4524828" y="2743200"/>
            <a:ext cx="562494" cy="304800"/>
          </a:xfrm>
          <a:prstGeom prst="ellipse">
            <a:avLst/>
          </a:prstGeom>
          <a:noFill/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3686694" y="2057400"/>
            <a:ext cx="2878846" cy="1219200"/>
          </a:xfrm>
          <a:prstGeom prst="rect">
            <a:avLst/>
          </a:prstGeom>
          <a:noFill/>
          <a:ln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752600" y="2057400"/>
            <a:ext cx="1888246" cy="1219200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07816" y="609600"/>
            <a:ext cx="2696576" cy="990602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rgbClr val="0070C0"/>
                </a:gs>
                <a:gs pos="50000">
                  <a:srgbClr val="00B050"/>
                </a:gs>
                <a:gs pos="100000">
                  <a:srgbClr val="C00000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C:\Users\norman\Desktop\JobTalk_Graphics\nova_logo2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7816" y="762000"/>
            <a:ext cx="1139984" cy="711101"/>
          </a:xfrm>
          <a:prstGeom prst="rect">
            <a:avLst/>
          </a:prstGeom>
          <a:noFill/>
        </p:spPr>
      </p:pic>
      <p:cxnSp>
        <p:nvCxnSpPr>
          <p:cNvPr id="44" name="Straight Arrow Connector 43"/>
          <p:cNvCxnSpPr/>
          <p:nvPr/>
        </p:nvCxnSpPr>
        <p:spPr>
          <a:xfrm>
            <a:off x="1676400" y="1417638"/>
            <a:ext cx="1327992" cy="115139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752600" y="1410381"/>
            <a:ext cx="2470460" cy="145619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905000" y="1410381"/>
            <a:ext cx="2743200" cy="1456191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366123" y="801469"/>
            <a:ext cx="163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NOvA</a:t>
            </a:r>
            <a:r>
              <a:rPr lang="en-US" dirty="0" smtClean="0"/>
              <a:t> Core</a:t>
            </a:r>
            <a:br>
              <a:rPr lang="en-US" dirty="0" smtClean="0"/>
            </a:br>
            <a:r>
              <a:rPr lang="en-US" dirty="0" smtClean="0"/>
              <a:t>measurements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0" grpId="0" animBg="1"/>
      <p:bldP spid="4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Mixing Matrices</a:t>
            </a:r>
            <a:endParaRPr lang="en-US" dirty="0"/>
          </a:p>
        </p:txBody>
      </p:sp>
      <p:pic>
        <p:nvPicPr>
          <p:cNvPr id="9" name="Content Placeholder 8" descr="TP_tmp.png"/>
          <p:cNvPicPr>
            <a:picLocks noGrp="1" noChangeAspect="1"/>
          </p:cNvPicPr>
          <p:nvPr>
            <p:ph sz="half" idx="4294967295"/>
            <p:custDataLst>
              <p:tags r:id="rId1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862" y="1640217"/>
            <a:ext cx="1905000" cy="279400"/>
          </a:xfrm>
          <a:noFill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61" y="2362200"/>
            <a:ext cx="3326898" cy="940310"/>
          </a:xfrm>
          <a:prstGeom prst="rect">
            <a:avLst/>
          </a:prstGeom>
          <a:noFill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02131" y="2362200"/>
            <a:ext cx="3835337" cy="940168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1061" y="3632200"/>
            <a:ext cx="3326396" cy="940168"/>
          </a:xfrm>
          <a:prstGeom prst="rect">
            <a:avLst/>
          </a:prstGeom>
          <a:noFill/>
          <a:ln/>
          <a:effectLst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73996" y="3658474"/>
            <a:ext cx="3580327" cy="940026"/>
          </a:xfrm>
          <a:prstGeom prst="rect">
            <a:avLst/>
          </a:prstGeom>
          <a:noFill/>
          <a:ln/>
          <a:effectLst/>
        </p:spPr>
      </p:pic>
      <p:pic>
        <p:nvPicPr>
          <p:cNvPr id="27" name="Picture 2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29258" y="4681130"/>
            <a:ext cx="7949524" cy="940168"/>
          </a:xfrm>
          <a:prstGeom prst="rect">
            <a:avLst/>
          </a:prstGeom>
          <a:noFill/>
          <a:ln/>
          <a:effectLst/>
        </p:spPr>
      </p:pic>
      <p:pic>
        <p:nvPicPr>
          <p:cNvPr id="29" name="Picture 2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83735" y="5917770"/>
            <a:ext cx="2717067" cy="940230"/>
          </a:xfrm>
          <a:prstGeom prst="rect">
            <a:avLst/>
          </a:prstGeom>
          <a:noFill/>
          <a:ln/>
          <a:effectLst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319FC-A007-46F1-B98D-B0B364CFD6ED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11276"/>
            <a:ext cx="8229600" cy="4814888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0070C0"/>
              </a:buClr>
              <a:buFont typeface="Arial" pitchFamily="34" charset="0"/>
              <a:buChar char="►"/>
            </a:pPr>
            <a:r>
              <a:rPr lang="en-US" dirty="0" smtClean="0"/>
              <a:t>What is the value of </a:t>
            </a:r>
            <a:r>
              <a:rPr lang="en-US" dirty="0" smtClean="0">
                <a:latin typeface="cmmi10"/>
              </a:rPr>
              <a:t>µ</a:t>
            </a:r>
            <a:r>
              <a:rPr lang="en-US" baseline="-25000" dirty="0" smtClean="0">
                <a:latin typeface="Calibri"/>
              </a:rPr>
              <a:t>13</a:t>
            </a:r>
            <a:r>
              <a:rPr lang="en-US" dirty="0" smtClean="0"/>
              <a:t> ?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►"/>
            </a:pPr>
            <a:r>
              <a:rPr lang="en-US" dirty="0" smtClean="0"/>
              <a:t>Is </a:t>
            </a:r>
            <a:r>
              <a:rPr lang="en-US" dirty="0" smtClean="0">
                <a:latin typeface="cmmi10"/>
              </a:rPr>
              <a:t>µ</a:t>
            </a:r>
            <a:r>
              <a:rPr lang="en-US" baseline="-25000" dirty="0" smtClean="0"/>
              <a:t>23</a:t>
            </a:r>
            <a:r>
              <a:rPr lang="en-US" dirty="0" smtClean="0"/>
              <a:t> maximal?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►"/>
            </a:pPr>
            <a:r>
              <a:rPr lang="en-US" dirty="0" smtClean="0"/>
              <a:t>Do neutrinos violate CP?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►"/>
            </a:pPr>
            <a:r>
              <a:rPr lang="en-US" dirty="0" smtClean="0"/>
              <a:t>What is the mass structure of the known       neutrinos?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►"/>
            </a:pPr>
            <a:r>
              <a:rPr lang="en-US" dirty="0" smtClean="0"/>
              <a:t>Are neutrinos their own anti-particles?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►"/>
            </a:pPr>
            <a:r>
              <a:rPr lang="en-US" dirty="0" smtClean="0"/>
              <a:t>What can neutrinos tell us about physics beyond the standard model?  Sterile Neutrinos?</a:t>
            </a:r>
          </a:p>
          <a:p>
            <a:pPr lvl="1">
              <a:buClr>
                <a:srgbClr val="0070C0"/>
              </a:buClr>
              <a:buFont typeface="Arial" pitchFamily="34" charset="0"/>
              <a:buChar char="►"/>
            </a:pPr>
            <a:r>
              <a:rPr lang="en-US" dirty="0" smtClean="0"/>
              <a:t>What can we learn from the neutrino burst of a near galactic Supernova?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 smtClean="0"/>
              <a:t>Core Questions for </a:t>
            </a:r>
            <a:r>
              <a:rPr lang="en-US" sz="3800" dirty="0" err="1" smtClean="0"/>
              <a:t>NOvA</a:t>
            </a:r>
            <a:r>
              <a:rPr lang="en-US" sz="3800" dirty="0" smtClean="0"/>
              <a:t> to Address</a:t>
            </a:r>
            <a:endParaRPr lang="en-US" sz="3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D2BE-6C4A-4063-B1E8-A86363E68EB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5098" y="5314074"/>
            <a:ext cx="3124200" cy="10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343400" y="4555847"/>
            <a:ext cx="4191000" cy="473353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dirty="0" smtClean="0"/>
              <a:t>The Off-Axis Beam</a:t>
            </a:r>
          </a:p>
        </p:txBody>
      </p:sp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5EA8D1-ED6A-4AEA-B8D6-CFE74A3870F8}" type="slidenum">
              <a:rPr lang="en-US"/>
              <a:pPr/>
              <a:t>9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88237" y="1405467"/>
            <a:ext cx="4854086" cy="485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6389" y="1698516"/>
            <a:ext cx="3771848" cy="401648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Off-Axis Effect</a:t>
            </a:r>
          </a:p>
          <a:p>
            <a:r>
              <a:rPr lang="en-US" sz="1700" dirty="0" smtClean="0"/>
              <a:t>In the </a:t>
            </a:r>
            <a:r>
              <a:rPr lang="en-US" sz="1700" dirty="0" err="1" smtClean="0"/>
              <a:t>pion</a:t>
            </a:r>
            <a:r>
              <a:rPr lang="en-US" sz="1700" dirty="0" smtClean="0"/>
              <a:t> rest frame the kinematics are all completely determined for the decay</a:t>
            </a:r>
          </a:p>
          <a:p>
            <a:endParaRPr lang="en-US" sz="1700" dirty="0" smtClean="0"/>
          </a:p>
          <a:p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But when we boost into the lab frame the neutrino’s energy depends on the angle relative to the boost direction.</a:t>
            </a:r>
          </a:p>
          <a:p>
            <a:endParaRPr lang="en-US" sz="1700" dirty="0" smtClean="0"/>
          </a:p>
          <a:p>
            <a:endParaRPr lang="en-US" sz="1700" dirty="0" smtClean="0"/>
          </a:p>
          <a:p>
            <a:endParaRPr lang="en-US" sz="1700" dirty="0" smtClean="0"/>
          </a:p>
          <a:p>
            <a:endParaRPr lang="en-US" sz="1700" dirty="0" smtClean="0"/>
          </a:p>
          <a:p>
            <a:r>
              <a:rPr lang="en-US" sz="1700" dirty="0" smtClean="0"/>
              <a:t>This ends up projecting the neutrino energy spectrum down to be almost flat.</a:t>
            </a:r>
            <a:endParaRPr lang="en-US" sz="1700" dirty="0"/>
          </a:p>
        </p:txBody>
      </p:sp>
      <p:grpSp>
        <p:nvGrpSpPr>
          <p:cNvPr id="2" name="Group 7"/>
          <p:cNvGrpSpPr/>
          <p:nvPr/>
        </p:nvGrpSpPr>
        <p:grpSpPr>
          <a:xfrm>
            <a:off x="746235" y="2733307"/>
            <a:ext cx="2288643" cy="398033"/>
            <a:chOff x="1151070" y="1398494"/>
            <a:chExt cx="2288643" cy="398033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2259109" y="1409253"/>
              <a:ext cx="957429" cy="1936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0800000" flipV="1">
              <a:off x="1346502" y="1593925"/>
              <a:ext cx="957429" cy="1936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2108499" y="1441525"/>
              <a:ext cx="333487" cy="35500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51070" y="1420011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mi10"/>
                </a:rPr>
                <a:t>¹</a:t>
              </a:r>
              <a:endParaRPr lang="en-US" dirty="0">
                <a:latin typeface="cmmi1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08499" y="1409251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mi10"/>
                </a:rPr>
                <a:t>¼</a:t>
              </a:r>
              <a:endParaRPr lang="en-US" dirty="0">
                <a:latin typeface="cmmi1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41233" y="1398494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mi10"/>
                </a:rPr>
                <a:t>º</a:t>
              </a:r>
              <a:endParaRPr lang="en-US" dirty="0">
                <a:latin typeface="cmmi10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504493" y="4311893"/>
            <a:ext cx="2646383" cy="842685"/>
            <a:chOff x="914398" y="2325437"/>
            <a:chExt cx="2646383" cy="842685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2250144" y="2562114"/>
              <a:ext cx="957429" cy="1936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10800000" flipH="1" flipV="1">
              <a:off x="2262725" y="2746786"/>
              <a:ext cx="957429" cy="19363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099534" y="2594386"/>
              <a:ext cx="333487" cy="355002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23531" y="279879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mi10"/>
                </a:rPr>
                <a:t>¹</a:t>
              </a:r>
              <a:endParaRPr lang="en-US" dirty="0">
                <a:latin typeface="cmmi1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099534" y="2562112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mi10"/>
                </a:rPr>
                <a:t>¼</a:t>
              </a:r>
              <a:endParaRPr lang="en-US" dirty="0">
                <a:latin typeface="cmmi1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66496" y="2325437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mi10"/>
                </a:rPr>
                <a:t>º</a:t>
              </a:r>
              <a:endParaRPr lang="en-US" dirty="0">
                <a:latin typeface="cmmi1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914398" y="2764715"/>
              <a:ext cx="1161826" cy="158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172584" y="2517290"/>
              <a:ext cx="6574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Boost </a:t>
              </a:r>
              <a:r>
                <a:rPr lang="en-US" sz="1200" dirty="0" smtClean="0">
                  <a:latin typeface="cmmi10"/>
                </a:rPr>
                <a:t>°</a:t>
              </a:r>
              <a:endParaRPr lang="en-US" sz="1200" dirty="0">
                <a:latin typeface="cmmi10"/>
              </a:endParaRPr>
            </a:p>
          </p:txBody>
        </p:sp>
        <p:cxnSp>
          <p:nvCxnSpPr>
            <p:cNvPr id="24" name="Straight Connector 23"/>
            <p:cNvCxnSpPr>
              <a:stCxn id="20" idx="3"/>
            </p:cNvCxnSpPr>
            <p:nvPr/>
          </p:nvCxnSpPr>
          <p:spPr>
            <a:xfrm flipV="1">
              <a:off x="2415646" y="2743200"/>
              <a:ext cx="1145135" cy="3578"/>
            </a:xfrm>
            <a:prstGeom prst="line">
              <a:avLst/>
            </a:prstGeom>
            <a:ln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119706" y="2474258"/>
              <a:ext cx="293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mmi10"/>
                </a:rPr>
                <a:t>µ</a:t>
              </a:r>
            </a:p>
          </p:txBody>
        </p:sp>
      </p:grp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A.Norman (U.Virginia)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ANL HEP Seminiar</a:t>
            </a:r>
            <a:endParaRPr lang="en-US"/>
          </a:p>
        </p:txBody>
      </p:sp>
      <p:pic>
        <p:nvPicPr>
          <p:cNvPr id="29" name="Picture 28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1905000"/>
            <a:ext cx="1397510" cy="3810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usepackage{amsmath}&#10;\usepackage{amssymb}&#10;\begin{document}&#10;\begin{equation*}&#10;\end{equation*}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m_{31}^2  template TPT1  env TPENV1  fore 0  back 16777215  eqnno 7"/>
  <p:tag name="FILENAME" val="TP_tmp"/>
  <p:tag name="ORIGWIDTH" val="25"/>
  <p:tag name="PICTUREFILESIZE" val="28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in^2 2 \theta_{23}  template TPT1  env TPENV1  fore 0  back 16777215  eqnno 8"/>
  <p:tag name="FILENAME" val="TP_tmp"/>
  <p:tag name="ORIGWIDTH" val="36"/>
  <p:tag name="PICTUREFILESIZE" val="400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equation*}&#10;U_{PMNS} = &#10;\begin{pmatrix} &#10;1 &amp;  0        &amp; 0 \\&#10;0 &amp;  c_{23} &amp; s_{23} \\&#10;0 &amp; -s_{23} &amp; c_{23} \\&#10;\end{pmatrix}&#10;\begin{pmatrix} &#10;c_{13} &amp; 0 &amp; s_{13} e^{-i \delta} \\&#10;0        &amp; 1 &amp; 0 \\&#10;-s_{13} e^{-i \delta} &amp; 0 &amp; c_{13}&#10;\end{pmatrix}&#10;\begin{pmatrix} &#10;c_{12} &amp; s_{12}  &amp; 0 \\&#10;-s_{12} &amp; c_{12} &amp; 0  \\&#10;0 &amp; 0 &amp; 1&#10;\end{pmatrix}&#10;\end{equatio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13"/>
  <p:tag name="PICTUREFILESIZE" val="334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m_{32}^2  template TPT1  env TPENV1  fore 0  back 16777215  eqnno 7"/>
  <p:tag name="FILENAME" val="TP_tmp"/>
  <p:tag name="ORIGWIDTH" val="25"/>
  <p:tag name="PICTUREFILESIZE" val="303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m_{31}^2  template TPT1  env TPENV1  fore 0  back 16777215  eqnno 7"/>
  <p:tag name="FILENAME" val="TP_tmp"/>
  <p:tag name="ORIGWIDTH" val="25"/>
  <p:tag name="PICTUREFILESIZE" val="28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in^2 2 \theta_{23}  template TPT1  env TPENV1  fore 0  back 16777215  eqnno 8"/>
  <p:tag name="FILENAME" val="TP_tmp"/>
  <p:tag name="ORIGWIDTH" val="36"/>
  <p:tag name="PICTUREFILESIZE" val="40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{\nu} = \frac{0.43 E_{\pi}}{1 + \gamma^2 \theta^2}  template TPT1  env TPENV1  fore 0  back 16777215  eqnno 10"/>
  <p:tag name="FILENAME" val="TP_tmp"/>
  <p:tag name="ORIGWIDTH" val="55"/>
  <p:tag name="PICTUREFILESIZE" val="48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F = ( \frac{2 \gamma}{1 + \gamma^2 \theta^2})^2 \frac{A}{4\pi z^2}  template TPT1  env TPENV1  fore 0  back 16777215  eqnno 9"/>
  <p:tag name="FILENAME" val="TP_tmp"/>
  <p:tag name="ORIGWIDTH" val="82"/>
  <p:tag name="PICTUREFILESIZE" val="640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{\nu} = \frac{0.43 E_{\pi}}{1 + \gamma^2 \theta^2}  template TPT1  env TPENV1  fore 0  back 16777215  eqnno 10"/>
  <p:tag name="FILENAME" val="TP_tmp"/>
  <p:tag name="ORIGWIDTH" val="55"/>
  <p:tag name="PICTUREFILESIZE" val="48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(E_{\nu_{\mu}})_{K} = \frac{0.96 E_{K}}{1+\gamma^2 \theta^2}  template TPT1  env TPENV1  fore 0  back 16777215  eqnno 1"/>
  <p:tag name="FILENAME" val="TP_tmp"/>
  <p:tag name="ORIGWIDTH" val="73"/>
  <p:tag name="PICTUREFILESIZE" val="66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_\mu \rightarrow \nu_e~~~\rm{and}~~~\bar{\nu}_{\mu} \rightarrow \bar{\nu}_e  template TPT1  env TPENV1  fore 0  back 16777215  eqnno 1"/>
  <p:tag name="FILENAME" val="TP_tmp"/>
  <p:tag name="ORIGWIDTH" val="105"/>
  <p:tag name="PICTUREFILESIZE" val="502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\Delta P_{\delta}(\nu_{\mu} \rightarrow \nu_e)| \sim 0.06\% \sqrt{ \frac{sin^2 2 \theta_{13}}{0.05}}  template TPT1  env TPENV1  fore 0  back 16777215  eqnno 11"/>
  <p:tag name="FILENAME" val="TP_tmp"/>
  <p:tag name="ORIGWIDTH" val="150"/>
  <p:tag name="PICTUREFILESIZE" val="1304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_{\mu} \rightarrow \nu_{e}  template TPT1  env TPENV1  fore 0  back 16777215  eqnno 1"/>
  <p:tag name="FILENAME" val="TP_tmp"/>
  <p:tag name="ORIGWIDTH" val="34"/>
  <p:tag name="PICTUREFILESIZE" val="206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\nu}_{\mu} \rightarrow \bar{\nu}_{e}  template TPT1  env TPENV1  fore 0  back 16777215  eqnno 1"/>
  <p:tag name="FILENAME" val="TP_tmp"/>
  <p:tag name="ORIGWIDTH" val="34"/>
  <p:tag name="PICTUREFILESIZE" val="22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m^2_{23}  template TPT1  env TPENV1  fore 0  back 16777215  eqnno 1"/>
  <p:tag name="FILENAME" val="TP_tmp"/>
  <p:tag name="ORIGWIDTH" val="25"/>
  <p:tag name="PICTUREFILESIZE" val="30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usepackage{amssymb}&#10;\begin{document}&#10;\begin{equation*}&#10;\begin{split}&#10;m_1~ &lt;&amp;~ m_2\\&#10;\Delta m^2_{12}~ &lt;&amp; ~\Delta m^2_{23} \\&#10;\Delta m^2_{23}~ \approx&amp;~ 2 \times 10^{-3}eV &#10;\end{split}&#10;\end{equation*}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212"/>
  <p:tag name="PICTUREFILESIZE" val="2676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m^2_{atm}  template TPT1  env TPENV1  fore 0  back 16777215  eqnno 3"/>
  <p:tag name="FILENAME" val="TP_tmp"/>
  <p:tag name="ORIGWIDTH" val="31"/>
  <p:tag name="PICTUREFILESIZE" val="330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m^2_{solar}  template TPT1  env TPENV1  fore 0  back 16777215  eqnno 2"/>
  <p:tag name="FILENAME" val="TP_tmp"/>
  <p:tag name="ORIGWIDTH" val="35"/>
  <p:tag name="PICTUREFILESIZE" val="358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m^2_{12}  template TPT1  env TPENV1  fore 0  back 16777215  eqnno 1"/>
  <p:tag name="FILENAME" val="TP_tmp"/>
  <p:tag name="ORIGWIDTH" val="25"/>
  <p:tag name="PICTUREFILESIZE" val="279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{mat} ( \nu_{\mu} \rightarrow \nu_e) \approx ( 1 + \frac{E}{E_{R}} ) P_{vac}( \nu_{\mu} \rightarrow \nu_e)  template TPT1  env TPENV1  fore 0  back 16777215  eqnno 7"/>
  <p:tag name="FILENAME" val="TP_tmp"/>
  <p:tag name="ORIGWIDTH" val="177"/>
  <p:tag name="PICTUREFILESIZE" val="110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{mat}(\nu_\mu \rightarrow \nu_e) \neq P_{mat}(\bar{\nu}_{\mu} \rightarrow \bar{\nu}_{e})  template TPT1  env TPENV1  fore 0  back 16777215  eqnno 1"/>
  <p:tag name="FILENAME" val="TP_tmp"/>
  <p:tag name="ORIGWIDTH" val="141"/>
  <p:tag name="PICTUREFILESIZE" val="78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equation*}&#10;\begin{pmatrix} \nu_e \\ \nu_\mu \\ \nu_{\tau} \end{pmatrix} = &#10;\begin{pmatrix} &#10;U_{e 1} &amp; U_{e 2} &amp; U_{e 3} \\&#10;U_{\mu 1} &amp; U_{\mu 2} &amp; U_{\mu 3} \\&#10;U_{\tau 1} &amp; U_{\tau 2} &amp; U_{\tau 3} \\&#10;\end{pmatrix}&#10;\begin{pmatrix} &#10;\nu_1 \\ \nu_2 \\ \nu_3&#10;\end{pmatrix}&#10;\end{equatio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51"/>
  <p:tag name="PICTUREFILESIZE" val="2107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{R} = \frac{\Delta m^2_{23}}{2 \sqrt{2} G_F N_e} \approx 11 GeV  template TPT1  env TPENV1  fore 0  back 16777215  eqnno 2"/>
  <p:tag name="FILENAME" val="TP_tmp"/>
  <p:tag name="ORIGWIDTH" val="111"/>
  <p:tag name="PICTUREFILESIZE" val="1027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_{e}  template TPT1  env TPENV1  fore 0  back 16777215  eqnno 4"/>
  <p:tag name="FILENAME" val="TP_tmp"/>
  <p:tag name="ORIGWIDTH" val="11"/>
  <p:tag name="PICTUREFILESIZE" val="14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_{e}  template TPT1  env TPENV1  fore 0  back 16777215  eqnno 4"/>
  <p:tag name="FILENAME" val="TP_tmp"/>
  <p:tag name="ORIGWIDTH" val="11"/>
  <p:tag name="PICTUREFILESIZE" val="146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  template TPT1  env TPENV1  fore 0  back 16777215  eqnno 5"/>
  <p:tag name="FILENAME" val="TP_tmp"/>
  <p:tag name="ORIGWIDTH" val="7"/>
  <p:tag name="PICTUREFILESIZE" val="96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  template TPT1  env TPENV1  fore 0  back 16777215  eqnno 5"/>
  <p:tag name="FILENAME" val="TP_tmp"/>
  <p:tag name="ORIGWIDTH" val="7"/>
  <p:tag name="PICTUREFILESIZE" val="96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  template TPT1  env TPENV1  fore 0  back 16777215  eqnno 6"/>
  <p:tag name="FILENAME" val="TP_tmp"/>
  <p:tag name="ORIGWIDTH" val="13"/>
  <p:tag name="PICTUREFILESIZE" val="96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{mat} ( \nu_{\mu} \rightarrow \nu_e) \approx ( 1 + \frac{E}{E_{R}} ) P_{vac}( \nu_{\mu} \rightarrow \nu_e)  template TPT1  env TPENV1  fore 0  back 16777215  eqnno 7"/>
  <p:tag name="FILENAME" val="TP_tmp"/>
  <p:tag name="ORIGWIDTH" val="177"/>
  <p:tag name="PICTUREFILESIZE" val="1100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_{mat}(\nu_\mu \rightarrow \nu_e) \neq P_{mat}(\bar{\nu}_{\mu} \rightarrow \bar{\nu}_{e})  template TPT1  env TPENV1  fore 0  back 16777215  eqnno 1"/>
  <p:tag name="FILENAME" val="TP_tmp"/>
  <p:tag name="ORIGWIDTH" val="141"/>
  <p:tag name="PICTUREFILESIZE" val="781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_{R} = \frac{\Delta m^2_{23}}{2 \sqrt{2} G_F N_e} \approx 11 GeV  template TPT1  env TPENV1  fore 0  back 16777215  eqnno 2"/>
  <p:tag name="FILENAME" val="TP_tmp"/>
  <p:tag name="ORIGWIDTH" val="111"/>
  <p:tag name="PICTUREFILESIZE" val="102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_{e}  template TPT1  env TPENV1  fore 0  back 16777215  eqnno 4"/>
  <p:tag name="FILENAME" val="TP_tmp"/>
  <p:tag name="ORIGWIDTH" val="11"/>
  <p:tag name="PICTUREFILESIZE" val="146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equation*}&#10;U_{PMNS} \sim&#10;\begin{pmatrix} &#10;0.8 &amp; 0.5 &amp; \rm{small} \\&#10;0.4 &amp; 0.6 &amp; 0.7 \\&#10;0.4 &amp; 0.6 &amp; 0.7 \\&#10;\end{pmatrix}&#10;\end{equatio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1"/>
  <p:tag name="PICTUREFILESIZE" val="1752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_{e}  template TPT1  env TPENV1  fore 0  back 16777215  eqnno 4"/>
  <p:tag name="FILENAME" val="TP_tmp"/>
  <p:tag name="ORIGWIDTH" val="11"/>
  <p:tag name="PICTUREFILESIZE" val="146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  template TPT1  env TPENV1  fore 0  back 16777215  eqnno 5"/>
  <p:tag name="FILENAME" val="TP_tmp"/>
  <p:tag name="ORIGWIDTH" val="7"/>
  <p:tag name="PICTUREFILESIZE" val="96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  template TPT1  env TPENV1  fore 0  back 16777215  eqnno 5"/>
  <p:tag name="FILENAME" val="TP_tmp"/>
  <p:tag name="ORIGWIDTH" val="7"/>
  <p:tag name="PICTUREFILESIZE" val="96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W  template TPT1  env TPENV1  fore 0  back 16777215  eqnno 6"/>
  <p:tag name="FILENAME" val="TP_tmp"/>
  <p:tag name="ORIGWIDTH" val="13"/>
  <p:tag name="PICTUREFILESIZE" val="96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\nu}_{e} + p \rightarrow e^{+} + n  template TPT1  env TPENV1  fore 0  back 16777215  eqnno 1"/>
  <p:tag name="FILENAME" val="TP_tmp"/>
  <p:tag name="ORIGWIDTH" val="71"/>
  <p:tag name="PICTUREFILESIZE" val="367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/R_{Bkg} \ge 1.1  template TPT1  env TPENV1  fore 0  back 16777215  eqnno 6"/>
  <p:tag name="FILENAME" val="TP_tmp"/>
  <p:tag name="ORIGWIDTH" val="61"/>
  <p:tag name="PICTUREFILESIZE" val="410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R/R_{Bkg} \ge 1.1  template TPT1  env TPENV1  fore 0  back 16777215  eqnno 6"/>
  <p:tag name="FILENAME" val="TP_tmp"/>
  <p:tag name="ORIGWIDTH" val="61"/>
  <p:tag name="PICTUREFILESIZE" val="410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box{$ E_{e^{+}} = 16.4 \rm{MeV}~,\tau = 11ms $}  template TPT1  env TPENV1  fore 0  back 16777215  eqnno 4"/>
  <p:tag name="FILENAME" val="TP_tmp"/>
  <p:tag name="ORIGWIDTH" val="126"/>
  <p:tag name="PICTUREFILESIZE" val="7259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box{$ E_{e^{+}} = 13.4 \rm{MeV}~,\tau = 19ms $}  template TPT1  env TPENV1  fore 0  back 16777215  eqnno 4"/>
  <p:tag name="FILENAME" val="TP_tmp"/>
  <p:tag name="ORIGWIDTH" val="126"/>
  <p:tag name="PICTUREFILESIZE" val="772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mu^{-} \rightarrow e^{-} \nu_{\mu} \bar{\nu}_e  template TPT1  env TPENV1  fore 0  back 16777215  eqnno 5"/>
  <p:tag name="FILENAME" val="TP_tmp"/>
  <p:tag name="ORIGWIDTH" val="59"/>
  <p:tag name="PICTUREFILESIZE" val="32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equation*}&#10;\begin{pmatrix} u \\ c \\ t \end{pmatrix} = &#10;\begin{pmatrix} &#10;V_{ud} &amp; V_{us} &amp; V_{ub} \\&#10;V_{cd} &amp; V_{cs} &amp; V_{cb} \\&#10;V_{td} &amp; V_{ts} &amp; V_{tb} \\&#10;\end{pmatrix}&#10;\begin{pmatrix} &#10;d \\ s \\ b&#10;\end{pmatrix}&#10;\end{equatio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7"/>
  <p:tag name="PICTUREFILESIZE" val="2093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box{$E_{e^{-}} = \rm{Michel~ Spectrum}$}  template TPT1  env TPENV2  fore 0  back 16777215  eqnno 4"/>
  <p:tag name="FILENAME" val="TP_tmp"/>
  <p:tag name="ORIGWIDTH" val="113"/>
  <p:tag name="PICTUREFILESIZE" val="696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\nu}_e + ^{12}C \rightarrow e^+ +~ ^{12}B  template TPT1  env TPENV1  fore 0  back 16777215  eqnno 2"/>
  <p:tag name="FILENAME" val="TP_tmp"/>
  <p:tag name="ORIGWIDTH" val="96"/>
  <p:tag name="PICTUREFILESIZE" val="478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ookrightarrow ~e^- + ~^{12}C  template TPT1  env TPENV1  fore 0  back 16777215  eqnno 3"/>
  <p:tag name="FILENAME" val="TP_tmp"/>
  <p:tag name="ORIGWIDTH" val="60"/>
  <p:tag name="PICTUREFILESIZE" val="29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nu_e + ~^{12}C \rightarrow e^- +~ ^{12}N  template TPT1  env TPENV1  fore 0  back 16777215  eqnno 1"/>
  <p:tag name="FILENAME" val="TP_tmp"/>
  <p:tag name="ORIGWIDTH" val="101"/>
  <p:tag name="PICTUREFILESIZE" val="491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hookrightarrow ~e^+ + ~^{12}C  template TPT1  env TPENV1  fore 0  back 16777215  eqnno 3"/>
  <p:tag name="FILENAME" val="TP_tmp"/>
  <p:tag name="ORIGWIDTH" val="60"/>
  <p:tag name="PICTUREFILESIZE" val="296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N \rightarrow NN \nu \bar{\nu}, ~~~e^{+}e^{-} \rightarrow \nu \bar{\nu}, ....  template TPT1  env TPENV1  fore 0  back 16777215  eqnno 3"/>
  <p:tag name="FILENAME" val="TP_tmp"/>
  <p:tag name="ORIGWIDTH" val="143"/>
  <p:tag name="PICTUREFILESIZE" val="742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bar{\nu}_{e} + p \rightarrow n + e^{+}  template TPT1  env TPENV1  fore 0  back 16777215  eqnno 1"/>
  <p:tag name="FILENAME" val="TP_tmp"/>
  <p:tag name="ORIGWIDTH" val="70"/>
  <p:tag name="PICTUREFILESIZE" val="366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e^{+} + e ^{-} \rightarrow \gamma \gamma (\rm{2x~0.511~MeV~+~T_e})  template TPT1  env TPENV1  fore 0  back 16777215  eqnno 1"/>
  <p:tag name="FILENAME" val="TP_tmp"/>
  <p:tag name="ORIGWIDTH" val="159"/>
  <p:tag name="PICTUREFILESIZE" val="843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+ p \rightarrow D + \gamma (\rm{8.8~MeV, \tau\sim 180\mu s, \sigma = 0.3b})  template TPT1  env TPENV1  fore 0  back 16777215  eqnno 2"/>
  <p:tag name="FILENAME" val="TP_tmp"/>
  <p:tag name="ORIGWIDTH" val="200"/>
  <p:tag name="PICTUREFILESIZE" val="1183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n + Gd \rightarrow Gd^{*} \rightarrow Gd + \gamma's (\rm{8 MeV, \tau \sim 28 \mu s, \sigma = 5\times 10^{4}b})  template TPT1  env TPENV1  fore 0  back 16777215  eqnno 3"/>
  <p:tag name="FILENAME" val="TP_tmp"/>
  <p:tag name="ORIGWIDTH" val="256"/>
  <p:tag name="PICTUREFILESIZE" val="155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equation*}&#10;V_{CKM} \sim&#10;\begin{pmatrix} &#10;1 &amp; 0.2 &amp; 0.004 \\&#10;0.02 &amp; 1 &amp; .04 \\&#10;0.009 &amp; 0.04 &amp; 1 \\&#10;\end{pmatrix}&#10;\end{equatio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9"/>
  <p:tag name="PICTUREFILESIZE" val="1628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| \nu_\alpha \rangle = \sum_{i} U_{\alpha i}^{*} | \nu_i \rangle  template TPT1  env TPENV1  fore 0  back 16777215  eqnno 1"/>
  <p:tag name="FILENAME" val="TP_tmp"/>
  <p:tag name="ORIGWIDTH" val="75"/>
  <p:tag name="PICTUREFILESIZE" val="556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equation*}&#10;U_{PMNS} = &#10;\begin{pmatrix} &#10;U_{e 1} &amp; U_{e 2} &amp; U_{e 3} \\&#10;U_{\mu 1} &amp; U_{\mu 2} &amp; U_{\mu 3} \\&#10;U_{\tau 1} &amp; U_{\tau 2} &amp; U_{\tau 3} \\&#10;\end{pmatrix}&#10;\end{equatio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1"/>
  <p:tag name="PICTUREFILESIZE" val="1739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equation*}&#10;\begin{pmatrix} \nu_e \\ \nu_\mu \\ \nu_{\tau} \end{pmatrix} = &#10;\begin{pmatrix} &#10;U_{e 1} &amp; U_{e 2} &amp; U_{e 3} \\&#10;U_{\mu 1} &amp; U_{\mu 2} &amp; U_{\mu 3} \\&#10;U_{\tau 1} &amp; U_{\tau 2} &amp; U_{\tau 3} \\&#10;\end{pmatrix}&#10;\begin{pmatrix} &#10;\nu_1 \\ \nu_2 \\ \nu_3&#10;\end{pmatrix}&#10;\end{equatio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51"/>
  <p:tag name="PICTUREFILESIZE" val="2107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equation*}&#10;U_{PMNS} \sim&#10;\begin{pmatrix} &#10;0.8 &amp; 0.5 &amp; \rm{small} \\&#10;0.4 &amp; 0.6 &amp; 0.7 \\&#10;0.4 &amp; 0.6 &amp; 0.7 \\&#10;\end{pmatrix}&#10;\end{equatio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1"/>
  <p:tag name="PICTUREFILESIZE" val="1752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equation*}&#10;U_{CKM} \sim&#10;\begin{pmatrix} &#10;1 &amp; 0.2 &amp; 0.004 \\&#10;0.02 &amp; 1 &amp; .04 \\&#10;0.009 &amp; 0.04 &amp; 1 \\&#10;\end{pmatrix}&#10;\end{equatio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1"/>
  <p:tag name="PICTUREFILESIZE" val="1635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equation*}&#10;U_{PMNS} = &#10;\begin{pmatrix} &#10;1 &amp;  0        &amp; 0 \\&#10;0 &amp;  c_{23} &amp; s_{23} \\&#10;0 &amp; -s_{23} &amp; c_{23} \\&#10;\end{pmatrix}&#10;\begin{pmatrix} &#10;c_{13} &amp; 0 &amp; s_{13} e^{-i \delta} \\&#10;0        &amp; 1 &amp; 0 \\&#10;-s_{13} e^{-i \delta} &amp; 0 &amp; c_{13}&#10;\end{pmatrix}&#10;\begin{pmatrix} &#10;c_{12} &amp; s_{12}  &amp; 0 \\&#10;-s_{12} &amp; c_{12} &amp; 0  \\&#10;0 &amp; 0 &amp; 1&#10;\end{pmatrix}&#10;\end{equatio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13"/>
  <p:tag name="PICTUREFILESIZE" val="3347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equation*}&#10;\begin{pmatrix} &#10;c_{13} &amp; 0 &amp; s_{13} e^{-i \delta} \\&#10;0        &amp; 1 &amp; 0 \\&#10;-s_{13} e^{-i \delta} &amp; 0 &amp; c_{13}&#10;\end{pmatrix}&#10;\end{equatio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7"/>
  <p:tag name="PICTUREFILESIZE" val="135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equation*}&#10;V_{CKM} =&#10;\begin{pmatrix} &#10;0.97 &amp; 0.22 &amp; 0.0036 \\&#10;0.02 &amp; 0.97 &amp; .041 \\&#10;0.0087 &amp; 0.04 &amp; 0.99 \\&#10;\end{pmatrix}&#10;\end{equatio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9"/>
  <p:tag name="PICTUREFILESIZE" val="205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usepackage{amssymb}&#10;\begin{document}&#10;\begin{equation*}&#10;U_{PMNS} = &#10;\begin{pmatrix} &#10;1 &amp;  0        &amp; 0 \\&#10;0 &amp;  c_{23} &amp; s_{23} \\&#10;0 &amp; -s_{23} &amp; c_{23} \\&#10;\end{pmatrix}&#10;\begin{pmatrix} &#10;c_{13} &amp; 0 &amp; s_{13} e^{-i \delta} \\&#10;0        &amp; 1 &amp; 0 \\&#10;-s_{13} e^{-i \delta} &amp; 0 &amp; c_{13}&#10;\end{pmatrix}&#10;\begin{pmatrix} &#10;c_{12} &amp; s_{12}  &amp; 0 \\&#10;-s_{12} &amp; c_{12} &amp; 0  \\&#10;0 &amp; 0 &amp; 1&#10;\end{pmatrix}&#10;\end{equatio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13"/>
  <p:tag name="PICTUREFILESIZE" val="334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Delta m_{32}^2  template TPT1  env TPENV1  fore 0  back 16777215  eqnno 7"/>
  <p:tag name="FILENAME" val="TP_tmp"/>
  <p:tag name="ORIGWIDTH" val="25"/>
  <p:tag name="PICTUREFILESIZE" val="30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rgbClr val="00206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10281</TotalTime>
  <Words>5594</Words>
  <Application>Microsoft Office PowerPoint</Application>
  <PresentationFormat>On-screen Show (4:3)</PresentationFormat>
  <Paragraphs>1266</Paragraphs>
  <Slides>70</Slides>
  <Notes>70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1" baseType="lpstr">
      <vt:lpstr>Arial</vt:lpstr>
      <vt:lpstr>Calibri</vt:lpstr>
      <vt:lpstr>cmmi10</vt:lpstr>
      <vt:lpstr>cmsy10</vt:lpstr>
      <vt:lpstr>Cambria</vt:lpstr>
      <vt:lpstr>Symbol</vt:lpstr>
      <vt:lpstr>Tw Cen MT</vt:lpstr>
      <vt:lpstr>Times New Roman</vt:lpstr>
      <vt:lpstr>Office Theme</vt:lpstr>
      <vt:lpstr>Document</vt:lpstr>
      <vt:lpstr>Acrobat Document</vt:lpstr>
      <vt:lpstr>Accessing Particle/Astrophysics Measurements with the NOvA Detector</vt:lpstr>
      <vt:lpstr>Seminar Outline</vt:lpstr>
      <vt:lpstr>NOvA Core measurements</vt:lpstr>
      <vt:lpstr>NOvA Overview</vt:lpstr>
      <vt:lpstr>Neutrino Mixing</vt:lpstr>
      <vt:lpstr>Neutrino Mixing</vt:lpstr>
      <vt:lpstr>Neutrino Mixing</vt:lpstr>
      <vt:lpstr>Core Questions for NOvA to Address</vt:lpstr>
      <vt:lpstr>The Off-Axis Beam</vt:lpstr>
      <vt:lpstr>The Effect of Going Off-Axis</vt:lpstr>
      <vt:lpstr>The Advantage of Going Off-Axis</vt:lpstr>
      <vt:lpstr>Sensitivity for µ13 from º¹ ! ºe</vt:lpstr>
      <vt:lpstr>Sensitivity for µ13 from º¹ ! ºe</vt:lpstr>
      <vt:lpstr>Sensitivity to sin2(2µ23)</vt:lpstr>
      <vt:lpstr>CP Violation</vt:lpstr>
      <vt:lpstr>Mass Ordering</vt:lpstr>
      <vt:lpstr>Matter Effect</vt:lpstr>
      <vt:lpstr>Matter Effect</vt:lpstr>
      <vt:lpstr>More NOvA Physics</vt:lpstr>
      <vt:lpstr>The NOVA Detector</vt:lpstr>
      <vt:lpstr>NOvA Detectors</vt:lpstr>
      <vt:lpstr>Detector Cell</vt:lpstr>
      <vt:lpstr>Muon Range Stack</vt:lpstr>
      <vt:lpstr>Detector Modules</vt:lpstr>
      <vt:lpstr>Avalanche Photodiodes  ̶  APDs</vt:lpstr>
      <vt:lpstr>Physics Triggering</vt:lpstr>
      <vt:lpstr>NOvA Core Measurements</vt:lpstr>
      <vt:lpstr>Data &amp; Noise Rates</vt:lpstr>
      <vt:lpstr>DAQ Data Flow and Triggering</vt:lpstr>
      <vt:lpstr>Buffer Farm (Trigger Farm)</vt:lpstr>
      <vt:lpstr>Data Driven Triggering</vt:lpstr>
      <vt:lpstr>NOvA Event Buffer</vt:lpstr>
      <vt:lpstr>NOvA Event Buffer</vt:lpstr>
      <vt:lpstr>Network Data Routing</vt:lpstr>
      <vt:lpstr>Data Routing</vt:lpstr>
      <vt:lpstr>Ethernet Switch Array (Startup)</vt:lpstr>
      <vt:lpstr>“Round Robin” Buffering</vt:lpstr>
      <vt:lpstr>“Round Robin” Buffering</vt:lpstr>
      <vt:lpstr>TRIGGER TYPES</vt:lpstr>
      <vt:lpstr>SuperNOºA Detection</vt:lpstr>
      <vt:lpstr>Supernova Detection &amp; Triggering</vt:lpstr>
      <vt:lpstr>Serial Buffering</vt:lpstr>
      <vt:lpstr>Serial Buffering</vt:lpstr>
      <vt:lpstr>Buffered Data Routing</vt:lpstr>
      <vt:lpstr>Supernova Detection &amp; Triggering</vt:lpstr>
      <vt:lpstr>Exotic Topologies: Magnetic Monopoles</vt:lpstr>
      <vt:lpstr>Magnetic Monopole Signature</vt:lpstr>
      <vt:lpstr>Magnetic Monopole Signature</vt:lpstr>
      <vt:lpstr>Monopole Triggering</vt:lpstr>
      <vt:lpstr>Magnetic Monopole Sensitivities</vt:lpstr>
      <vt:lpstr>WIMP Detection</vt:lpstr>
      <vt:lpstr>WIMP Detection</vt:lpstr>
      <vt:lpstr>NOvA WIMP Triggers</vt:lpstr>
      <vt:lpstr>WIMPS and High Energy º’s </vt:lpstr>
      <vt:lpstr>Delayed Coincidence Triggering</vt:lpstr>
      <vt:lpstr>Triggering on Delayed Coincidences</vt:lpstr>
      <vt:lpstr>Summary &amp; Conclusions</vt:lpstr>
      <vt:lpstr>Backup SLIDES</vt:lpstr>
      <vt:lpstr>Front End Electronics</vt:lpstr>
      <vt:lpstr>Supernova Neutrinos</vt:lpstr>
      <vt:lpstr>Reactor anti-º e detection</vt:lpstr>
      <vt:lpstr>Serial Buffering</vt:lpstr>
      <vt:lpstr>NOvA Event Buffer</vt:lpstr>
      <vt:lpstr>My Involvement &amp; Bias</vt:lpstr>
      <vt:lpstr>Slide 65</vt:lpstr>
      <vt:lpstr>Muon Detection MeV to TeV ¹‘s</vt:lpstr>
      <vt:lpstr>Slide 67</vt:lpstr>
      <vt:lpstr>Slide 68</vt:lpstr>
      <vt:lpstr>Slide 69</vt:lpstr>
      <vt:lpstr>Mixing Matrices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Accessing Particle/Astrophysics Measurements with the NOvA Detector</dc:title>
  <dc:creator>Andrew Norman</dc:creator>
  <cp:lastModifiedBy>Andrew Norman</cp:lastModifiedBy>
  <cp:revision>50</cp:revision>
  <dcterms:created xsi:type="dcterms:W3CDTF">2009-08-03T15:00:18Z</dcterms:created>
  <dcterms:modified xsi:type="dcterms:W3CDTF">2009-08-14T18:43:21Z</dcterms:modified>
</cp:coreProperties>
</file>