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8"/>
  </p:notesMasterIdLst>
  <p:sldIdLst>
    <p:sldId id="256" r:id="rId3"/>
    <p:sldId id="258" r:id="rId4"/>
    <p:sldId id="259" r:id="rId5"/>
    <p:sldId id="266" r:id="rId6"/>
    <p:sldId id="260" r:id="rId7"/>
    <p:sldId id="262" r:id="rId8"/>
    <p:sldId id="263" r:id="rId9"/>
    <p:sldId id="264" r:id="rId10"/>
    <p:sldId id="265" r:id="rId11"/>
    <p:sldId id="268" r:id="rId12"/>
    <p:sldId id="267" r:id="rId13"/>
    <p:sldId id="270" r:id="rId14"/>
    <p:sldId id="261" r:id="rId15"/>
    <p:sldId id="269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CA8E9-3229-4D82-AF41-2DF7ED004A92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5BF92-D8AA-49AA-B9CD-8D6728CB2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BF92-D8AA-49AA-B9CD-8D6728CB25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4475"/>
            <a:ext cx="2057400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019800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629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33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6375"/>
            <a:ext cx="3706813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24288" y="6565900"/>
            <a:ext cx="2895600" cy="2921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629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33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96063"/>
            <a:ext cx="3697288" cy="2619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8" y="6605588"/>
            <a:ext cx="2119312" cy="2524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05588"/>
            <a:ext cx="2133600" cy="252412"/>
          </a:xfrm>
        </p:spPr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6931-32EE-47B0-B526-928607BC5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A78-D4FD-4F76-85B5-F740C07A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A176-7637-47D9-A38B-2B4BDC2C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2D0A-2FBC-45B8-BC68-BBE08BA83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E4F3-FEEE-4C23-9AC5-79F50DEE4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011B-8A79-420B-A9D4-64122FAD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DA47-67D2-4725-95DF-DA2A6B04E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2F4-6D9B-42E6-9139-D4E5ACD7F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0AAA-3A5C-473B-A0C2-13DC26691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0B1-213B-4B36-AB3F-5FA4F54D1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A4C9-3D15-490C-ABDB-B538C365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244475"/>
            <a:ext cx="68976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1463"/>
            <a:ext cx="328136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0113" y="6624638"/>
            <a:ext cx="342423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2925" y="6624638"/>
            <a:ext cx="2133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5E6B2-35C4-453E-861E-39D9753A3D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25425"/>
            <a:ext cx="1409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1616075" y="995363"/>
            <a:ext cx="7297738" cy="4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___________________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3311-648C-4007-B15F-3B4108193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25425"/>
            <a:ext cx="1409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1616075" y="995363"/>
            <a:ext cx="7297738" cy="4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___________________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DCM Embedded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Infrastructure, Build Environment and Kernel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Dev. &amp; Build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DCM is a PowerPC based system</a:t>
            </a:r>
          </a:p>
          <a:p>
            <a:pPr lvl="1"/>
            <a:r>
              <a:rPr lang="en-US" dirty="0" smtClean="0"/>
              <a:t>Requires cross-compilation of all applications</a:t>
            </a:r>
          </a:p>
          <a:p>
            <a:pPr lvl="1"/>
            <a:r>
              <a:rPr lang="en-US" dirty="0" smtClean="0"/>
              <a:t>Cross-compilers are in place and working</a:t>
            </a:r>
          </a:p>
          <a:p>
            <a:pPr lvl="2"/>
            <a:r>
              <a:rPr lang="en-US" dirty="0" smtClean="0"/>
              <a:t>Both a kernel compiler and app compiler are working</a:t>
            </a:r>
          </a:p>
          <a:p>
            <a:pPr lvl="2"/>
            <a:r>
              <a:rPr lang="en-US" dirty="0" smtClean="0"/>
              <a:t>Simple build system works for custom applications</a:t>
            </a:r>
          </a:p>
          <a:p>
            <a:pPr lvl="1"/>
            <a:r>
              <a:rPr lang="en-US" dirty="0" smtClean="0"/>
              <a:t>Need to bootstrap newer compilers to accommodate external software packages chosen by the DAQ system (example: </a:t>
            </a:r>
            <a:r>
              <a:rPr lang="en-US" i="1" dirty="0" smtClean="0"/>
              <a:t>Ganglia</a:t>
            </a:r>
            <a:r>
              <a:rPr lang="en-US" dirty="0" smtClean="0"/>
              <a:t> package for </a:t>
            </a:r>
            <a:r>
              <a:rPr lang="en-US" dirty="0" err="1" smtClean="0"/>
              <a:t>DAQMon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Build examples exist for correct cross compiles of most applications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en-US" dirty="0" smtClean="0"/>
              <a:t>ut this needs to be formalized to match the rest of the DAQ build model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06515" y="2120742"/>
            <a:ext cx="6779173" cy="4424856"/>
            <a:chOff x="231224" y="399396"/>
            <a:chExt cx="6779173" cy="4424856"/>
          </a:xfrm>
        </p:grpSpPr>
        <p:sp>
          <p:nvSpPr>
            <p:cNvPr id="6" name="Flowchart: Process 5"/>
            <p:cNvSpPr/>
            <p:nvPr/>
          </p:nvSpPr>
          <p:spPr>
            <a:xfrm>
              <a:off x="231224" y="399396"/>
              <a:ext cx="6779173" cy="4424856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1944" y="735723"/>
              <a:ext cx="3216166" cy="336331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Build Machine</a:t>
              </a:r>
              <a:br>
                <a:rPr lang="en-US" dirty="0" smtClean="0"/>
              </a:br>
              <a:r>
                <a:rPr lang="en-US" dirty="0" smtClean="0"/>
                <a:t>(Intel i686 Arch)</a:t>
              </a:r>
              <a:endParaRPr lang="en-US" dirty="0"/>
            </a:p>
          </p:txBody>
        </p:sp>
        <p:sp>
          <p:nvSpPr>
            <p:cNvPr id="8" name="Round Diagonal Corner Rectangle 7"/>
            <p:cNvSpPr/>
            <p:nvPr/>
          </p:nvSpPr>
          <p:spPr>
            <a:xfrm>
              <a:off x="735723" y="1545022"/>
              <a:ext cx="914400" cy="304800"/>
            </a:xfrm>
            <a:prstGeom prst="round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518" y="1996964"/>
              <a:ext cx="1324304" cy="45194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Compiler</a:t>
              </a:r>
              <a:br>
                <a:rPr lang="en-US" sz="1600" dirty="0" smtClean="0"/>
              </a:br>
              <a:r>
                <a:rPr lang="en-US" sz="1600" dirty="0" smtClean="0"/>
                <a:t>(cross Arch)</a:t>
              </a:r>
              <a:endParaRPr lang="en-US" sz="1600" dirty="0"/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04343" y="2611820"/>
              <a:ext cx="1140373" cy="446689"/>
            </a:xfrm>
            <a:prstGeom prst="round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Obj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Code</a:t>
              </a:r>
              <a:br>
                <a:rPr lang="en-US" sz="1400" dirty="0" smtClean="0"/>
              </a:br>
              <a:r>
                <a:rPr lang="en-US" sz="1400" dirty="0" smtClean="0"/>
                <a:t>(PPC form)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>
              <a:stCxn id="8" idx="1"/>
              <a:endCxn id="9" idx="0"/>
            </p:cNvCxnSpPr>
            <p:nvPr/>
          </p:nvCxnSpPr>
          <p:spPr>
            <a:xfrm rot="5400000">
              <a:off x="1116726" y="1920767"/>
              <a:ext cx="147142" cy="5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2"/>
              <a:endCxn id="10" idx="3"/>
            </p:cNvCxnSpPr>
            <p:nvPr/>
          </p:nvCxnSpPr>
          <p:spPr>
            <a:xfrm rot="5400000">
              <a:off x="1099645" y="2523794"/>
              <a:ext cx="162911" cy="131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1"/>
              <a:endCxn id="14" idx="3"/>
            </p:cNvCxnSpPr>
            <p:nvPr/>
          </p:nvCxnSpPr>
          <p:spPr>
            <a:xfrm rot="16200000" flipH="1">
              <a:off x="1065485" y="3167553"/>
              <a:ext cx="220719" cy="26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Snip Diagonal Corner Rectangle 13"/>
            <p:cNvSpPr/>
            <p:nvPr/>
          </p:nvSpPr>
          <p:spPr>
            <a:xfrm>
              <a:off x="483476" y="3279228"/>
              <a:ext cx="1387365" cy="493985"/>
            </a:xfrm>
            <a:prstGeom prst="snip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Linker</a:t>
              </a:r>
              <a:br>
                <a:rPr lang="en-US" sz="1600" dirty="0" smtClean="0"/>
              </a:br>
              <a:r>
                <a:rPr lang="en-US" sz="1600" dirty="0" smtClean="0"/>
                <a:t>(cross Arch)</a:t>
              </a:r>
              <a:endParaRPr lang="en-US" sz="1600" dirty="0"/>
            </a:p>
          </p:txBody>
        </p:sp>
        <p:sp>
          <p:nvSpPr>
            <p:cNvPr id="15" name="Flowchart: Multidocument 14"/>
            <p:cNvSpPr/>
            <p:nvPr/>
          </p:nvSpPr>
          <p:spPr>
            <a:xfrm>
              <a:off x="2133600" y="1608083"/>
              <a:ext cx="1156138" cy="107205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Foreign</a:t>
              </a:r>
            </a:p>
            <a:p>
              <a:pPr algn="ctr"/>
              <a:r>
                <a:rPr lang="en-US" dirty="0" smtClean="0"/>
                <a:t>Libraries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rot="5400000">
              <a:off x="1873408" y="2531870"/>
              <a:ext cx="650199" cy="8655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2060027" y="3300248"/>
              <a:ext cx="1471447" cy="4624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Executable (Foreign)</a:t>
              </a:r>
              <a:endParaRPr lang="en-US" sz="1600" dirty="0"/>
            </a:p>
          </p:txBody>
        </p:sp>
        <p:cxnSp>
          <p:nvCxnSpPr>
            <p:cNvPr id="18" name="Straight Arrow Connector 17"/>
            <p:cNvCxnSpPr>
              <a:stCxn id="14" idx="0"/>
              <a:endCxn id="17" idx="1"/>
            </p:cNvCxnSpPr>
            <p:nvPr/>
          </p:nvCxnSpPr>
          <p:spPr>
            <a:xfrm>
              <a:off x="1870841" y="3526221"/>
              <a:ext cx="189186" cy="52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4303985" y="1072055"/>
              <a:ext cx="2464677" cy="286406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Target Machine</a:t>
              </a:r>
              <a:br>
                <a:rPr lang="en-US" dirty="0" smtClean="0"/>
              </a:br>
              <a:r>
                <a:rPr lang="en-US" sz="1400" dirty="0" smtClean="0"/>
                <a:t>(Motorola PPC 603 Arch)</a:t>
              </a:r>
              <a:endParaRPr lang="en-US" dirty="0"/>
            </a:p>
          </p:txBody>
        </p:sp>
        <p:sp>
          <p:nvSpPr>
            <p:cNvPr id="20" name="Curved Up Arrow 19"/>
            <p:cNvSpPr/>
            <p:nvPr/>
          </p:nvSpPr>
          <p:spPr>
            <a:xfrm>
              <a:off x="3111068" y="3836279"/>
              <a:ext cx="2333296" cy="693683"/>
            </a:xfrm>
            <a:prstGeom prst="curvedUp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20966" y="3836277"/>
              <a:ext cx="1293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Copy across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network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945115" y="3316014"/>
              <a:ext cx="1471447" cy="4624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Executable (PPC)</a:t>
              </a:r>
              <a:endParaRPr lang="en-US" sz="1600" dirty="0"/>
            </a:p>
          </p:txBody>
        </p:sp>
        <p:sp>
          <p:nvSpPr>
            <p:cNvPr id="23" name="Flowchart: Multidocument 22"/>
            <p:cNvSpPr/>
            <p:nvPr/>
          </p:nvSpPr>
          <p:spPr>
            <a:xfrm>
              <a:off x="5134303" y="1939158"/>
              <a:ext cx="1192924" cy="121394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PPC</a:t>
              </a:r>
            </a:p>
            <a:p>
              <a:pPr algn="ctr"/>
              <a:r>
                <a:rPr lang="en-US" dirty="0" smtClean="0"/>
                <a:t>Libraries</a:t>
              </a:r>
            </a:p>
            <a:p>
              <a:pPr algn="ctr"/>
              <a:r>
                <a:rPr lang="en-US" sz="1200" dirty="0" smtClean="0"/>
                <a:t>(Local Copy)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68110" y="430927"/>
              <a:ext cx="25641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Simple Cross Compilation</a:t>
              </a:r>
            </a:p>
            <a:p>
              <a:pPr algn="ctr"/>
              <a:r>
                <a:rPr lang="en-US" dirty="0" smtClean="0"/>
                <a:t>Flow Example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works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Bootloader</a:t>
            </a:r>
            <a:r>
              <a:rPr lang="en-US" dirty="0" smtClean="0"/>
              <a:t> (via debug trig)</a:t>
            </a:r>
          </a:p>
          <a:p>
            <a:r>
              <a:rPr lang="en-US" dirty="0" smtClean="0"/>
              <a:t>DCM base OS and </a:t>
            </a:r>
            <a:r>
              <a:rPr lang="en-US" dirty="0" err="1" smtClean="0"/>
              <a:t>config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DCM Kernel Module</a:t>
            </a:r>
          </a:p>
          <a:p>
            <a:pPr lvl="1"/>
            <a:r>
              <a:rPr lang="en-US" dirty="0" smtClean="0"/>
              <a:t>Control </a:t>
            </a:r>
            <a:r>
              <a:rPr lang="en-US" dirty="0" err="1" smtClean="0"/>
              <a:t>Reg</a:t>
            </a:r>
            <a:endParaRPr lang="en-US" dirty="0" smtClean="0"/>
          </a:p>
          <a:p>
            <a:pPr lvl="1"/>
            <a:r>
              <a:rPr lang="en-US" dirty="0" smtClean="0"/>
              <a:t>Data Buffer </a:t>
            </a:r>
            <a:br>
              <a:rPr lang="en-US" dirty="0" smtClean="0"/>
            </a:br>
            <a:r>
              <a:rPr lang="en-US" dirty="0" smtClean="0"/>
              <a:t>(single word mode)</a:t>
            </a:r>
          </a:p>
          <a:p>
            <a:pPr lvl="1"/>
            <a:r>
              <a:rPr lang="en-US" dirty="0" smtClean="0"/>
              <a:t>User space hooks</a:t>
            </a:r>
          </a:p>
          <a:p>
            <a:r>
              <a:rPr lang="en-US" dirty="0" smtClean="0"/>
              <a:t>One catch all User app.</a:t>
            </a:r>
          </a:p>
          <a:p>
            <a:pPr lvl="1"/>
            <a:r>
              <a:rPr lang="en-US" dirty="0" err="1" smtClean="0"/>
              <a:t>dcm_control</a:t>
            </a:r>
            <a:endParaRPr lang="en-US" dirty="0" smtClean="0"/>
          </a:p>
          <a:p>
            <a:pPr lvl="2"/>
            <a:r>
              <a:rPr lang="en-US" dirty="0" smtClean="0"/>
              <a:t>Read/write</a:t>
            </a:r>
          </a:p>
          <a:p>
            <a:pPr lvl="2"/>
            <a:r>
              <a:rPr lang="en-US" dirty="0" smtClean="0"/>
              <a:t>FPGA loading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Still Required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Boot on power up</a:t>
            </a:r>
          </a:p>
          <a:p>
            <a:r>
              <a:rPr lang="en-US" dirty="0" smtClean="0"/>
              <a:t>OS Optimizations</a:t>
            </a:r>
          </a:p>
          <a:p>
            <a:r>
              <a:rPr lang="en-US" dirty="0" smtClean="0"/>
              <a:t>DCM Kernel Module</a:t>
            </a:r>
          </a:p>
          <a:p>
            <a:pPr lvl="1"/>
            <a:r>
              <a:rPr lang="en-US" dirty="0" smtClean="0"/>
              <a:t>Data Buffer </a:t>
            </a:r>
            <a:br>
              <a:rPr lang="en-US" dirty="0" smtClean="0"/>
            </a:br>
            <a:r>
              <a:rPr lang="en-US" dirty="0" smtClean="0"/>
              <a:t>(DMA block mode)</a:t>
            </a:r>
          </a:p>
          <a:p>
            <a:pPr lvl="1"/>
            <a:r>
              <a:rPr lang="en-US" dirty="0" smtClean="0"/>
              <a:t>Status Buffer</a:t>
            </a:r>
          </a:p>
          <a:p>
            <a:pPr lvl="1"/>
            <a:r>
              <a:rPr lang="en-US" dirty="0" smtClean="0"/>
              <a:t>FEB programming</a:t>
            </a:r>
          </a:p>
          <a:p>
            <a:r>
              <a:rPr lang="en-US" dirty="0" smtClean="0"/>
              <a:t>FEB Kernel Module</a:t>
            </a:r>
          </a:p>
          <a:p>
            <a:pPr lvl="1"/>
            <a:r>
              <a:rPr lang="en-US" dirty="0" smtClean="0"/>
              <a:t>Simplify FEB configurations</a:t>
            </a:r>
          </a:p>
          <a:p>
            <a:r>
              <a:rPr lang="en-US" dirty="0" smtClean="0"/>
              <a:t>User apps</a:t>
            </a:r>
          </a:p>
          <a:p>
            <a:pPr lvl="1"/>
            <a:r>
              <a:rPr lang="en-US" dirty="0" smtClean="0"/>
              <a:t>Need diagnostics</a:t>
            </a:r>
          </a:p>
          <a:p>
            <a:pPr lvl="2"/>
            <a:r>
              <a:rPr lang="en-US" dirty="0" smtClean="0"/>
              <a:t>Memory views, register views, etc…</a:t>
            </a:r>
          </a:p>
          <a:p>
            <a:pPr lvl="2"/>
            <a:r>
              <a:rPr lang="en-US" dirty="0" smtClean="0"/>
              <a:t>Expert applications for debugging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78014" y="3289738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End</a:t>
            </a:r>
            <a:endParaRPr lang="en-US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15619" y="1234962"/>
            <a:ext cx="3838202" cy="2937654"/>
            <a:chOff x="115619" y="1234962"/>
            <a:chExt cx="3838202" cy="2937654"/>
          </a:xfrm>
        </p:grpSpPr>
        <p:sp>
          <p:nvSpPr>
            <p:cNvPr id="5" name="Rectangle 4"/>
            <p:cNvSpPr/>
            <p:nvPr/>
          </p:nvSpPr>
          <p:spPr>
            <a:xfrm>
              <a:off x="346841" y="2364826"/>
              <a:ext cx="2711670" cy="9984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Kernel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34814" y="2680139"/>
              <a:ext cx="1303283" cy="43092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dcm.ko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40810" y="1849820"/>
              <a:ext cx="1545021" cy="367862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 </a:t>
              </a:r>
              <a:r>
                <a:rPr lang="en-US" dirty="0" err="1" smtClean="0"/>
                <a:t>Reg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459408" y="1460928"/>
              <a:ext cx="914400" cy="914400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Buffer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03410" y="1234962"/>
              <a:ext cx="1319049" cy="6148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Status Buffer</a:t>
              </a:r>
              <a:endParaRPr lang="en-US" dirty="0"/>
            </a:p>
          </p:txBody>
        </p:sp>
        <p:cxnSp>
          <p:nvCxnSpPr>
            <p:cNvPr id="11" name="Shape 10"/>
            <p:cNvCxnSpPr>
              <a:stCxn id="7" idx="2"/>
              <a:endCxn id="6" idx="0"/>
            </p:cNvCxnSpPr>
            <p:nvPr/>
          </p:nvCxnSpPr>
          <p:spPr>
            <a:xfrm rot="16200000" flipH="1">
              <a:off x="1568660" y="2262342"/>
              <a:ext cx="462457" cy="373135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>
              <a:stCxn id="8" idx="2"/>
              <a:endCxn id="6" idx="3"/>
            </p:cNvCxnSpPr>
            <p:nvPr/>
          </p:nvCxnSpPr>
          <p:spPr>
            <a:xfrm rot="5400000">
              <a:off x="2517217" y="2496209"/>
              <a:ext cx="520273" cy="278511"/>
            </a:xfrm>
            <a:prstGeom prst="bentConnector2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892697" y="2396361"/>
              <a:ext cx="1061124" cy="52322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ct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Single Word</a:t>
              </a:r>
              <a:b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15619" y="3405360"/>
              <a:ext cx="2375338" cy="7672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Space Programs</a:t>
              </a:r>
              <a:br>
                <a:rPr lang="en-US" dirty="0" smtClean="0"/>
              </a:br>
              <a:r>
                <a:rPr lang="en-US" dirty="0" smtClean="0"/>
                <a:t>(i.e. </a:t>
              </a:r>
              <a:r>
                <a:rPr lang="en-US" dirty="0" err="1" smtClean="0"/>
                <a:t>dcm_control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3" name="Elbow Connector 22"/>
            <p:cNvCxnSpPr>
              <a:stCxn id="21" idx="0"/>
              <a:endCxn id="6" idx="2"/>
            </p:cNvCxnSpPr>
            <p:nvPr/>
          </p:nvCxnSpPr>
          <p:spPr>
            <a:xfrm rot="5400000" flipH="1" flipV="1">
              <a:off x="1497724" y="2916628"/>
              <a:ext cx="294297" cy="683168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482667" y="1198176"/>
            <a:ext cx="3761643" cy="2937654"/>
            <a:chOff x="4482667" y="1198176"/>
            <a:chExt cx="3761643" cy="2937654"/>
          </a:xfrm>
        </p:grpSpPr>
        <p:sp>
          <p:nvSpPr>
            <p:cNvPr id="31" name="Rectangle 30"/>
            <p:cNvSpPr/>
            <p:nvPr/>
          </p:nvSpPr>
          <p:spPr>
            <a:xfrm>
              <a:off x="4713889" y="2328040"/>
              <a:ext cx="2711670" cy="9984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Kernel</a:t>
              </a:r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701862" y="2643353"/>
              <a:ext cx="1303283" cy="43092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dcm.ko</a:t>
              </a:r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207858" y="1813034"/>
              <a:ext cx="1545021" cy="367862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 </a:t>
              </a:r>
              <a:r>
                <a:rPr lang="en-US" dirty="0" err="1" smtClean="0"/>
                <a:t>Reg</a:t>
              </a:r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826456" y="1424142"/>
              <a:ext cx="914400" cy="914400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Buffer</a:t>
              </a:r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570458" y="1198176"/>
              <a:ext cx="1319049" cy="6148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Status Buffer</a:t>
              </a:r>
              <a:endParaRPr lang="en-US" dirty="0"/>
            </a:p>
          </p:txBody>
        </p:sp>
        <p:cxnSp>
          <p:nvCxnSpPr>
            <p:cNvPr id="36" name="Shape 10"/>
            <p:cNvCxnSpPr>
              <a:stCxn id="33" idx="2"/>
              <a:endCxn id="32" idx="0"/>
            </p:cNvCxnSpPr>
            <p:nvPr/>
          </p:nvCxnSpPr>
          <p:spPr>
            <a:xfrm rot="16200000" flipH="1">
              <a:off x="5935708" y="2225556"/>
              <a:ext cx="462457" cy="373135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hape 36"/>
            <p:cNvCxnSpPr>
              <a:stCxn id="34" idx="2"/>
              <a:endCxn id="32" idx="3"/>
            </p:cNvCxnSpPr>
            <p:nvPr/>
          </p:nvCxnSpPr>
          <p:spPr>
            <a:xfrm rot="5400000">
              <a:off x="6884265" y="2459423"/>
              <a:ext cx="520273" cy="278511"/>
            </a:xfrm>
            <a:prstGeom prst="bentConnector2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259745" y="2359575"/>
              <a:ext cx="984565" cy="52322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ct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DMA Block</a:t>
              </a:r>
              <a:b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82667" y="3368574"/>
              <a:ext cx="2375338" cy="7672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Space Programs</a:t>
              </a:r>
              <a:br>
                <a:rPr lang="en-US" dirty="0" smtClean="0"/>
              </a:br>
              <a:r>
                <a:rPr lang="en-US" dirty="0" smtClean="0"/>
                <a:t>(i.e. </a:t>
              </a:r>
              <a:r>
                <a:rPr lang="en-US" dirty="0" err="1" smtClean="0"/>
                <a:t>dcm_control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40" name="Elbow Connector 39"/>
            <p:cNvCxnSpPr>
              <a:stCxn id="39" idx="0"/>
              <a:endCxn id="32" idx="2"/>
            </p:cNvCxnSpPr>
            <p:nvPr/>
          </p:nvCxnSpPr>
          <p:spPr>
            <a:xfrm rot="5400000" flipH="1" flipV="1">
              <a:off x="5864772" y="2879842"/>
              <a:ext cx="294297" cy="683168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852744" y="4824249"/>
            <a:ext cx="1952009" cy="1056234"/>
            <a:chOff x="7020910" y="2974428"/>
            <a:chExt cx="1952009" cy="1056234"/>
          </a:xfrm>
        </p:grpSpPr>
        <p:sp>
          <p:nvSpPr>
            <p:cNvPr id="41" name="TextBox 40"/>
            <p:cNvSpPr txBox="1"/>
            <p:nvPr/>
          </p:nvSpPr>
          <p:spPr>
            <a:xfrm>
              <a:off x="7020910" y="3384331"/>
              <a:ext cx="1952009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Data Corruption</a:t>
              </a:r>
              <a:br>
                <a:rPr lang="en-US" dirty="0" smtClean="0"/>
              </a:br>
              <a:r>
                <a:rPr lang="en-US" dirty="0" smtClean="0"/>
                <a:t>&amp; Repeated Events</a:t>
              </a:r>
              <a:endParaRPr lang="en-US" dirty="0"/>
            </a:p>
          </p:txBody>
        </p:sp>
        <p:cxnSp>
          <p:nvCxnSpPr>
            <p:cNvPr id="43" name="Straight Arrow Connector 42"/>
            <p:cNvCxnSpPr>
              <a:stCxn id="41" idx="0"/>
            </p:cNvCxnSpPr>
            <p:nvPr/>
          </p:nvCxnSpPr>
          <p:spPr>
            <a:xfrm rot="16200000" flipV="1">
              <a:off x="7487893" y="2875308"/>
              <a:ext cx="409903" cy="6081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31224" y="399396"/>
            <a:ext cx="6779173" cy="4424856"/>
            <a:chOff x="231224" y="399396"/>
            <a:chExt cx="6779173" cy="4424856"/>
          </a:xfrm>
        </p:grpSpPr>
        <p:sp>
          <p:nvSpPr>
            <p:cNvPr id="26" name="Flowchart: Process 25"/>
            <p:cNvSpPr/>
            <p:nvPr/>
          </p:nvSpPr>
          <p:spPr>
            <a:xfrm>
              <a:off x="231224" y="399396"/>
              <a:ext cx="6779173" cy="4424856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451944" y="735723"/>
              <a:ext cx="3216166" cy="336331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Build Machine</a:t>
              </a:r>
              <a:br>
                <a:rPr lang="en-US" dirty="0" smtClean="0"/>
              </a:br>
              <a:r>
                <a:rPr lang="en-US" dirty="0" smtClean="0"/>
                <a:t>(Intel i686 Arch)</a:t>
              </a:r>
              <a:endParaRPr lang="en-US" dirty="0"/>
            </a:p>
          </p:txBody>
        </p:sp>
        <p:sp>
          <p:nvSpPr>
            <p:cNvPr id="3" name="Round Diagonal Corner Rectangle 2"/>
            <p:cNvSpPr/>
            <p:nvPr/>
          </p:nvSpPr>
          <p:spPr>
            <a:xfrm>
              <a:off x="735723" y="1545022"/>
              <a:ext cx="914400" cy="304800"/>
            </a:xfrm>
            <a:prstGeom prst="round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25518" y="1996964"/>
              <a:ext cx="1324304" cy="45194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Compiler</a:t>
              </a:r>
              <a:br>
                <a:rPr lang="en-US" sz="1600" dirty="0" smtClean="0"/>
              </a:br>
              <a:r>
                <a:rPr lang="en-US" sz="1600" dirty="0" smtClean="0"/>
                <a:t>(cross Arch)</a:t>
              </a:r>
              <a:endParaRPr lang="en-US" sz="1600" dirty="0"/>
            </a:p>
          </p:txBody>
        </p:sp>
        <p:sp>
          <p:nvSpPr>
            <p:cNvPr id="5" name="Round Diagonal Corner Rectangle 4"/>
            <p:cNvSpPr/>
            <p:nvPr/>
          </p:nvSpPr>
          <p:spPr>
            <a:xfrm>
              <a:off x="604343" y="2611820"/>
              <a:ext cx="1140373" cy="446689"/>
            </a:xfrm>
            <a:prstGeom prst="round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Obj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Code</a:t>
              </a:r>
              <a:br>
                <a:rPr lang="en-US" sz="1400" dirty="0" smtClean="0"/>
              </a:br>
              <a:r>
                <a:rPr lang="en-US" sz="1400" dirty="0" smtClean="0"/>
                <a:t>(PPC form)</a:t>
              </a:r>
              <a:endParaRPr lang="en-US" sz="1400" dirty="0"/>
            </a:p>
          </p:txBody>
        </p:sp>
        <p:cxnSp>
          <p:nvCxnSpPr>
            <p:cNvPr id="7" name="Straight Arrow Connector 6"/>
            <p:cNvCxnSpPr>
              <a:stCxn id="3" idx="1"/>
              <a:endCxn id="4" idx="0"/>
            </p:cNvCxnSpPr>
            <p:nvPr/>
          </p:nvCxnSpPr>
          <p:spPr>
            <a:xfrm rot="5400000">
              <a:off x="1116726" y="1920767"/>
              <a:ext cx="147142" cy="5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4" idx="2"/>
              <a:endCxn id="5" idx="3"/>
            </p:cNvCxnSpPr>
            <p:nvPr/>
          </p:nvCxnSpPr>
          <p:spPr>
            <a:xfrm rot="5400000">
              <a:off x="1099645" y="2523794"/>
              <a:ext cx="162911" cy="131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1"/>
              <a:endCxn id="13" idx="3"/>
            </p:cNvCxnSpPr>
            <p:nvPr/>
          </p:nvCxnSpPr>
          <p:spPr>
            <a:xfrm rot="16200000" flipH="1">
              <a:off x="1065485" y="3167553"/>
              <a:ext cx="220719" cy="26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Snip Diagonal Corner Rectangle 12"/>
            <p:cNvSpPr/>
            <p:nvPr/>
          </p:nvSpPr>
          <p:spPr>
            <a:xfrm>
              <a:off x="483476" y="3279228"/>
              <a:ext cx="1387365" cy="493985"/>
            </a:xfrm>
            <a:prstGeom prst="snip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Linker</a:t>
              </a:r>
              <a:br>
                <a:rPr lang="en-US" sz="1600" dirty="0" smtClean="0"/>
              </a:br>
              <a:r>
                <a:rPr lang="en-US" sz="1600" dirty="0" smtClean="0"/>
                <a:t>(cross Arch)</a:t>
              </a:r>
              <a:endParaRPr lang="en-US" sz="1600" dirty="0"/>
            </a:p>
          </p:txBody>
        </p:sp>
        <p:sp>
          <p:nvSpPr>
            <p:cNvPr id="15" name="Flowchart: Multidocument 14"/>
            <p:cNvSpPr/>
            <p:nvPr/>
          </p:nvSpPr>
          <p:spPr>
            <a:xfrm>
              <a:off x="2133600" y="1608083"/>
              <a:ext cx="1156138" cy="107205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Foreign</a:t>
              </a:r>
            </a:p>
            <a:p>
              <a:pPr algn="ctr"/>
              <a:r>
                <a:rPr lang="en-US" dirty="0" smtClean="0"/>
                <a:t>Libraries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rot="5400000">
              <a:off x="1873408" y="2531870"/>
              <a:ext cx="650199" cy="8655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2060027" y="3300248"/>
              <a:ext cx="1471447" cy="4624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Executable (Foreign)</a:t>
              </a:r>
              <a:endParaRPr lang="en-US" sz="1600" dirty="0"/>
            </a:p>
          </p:txBody>
        </p:sp>
        <p:cxnSp>
          <p:nvCxnSpPr>
            <p:cNvPr id="20" name="Straight Arrow Connector 19"/>
            <p:cNvCxnSpPr>
              <a:stCxn id="13" idx="0"/>
              <a:endCxn id="18" idx="1"/>
            </p:cNvCxnSpPr>
            <p:nvPr/>
          </p:nvCxnSpPr>
          <p:spPr>
            <a:xfrm>
              <a:off x="1870841" y="3526221"/>
              <a:ext cx="189186" cy="52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4303985" y="1072055"/>
              <a:ext cx="2464677" cy="286406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Target Machine</a:t>
              </a:r>
              <a:br>
                <a:rPr lang="en-US" dirty="0" smtClean="0"/>
              </a:br>
              <a:r>
                <a:rPr lang="en-US" sz="1400" dirty="0" smtClean="0"/>
                <a:t>(Motorola PPC 603 Arch)</a:t>
              </a:r>
              <a:endParaRPr lang="en-US" dirty="0"/>
            </a:p>
          </p:txBody>
        </p:sp>
        <p:sp>
          <p:nvSpPr>
            <p:cNvPr id="22" name="Curved Up Arrow 21"/>
            <p:cNvSpPr/>
            <p:nvPr/>
          </p:nvSpPr>
          <p:spPr>
            <a:xfrm>
              <a:off x="3111068" y="3836279"/>
              <a:ext cx="2333296" cy="693683"/>
            </a:xfrm>
            <a:prstGeom prst="curvedUp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20966" y="3836277"/>
              <a:ext cx="1293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Copy across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network</a:t>
              </a:r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45115" y="3316014"/>
              <a:ext cx="1471447" cy="4624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Executable (PPC)</a:t>
              </a:r>
              <a:endParaRPr lang="en-US" sz="1600" dirty="0"/>
            </a:p>
          </p:txBody>
        </p:sp>
        <p:sp>
          <p:nvSpPr>
            <p:cNvPr id="25" name="Flowchart: Multidocument 24"/>
            <p:cNvSpPr/>
            <p:nvPr/>
          </p:nvSpPr>
          <p:spPr>
            <a:xfrm>
              <a:off x="5134303" y="1939158"/>
              <a:ext cx="1192924" cy="121394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PPC</a:t>
              </a:r>
            </a:p>
            <a:p>
              <a:pPr algn="ctr"/>
              <a:r>
                <a:rPr lang="en-US" dirty="0" smtClean="0"/>
                <a:t>Libraries</a:t>
              </a:r>
            </a:p>
            <a:p>
              <a:pPr algn="ctr"/>
              <a:r>
                <a:rPr lang="en-US" sz="1200" dirty="0" smtClean="0"/>
                <a:t>(Local Copy)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68110" y="430927"/>
              <a:ext cx="25641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Simple Cross Compilation</a:t>
              </a:r>
            </a:p>
            <a:p>
              <a:pPr algn="ctr"/>
              <a:r>
                <a:rPr lang="en-US" dirty="0" smtClean="0"/>
                <a:t>Flow Example</a:t>
              </a:r>
              <a:endParaRPr lang="en-US" dirty="0"/>
            </a:p>
          </p:txBody>
        </p:sp>
      </p:grp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what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Hardware/Software diagram</a:t>
            </a:r>
          </a:p>
          <a:p>
            <a:r>
              <a:rPr lang="en-US" dirty="0" smtClean="0"/>
              <a:t>Hardware configuration and loading</a:t>
            </a:r>
          </a:p>
          <a:p>
            <a:r>
              <a:rPr lang="en-US" dirty="0" smtClean="0"/>
              <a:t>Initial boots</a:t>
            </a:r>
          </a:p>
          <a:p>
            <a:r>
              <a:rPr lang="en-US" dirty="0" smtClean="0"/>
              <a:t>RAM disks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014" y="274638"/>
            <a:ext cx="7656786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</a:t>
            </a:r>
            <a:r>
              <a:rPr lang="en-US" sz="3600" dirty="0" smtClean="0"/>
              <a:t>is </a:t>
            </a:r>
            <a:r>
              <a:rPr lang="en-US" sz="3600" dirty="0" err="1" smtClean="0"/>
              <a:t>theDCM</a:t>
            </a:r>
            <a:r>
              <a:rPr lang="en-US" sz="3600" dirty="0" smtClean="0"/>
              <a:t> Embedded System?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OS &amp; specialized drivers/software </a:t>
            </a:r>
            <a:r>
              <a:rPr lang="en-US" dirty="0" smtClean="0"/>
              <a:t> required to talk to and extract information from the hardware.</a:t>
            </a:r>
          </a:p>
          <a:p>
            <a:r>
              <a:rPr lang="en-US" dirty="0" smtClean="0"/>
              <a:t>Specifically:</a:t>
            </a:r>
          </a:p>
          <a:p>
            <a:pPr lvl="1"/>
            <a:r>
              <a:rPr lang="en-US" dirty="0" smtClean="0"/>
              <a:t>Configuration/Boot Method (flash memory + </a:t>
            </a:r>
            <a:r>
              <a:rPr lang="en-US" dirty="0" err="1" smtClean="0"/>
              <a:t>bootloader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Limited Operating System </a:t>
            </a:r>
          </a:p>
          <a:p>
            <a:pPr lvl="2"/>
            <a:r>
              <a:rPr lang="en-US" dirty="0" smtClean="0"/>
              <a:t>Includes Kernel &amp; specialized device drivers</a:t>
            </a:r>
          </a:p>
          <a:p>
            <a:pPr lvl="2"/>
            <a:r>
              <a:rPr lang="en-US" dirty="0" smtClean="0"/>
              <a:t>A memory based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2"/>
            <a:r>
              <a:rPr lang="en-US" dirty="0" smtClean="0"/>
              <a:t>Configuration parameters</a:t>
            </a:r>
          </a:p>
          <a:p>
            <a:pPr lvl="2"/>
            <a:r>
              <a:rPr lang="en-US" dirty="0" smtClean="0"/>
              <a:t>Limited set of command utilities</a:t>
            </a:r>
          </a:p>
          <a:p>
            <a:pPr lvl="2"/>
            <a:r>
              <a:rPr lang="en-US" dirty="0" smtClean="0"/>
              <a:t>Small </a:t>
            </a:r>
            <a:r>
              <a:rPr lang="en-US" dirty="0" smtClean="0"/>
              <a:t>enough to fit entirely in </a:t>
            </a:r>
            <a:r>
              <a:rPr lang="en-US" dirty="0" smtClean="0"/>
              <a:t>memory</a:t>
            </a:r>
            <a:endParaRPr lang="en-US" dirty="0" smtClean="0"/>
          </a:p>
          <a:p>
            <a:pPr lvl="1"/>
            <a:r>
              <a:rPr lang="en-US" dirty="0" smtClean="0"/>
              <a:t>Application code</a:t>
            </a:r>
          </a:p>
          <a:p>
            <a:pPr lvl="2"/>
            <a:r>
              <a:rPr lang="en-US" dirty="0" smtClean="0"/>
              <a:t>Designed (and optimized) specifically for the hardware</a:t>
            </a:r>
          </a:p>
          <a:p>
            <a:pPr lvl="2"/>
            <a:r>
              <a:rPr lang="en-US" dirty="0" smtClean="0"/>
              <a:t>Compiled and run strictly out of device memory (small footprint)</a:t>
            </a:r>
          </a:p>
          <a:p>
            <a:pPr lvl="2"/>
            <a:r>
              <a:rPr lang="en-US" dirty="0" smtClean="0"/>
              <a:t>Designed for “diskless” I/O</a:t>
            </a:r>
          </a:p>
          <a:p>
            <a:pPr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A78-D4FD-4F76-85B5-F740C07AFB1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Embedded System</a:t>
            </a:r>
            <a:endParaRPr lang="en-US" dirty="0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147145" y="1334196"/>
            <a:ext cx="1904762" cy="2800857"/>
            <a:chOff x="-157655" y="1208072"/>
            <a:chExt cx="1904762" cy="2800857"/>
          </a:xfrm>
        </p:grpSpPr>
        <p:grpSp>
          <p:nvGrpSpPr>
            <p:cNvPr id="60" name="Group 59"/>
            <p:cNvGrpSpPr/>
            <p:nvPr/>
          </p:nvGrpSpPr>
          <p:grpSpPr>
            <a:xfrm>
              <a:off x="-157655" y="1208072"/>
              <a:ext cx="1904762" cy="2054308"/>
              <a:chOff x="0" y="861230"/>
              <a:chExt cx="1904762" cy="2054308"/>
            </a:xfrm>
          </p:grpSpPr>
          <p:pic>
            <p:nvPicPr>
              <p:cNvPr id="1027" name="Picture 3" descr="C:\Users\norman\AppData\Local\Microsoft\Windows\Temporary Internet Files\Content.IE5\DKUZLRIC\MCj04315640000[1]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998078"/>
                <a:ext cx="1904762" cy="1917460"/>
              </a:xfrm>
              <a:prstGeom prst="rect">
                <a:avLst/>
              </a:prstGeom>
              <a:noFill/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193391" y="861230"/>
                <a:ext cx="1285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DAQ Server</a:t>
                </a:r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1029" name="Picture 5" descr="C:\Users\norman\AppData\Local\Microsoft\Windows\Temporary Internet Files\Content.IE5\A5TI8J13\MCj0398439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222594"/>
              <a:ext cx="735944" cy="786335"/>
            </a:xfrm>
            <a:prstGeom prst="rect">
              <a:avLst/>
            </a:prstGeom>
            <a:noFill/>
          </p:spPr>
        </p:pic>
      </p:grpSp>
      <p:sp>
        <p:nvSpPr>
          <p:cNvPr id="29" name="Rectangle 28"/>
          <p:cNvSpPr/>
          <p:nvPr/>
        </p:nvSpPr>
        <p:spPr>
          <a:xfrm>
            <a:off x="1324925" y="1061422"/>
            <a:ext cx="6519134" cy="4927002"/>
          </a:xfrm>
          <a:prstGeom prst="rec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800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dirty="0" smtClean="0"/>
              <a:t>DCM</a:t>
            </a:r>
            <a:endParaRPr lang="en-US" sz="3600" dirty="0"/>
          </a:p>
        </p:txBody>
      </p:sp>
      <p:sp>
        <p:nvSpPr>
          <p:cNvPr id="30" name="Flowchart: Preparation 29"/>
          <p:cNvSpPr/>
          <p:nvPr/>
        </p:nvSpPr>
        <p:spPr>
          <a:xfrm>
            <a:off x="2823324" y="1389465"/>
            <a:ext cx="1484557" cy="828340"/>
          </a:xfrm>
          <a:prstGeom prst="flowChartPreparation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Boot Loader</a:t>
            </a:r>
            <a:endParaRPr lang="en-US" dirty="0"/>
          </a:p>
        </p:txBody>
      </p:sp>
      <p:sp>
        <p:nvSpPr>
          <p:cNvPr id="31" name="Flowchart: Card 30"/>
          <p:cNvSpPr/>
          <p:nvPr/>
        </p:nvSpPr>
        <p:spPr>
          <a:xfrm>
            <a:off x="2455712" y="2264791"/>
            <a:ext cx="1420010" cy="580913"/>
          </a:xfrm>
          <a:prstGeom prst="flowChartPunchedCard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Non-Volatile </a:t>
            </a:r>
            <a:r>
              <a:rPr lang="en-US" sz="1400" dirty="0" err="1" smtClean="0"/>
              <a:t>Mem</a:t>
            </a:r>
            <a:endParaRPr lang="en-US" sz="1400" dirty="0" smtClean="0"/>
          </a:p>
        </p:txBody>
      </p:sp>
      <p:sp>
        <p:nvSpPr>
          <p:cNvPr id="32" name="Up Arrow 31"/>
          <p:cNvSpPr/>
          <p:nvPr/>
        </p:nvSpPr>
        <p:spPr>
          <a:xfrm>
            <a:off x="3216782" y="2101696"/>
            <a:ext cx="193638" cy="247426"/>
          </a:xfrm>
          <a:prstGeom prst="upArrow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296043" y="1797266"/>
            <a:ext cx="4442908" cy="4066391"/>
          </a:xfrm>
          <a:prstGeom prst="roundRec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Mem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512m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904271" y="2822138"/>
            <a:ext cx="2022437" cy="753035"/>
          </a:xfrm>
          <a:prstGeom prst="roundRec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220000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</a:t>
            </a:r>
            <a:r>
              <a:rPr lang="en-US" dirty="0" err="1" smtClean="0"/>
              <a:t>RamDisk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3992684" y="2419049"/>
            <a:ext cx="2022437" cy="1559857"/>
          </a:xfrm>
          <a:prstGeom prst="roundRec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040000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4069230" y="2813752"/>
            <a:ext cx="1744525" cy="101950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0"/>
                  <a:shade val="30000"/>
                  <a:satMod val="115000"/>
                </a:schemeClr>
              </a:gs>
              <a:gs pos="50000">
                <a:schemeClr val="accent4">
                  <a:lumMod val="50000"/>
                  <a:shade val="67500"/>
                  <a:satMod val="115000"/>
                </a:schemeClr>
              </a:gs>
              <a:gs pos="100000">
                <a:schemeClr val="accent4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040000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DCM </a:t>
            </a:r>
            <a:br>
              <a:rPr lang="en-US" sz="1400" dirty="0" smtClean="0"/>
            </a:br>
            <a:r>
              <a:rPr lang="en-US" sz="1400" dirty="0" smtClean="0"/>
              <a:t>Kernel Module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Provides: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/dev/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dcm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201864" y="3730051"/>
            <a:ext cx="2022437" cy="2102069"/>
          </a:xfrm>
          <a:prstGeom prst="roundRect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Root File System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RamDisk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Chevron 43"/>
          <p:cNvSpPr/>
          <p:nvPr/>
        </p:nvSpPr>
        <p:spPr>
          <a:xfrm>
            <a:off x="5123239" y="5243545"/>
            <a:ext cx="1555531" cy="369019"/>
          </a:xfrm>
          <a:prstGeom prst="chevron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NSF Mounts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Chevron 44"/>
          <p:cNvSpPr/>
          <p:nvPr/>
        </p:nvSpPr>
        <p:spPr>
          <a:xfrm>
            <a:off x="5275634" y="4891446"/>
            <a:ext cx="1555531" cy="369019"/>
          </a:xfrm>
          <a:prstGeom prst="chevron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NSF Mounts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Chevron 45"/>
          <p:cNvSpPr/>
          <p:nvPr/>
        </p:nvSpPr>
        <p:spPr>
          <a:xfrm>
            <a:off x="5443793" y="4534092"/>
            <a:ext cx="1555531" cy="369019"/>
          </a:xfrm>
          <a:prstGeom prst="chevron">
            <a:avLst/>
          </a:prstGeom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NSF Mounts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62572" y="3794857"/>
            <a:ext cx="2006703" cy="1569660"/>
          </a:xfrm>
          <a:prstGeom prst="rect">
            <a:avLst/>
          </a:prstGeom>
          <a:noFill/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19980000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</a:t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(477mb)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App + Buff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1859782" y="2702269"/>
            <a:ext cx="1510704" cy="2603351"/>
            <a:chOff x="1859782" y="2702269"/>
            <a:chExt cx="1510704" cy="2603351"/>
          </a:xfrm>
        </p:grpSpPr>
        <p:sp>
          <p:nvSpPr>
            <p:cNvPr id="33" name="Rectangle 32"/>
            <p:cNvSpPr/>
            <p:nvPr/>
          </p:nvSpPr>
          <p:spPr>
            <a:xfrm>
              <a:off x="1971992" y="2702269"/>
              <a:ext cx="1398494" cy="26033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4925"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19980000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Hardware</a:t>
              </a:r>
              <a:br>
                <a:rPr lang="en-US" dirty="0" smtClean="0"/>
              </a:br>
              <a:r>
                <a:rPr lang="en-US" dirty="0" smtClean="0"/>
                <a:t>Registers</a:t>
              </a:r>
              <a:br>
                <a:rPr lang="en-US" dirty="0" smtClean="0"/>
              </a:br>
              <a:endParaRPr lang="en-US" dirty="0"/>
            </a:p>
          </p:txBody>
        </p:sp>
        <p:sp>
          <p:nvSpPr>
            <p:cNvPr id="92" name="Flowchart: Multidocument 91"/>
            <p:cNvSpPr/>
            <p:nvPr/>
          </p:nvSpPr>
          <p:spPr>
            <a:xfrm>
              <a:off x="2299665" y="3411287"/>
              <a:ext cx="903643" cy="871370"/>
            </a:xfrm>
            <a:prstGeom prst="flowChartMultidocument">
              <a:avLst/>
            </a:prstGeom>
            <a:ln w="34925"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lowchart: Multidocument 92"/>
            <p:cNvSpPr/>
            <p:nvPr/>
          </p:nvSpPr>
          <p:spPr>
            <a:xfrm>
              <a:off x="1859782" y="4181084"/>
              <a:ext cx="903643" cy="871370"/>
            </a:xfrm>
            <a:prstGeom prst="flowChartMultidocument">
              <a:avLst/>
            </a:prstGeom>
            <a:ln w="34925"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87967" y="2921884"/>
            <a:ext cx="977461" cy="2008949"/>
            <a:chOff x="809297" y="3237184"/>
            <a:chExt cx="977461" cy="2008949"/>
          </a:xfrm>
        </p:grpSpPr>
        <p:grpSp>
          <p:nvGrpSpPr>
            <p:cNvPr id="68" name="Group 67"/>
            <p:cNvGrpSpPr/>
            <p:nvPr/>
          </p:nvGrpSpPr>
          <p:grpSpPr>
            <a:xfrm>
              <a:off x="1597568" y="3237184"/>
              <a:ext cx="189190" cy="1707919"/>
              <a:chOff x="8008889" y="388883"/>
              <a:chExt cx="189190" cy="1707919"/>
            </a:xfrm>
            <a:scene3d>
              <a:camera prst="perspectiveFront" fov="2700000">
                <a:rot lat="20376000" lon="600000" rev="19980000"/>
              </a:camera>
              <a:lightRig rig="soft" dir="t">
                <a:rot lat="0" lon="0" rev="0"/>
              </a:lightRig>
            </a:scene3d>
          </p:grpSpPr>
          <p:grpSp>
            <p:nvGrpSpPr>
              <p:cNvPr id="58" name="Group 57"/>
              <p:cNvGrpSpPr/>
              <p:nvPr/>
            </p:nvGrpSpPr>
            <p:grpSpPr>
              <a:xfrm>
                <a:off x="8014143" y="388883"/>
                <a:ext cx="183936" cy="830306"/>
                <a:chOff x="8014143" y="388883"/>
                <a:chExt cx="183936" cy="830306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8019393" y="38888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8014143" y="60434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8014143" y="82505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8019403" y="104051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8008889" y="1266496"/>
                <a:ext cx="183936" cy="830306"/>
                <a:chOff x="8014143" y="388883"/>
                <a:chExt cx="183936" cy="830306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8019393" y="38888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8014143" y="60434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8014143" y="82505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8019403" y="1040513"/>
                  <a:ext cx="178676" cy="178676"/>
                </a:xfrm>
                <a:prstGeom prst="rect">
                  <a:avLst/>
                </a:prstGeom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9" name="TextBox 68"/>
            <p:cNvSpPr txBox="1"/>
            <p:nvPr/>
          </p:nvSpPr>
          <p:spPr>
            <a:xfrm>
              <a:off x="809297" y="4876801"/>
              <a:ext cx="649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Links</a:t>
              </a:r>
              <a:endParaRPr lang="en-US" dirty="0"/>
            </a:p>
          </p:txBody>
        </p:sp>
      </p:grpSp>
      <p:cxnSp>
        <p:nvCxnSpPr>
          <p:cNvPr id="73" name="Elbow Connector 72"/>
          <p:cNvCxnSpPr/>
          <p:nvPr/>
        </p:nvCxnSpPr>
        <p:spPr>
          <a:xfrm rot="10800000" flipV="1">
            <a:off x="1324304" y="1755228"/>
            <a:ext cx="1723697" cy="4414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>
            <a:off x="1334814" y="2984938"/>
            <a:ext cx="2722179" cy="5675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0" y="4120055"/>
            <a:ext cx="1485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Sandbox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Shape 93"/>
          <p:cNvCxnSpPr>
            <a:stCxn id="1029" idx="3"/>
          </p:cNvCxnSpPr>
          <p:nvPr/>
        </p:nvCxnSpPr>
        <p:spPr>
          <a:xfrm flipV="1">
            <a:off x="746454" y="3069021"/>
            <a:ext cx="199477" cy="67286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 rot="10800000" flipV="1">
            <a:off x="3111063" y="3594538"/>
            <a:ext cx="1376855" cy="6621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57655" y="5766505"/>
            <a:ext cx="3731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DCM Can now run application code and access hardware buffers from user space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rot="10800000">
            <a:off x="1933904" y="3867808"/>
            <a:ext cx="273269" cy="94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38" grpId="0" animBg="1"/>
      <p:bldP spid="37" grpId="0" animBg="1"/>
      <p:bldP spid="40" grpId="0" animBg="1"/>
      <p:bldP spid="39" grpId="0" animBg="1"/>
      <p:bldP spid="44" grpId="0" animBg="1"/>
      <p:bldP spid="45" grpId="0" animBg="1"/>
      <p:bldP spid="46" grpId="0" animBg="1"/>
      <p:bldP spid="54" grpId="0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Boot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Behold a working DCM: (switch to example)</a:t>
            </a:r>
          </a:p>
          <a:p>
            <a:endParaRPr lang="en-US" dirty="0" smtClean="0"/>
          </a:p>
          <a:p>
            <a:r>
              <a:rPr lang="en-US" dirty="0" smtClean="0"/>
              <a:t>Boot/Configure time:</a:t>
            </a:r>
          </a:p>
          <a:p>
            <a:pPr lvl="1"/>
            <a:r>
              <a:rPr lang="en-US" dirty="0" smtClean="0"/>
              <a:t>Average 38sec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err="1" smtClean="0"/>
              <a:t>ssh</a:t>
            </a:r>
            <a:r>
              <a:rPr lang="en-US" dirty="0" smtClean="0"/>
              <a:t> initialization for diagnostics</a:t>
            </a:r>
          </a:p>
          <a:p>
            <a:pPr lvl="1"/>
            <a:r>
              <a:rPr lang="en-US" dirty="0" smtClean="0"/>
              <a:t>Does NOT include startup of user applications</a:t>
            </a:r>
          </a:p>
          <a:p>
            <a:pPr lvl="1"/>
            <a:r>
              <a:rPr lang="en-US" dirty="0" smtClean="0"/>
              <a:t>No calls to external DBs etc…</a:t>
            </a:r>
            <a:endParaRPr lang="en-US" dirty="0" smtClean="0"/>
          </a:p>
          <a:p>
            <a:r>
              <a:rPr lang="en-US" dirty="0" smtClean="0"/>
              <a:t>This is on </a:t>
            </a:r>
            <a:r>
              <a:rPr lang="en-US" dirty="0" err="1" smtClean="0"/>
              <a:t>NOvA</a:t>
            </a:r>
            <a:r>
              <a:rPr lang="en-US" dirty="0" smtClean="0"/>
              <a:t> test stand setup in Feynman</a:t>
            </a:r>
          </a:p>
          <a:p>
            <a:pPr lvl="1"/>
            <a:r>
              <a:rPr lang="en-US" dirty="0" smtClean="0"/>
              <a:t>Quiet network with dedicated server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Kernel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1 module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dcm.ko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Contains correct microcode and register map for current DCM prototypes</a:t>
            </a:r>
          </a:p>
          <a:p>
            <a:r>
              <a:rPr lang="en-US" dirty="0" smtClean="0"/>
              <a:t>Provides access to the control registers</a:t>
            </a:r>
          </a:p>
          <a:p>
            <a:r>
              <a:rPr lang="en-US" dirty="0" smtClean="0"/>
              <a:t>Provides data readout in single word reads</a:t>
            </a:r>
            <a:endParaRPr lang="en-US" dirty="0"/>
          </a:p>
        </p:txBody>
      </p:sp>
      <p:grpSp>
        <p:nvGrpSpPr>
          <p:cNvPr id="6" name="Content Placeholder 5"/>
          <p:cNvGrpSpPr>
            <a:grpSpLocks noGrp="1"/>
          </p:cNvGrpSpPr>
          <p:nvPr>
            <p:ph sz="half" idx="2"/>
          </p:nvPr>
        </p:nvGrpSpPr>
        <p:grpSpPr>
          <a:xfrm>
            <a:off x="4648200" y="1600200"/>
            <a:ext cx="4038600" cy="4525963"/>
            <a:chOff x="115619" y="1234962"/>
            <a:chExt cx="3838202" cy="2937654"/>
          </a:xfrm>
        </p:grpSpPr>
        <p:sp>
          <p:nvSpPr>
            <p:cNvPr id="7" name="Rectangle 6"/>
            <p:cNvSpPr/>
            <p:nvPr/>
          </p:nvSpPr>
          <p:spPr>
            <a:xfrm>
              <a:off x="346841" y="2364826"/>
              <a:ext cx="2711670" cy="9984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Kernel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34814" y="2680139"/>
              <a:ext cx="1303283" cy="43092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dcm.ko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40810" y="1849820"/>
              <a:ext cx="1545021" cy="367862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 </a:t>
              </a:r>
              <a:r>
                <a:rPr lang="en-US" dirty="0" err="1" smtClean="0"/>
                <a:t>Reg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459408" y="1460928"/>
              <a:ext cx="914400" cy="914400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Buffer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03410" y="1234962"/>
              <a:ext cx="1319049" cy="6148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Status Buffer</a:t>
              </a:r>
              <a:endParaRPr lang="en-US" dirty="0"/>
            </a:p>
          </p:txBody>
        </p:sp>
        <p:cxnSp>
          <p:nvCxnSpPr>
            <p:cNvPr id="12" name="Shape 10"/>
            <p:cNvCxnSpPr>
              <a:stCxn id="9" idx="2"/>
              <a:endCxn id="8" idx="0"/>
            </p:cNvCxnSpPr>
            <p:nvPr/>
          </p:nvCxnSpPr>
          <p:spPr>
            <a:xfrm rot="16200000" flipH="1">
              <a:off x="1568660" y="2262342"/>
              <a:ext cx="462457" cy="373135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>
              <a:stCxn id="10" idx="2"/>
              <a:endCxn id="8" idx="3"/>
            </p:cNvCxnSpPr>
            <p:nvPr/>
          </p:nvCxnSpPr>
          <p:spPr>
            <a:xfrm rot="5400000">
              <a:off x="2517217" y="2496209"/>
              <a:ext cx="520273" cy="278511"/>
            </a:xfrm>
            <a:prstGeom prst="bentConnector2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92697" y="2396361"/>
              <a:ext cx="1061124" cy="52322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ct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Single Word</a:t>
              </a:r>
              <a:b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5619" y="3405360"/>
              <a:ext cx="2375338" cy="7672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Space Programs</a:t>
              </a:r>
              <a:br>
                <a:rPr lang="en-US" dirty="0" smtClean="0"/>
              </a:br>
              <a:r>
                <a:rPr lang="en-US" dirty="0" smtClean="0"/>
                <a:t>(i.e. </a:t>
              </a:r>
              <a:r>
                <a:rPr lang="en-US" dirty="0" err="1" smtClean="0"/>
                <a:t>dcm_control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6" name="Elbow Connector 15"/>
            <p:cNvCxnSpPr>
              <a:stCxn id="15" idx="0"/>
              <a:endCxn id="8" idx="2"/>
            </p:cNvCxnSpPr>
            <p:nvPr/>
          </p:nvCxnSpPr>
          <p:spPr>
            <a:xfrm rot="5400000" flipH="1" flipV="1">
              <a:off x="1497724" y="2916628"/>
              <a:ext cx="294297" cy="683168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Kernel: Not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DMA transfer</a:t>
            </a:r>
          </a:p>
          <a:p>
            <a:pPr lvl="1"/>
            <a:r>
              <a:rPr lang="en-US" dirty="0" smtClean="0"/>
              <a:t>Partially </a:t>
            </a:r>
            <a:r>
              <a:rPr lang="en-US" dirty="0" err="1" smtClean="0"/>
              <a:t>implimented</a:t>
            </a:r>
            <a:endParaRPr lang="en-US" dirty="0" smtClean="0"/>
          </a:p>
          <a:p>
            <a:pPr lvl="1"/>
            <a:r>
              <a:rPr lang="en-US" dirty="0" smtClean="0"/>
              <a:t>Does provide block transfers</a:t>
            </a:r>
          </a:p>
          <a:p>
            <a:pPr lvl="1"/>
            <a:r>
              <a:rPr lang="en-US" dirty="0" smtClean="0"/>
              <a:t>BUT….results in data corruption and repeated data blocks</a:t>
            </a:r>
          </a:p>
          <a:p>
            <a:r>
              <a:rPr lang="en-US" dirty="0" smtClean="0"/>
              <a:t>Status block is defined but not implemented</a:t>
            </a:r>
          </a:p>
          <a:p>
            <a:r>
              <a:rPr lang="en-US" dirty="0" err="1" smtClean="0"/>
              <a:t>NOvA</a:t>
            </a:r>
            <a:r>
              <a:rPr lang="en-US" dirty="0" smtClean="0"/>
              <a:t> Event View in the works for Diagnostics</a:t>
            </a:r>
            <a:endParaRPr lang="en-US" dirty="0"/>
          </a:p>
        </p:txBody>
      </p:sp>
      <p:grpSp>
        <p:nvGrpSpPr>
          <p:cNvPr id="17" name="Content Placeholder 16"/>
          <p:cNvGrpSpPr>
            <a:grpSpLocks noGrp="1"/>
          </p:cNvGrpSpPr>
          <p:nvPr>
            <p:ph sz="half" idx="2"/>
          </p:nvPr>
        </p:nvGrpSpPr>
        <p:grpSpPr>
          <a:xfrm>
            <a:off x="4648200" y="1600200"/>
            <a:ext cx="4038600" cy="4525963"/>
            <a:chOff x="4482667" y="1198176"/>
            <a:chExt cx="3761643" cy="2937654"/>
          </a:xfrm>
        </p:grpSpPr>
        <p:sp>
          <p:nvSpPr>
            <p:cNvPr id="18" name="Rectangle 17"/>
            <p:cNvSpPr/>
            <p:nvPr/>
          </p:nvSpPr>
          <p:spPr>
            <a:xfrm>
              <a:off x="4713889" y="2328040"/>
              <a:ext cx="2711670" cy="9984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Kernel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701862" y="2643353"/>
              <a:ext cx="1303283" cy="430924"/>
            </a:xfrm>
            <a:prstGeom prst="round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dcm.ko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207858" y="1813034"/>
              <a:ext cx="1545021" cy="367862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 </a:t>
              </a:r>
              <a:r>
                <a:rPr lang="en-US" dirty="0" err="1" smtClean="0"/>
                <a:t>Reg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26456" y="1424142"/>
              <a:ext cx="914400" cy="914400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Buffer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570458" y="1198176"/>
              <a:ext cx="1319049" cy="6148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Status Buffer</a:t>
              </a:r>
              <a:endParaRPr lang="en-US" dirty="0"/>
            </a:p>
          </p:txBody>
        </p:sp>
        <p:cxnSp>
          <p:nvCxnSpPr>
            <p:cNvPr id="23" name="Shape 10"/>
            <p:cNvCxnSpPr>
              <a:stCxn id="20" idx="2"/>
              <a:endCxn id="19" idx="0"/>
            </p:cNvCxnSpPr>
            <p:nvPr/>
          </p:nvCxnSpPr>
          <p:spPr>
            <a:xfrm rot="16200000" flipH="1">
              <a:off x="5935708" y="2225556"/>
              <a:ext cx="462457" cy="373135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hape 23"/>
            <p:cNvCxnSpPr>
              <a:stCxn id="21" idx="2"/>
              <a:endCxn id="19" idx="3"/>
            </p:cNvCxnSpPr>
            <p:nvPr/>
          </p:nvCxnSpPr>
          <p:spPr>
            <a:xfrm rot="5400000">
              <a:off x="6884265" y="2459423"/>
              <a:ext cx="520273" cy="278511"/>
            </a:xfrm>
            <a:prstGeom prst="bentConnector2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59745" y="2359575"/>
              <a:ext cx="984565" cy="52322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ct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DMA Block</a:t>
              </a:r>
              <a:b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482667" y="3368574"/>
              <a:ext cx="2375338" cy="767256"/>
            </a:xfrm>
            <a:prstGeom prst="round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Space Programs</a:t>
              </a:r>
              <a:br>
                <a:rPr lang="en-US" dirty="0" smtClean="0"/>
              </a:br>
              <a:r>
                <a:rPr lang="en-US" dirty="0" smtClean="0"/>
                <a:t>(i.e. </a:t>
              </a:r>
              <a:r>
                <a:rPr lang="en-US" dirty="0" err="1" smtClean="0"/>
                <a:t>dcm_control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7" name="Elbow Connector 26"/>
            <p:cNvCxnSpPr>
              <a:stCxn id="26" idx="0"/>
              <a:endCxn id="19" idx="2"/>
            </p:cNvCxnSpPr>
            <p:nvPr/>
          </p:nvCxnSpPr>
          <p:spPr>
            <a:xfrm rot="5400000" flipH="1" flipV="1">
              <a:off x="5864772" y="2879842"/>
              <a:ext cx="294297" cy="683168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046483" y="1471448"/>
            <a:ext cx="5097517" cy="4314441"/>
            <a:chOff x="4046483" y="1471448"/>
            <a:chExt cx="5097517" cy="4314441"/>
          </a:xfrm>
        </p:grpSpPr>
        <p:grpSp>
          <p:nvGrpSpPr>
            <p:cNvPr id="28" name="Group 27"/>
            <p:cNvGrpSpPr/>
            <p:nvPr/>
          </p:nvGrpSpPr>
          <p:grpSpPr>
            <a:xfrm>
              <a:off x="7191991" y="4277710"/>
              <a:ext cx="1952009" cy="1508179"/>
              <a:chOff x="7020910" y="2522483"/>
              <a:chExt cx="1952009" cy="150817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020910" y="3384331"/>
                <a:ext cx="1952009" cy="64633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Data Corruption</a:t>
                </a:r>
                <a:br>
                  <a:rPr lang="en-US" dirty="0" smtClean="0"/>
                </a:br>
                <a:r>
                  <a:rPr lang="en-US" dirty="0" smtClean="0"/>
                  <a:t>&amp; Repeated Events</a:t>
                </a:r>
                <a:endParaRPr lang="en-US" dirty="0"/>
              </a:p>
            </p:txBody>
          </p:sp>
          <p:cxnSp>
            <p:nvCxnSpPr>
              <p:cNvPr id="30" name="Straight Arrow Connector 29"/>
              <p:cNvCxnSpPr>
                <a:stCxn id="29" idx="0"/>
              </p:cNvCxnSpPr>
              <p:nvPr/>
            </p:nvCxnSpPr>
            <p:spPr>
              <a:xfrm rot="16200000" flipV="1">
                <a:off x="7297248" y="2684664"/>
                <a:ext cx="861848" cy="5374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4046483" y="1471448"/>
              <a:ext cx="141154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Empty Buffer</a:t>
              </a:r>
              <a:endParaRPr lang="en-US" dirty="0"/>
            </a:p>
          </p:txBody>
        </p:sp>
        <p:cxnSp>
          <p:nvCxnSpPr>
            <p:cNvPr id="34" name="Straight Arrow Connector 33"/>
            <p:cNvCxnSpPr>
              <a:stCxn id="32" idx="3"/>
            </p:cNvCxnSpPr>
            <p:nvPr/>
          </p:nvCxnSpPr>
          <p:spPr>
            <a:xfrm>
              <a:off x="5458023" y="1656114"/>
              <a:ext cx="680018" cy="3618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 Integration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the current kernel module:</a:t>
            </a:r>
          </a:p>
          <a:p>
            <a:pPr lvl="1"/>
            <a:r>
              <a:rPr lang="en-US" sz="2400" dirty="0" smtClean="0"/>
              <a:t>Can load the control registers</a:t>
            </a:r>
          </a:p>
          <a:p>
            <a:pPr lvl="1"/>
            <a:r>
              <a:rPr lang="en-US" sz="2400" dirty="0" smtClean="0"/>
              <a:t>Can read the control registers</a:t>
            </a:r>
          </a:p>
          <a:p>
            <a:r>
              <a:rPr lang="en-US" sz="2800" dirty="0" smtClean="0"/>
              <a:t>This means we can technically push data to a DCM which is tagged to be transmitted to the FEB.  </a:t>
            </a:r>
          </a:p>
          <a:p>
            <a:pPr lvl="1"/>
            <a:r>
              <a:rPr lang="en-US" sz="2400" dirty="0" smtClean="0"/>
              <a:t>This interface is going to change slightly, but the format is just a memory mapped I/O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8481" y="4824248"/>
          <a:ext cx="6999889" cy="43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187"/>
                <a:gridCol w="1345324"/>
                <a:gridCol w="3941378"/>
              </a:tblGrid>
              <a:tr h="433024">
                <a:tc>
                  <a:txBody>
                    <a:bodyPr/>
                    <a:lstStyle/>
                    <a:p>
                      <a:r>
                        <a:rPr lang="en-US" dirty="0" smtClean="0"/>
                        <a:t>DCM Command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Address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Word</a:t>
                      </a:r>
                      <a:r>
                        <a:rPr lang="en-US" baseline="0" dirty="0" smtClean="0"/>
                        <a:t> for FEB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454868"/>
            <a:ext cx="2949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Command processed by DCM</a:t>
            </a:r>
            <a:br>
              <a:rPr lang="en-US" dirty="0" smtClean="0"/>
            </a:br>
            <a:r>
              <a:rPr lang="en-US" dirty="0" smtClean="0"/>
              <a:t>(i.e. WRITE_TO_FEB or</a:t>
            </a:r>
            <a:br>
              <a:rPr lang="en-US" dirty="0" smtClean="0"/>
            </a:br>
            <a:r>
              <a:rPr lang="en-US" dirty="0" smtClean="0"/>
              <a:t> READ_FROM_FEB)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53846" y="6132785"/>
            <a:ext cx="395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in FEB of FEB command register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97821" y="5528442"/>
            <a:ext cx="374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required for given FEB command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rot="5400000" flipH="1" flipV="1">
            <a:off x="1483681" y="5130770"/>
            <a:ext cx="315309" cy="332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</p:cNvCxnSpPr>
          <p:nvPr/>
        </p:nvCxnSpPr>
        <p:spPr>
          <a:xfrm rot="16200000" flipV="1">
            <a:off x="3811106" y="5311874"/>
            <a:ext cx="825061" cy="816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</p:cNvCxnSpPr>
          <p:nvPr/>
        </p:nvCxnSpPr>
        <p:spPr>
          <a:xfrm rot="16200000" flipV="1">
            <a:off x="6269241" y="5029381"/>
            <a:ext cx="451945" cy="546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95246" y="2722921"/>
            <a:ext cx="4387389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FEB/DCM Integration Test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Scheduled for Next Week</a:t>
            </a:r>
          </a:p>
          <a:p>
            <a:pPr algn="ctr"/>
            <a:r>
              <a:rPr lang="en-US" sz="2800" dirty="0" smtClean="0"/>
              <a:t>We’ll know at this point how this works in practice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for 180+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Design:</a:t>
            </a:r>
          </a:p>
          <a:p>
            <a:pPr lvl="1"/>
            <a:r>
              <a:rPr lang="en-US" dirty="0" smtClean="0"/>
              <a:t>Want lightweight identical embedded systems</a:t>
            </a:r>
          </a:p>
          <a:p>
            <a:pPr lvl="1"/>
            <a:r>
              <a:rPr lang="en-US" dirty="0" smtClean="0"/>
              <a:t>Need 180+ simultaneous copies running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Each DCM system needs to be identical, but each needs to have a unique identity</a:t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are a unique DCM, just like everybody else”</a:t>
            </a:r>
          </a:p>
          <a:p>
            <a:pPr lvl="1"/>
            <a:r>
              <a:rPr lang="en-US" dirty="0" smtClean="0"/>
              <a:t>Means having a method of passing identity information at startup and embedding it in the system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A.Norman (U.Virginia)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'09 NOvA Collaboration Mtg.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10005" y="5799979"/>
            <a:ext cx="571762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Having a DCM “Know who it is” simplifies Run Control and Resource Manager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</a:t>
            </a:r>
            <a:r>
              <a:rPr lang="en-US" dirty="0" err="1" smtClean="0"/>
              <a:t>Idenity</a:t>
            </a:r>
            <a:endParaRPr lang="en-US" dirty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6B2-35C4-453E-861E-39D9753A3D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849" y="1608083"/>
            <a:ext cx="233008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DCHP Table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Keys off device MAC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Static Assignment of IP address at boot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Assigns </a:t>
            </a:r>
            <a:r>
              <a:rPr lang="en-US" dirty="0" err="1" smtClean="0"/>
              <a:t>config</a:t>
            </a:r>
            <a:r>
              <a:rPr lang="en-US" dirty="0" smtClean="0"/>
              <a:t> images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57654" y="5223641"/>
            <a:ext cx="4371315" cy="148913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Configuration Sandbox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88828" y="1954918"/>
            <a:ext cx="1723696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DCM</a:t>
            </a:r>
            <a:br>
              <a:rPr lang="en-US" dirty="0" smtClean="0"/>
            </a:br>
            <a:r>
              <a:rPr lang="en-US" sz="1200" dirty="0" smtClean="0"/>
              <a:t>MAC: 00-FF-FF….FF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469931" y="2028497"/>
            <a:ext cx="1397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85545" y="1797268"/>
            <a:ext cx="122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DHCP Request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90952" y="2490952"/>
            <a:ext cx="132430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48765" y="2233438"/>
            <a:ext cx="133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DHCP Response</a:t>
            </a:r>
            <a:br>
              <a:rPr lang="en-US" sz="1400" dirty="0" smtClean="0"/>
            </a:br>
            <a:r>
              <a:rPr lang="en-US" sz="1400" dirty="0" smtClean="0"/>
              <a:t>IP: 192.168.x.x</a:t>
            </a:r>
            <a:endParaRPr lang="en-US" sz="1400" dirty="0"/>
          </a:p>
        </p:txBody>
      </p:sp>
      <p:cxnSp>
        <p:nvCxnSpPr>
          <p:cNvPr id="16" name="Shape 15"/>
          <p:cNvCxnSpPr/>
          <p:nvPr/>
        </p:nvCxnSpPr>
        <p:spPr>
          <a:xfrm flipV="1">
            <a:off x="2532993" y="2753713"/>
            <a:ext cx="1282262" cy="17867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64535" y="2890318"/>
            <a:ext cx="1041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TFTP </a:t>
            </a:r>
            <a:r>
              <a:rPr lang="en-US" sz="1400" dirty="0" err="1" smtClean="0"/>
              <a:t>Config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Assignment</a:t>
            </a:r>
            <a:endParaRPr lang="en-US" sz="1400" dirty="0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671144" y="2911366"/>
            <a:ext cx="2333301" cy="2270235"/>
          </a:xfrm>
          <a:prstGeom prst="bentConnector3">
            <a:avLst>
              <a:gd name="adj1" fmla="val 608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49984" y="4356511"/>
            <a:ext cx="1041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TFTP </a:t>
            </a:r>
            <a:r>
              <a:rPr lang="en-US" sz="1400" dirty="0" err="1" smtClean="0"/>
              <a:t>Config</a:t>
            </a:r>
            <a:endParaRPr lang="en-US" sz="1400" dirty="0" smtClean="0"/>
          </a:p>
          <a:p>
            <a:r>
              <a:rPr lang="en-US" sz="1400" dirty="0" smtClean="0"/>
              <a:t>Request</a:t>
            </a:r>
            <a:endParaRPr lang="en-US" sz="1400" dirty="0"/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2433147" y="3221423"/>
            <a:ext cx="2375337" cy="1629100"/>
          </a:xfrm>
          <a:prstGeom prst="bentConnector3">
            <a:avLst>
              <a:gd name="adj1" fmla="val 314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3418" y="4571973"/>
            <a:ext cx="1516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Config</a:t>
            </a:r>
            <a:r>
              <a:rPr lang="en-US" sz="1400" dirty="0" smtClean="0"/>
              <a:t> Load</a:t>
            </a:r>
          </a:p>
          <a:p>
            <a:r>
              <a:rPr lang="en-US" sz="1400" dirty="0" smtClean="0"/>
              <a:t>(Kernel/RAMDISK)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701339" y="3994425"/>
            <a:ext cx="2906110" cy="2596056"/>
            <a:chOff x="5475889" y="3972910"/>
            <a:chExt cx="2906110" cy="2596056"/>
          </a:xfrm>
        </p:grpSpPr>
        <p:sp>
          <p:nvSpPr>
            <p:cNvPr id="32" name="Rectangle 31"/>
            <p:cNvSpPr/>
            <p:nvPr/>
          </p:nvSpPr>
          <p:spPr>
            <a:xfrm>
              <a:off x="5475889" y="3972910"/>
              <a:ext cx="2554014" cy="2596056"/>
            </a:xfrm>
            <a:prstGeom prst="rect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409700" prstMaterial="plastic">
              <a:bevelT w="82550" h="63500" prst="divot"/>
              <a:bevelB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Detector Block</a:t>
              </a:r>
              <a:br>
                <a:rPr lang="en-US" dirty="0" smtClean="0"/>
              </a:br>
              <a:r>
                <a:rPr lang="en-US" dirty="0" smtClean="0"/>
                <a:t>1-15</a:t>
              </a:r>
            </a:p>
          </p:txBody>
        </p:sp>
        <p:sp>
          <p:nvSpPr>
            <p:cNvPr id="33" name="Cube 32"/>
            <p:cNvSpPr/>
            <p:nvPr/>
          </p:nvSpPr>
          <p:spPr>
            <a:xfrm>
              <a:off x="8198069" y="6085488"/>
              <a:ext cx="168165" cy="1261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ube 33"/>
            <p:cNvSpPr/>
            <p:nvPr/>
          </p:nvSpPr>
          <p:spPr>
            <a:xfrm>
              <a:off x="8213834" y="4230414"/>
              <a:ext cx="168165" cy="1261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ube 34"/>
            <p:cNvSpPr/>
            <p:nvPr/>
          </p:nvSpPr>
          <p:spPr>
            <a:xfrm>
              <a:off x="8208584" y="4540464"/>
              <a:ext cx="168165" cy="1261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be 35"/>
            <p:cNvSpPr/>
            <p:nvPr/>
          </p:nvSpPr>
          <p:spPr>
            <a:xfrm>
              <a:off x="8208584" y="4960864"/>
              <a:ext cx="168165" cy="1261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/>
            <p:cNvSpPr/>
            <p:nvPr/>
          </p:nvSpPr>
          <p:spPr>
            <a:xfrm>
              <a:off x="8198074" y="5328714"/>
              <a:ext cx="168165" cy="1261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8198074" y="5686054"/>
              <a:ext cx="168165" cy="1261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6200000" flipV="1">
            <a:off x="5247508" y="3171282"/>
            <a:ext cx="2423682" cy="184079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58415" y="2011680"/>
            <a:ext cx="2070539" cy="1618592"/>
            <a:chOff x="6474371" y="1807780"/>
            <a:chExt cx="2070539" cy="1618592"/>
          </a:xfrm>
        </p:grpSpPr>
        <p:sp>
          <p:nvSpPr>
            <p:cNvPr id="31" name="Round Diagonal Corner Rectangle 30"/>
            <p:cNvSpPr/>
            <p:nvPr/>
          </p:nvSpPr>
          <p:spPr>
            <a:xfrm>
              <a:off x="6474371" y="1807780"/>
              <a:ext cx="2070539" cy="1618592"/>
            </a:xfrm>
            <a:prstGeom prst="round2DiagRect">
              <a:avLst>
                <a:gd name="adj1" fmla="val 16667"/>
                <a:gd name="adj2" fmla="val 28571"/>
              </a:avLst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smtClean="0"/>
                <a:t>DCM Kernel Module</a:t>
              </a:r>
              <a:endParaRPr lang="en-US" sz="11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674068" y="2217683"/>
              <a:ext cx="1576551" cy="9144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</a:t>
              </a:r>
              <a:r>
                <a:rPr lang="en-US" dirty="0" err="1" smtClean="0"/>
                <a:t>Ident</a:t>
              </a:r>
              <a:r>
                <a:rPr lang="en-US" dirty="0" smtClean="0"/>
                <a:t>. Word:</a:t>
              </a:r>
            </a:p>
            <a:p>
              <a:pPr algn="ctr"/>
              <a:r>
                <a:rPr lang="en-US" dirty="0" smtClean="0"/>
                <a:t>0x0Bxx0Ayy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207163" y="1882589"/>
            <a:ext cx="196098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Universal DCM ID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DCM MAC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Install Position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7586935" y="2915322"/>
            <a:ext cx="1635256" cy="1012089"/>
            <a:chOff x="7586935" y="2915322"/>
            <a:chExt cx="1635256" cy="1012089"/>
          </a:xfrm>
        </p:grpSpPr>
        <p:sp>
          <p:nvSpPr>
            <p:cNvPr id="49" name="TextBox 48"/>
            <p:cNvSpPr txBox="1"/>
            <p:nvPr/>
          </p:nvSpPr>
          <p:spPr>
            <a:xfrm>
              <a:off x="7586935" y="3281080"/>
              <a:ext cx="16352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This info comes</a:t>
              </a:r>
              <a:br>
                <a:rPr lang="en-US" dirty="0" smtClean="0"/>
              </a:br>
              <a:r>
                <a:rPr lang="en-US" dirty="0" smtClean="0"/>
                <a:t>from installer</a:t>
              </a:r>
              <a:endParaRPr lang="en-US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0800000">
              <a:off x="7971416" y="2915322"/>
              <a:ext cx="516368" cy="441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479442" y="1065625"/>
            <a:ext cx="242789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Encode a 16bit word with the DCM position</a:t>
            </a:r>
          </a:p>
          <a:p>
            <a:pPr algn="ctr"/>
            <a:r>
              <a:rPr lang="en-US" b="1" dirty="0" smtClean="0"/>
              <a:t>0x0Bxx0Ayy</a:t>
            </a:r>
            <a:endParaRPr lang="en-US" b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635070" y="5859578"/>
            <a:ext cx="3363321" cy="483476"/>
            <a:chOff x="441432" y="6085489"/>
            <a:chExt cx="3363321" cy="483476"/>
          </a:xfrm>
        </p:grpSpPr>
        <p:sp>
          <p:nvSpPr>
            <p:cNvPr id="69" name="Rounded Rectangle 68"/>
            <p:cNvSpPr/>
            <p:nvPr/>
          </p:nvSpPr>
          <p:spPr>
            <a:xfrm>
              <a:off x="441432" y="6085489"/>
              <a:ext cx="1030013" cy="48347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Kernels</a:t>
              </a:r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792022" y="6090745"/>
              <a:ext cx="2012731" cy="46771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RamDisk</a:t>
              </a:r>
              <a:r>
                <a:rPr lang="en-US" dirty="0" smtClean="0"/>
                <a:t> Images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7030" y="5569105"/>
            <a:ext cx="3972921" cy="1093076"/>
            <a:chOff x="237030" y="5569105"/>
            <a:chExt cx="3972921" cy="1093076"/>
          </a:xfrm>
        </p:grpSpPr>
        <p:grpSp>
          <p:nvGrpSpPr>
            <p:cNvPr id="67" name="Group 66"/>
            <p:cNvGrpSpPr/>
            <p:nvPr/>
          </p:nvGrpSpPr>
          <p:grpSpPr>
            <a:xfrm>
              <a:off x="237030" y="5569105"/>
              <a:ext cx="3972921" cy="1093076"/>
              <a:chOff x="237030" y="5569105"/>
              <a:chExt cx="3972921" cy="1093076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237030" y="5569105"/>
                <a:ext cx="3363321" cy="483476"/>
                <a:chOff x="441432" y="6085489"/>
                <a:chExt cx="3363321" cy="483476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441432" y="6085489"/>
                  <a:ext cx="1030013" cy="483476"/>
                </a:xfrm>
                <a:prstGeom prst="round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Kernels</a:t>
                  </a:r>
                  <a:endParaRPr lang="en-US" dirty="0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1792022" y="6090745"/>
                  <a:ext cx="2012731" cy="467710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RamDisk</a:t>
                  </a:r>
                  <a:r>
                    <a:rPr lang="en-US" dirty="0" smtClean="0"/>
                    <a:t> Images</a:t>
                  </a:r>
                  <a:endParaRPr lang="en-US" dirty="0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389430" y="5721505"/>
                <a:ext cx="3363321" cy="483476"/>
                <a:chOff x="441432" y="6085489"/>
                <a:chExt cx="3363321" cy="483476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441432" y="6085489"/>
                  <a:ext cx="1030013" cy="483476"/>
                </a:xfrm>
                <a:prstGeom prst="round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Kernels</a:t>
                  </a:r>
                  <a:endParaRPr lang="en-US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1792022" y="6090745"/>
                  <a:ext cx="2012731" cy="467710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RamDisk</a:t>
                  </a:r>
                  <a:r>
                    <a:rPr lang="en-US" dirty="0" smtClean="0"/>
                    <a:t> Images</a:t>
                  </a:r>
                  <a:endParaRPr lang="en-US" dirty="0"/>
                </a:p>
              </p:txBody>
            </p:sp>
          </p:grpSp>
          <p:grpSp>
            <p:nvGrpSpPr>
              <p:cNvPr id="58" name="Group 57"/>
              <p:cNvGrpSpPr/>
              <p:nvPr/>
            </p:nvGrpSpPr>
            <p:grpSpPr>
              <a:xfrm>
                <a:off x="541830" y="5873905"/>
                <a:ext cx="3363321" cy="483476"/>
                <a:chOff x="441432" y="6085489"/>
                <a:chExt cx="3363321" cy="483476"/>
              </a:xfrm>
            </p:grpSpPr>
            <p:sp>
              <p:nvSpPr>
                <p:cNvPr id="59" name="Rounded Rectangle 58"/>
                <p:cNvSpPr/>
                <p:nvPr/>
              </p:nvSpPr>
              <p:spPr>
                <a:xfrm>
                  <a:off x="441432" y="6085489"/>
                  <a:ext cx="1030013" cy="483476"/>
                </a:xfrm>
                <a:prstGeom prst="round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Kernels</a:t>
                  </a:r>
                  <a:endParaRPr lang="en-US" dirty="0"/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1792022" y="6090745"/>
                  <a:ext cx="2012731" cy="467710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RamDisk</a:t>
                  </a:r>
                  <a:r>
                    <a:rPr lang="en-US" dirty="0" smtClean="0"/>
                    <a:t> Images</a:t>
                  </a:r>
                  <a:endParaRPr lang="en-US" dirty="0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694230" y="6026305"/>
                <a:ext cx="3363321" cy="483476"/>
                <a:chOff x="441432" y="6085489"/>
                <a:chExt cx="3363321" cy="483476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441432" y="6085489"/>
                  <a:ext cx="1030013" cy="483476"/>
                </a:xfrm>
                <a:prstGeom prst="round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Kernels</a:t>
                  </a:r>
                  <a:endParaRPr lang="en-US" dirty="0"/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1792022" y="6090745"/>
                  <a:ext cx="2012731" cy="467710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RamDisk</a:t>
                  </a:r>
                  <a:r>
                    <a:rPr lang="en-US" dirty="0" smtClean="0"/>
                    <a:t> Images</a:t>
                  </a:r>
                  <a:endParaRPr lang="en-US" dirty="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846630" y="6178705"/>
                <a:ext cx="3363321" cy="483476"/>
                <a:chOff x="441432" y="6085489"/>
                <a:chExt cx="3363321" cy="483476"/>
              </a:xfrm>
            </p:grpSpPr>
            <p:sp>
              <p:nvSpPr>
                <p:cNvPr id="65" name="Rounded Rectangle 64"/>
                <p:cNvSpPr/>
                <p:nvPr/>
              </p:nvSpPr>
              <p:spPr>
                <a:xfrm>
                  <a:off x="441432" y="6085489"/>
                  <a:ext cx="1030013" cy="483476"/>
                </a:xfrm>
                <a:prstGeom prst="round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Kernels</a:t>
                  </a:r>
                  <a:endParaRPr lang="en-US" dirty="0"/>
                </a:p>
              </p:txBody>
            </p:sp>
            <p:sp>
              <p:nvSpPr>
                <p:cNvPr id="66" name="Rounded Rectangle 65"/>
                <p:cNvSpPr/>
                <p:nvPr/>
              </p:nvSpPr>
              <p:spPr>
                <a:xfrm>
                  <a:off x="1792022" y="6090745"/>
                  <a:ext cx="2012731" cy="467710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RamDisk</a:t>
                  </a:r>
                  <a:r>
                    <a:rPr lang="en-US" dirty="0" smtClean="0"/>
                    <a:t> Images</a:t>
                  </a:r>
                  <a:endParaRPr lang="en-US" dirty="0"/>
                </a:p>
              </p:txBody>
            </p:sp>
          </p:grpSp>
        </p:grpSp>
        <p:sp>
          <p:nvSpPr>
            <p:cNvPr id="71" name="TextBox 70"/>
            <p:cNvSpPr txBox="1"/>
            <p:nvPr/>
          </p:nvSpPr>
          <p:spPr>
            <a:xfrm>
              <a:off x="1237129" y="5755341"/>
              <a:ext cx="204363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180+ configurations</a:t>
              </a:r>
              <a:endParaRPr lang="en-US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989094" y="4152448"/>
            <a:ext cx="4047326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Every DCM is forced to </a:t>
            </a:r>
            <a:r>
              <a:rPr lang="en-US" b="1" i="1" dirty="0" smtClean="0"/>
              <a:t>“Know who it is”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order to take data.</a:t>
            </a:r>
            <a:endParaRPr lang="en-US" b="1" dirty="0" smtClean="0"/>
          </a:p>
          <a:p>
            <a:pPr algn="ctr"/>
            <a:r>
              <a:rPr lang="en-US" dirty="0" smtClean="0"/>
              <a:t>This is independent from Run Control</a:t>
            </a:r>
            <a:br>
              <a:rPr lang="en-US" dirty="0" smtClean="0"/>
            </a:br>
            <a:r>
              <a:rPr lang="en-US" dirty="0" smtClean="0"/>
              <a:t>or a Resource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53" grpId="0" animBg="1"/>
      <p:bldP spid="73" grpId="0" animBg="1"/>
    </p:bldLst>
  </p:timing>
</p:sld>
</file>

<file path=ppt/theme/theme1.xml><?xml version="1.0" encoding="utf-8"?>
<a:theme xmlns:a="http://schemas.openxmlformats.org/drawingml/2006/main" name="NOvA-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NOvA-2</Template>
  <TotalTime>3274</TotalTime>
  <Words>877</Words>
  <Application>Microsoft Office PowerPoint</Application>
  <PresentationFormat>On-screen Show (4:3)</PresentationFormat>
  <Paragraphs>282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NOvA-2</vt:lpstr>
      <vt:lpstr>1_Office Theme</vt:lpstr>
      <vt:lpstr>DCM Embedded Software</vt:lpstr>
      <vt:lpstr>What is theDCM Embedded System?</vt:lpstr>
      <vt:lpstr>DCM Embedded System</vt:lpstr>
      <vt:lpstr>DCM Boot Example:</vt:lpstr>
      <vt:lpstr>DCM Kernel Driver</vt:lpstr>
      <vt:lpstr>Kernel: Not Implemented</vt:lpstr>
      <vt:lpstr>FEB Integration</vt:lpstr>
      <vt:lpstr>Designing for 180+ Systems </vt:lpstr>
      <vt:lpstr>DCM Idenity</vt:lpstr>
      <vt:lpstr>Dev. &amp; Build Environment</vt:lpstr>
      <vt:lpstr>In the works</vt:lpstr>
      <vt:lpstr>Slide 12</vt:lpstr>
      <vt:lpstr>Slide 13</vt:lpstr>
      <vt:lpstr>Slide 14</vt:lpstr>
      <vt:lpstr>Outline of what to cover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DCM Embedded Software</dc:title>
  <dc:creator>Andrew Norman</dc:creator>
  <cp:lastModifiedBy>Andrew Norman</cp:lastModifiedBy>
  <cp:revision>14</cp:revision>
  <dcterms:created xsi:type="dcterms:W3CDTF">2009-07-06T16:33:31Z</dcterms:created>
  <dcterms:modified xsi:type="dcterms:W3CDTF">2009-07-16T22:11:26Z</dcterms:modified>
</cp:coreProperties>
</file>