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74" r:id="rId4"/>
    <p:sldId id="259" r:id="rId5"/>
    <p:sldId id="272" r:id="rId6"/>
    <p:sldId id="260" r:id="rId7"/>
    <p:sldId id="269" r:id="rId8"/>
    <p:sldId id="273" r:id="rId9"/>
    <p:sldId id="282" r:id="rId10"/>
    <p:sldId id="286" r:id="rId11"/>
    <p:sldId id="271" r:id="rId12"/>
    <p:sldId id="290" r:id="rId13"/>
    <p:sldId id="266" r:id="rId14"/>
    <p:sldId id="276" r:id="rId15"/>
    <p:sldId id="277" r:id="rId16"/>
    <p:sldId id="278" r:id="rId17"/>
    <p:sldId id="265" r:id="rId18"/>
    <p:sldId id="267" r:id="rId19"/>
    <p:sldId id="268" r:id="rId20"/>
    <p:sldId id="292" r:id="rId21"/>
    <p:sldId id="270" r:id="rId22"/>
    <p:sldId id="279" r:id="rId23"/>
    <p:sldId id="291" r:id="rId24"/>
    <p:sldId id="263" r:id="rId25"/>
    <p:sldId id="298" r:id="rId26"/>
    <p:sldId id="262" r:id="rId27"/>
    <p:sldId id="280" r:id="rId28"/>
    <p:sldId id="281" r:id="rId29"/>
    <p:sldId id="297" r:id="rId30"/>
    <p:sldId id="285" r:id="rId31"/>
    <p:sldId id="300" r:id="rId32"/>
    <p:sldId id="296" r:id="rId33"/>
    <p:sldId id="293" r:id="rId34"/>
    <p:sldId id="261" r:id="rId35"/>
    <p:sldId id="288" r:id="rId36"/>
    <p:sldId id="264" r:id="rId37"/>
    <p:sldId id="289" r:id="rId38"/>
    <p:sldId id="295" r:id="rId39"/>
    <p:sldId id="287" r:id="rId40"/>
    <p:sldId id="299" r:id="rId41"/>
    <p:sldId id="294" r:id="rId42"/>
    <p:sldId id="284" r:id="rId43"/>
  </p:sldIdLst>
  <p:sldSz cx="9144000" cy="6858000" type="screen4x3"/>
  <p:notesSz cx="7315200" cy="96012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cmsy10" pitchFamily="34" charset="0"/>
      <p:regular r:id="rId49"/>
    </p:embeddedFont>
    <p:embeddedFont>
      <p:font typeface="cmmi10" pitchFamily="34" charset="0"/>
      <p:regular r:id="rId50"/>
    </p:embeddedFont>
    <p:embeddedFont>
      <p:font typeface="Cambria" pitchFamily="18" charset="0"/>
      <p:regular r:id="rId51"/>
      <p:bold r:id="rId52"/>
      <p:italic r:id="rId53"/>
      <p:boldItalic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487" autoAdjust="0"/>
    <p:restoredTop sz="86409" autoAdjust="0"/>
  </p:normalViewPr>
  <p:slideViewPr>
    <p:cSldViewPr snapToGrid="0">
      <p:cViewPr varScale="1">
        <p:scale>
          <a:sx n="97" d="100"/>
          <a:sy n="9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671DA0-F943-4C98-BBD6-AF5E70B81C56}" type="datetimeFigureOut">
              <a:rPr lang="en-US" smtClean="0"/>
              <a:pPr/>
              <a:t>6/4/2009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AC7A01C-07EB-47C2-8BA0-3B041475F1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590550" y="-666750"/>
            <a:ext cx="8499475" cy="637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7A01C-07EB-47C2-8BA0-3B041475F1E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b="0" cap="none" spc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A.Norman, U.Virginia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FNAL Users Meeting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0F43-A8EC-462B-A4C5-4BF01644B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9050">
            <a:solidFill>
              <a:srgbClr val="7030A0"/>
            </a:solidFill>
          </a:ln>
          <a:solidFill>
            <a:srgbClr val="7030A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tags" Target="../tags/tag17.xml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tags" Target="../tags/tag16.xml"/><Relationship Id="rId16" Type="http://schemas.openxmlformats.org/officeDocument/2006/relationships/image" Target="../media/image54.png"/><Relationship Id="rId1" Type="http://schemas.openxmlformats.org/officeDocument/2006/relationships/tags" Target="../tags/tag1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7.png"/><Relationship Id="rId18" Type="http://schemas.openxmlformats.org/officeDocument/2006/relationships/image" Target="../media/image59.png"/><Relationship Id="rId3" Type="http://schemas.openxmlformats.org/officeDocument/2006/relationships/tags" Target="../tags/tag20.xml"/><Relationship Id="rId21" Type="http://schemas.openxmlformats.org/officeDocument/2006/relationships/hyperlink" Target="mailto:pkammel@illinois.edu" TargetMode="External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17" Type="http://schemas.openxmlformats.org/officeDocument/2006/relationships/image" Target="../media/image58.png"/><Relationship Id="rId2" Type="http://schemas.openxmlformats.org/officeDocument/2006/relationships/tags" Target="../tags/tag19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18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51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56.png"/><Relationship Id="rId10" Type="http://schemas.openxmlformats.org/officeDocument/2006/relationships/image" Target="../media/image50.png"/><Relationship Id="rId19" Type="http://schemas.openxmlformats.org/officeDocument/2006/relationships/image" Target="../media/image60.png"/><Relationship Id="rId4" Type="http://schemas.openxmlformats.org/officeDocument/2006/relationships/tags" Target="../tags/tag21.xml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7.png"/><Relationship Id="rId3" Type="http://schemas.openxmlformats.org/officeDocument/2006/relationships/tags" Target="../tags/tag24.xml"/><Relationship Id="rId7" Type="http://schemas.openxmlformats.org/officeDocument/2006/relationships/image" Target="../media/image45.png"/><Relationship Id="rId12" Type="http://schemas.openxmlformats.org/officeDocument/2006/relationships/image" Target="../media/image5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62.png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3.png"/><Relationship Id="rId10" Type="http://schemas.openxmlformats.org/officeDocument/2006/relationships/image" Target="../media/image51.png"/><Relationship Id="rId4" Type="http://schemas.openxmlformats.org/officeDocument/2006/relationships/tags" Target="../tags/tag25.xml"/><Relationship Id="rId9" Type="http://schemas.openxmlformats.org/officeDocument/2006/relationships/image" Target="../media/image49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gif"/><Relationship Id="rId4" Type="http://schemas.openxmlformats.org/officeDocument/2006/relationships/image" Target="../media/image7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tags" Target="../tags/tag30.xml"/><Relationship Id="rId7" Type="http://schemas.openxmlformats.org/officeDocument/2006/relationships/image" Target="../media/image8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82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33.xml"/><Relationship Id="rId7" Type="http://schemas.openxmlformats.org/officeDocument/2006/relationships/image" Target="../media/image87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86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9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6" Type="http://schemas.openxmlformats.org/officeDocument/2006/relationships/image" Target="../media/image92.wmf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-mu2e.fnal.gov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rtzog@illinios.edu" TargetMode="External"/><Relationship Id="rId4" Type="http://schemas.openxmlformats.org/officeDocument/2006/relationships/hyperlink" Target="mailto:roberts@bu.edu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9.png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tags" Target="../tags/tag37.xml"/><Relationship Id="rId7" Type="http://schemas.openxmlformats.org/officeDocument/2006/relationships/image" Target="../media/image82.png"/><Relationship Id="rId12" Type="http://schemas.openxmlformats.org/officeDocument/2006/relationships/image" Target="../media/image105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40.xml"/><Relationship Id="rId11" Type="http://schemas.openxmlformats.org/officeDocument/2006/relationships/image" Target="../media/image8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4.png"/><Relationship Id="rId4" Type="http://schemas.openxmlformats.org/officeDocument/2006/relationships/tags" Target="../tags/tag38.xml"/><Relationship Id="rId9" Type="http://schemas.openxmlformats.org/officeDocument/2006/relationships/image" Target="../media/image10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8.png"/><Relationship Id="rId5" Type="http://schemas.openxmlformats.org/officeDocument/2006/relationships/image" Target="../media/image107.jpe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gi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9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ectrometer_marte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" y="3531870"/>
            <a:ext cx="5241278" cy="23545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457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>
                <a:ln w="28575">
                  <a:solidFill>
                    <a:srgbClr val="7030A0"/>
                  </a:solidFill>
                </a:ln>
              </a:rPr>
              <a:t>The Mu2e and Muon g-2 Experiments</a:t>
            </a:r>
            <a:endParaRPr lang="en-US" dirty="0">
              <a:ln w="28575">
                <a:solidFill>
                  <a:srgbClr val="7030A0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030" y="2343150"/>
            <a:ext cx="6400800" cy="17526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Precision windows into physics beyond the standard model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3570" y="4310024"/>
            <a:ext cx="3063240" cy="21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934670"/>
            <a:ext cx="3425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Norman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Virginia</a:t>
            </a:r>
          </a:p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Mu2e &amp; g-2 Collaborations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/>
              <a:t>N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dirty="0" smtClean="0"/>
              <a:t>e</a:t>
            </a:r>
            <a:r>
              <a:rPr lang="en-US" sz="4000" b="1" dirty="0" smtClean="0"/>
              <a:t>N</a:t>
            </a:r>
            <a:r>
              <a:rPr lang="en-US" sz="4000" dirty="0" smtClean="0"/>
              <a:t>, </a:t>
            </a:r>
            <a:r>
              <a:rPr lang="en-US" sz="4000" b="1" dirty="0" smtClean="0">
                <a:latin typeface="cmmi10"/>
              </a:rPr>
              <a:t>¹</a:t>
            </a:r>
            <a:r>
              <a:rPr lang="en-US" sz="4000" b="1" dirty="0" smtClean="0">
                <a:latin typeface="cmsy10"/>
              </a:rPr>
              <a:t>!</a:t>
            </a:r>
            <a:r>
              <a:rPr lang="en-US" sz="4000" b="1" dirty="0" smtClean="0"/>
              <a:t>e</a:t>
            </a:r>
            <a:r>
              <a:rPr lang="en-US" sz="4000" b="1" dirty="0" smtClean="0">
                <a:latin typeface="cmmi10"/>
              </a:rPr>
              <a:t>°</a:t>
            </a:r>
            <a:r>
              <a:rPr lang="en-US" sz="4000" dirty="0" smtClean="0"/>
              <a:t>, </a:t>
            </a:r>
            <a:r>
              <a:rPr lang="en-US" sz="4000" b="1" dirty="0" smtClean="0"/>
              <a:t>g-2</a:t>
            </a:r>
            <a:r>
              <a:rPr lang="en-US" sz="4000" dirty="0" smtClean="0"/>
              <a:t> Work Together </a:t>
            </a:r>
            <a:endParaRPr lang="en-US" sz="4000" dirty="0">
              <a:latin typeface="cmmi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allow us to exclude SUSY phase space</a:t>
            </a:r>
          </a:p>
          <a:p>
            <a:r>
              <a:rPr lang="en-US" dirty="0" smtClean="0"/>
              <a:t>Also knowing the g-2 results allows us to then over constrain SUSY models</a:t>
            </a:r>
          </a:p>
          <a:p>
            <a:r>
              <a:rPr lang="en-US" dirty="0" smtClean="0"/>
              <a:t>In some cases this permits us to make strong, testable predictions for our models in terms of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) &amp; 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eN)</a:t>
            </a:r>
          </a:p>
        </p:txBody>
      </p:sp>
      <p:pic>
        <p:nvPicPr>
          <p:cNvPr id="7" name="Picture 3" descr="lfv_susy_mueg_to_mue_vs_tan_bet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672" y="3664264"/>
            <a:ext cx="4038600" cy="2846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162500" y="6476539"/>
            <a:ext cx="3149600" cy="366713"/>
          </a:xfrm>
          <a:prstGeom prst="rect">
            <a:avLst/>
          </a:prstGeom>
          <a:noFill/>
          <a:ln w="38100" algn="ctr">
            <a:noFill/>
            <a:miter lim="800000"/>
            <a:headEnd type="none" w="lg" len="lg"/>
            <a:tailEnd type="none" w="lg" len="lg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MSSM/</a:t>
            </a:r>
            <a:r>
              <a:rPr lang="en-US" dirty="0" err="1"/>
              <a:t>msugra</a:t>
            </a:r>
            <a:r>
              <a:rPr lang="en-US" dirty="0"/>
              <a:t>/seesaw</a:t>
            </a:r>
          </a:p>
        </p:txBody>
      </p:sp>
      <p:pic>
        <p:nvPicPr>
          <p:cNvPr id="10" name="Picture 185" descr="blechman_rs_models_projectx_talk_2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2854" y="3746092"/>
            <a:ext cx="3573462" cy="2743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178" descr="mu2e_vs_mu2eg_littlest_higg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3459" y="1312608"/>
            <a:ext cx="3593592" cy="23292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" name="Text Box 186"/>
          <p:cNvSpPr txBox="1">
            <a:spLocks noChangeArrowheads="1"/>
          </p:cNvSpPr>
          <p:nvPr/>
        </p:nvSpPr>
        <p:spPr bwMode="auto">
          <a:xfrm>
            <a:off x="6362733" y="6521450"/>
            <a:ext cx="1766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Randall-</a:t>
            </a:r>
            <a:r>
              <a:rPr lang="en-US" sz="1600" dirty="0" err="1">
                <a:latin typeface="Arial" charset="0"/>
              </a:rPr>
              <a:t>Sundrum</a:t>
            </a:r>
            <a:endParaRPr lang="en-US" sz="1600" dirty="0">
              <a:latin typeface="Arial" charset="0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1025" y="1003479"/>
            <a:ext cx="4038600" cy="2567354"/>
            <a:chOff x="4583546" y="213495"/>
            <a:chExt cx="4038600" cy="2567354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>
            <a:xfrm>
              <a:off x="4583546" y="213495"/>
              <a:ext cx="4038600" cy="25673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Example: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From LHC we have the SUSY masses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From g-2 we know tan</a:t>
              </a:r>
              <a:r>
                <a:rPr lang="en-US" sz="2000" dirty="0" smtClean="0">
                  <a:latin typeface="cmmi10"/>
                </a:rPr>
                <a:t>¯</a:t>
              </a:r>
              <a:endPara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From g-2 we know also know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mmi10"/>
                  <a:ea typeface="+mn-ea"/>
                  <a:cs typeface="+mn-cs"/>
                </a:rPr>
                <a:t>¹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&gt;0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2000" dirty="0" smtClean="0"/>
                <a:t>Combining these we get an a priori PREDICTION for:</a:t>
              </a:r>
              <a:br>
                <a:rPr lang="en-US" sz="2000" dirty="0" smtClean="0"/>
              </a:b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/>
                <a:t>under MSSM/MSUGRA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80725" y="1873632"/>
              <a:ext cx="1132977" cy="437424"/>
            </a:xfrm>
            <a:prstGeom prst="rect">
              <a:avLst/>
            </a:prstGeom>
            <a:noFill/>
          </p:spPr>
        </p:pic>
      </p:grpSp>
      <p:sp>
        <p:nvSpPr>
          <p:cNvPr id="18" name="TextBox 17"/>
          <p:cNvSpPr txBox="1"/>
          <p:nvPr/>
        </p:nvSpPr>
        <p:spPr>
          <a:xfrm>
            <a:off x="4142642" y="3976761"/>
            <a:ext cx="374698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g-2 selects which curve we should be on, and gives us the value of tan</a:t>
            </a:r>
            <a:r>
              <a:rPr lang="en-US" dirty="0" smtClean="0">
                <a:latin typeface="cmmi10"/>
              </a:rPr>
              <a:t>¯</a:t>
            </a:r>
            <a:endParaRPr lang="en-US" dirty="0">
              <a:latin typeface="cmmi1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47443" y="4902884"/>
            <a:ext cx="3746989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 measure 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and take the ratio to the MEG result.</a:t>
            </a:r>
          </a:p>
          <a:p>
            <a:endParaRPr lang="en-US" dirty="0" smtClean="0">
              <a:latin typeface="cmmi10"/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We use this match to prediction as a way to disentangle, or validate, or interpret manifestations of SUSY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3716215" y="4618891"/>
            <a:ext cx="867508" cy="59787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481754" y="5158154"/>
            <a:ext cx="187569" cy="175846"/>
          </a:xfrm>
          <a:prstGeom prst="ellips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3681046" y="5416061"/>
            <a:ext cx="762000" cy="7151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22982" y="1125414"/>
            <a:ext cx="360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 sensitivity can exclude the available phase space</a:t>
            </a:r>
            <a:endParaRPr lang="en-US" sz="1200" dirty="0"/>
          </a:p>
        </p:txBody>
      </p:sp>
      <p:sp>
        <p:nvSpPr>
          <p:cNvPr id="28" name="Up Arrow 27"/>
          <p:cNvSpPr/>
          <p:nvPr/>
        </p:nvSpPr>
        <p:spPr>
          <a:xfrm>
            <a:off x="8522677" y="253218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8540208" y="24970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522373" y="539261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31" name="Up Arrow 30"/>
          <p:cNvSpPr/>
          <p:nvPr/>
        </p:nvSpPr>
        <p:spPr>
          <a:xfrm>
            <a:off x="8499231" y="5439507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</a:t>
            </a:r>
            <a:endParaRPr lang="en-US" dirty="0"/>
          </a:p>
        </p:txBody>
      </p:sp>
      <p:pic>
        <p:nvPicPr>
          <p:cNvPr id="6" name="Content Placeholder 5" descr="lfv_history_plot_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7107" y="1417169"/>
            <a:ext cx="7507963" cy="4689589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19" name="Group 18"/>
          <p:cNvGrpSpPr/>
          <p:nvPr/>
        </p:nvGrpSpPr>
        <p:grpSpPr>
          <a:xfrm>
            <a:off x="0" y="1984298"/>
            <a:ext cx="3321358" cy="1454260"/>
            <a:chOff x="1836820" y="1959200"/>
            <a:chExt cx="3321358" cy="1454260"/>
          </a:xfrm>
        </p:grpSpPr>
        <p:sp>
          <p:nvSpPr>
            <p:cNvPr id="10" name="TextBox 9"/>
            <p:cNvSpPr txBox="1"/>
            <p:nvPr/>
          </p:nvSpPr>
          <p:spPr>
            <a:xfrm>
              <a:off x="1836820" y="2490130"/>
              <a:ext cx="3321358" cy="923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First Measurement (</a:t>
              </a:r>
              <a:r>
                <a:rPr lang="en-US" dirty="0" err="1" smtClean="0"/>
                <a:t>Pontecorvo</a:t>
              </a:r>
              <a:r>
                <a:rPr lang="en-US" dirty="0" smtClean="0"/>
                <a:t>)</a:t>
              </a:r>
            </a:p>
            <a:p>
              <a:pPr algn="ctr"/>
              <a:r>
                <a:rPr lang="en-US" dirty="0" smtClean="0"/>
                <a:t>6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>
                  <a:latin typeface="Calibri"/>
                </a:rPr>
                <a:t>10</a:t>
              </a:r>
              <a:r>
                <a:rPr lang="en-US" baseline="30000" dirty="0" smtClean="0">
                  <a:latin typeface="Calibri"/>
                </a:rPr>
                <a:t>-2</a:t>
              </a:r>
              <a:r>
                <a:rPr lang="en-US" dirty="0" smtClean="0"/>
                <a:t> in 1948</a:t>
              </a:r>
            </a:p>
            <a:p>
              <a:r>
                <a:rPr lang="en-US" dirty="0" smtClean="0"/>
                <a:t>Effective Mass Reach 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1.2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TeV</a:t>
              </a:r>
              <a:r>
                <a:rPr lang="en-US" dirty="0" smtClean="0"/>
                <a:t>!!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10" idx="0"/>
            </p:cNvCxnSpPr>
            <p:nvPr/>
          </p:nvCxnSpPr>
          <p:spPr>
            <a:xfrm rot="5400000" flipH="1" flipV="1">
              <a:off x="3389836" y="2066863"/>
              <a:ext cx="530931" cy="3156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55344" y="4794127"/>
            <a:ext cx="2727029" cy="1857394"/>
            <a:chOff x="4458929" y="4424517"/>
            <a:chExt cx="2727029" cy="1857394"/>
          </a:xfrm>
        </p:grpSpPr>
        <p:sp>
          <p:nvSpPr>
            <p:cNvPr id="14" name="TextBox 13"/>
            <p:cNvSpPr txBox="1"/>
            <p:nvPr/>
          </p:nvSpPr>
          <p:spPr>
            <a:xfrm>
              <a:off x="4458929" y="5358581"/>
              <a:ext cx="2727029" cy="9233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Current Limits:</a:t>
              </a:r>
            </a:p>
            <a:p>
              <a:r>
                <a:rPr lang="en-US" dirty="0" smtClean="0"/>
                <a:t>1.2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-11</a:t>
              </a:r>
              <a:r>
                <a:rPr lang="en-US" dirty="0" smtClean="0"/>
                <a:t> (MEGA  </a:t>
              </a:r>
              <a:r>
                <a:rPr lang="en-US" dirty="0" smtClean="0">
                  <a:latin typeface="cmmi10"/>
                </a:rPr>
                <a:t>¹</a:t>
              </a:r>
              <a:r>
                <a:rPr lang="en-US" dirty="0" smtClean="0">
                  <a:latin typeface="cmsy10"/>
                </a:rPr>
                <a:t>!</a:t>
              </a:r>
              <a:r>
                <a:rPr lang="en-US" dirty="0" smtClean="0"/>
                <a:t>e</a:t>
              </a:r>
              <a:r>
                <a:rPr lang="en-US" dirty="0" smtClean="0">
                  <a:latin typeface="cmmi10"/>
                </a:rPr>
                <a:t>°</a:t>
              </a:r>
              <a:r>
                <a:rPr lang="en-US" dirty="0" smtClean="0"/>
                <a:t>)</a:t>
              </a:r>
            </a:p>
            <a:p>
              <a:r>
                <a:rPr lang="en-US" dirty="0" smtClean="0"/>
                <a:t> 7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/>
                <a:t>10</a:t>
              </a:r>
              <a:r>
                <a:rPr lang="en-US" baseline="30000" dirty="0" smtClean="0"/>
                <a:t>-13</a:t>
              </a:r>
              <a:r>
                <a:rPr lang="en-US" dirty="0" smtClean="0"/>
                <a:t> (</a:t>
              </a:r>
              <a:r>
                <a:rPr lang="en-US" dirty="0" err="1" smtClean="0"/>
                <a:t>Sindrum</a:t>
              </a:r>
              <a:r>
                <a:rPr lang="en-US" dirty="0" smtClean="0"/>
                <a:t> II on Au)</a:t>
              </a:r>
            </a:p>
          </p:txBody>
        </p:sp>
        <p:cxnSp>
          <p:nvCxnSpPr>
            <p:cNvPr id="16" name="Straight Arrow Connector 15"/>
            <p:cNvCxnSpPr>
              <a:stCxn id="14" idx="0"/>
            </p:cNvCxnSpPr>
            <p:nvPr/>
          </p:nvCxnSpPr>
          <p:spPr>
            <a:xfrm rot="5400000" flipH="1" flipV="1">
              <a:off x="5688836" y="4558125"/>
              <a:ext cx="934064" cy="66684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0"/>
            </p:cNvCxnSpPr>
            <p:nvPr/>
          </p:nvCxnSpPr>
          <p:spPr>
            <a:xfrm rot="5400000" flipH="1" flipV="1">
              <a:off x="6012850" y="4528179"/>
              <a:ext cx="639996" cy="102080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84638" y="1402951"/>
            <a:ext cx="7583215" cy="4736592"/>
            <a:chOff x="984638" y="1402951"/>
            <a:chExt cx="7583215" cy="4736592"/>
          </a:xfrm>
        </p:grpSpPr>
        <p:pic>
          <p:nvPicPr>
            <p:cNvPr id="6146" name="Picture 2" descr="C:\Users\norman\Desktop\lfv_history_with_mu2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4638" y="1402951"/>
              <a:ext cx="7583215" cy="473659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grpSp>
          <p:nvGrpSpPr>
            <p:cNvPr id="26" name="Group 25"/>
            <p:cNvGrpSpPr/>
            <p:nvPr/>
          </p:nvGrpSpPr>
          <p:grpSpPr>
            <a:xfrm>
              <a:off x="1989221" y="5461906"/>
              <a:ext cx="5154530" cy="523220"/>
              <a:chOff x="1989221" y="5461906"/>
              <a:chExt cx="5154530" cy="523220"/>
            </a:xfrm>
          </p:grpSpPr>
          <p:cxnSp>
            <p:nvCxnSpPr>
              <p:cNvPr id="24" name="Straight Arrow Connector 23"/>
              <p:cNvCxnSpPr>
                <a:stCxn id="22" idx="3"/>
              </p:cNvCxnSpPr>
              <p:nvPr/>
            </p:nvCxnSpPr>
            <p:spPr>
              <a:xfrm flipH="1">
                <a:off x="7029451" y="5723516"/>
                <a:ext cx="114300" cy="3230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1989221" y="5461906"/>
                <a:ext cx="5154530" cy="52322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Mu2e will push the </a:t>
                </a:r>
                <a:r>
                  <a:rPr lang="en-US" sz="1400" dirty="0" smtClean="0">
                    <a:latin typeface="cmmi10"/>
                  </a:rPr>
                  <a:t>¹</a:t>
                </a:r>
                <a:r>
                  <a:rPr lang="en-US" sz="1400" dirty="0" smtClean="0"/>
                  <a:t>N</a:t>
                </a:r>
                <a:r>
                  <a:rPr lang="en-US" sz="1400" dirty="0" smtClean="0">
                    <a:latin typeface="cmsy10"/>
                  </a:rPr>
                  <a:t>!</a:t>
                </a:r>
                <a:r>
                  <a:rPr lang="en-US" sz="1400" dirty="0" smtClean="0"/>
                  <a:t>eN limit down four orders of magnitude.</a:t>
                </a:r>
                <a:br>
                  <a:rPr lang="en-US" sz="1400" dirty="0" smtClean="0"/>
                </a:br>
                <a:r>
                  <a:rPr lang="en-US" sz="1400" b="1" dirty="0" smtClean="0"/>
                  <a:t>Below the SUSY prediction</a:t>
                </a:r>
                <a:endParaRPr lang="en-US" b="1" baseline="30000" dirty="0">
                  <a:latin typeface="Calibri"/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972587" y="1446187"/>
            <a:ext cx="7609940" cy="4689486"/>
            <a:chOff x="1886987" y="1679230"/>
            <a:chExt cx="6191251" cy="3848100"/>
          </a:xfrm>
        </p:grpSpPr>
        <p:pic>
          <p:nvPicPr>
            <p:cNvPr id="6147" name="Picture 3" descr="C:\Users\norman\Desktop\lfv_history_plot_06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86987" y="1679230"/>
              <a:ext cx="6191251" cy="3848100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940968" y="2775284"/>
              <a:ext cx="2308503" cy="53036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Mu2e’s effective mass reach for SUSY is 1000’s of </a:t>
              </a:r>
              <a:r>
                <a:rPr lang="en-US" dirty="0" err="1" smtClean="0"/>
                <a:t>TeV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6577263" y="2542674"/>
              <a:ext cx="513348" cy="24063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2719137" y="1612231"/>
            <a:ext cx="4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-LVF Branching Fractions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771275" y="1612229"/>
            <a:ext cx="4449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-LVF Effective Mass Reach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1692441" y="4515853"/>
            <a:ext cx="6505073" cy="352927"/>
            <a:chOff x="-343730" y="6023811"/>
            <a:chExt cx="4249981" cy="352927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-343730" y="6368716"/>
              <a:ext cx="4249981" cy="8022"/>
            </a:xfrm>
            <a:prstGeom prst="line">
              <a:avLst/>
            </a:prstGeom>
            <a:ln w="635">
              <a:solidFill>
                <a:schemeClr val="tx1"/>
              </a:solidFill>
              <a:prstDash val="sysDot"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212676" y="6023811"/>
              <a:ext cx="26306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Low energy SUSY Predictions for CLFV via </a:t>
              </a:r>
              <a:r>
                <a:rPr lang="en-US" sz="1400" dirty="0" smtClean="0">
                  <a:latin typeface="cmmi10"/>
                </a:rPr>
                <a:t>¹</a:t>
              </a:r>
              <a:r>
                <a:rPr lang="en-US" sz="1400" dirty="0" smtClean="0"/>
                <a:t>N </a:t>
              </a:r>
              <a:r>
                <a:rPr lang="en-US" sz="1400" dirty="0" smtClean="0">
                  <a:latin typeface="cmsy10"/>
                </a:rPr>
                <a:t>!</a:t>
              </a:r>
              <a:r>
                <a:rPr lang="en-US" sz="1400" dirty="0" smtClean="0"/>
                <a:t> e N</a:t>
              </a:r>
              <a:endParaRPr lang="en-US" sz="1400" dirty="0"/>
            </a:p>
          </p:txBody>
        </p:sp>
      </p:grpSp>
      <p:cxnSp>
        <p:nvCxnSpPr>
          <p:cNvPr id="47" name="Straight Arrow Connector 46"/>
          <p:cNvCxnSpPr>
            <a:stCxn id="22" idx="3"/>
          </p:cNvCxnSpPr>
          <p:nvPr/>
        </p:nvCxnSpPr>
        <p:spPr>
          <a:xfrm flipV="1">
            <a:off x="7143751" y="5233308"/>
            <a:ext cx="767442" cy="49020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9" name="Footer Placeholder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at FNAL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norman\Desktop\Presentation Graphics\full_det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00000">
            <a:off x="389548" y="-1516164"/>
            <a:ext cx="8754452" cy="5934836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>
                <a:latin typeface="cmmi10"/>
              </a:rPr>
              <a:t>¹</a:t>
            </a:r>
            <a:r>
              <a:rPr lang="en-US" sz="4000" dirty="0" smtClean="0"/>
              <a:t>N</a:t>
            </a:r>
            <a:r>
              <a:rPr lang="en-US" sz="4000" dirty="0" smtClean="0">
                <a:latin typeface="cmsy10"/>
              </a:rPr>
              <a:t>!</a:t>
            </a:r>
            <a:r>
              <a:rPr lang="en-US" sz="4000" dirty="0" smtClean="0"/>
              <a:t>eN measurement at </a:t>
            </a:r>
            <a:r>
              <a:rPr lang="en-US" sz="4000" dirty="0" smtClean="0">
                <a:latin typeface="Calibri"/>
              </a:rPr>
              <a:t>Br(10</a:t>
            </a:r>
            <a:r>
              <a:rPr lang="en-US" sz="4000" baseline="30000" dirty="0" smtClean="0">
                <a:latin typeface="Calibri"/>
              </a:rPr>
              <a:t>-17</a:t>
            </a:r>
            <a:r>
              <a:rPr lang="en-US" sz="40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(in a nutshell)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Stop </a:t>
            </a:r>
            <a:r>
              <a:rPr lang="en-US" dirty="0" smtClean="0">
                <a:latin typeface="cmsy10"/>
              </a:rPr>
              <a:t>»O</a:t>
            </a:r>
            <a:r>
              <a:rPr lang="en-US" dirty="0" smtClean="0"/>
              <a:t>(5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10</a:t>
            </a:r>
            <a:r>
              <a:rPr lang="en-US" dirty="0" smtClean="0"/>
              <a:t>) </a:t>
            </a:r>
            <a:r>
              <a:rPr lang="en-US" dirty="0" smtClean="0">
                <a:latin typeface="cmmi10"/>
              </a:rPr>
              <a:t>¹</a:t>
            </a:r>
            <a:r>
              <a:rPr lang="en-US" baseline="30000" dirty="0" smtClean="0"/>
              <a:t>-</a:t>
            </a:r>
            <a:r>
              <a:rPr lang="en-US" dirty="0" smtClean="0"/>
              <a:t> per pulse on a target (Al, Ti, Au)</a:t>
            </a:r>
          </a:p>
          <a:p>
            <a:r>
              <a:rPr lang="en-US" dirty="0" smtClean="0"/>
              <a:t>Wait 700ns (to let prompt backgrounds clear)</a:t>
            </a:r>
          </a:p>
          <a:p>
            <a:r>
              <a:rPr lang="en-US" dirty="0" smtClean="0"/>
              <a:t>Look for the coherent conversion of a muon to a mono-energetic electron: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Report the rate relative to nuclear capture</a:t>
            </a:r>
          </a:p>
          <a:p>
            <a:endParaRPr lang="en-US" dirty="0" smtClean="0"/>
          </a:p>
          <a:p>
            <a:endParaRPr lang="en-US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we see a signal, it’s compelling evidence for physics beyond the standard model!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1707" y="3106823"/>
            <a:ext cx="4920279" cy="955601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41479" y="4610053"/>
            <a:ext cx="4023350" cy="615463"/>
          </a:xfrm>
          <a:prstGeom prst="rect">
            <a:avLst/>
          </a:prstGeom>
          <a:noFill/>
          <a:ln/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629" y="3753854"/>
            <a:ext cx="125785" cy="126134"/>
          </a:xfrm>
          <a:prstGeom prst="rect">
            <a:avLst/>
          </a:prstGeom>
          <a:noFill/>
        </p:spPr>
      </p:pic>
      <p:pic>
        <p:nvPicPr>
          <p:cNvPr id="46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4198" y="3986465"/>
            <a:ext cx="125785" cy="126134"/>
          </a:xfrm>
          <a:prstGeom prst="rect">
            <a:avLst/>
          </a:prstGeom>
          <a:noFill/>
        </p:spPr>
      </p:pic>
      <p:pic>
        <p:nvPicPr>
          <p:cNvPr id="57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534" y="4299285"/>
            <a:ext cx="125785" cy="126134"/>
          </a:xfrm>
          <a:prstGeom prst="rect">
            <a:avLst/>
          </a:prstGeom>
          <a:noFill/>
        </p:spPr>
      </p:pic>
      <p:pic>
        <p:nvPicPr>
          <p:cNvPr id="58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52640" y="3810001"/>
            <a:ext cx="125785" cy="1261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Mu2E these are Al or Ti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in Orbit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10" name="Picture 9" descr="x-ray_0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02401">
            <a:off x="4813133" y="1251288"/>
            <a:ext cx="934703" cy="1359568"/>
          </a:xfrm>
          <a:prstGeom prst="rect">
            <a:avLst/>
          </a:prstGeom>
        </p:spPr>
      </p:pic>
      <p:pic>
        <p:nvPicPr>
          <p:cNvPr id="21" name="Picture 20" descr="x-r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59681">
            <a:off x="4458453" y="560736"/>
            <a:ext cx="217822" cy="1472599"/>
          </a:xfrm>
          <a:prstGeom prst="rect">
            <a:avLst/>
          </a:prstGeom>
        </p:spPr>
      </p:pic>
      <p:pic>
        <p:nvPicPr>
          <p:cNvPr id="22" name="Picture 21" descr="x-r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59681">
            <a:off x="4065422" y="63431"/>
            <a:ext cx="217822" cy="1472599"/>
          </a:xfrm>
          <a:prstGeom prst="rect">
            <a:avLst/>
          </a:prstGeom>
        </p:spPr>
      </p:pic>
      <p:pic>
        <p:nvPicPr>
          <p:cNvPr id="23" name="Picture 22" descr="x-r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335338">
            <a:off x="3768643" y="1234506"/>
            <a:ext cx="217822" cy="1472599"/>
          </a:xfrm>
          <a:prstGeom prst="rect">
            <a:avLst/>
          </a:prstGeom>
        </p:spPr>
      </p:pic>
      <p:pic>
        <p:nvPicPr>
          <p:cNvPr id="24" name="Picture 23" descr="x-r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335338">
            <a:off x="3383634" y="713137"/>
            <a:ext cx="217822" cy="1472599"/>
          </a:xfrm>
          <a:prstGeom prst="rect">
            <a:avLst/>
          </a:prstGeom>
        </p:spPr>
      </p:pic>
      <p:pic>
        <p:nvPicPr>
          <p:cNvPr id="25" name="Picture 24" descr="x-ra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335338">
            <a:off x="3022685" y="239895"/>
            <a:ext cx="217822" cy="1472599"/>
          </a:xfrm>
          <a:prstGeom prst="rect">
            <a:avLst/>
          </a:prstGeom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pic>
        <p:nvPicPr>
          <p:cNvPr id="43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2850" y="4106779"/>
            <a:ext cx="125785" cy="126134"/>
          </a:xfrm>
          <a:prstGeom prst="rect">
            <a:avLst/>
          </a:prstGeom>
          <a:noFill/>
        </p:spPr>
      </p:pic>
      <p:pic>
        <p:nvPicPr>
          <p:cNvPr id="44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7630" y="4259180"/>
            <a:ext cx="125785" cy="126134"/>
          </a:xfrm>
          <a:prstGeom prst="rect">
            <a:avLst/>
          </a:prstGeom>
          <a:noFill/>
        </p:spPr>
      </p:pic>
      <p:pic>
        <p:nvPicPr>
          <p:cNvPr id="5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872" y="3970422"/>
            <a:ext cx="125785" cy="126134"/>
          </a:xfrm>
          <a:prstGeom prst="rect">
            <a:avLst/>
          </a:prstGeom>
          <a:noFill/>
        </p:spPr>
      </p:pic>
      <p:pic>
        <p:nvPicPr>
          <p:cNvPr id="60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2723" y="4186990"/>
            <a:ext cx="125785" cy="126134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045241" y="4636170"/>
            <a:ext cx="241239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</a:p>
          <a:p>
            <a:r>
              <a:rPr lang="en-US" sz="1200" dirty="0" smtClean="0"/>
              <a:t>200 </a:t>
            </a:r>
            <a:r>
              <a:rPr lang="el-GR" sz="1200" dirty="0" smtClean="0">
                <a:latin typeface="Times New Roman"/>
                <a:cs typeface="Times New Roman"/>
              </a:rPr>
              <a:t>μ</a:t>
            </a:r>
            <a:r>
              <a:rPr lang="en-US" sz="1200" dirty="0" smtClean="0"/>
              <a:t>m, circular foils (</a:t>
            </a:r>
            <a:r>
              <a:rPr lang="en-US" sz="1200" baseline="30000" dirty="0" smtClean="0"/>
              <a:t>27</a:t>
            </a:r>
            <a:r>
              <a:rPr lang="en-US" sz="1200" dirty="0" smtClean="0"/>
              <a:t>Al)</a:t>
            </a:r>
          </a:p>
          <a:p>
            <a:r>
              <a:rPr lang="en-US" sz="1200" dirty="0" smtClean="0"/>
              <a:t>Radius tapers from 10 cm to 6.5 cm</a:t>
            </a:r>
          </a:p>
          <a:p>
            <a:r>
              <a:rPr lang="en-US" sz="1200" dirty="0" smtClean="0"/>
              <a:t>5cm spacing between foils</a:t>
            </a:r>
            <a:endParaRPr lang="en-US" sz="1200" dirty="0"/>
          </a:p>
        </p:txBody>
      </p:sp>
      <p:grpSp>
        <p:nvGrpSpPr>
          <p:cNvPr id="77" name="Group 76"/>
          <p:cNvGrpSpPr/>
          <p:nvPr/>
        </p:nvGrpSpPr>
        <p:grpSpPr>
          <a:xfrm>
            <a:off x="4820650" y="2919661"/>
            <a:ext cx="2515984" cy="1499939"/>
            <a:chOff x="1941093" y="4644187"/>
            <a:chExt cx="2515984" cy="1499939"/>
          </a:xfrm>
        </p:grpSpPr>
        <p:sp>
          <p:nvSpPr>
            <p:cNvPr id="55" name="TextBox 54"/>
            <p:cNvSpPr txBox="1"/>
            <p:nvPr/>
          </p:nvSpPr>
          <p:spPr>
            <a:xfrm>
              <a:off x="2927684" y="5774794"/>
              <a:ext cx="152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 Target Foils</a:t>
              </a:r>
              <a:endParaRPr lang="en-US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1941093" y="4644187"/>
              <a:ext cx="2392248" cy="1425196"/>
              <a:chOff x="986588" y="2967788"/>
              <a:chExt cx="2392248" cy="1425196"/>
            </a:xfrm>
          </p:grpSpPr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2815389" y="2967788"/>
                <a:ext cx="563447" cy="78039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2582776" y="2983830"/>
                <a:ext cx="606789" cy="84042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2334122" y="3023936"/>
                <a:ext cx="650132" cy="900455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2061409" y="3047998"/>
                <a:ext cx="693474" cy="96048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1812757" y="3080083"/>
                <a:ext cx="736816" cy="102051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556083" y="3104146"/>
                <a:ext cx="780158" cy="1080546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291389" y="3144252"/>
                <a:ext cx="823500" cy="1140577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986588" y="3192377"/>
                <a:ext cx="866842" cy="1200607"/>
              </a:xfrm>
              <a:prstGeom prst="ellips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  <a:scene3d>
                <a:camera prst="isometricLeftDown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002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7" name="Straight Arrow Connector 46"/>
          <p:cNvCxnSpPr/>
          <p:nvPr/>
        </p:nvCxnSpPr>
        <p:spPr>
          <a:xfrm flipV="1">
            <a:off x="4491787" y="3962401"/>
            <a:ext cx="745959" cy="168445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211052" y="3753853"/>
            <a:ext cx="1114926" cy="27271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4379492" y="3641559"/>
            <a:ext cx="802107" cy="2165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010524" y="3497180"/>
            <a:ext cx="1082843" cy="288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277853" y="2454442"/>
            <a:ext cx="21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msy10"/>
              </a:rPr>
              <a:t>¼</a:t>
            </a:r>
            <a:r>
              <a:rPr lang="en-US" smtClean="0"/>
              <a:t> </a:t>
            </a:r>
            <a:r>
              <a:rPr lang="en-US" dirty="0" smtClean="0"/>
              <a:t>50% stop in target</a:t>
            </a:r>
            <a:endParaRPr lang="en-US" dirty="0"/>
          </a:p>
        </p:txBody>
      </p:sp>
      <p:pic>
        <p:nvPicPr>
          <p:cNvPr id="93" name="Picture 92" descr="neutrin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84723" y="5457788"/>
            <a:ext cx="171450" cy="186214"/>
          </a:xfrm>
          <a:prstGeom prst="rect">
            <a:avLst/>
          </a:prstGeom>
        </p:spPr>
      </p:pic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00694" y="5798970"/>
            <a:ext cx="171450" cy="18621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886451" y="449035"/>
            <a:ext cx="283300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We use the cascade of </a:t>
            </a:r>
            <a:r>
              <a:rPr lang="en-US" sz="1200" dirty="0" err="1" smtClean="0"/>
              <a:t>muonic</a:t>
            </a:r>
            <a:r>
              <a:rPr lang="en-US" sz="1200" dirty="0" smtClean="0"/>
              <a:t> x-rays and the well known spectrum to normalize the experiment.  </a:t>
            </a:r>
          </a:p>
          <a:p>
            <a:r>
              <a:rPr lang="en-US" sz="1200" dirty="0" smtClean="0"/>
              <a:t>(i.e.  We measure </a:t>
            </a:r>
            <a:r>
              <a:rPr lang="en-US" sz="1200" dirty="0" err="1" smtClean="0"/>
              <a:t>N</a:t>
            </a:r>
            <a:r>
              <a:rPr lang="en-US" sz="1200" baseline="-25000" dirty="0" err="1" smtClean="0"/>
              <a:t>stop</a:t>
            </a:r>
            <a:r>
              <a:rPr lang="en-US" sz="1200" dirty="0" smtClean="0"/>
              <a:t> in real time)</a:t>
            </a:r>
            <a:endParaRPr lang="en-US" sz="1200" dirty="0"/>
          </a:p>
        </p:txBody>
      </p:sp>
      <p:cxnSp>
        <p:nvCxnSpPr>
          <p:cNvPr id="97" name="Straight Arrow Connector 96"/>
          <p:cNvCxnSpPr>
            <a:stCxn id="95" idx="1"/>
          </p:cNvCxnSpPr>
          <p:nvPr/>
        </p:nvCxnSpPr>
        <p:spPr>
          <a:xfrm rot="10800000" flipV="1">
            <a:off x="5021045" y="864533"/>
            <a:ext cx="865407" cy="13966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075" y="5477043"/>
            <a:ext cx="845141" cy="146218"/>
          </a:xfrm>
          <a:prstGeom prst="rect">
            <a:avLst/>
          </a:prstGeom>
          <a:noFill/>
        </p:spPr>
      </p:pic>
      <p:grpSp>
        <p:nvGrpSpPr>
          <p:cNvPr id="114" name="Group 113"/>
          <p:cNvGrpSpPr/>
          <p:nvPr/>
        </p:nvGrpSpPr>
        <p:grpSpPr>
          <a:xfrm>
            <a:off x="4146886" y="5077329"/>
            <a:ext cx="507008" cy="729914"/>
            <a:chOff x="4347412" y="4884823"/>
            <a:chExt cx="507008" cy="729914"/>
          </a:xfrm>
        </p:grpSpPr>
        <p:cxnSp>
          <p:nvCxnSpPr>
            <p:cNvPr id="103" name="Straight Arrow Connector 102"/>
            <p:cNvCxnSpPr/>
            <p:nvPr/>
          </p:nvCxnSpPr>
          <p:spPr>
            <a:xfrm rot="10800000">
              <a:off x="4347412" y="4884823"/>
              <a:ext cx="473241" cy="18448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10800000" flipV="1">
              <a:off x="4443663" y="5125452"/>
              <a:ext cx="376990" cy="19250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5400000">
              <a:off x="4560067" y="5320384"/>
              <a:ext cx="458687" cy="13001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3821200" y="5069307"/>
            <a:ext cx="293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</a:t>
            </a:r>
            <a:r>
              <a:rPr lang="en-US" sz="1200" baseline="30000" dirty="0" smtClean="0"/>
              <a:t>-</a:t>
            </a:r>
            <a:endParaRPr lang="en-US" sz="1200" dirty="0"/>
          </a:p>
        </p:txBody>
      </p:sp>
      <p:sp>
        <p:nvSpPr>
          <p:cNvPr id="110" name="TextBox 109"/>
          <p:cNvSpPr txBox="1"/>
          <p:nvPr/>
        </p:nvSpPr>
        <p:spPr>
          <a:xfrm>
            <a:off x="4146885" y="549442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sp>
        <p:nvSpPr>
          <p:cNvPr id="111" name="TextBox 110"/>
          <p:cNvSpPr txBox="1"/>
          <p:nvPr/>
        </p:nvSpPr>
        <p:spPr>
          <a:xfrm>
            <a:off x="4451685" y="5863392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cxnSp>
        <p:nvCxnSpPr>
          <p:cNvPr id="113" name="Straight Connector 112"/>
          <p:cNvCxnSpPr/>
          <p:nvPr/>
        </p:nvCxnSpPr>
        <p:spPr>
          <a:xfrm flipV="1">
            <a:off x="4748463" y="3986464"/>
            <a:ext cx="1411705" cy="1235241"/>
          </a:xfrm>
          <a:prstGeom prst="line">
            <a:avLst/>
          </a:prstGeom>
          <a:ln>
            <a:prstDash val="sysDot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02019" y="476373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dirty="0" smtClean="0"/>
              <a:t>Capture Fraction: 60.7%</a:t>
            </a:r>
            <a:endParaRPr lang="en-US" sz="1600" dirty="0"/>
          </a:p>
        </p:txBody>
      </p:sp>
      <p:sp>
        <p:nvSpPr>
          <p:cNvPr id="119" name="TextBox 118"/>
          <p:cNvSpPr txBox="1"/>
          <p:nvPr/>
        </p:nvSpPr>
        <p:spPr>
          <a:xfrm rot="19257627">
            <a:off x="4700340" y="4379493"/>
            <a:ext cx="1226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Nuclear Recoil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3575670" y="4233110"/>
            <a:ext cx="151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 In Orbit</a:t>
            </a:r>
            <a:endParaRPr lang="en-US" dirty="0"/>
          </a:p>
        </p:txBody>
      </p:sp>
      <p:pic>
        <p:nvPicPr>
          <p:cNvPr id="123" name="Picture 122" descr="dio_spectrum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8705" y="1499937"/>
            <a:ext cx="4902672" cy="3086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2" name="Picture 91" descr="electr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843375" y="4823264"/>
            <a:ext cx="342900" cy="372428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>
          <a:xfrm rot="5400000">
            <a:off x="7952080" y="3645568"/>
            <a:ext cx="939257" cy="79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7275094" y="2646947"/>
            <a:ext cx="150893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Conversion &amp; DIO</a:t>
            </a:r>
          </a:p>
          <a:p>
            <a:r>
              <a:rPr lang="en-US" sz="1200" dirty="0" smtClean="0"/>
              <a:t>Endpoint 104.96MeV</a:t>
            </a:r>
            <a:endParaRPr lang="en-US" sz="12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165558" y="3424989"/>
            <a:ext cx="978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Michel Peak</a:t>
            </a:r>
            <a:endParaRPr lang="en-US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689558" y="4235115"/>
            <a:ext cx="8018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Recoil Tail</a:t>
            </a:r>
            <a:endParaRPr lang="en-US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7170822" y="3721768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Falls as </a:t>
            </a:r>
            <a:r>
              <a:rPr lang="el-GR" sz="1200" dirty="0" smtClean="0">
                <a:latin typeface="Times New Roman"/>
                <a:cs typeface="Times New Roman"/>
              </a:rPr>
              <a:t>δ</a:t>
            </a:r>
            <a:r>
              <a:rPr lang="en-US" sz="1200" baseline="30000" dirty="0" smtClean="0">
                <a:latin typeface="Times New Roman"/>
                <a:cs typeface="Times New Roman"/>
              </a:rPr>
              <a:t>5</a:t>
            </a:r>
            <a:endParaRPr lang="en-US" sz="1200" dirty="0"/>
          </a:p>
        </p:txBody>
      </p:sp>
      <p:sp>
        <p:nvSpPr>
          <p:cNvPr id="74" name="Date Placeholder 7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57200" y="41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mi10"/>
                <a:ea typeface="+mj-ea"/>
                <a:cs typeface="+mj-cs"/>
              </a:rPr>
              <a:t>¹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msy10"/>
                <a:ea typeface="+mj-ea"/>
                <a:cs typeface="+mj-cs"/>
              </a:rPr>
              <a:t>!</a:t>
            </a:r>
            <a:r>
              <a:rPr kumimoji="0" lang="en-US" sz="4000" b="1" i="0" u="none" strike="noStrike" kern="1200" cap="none" spc="0" normalizeH="0" baseline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 in</a:t>
            </a:r>
            <a:r>
              <a:rPr kumimoji="0" lang="en-US" sz="4000" b="1" i="0" u="none" strike="noStrike" kern="1200" cap="none" spc="0" normalizeH="0" noProof="0" dirty="0" smtClean="0">
                <a:ln w="1905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Detail</a:t>
            </a:r>
            <a:endParaRPr kumimoji="0" lang="en-US" sz="2000" b="1" i="0" u="none" strike="noStrike" kern="1200" cap="none" spc="0" normalizeH="0" baseline="0" noProof="0" dirty="0">
              <a:ln w="1905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8" name="Footer Placeholder 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49115 -0.1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-7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644 L 0.47622 -0.15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-8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33 0.02107 L 0.45087 -0.161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" y="-9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 -0.0081 L 0.4283 -0.1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223 L 0.26857 -0.1134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118 -0.0912 " pathEditMode="relative" ptsTypes="AA">
                                      <p:cBhvr>
                                        <p:cTn id="5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02 -0.67477 L 0.01146 -0.31435 " pathEditMode="relative" ptsTypes="AA"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146 -0.31436 C 0.09167 -0.47037 0.22118 -0.54074 0.29913 -0.46806 C 0.37743 -0.39699 0.37621 -0.21111 0.29653 -0.05579 C 0.21684 0.10023 0.08819 0.16875 0.00955 0.09768 C -0.06892 0.02615 -0.06806 -0.15857 0.01146 -0.31436 Z " pathEditMode="relative" rAng="-24938571" ptsTypes="fffff">
                                      <p:cBhvr>
                                        <p:cTn id="16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69 0.0375 L -0.04202 -0.07847 " pathEditMode="relative" rAng="0" ptsTypes="AA">
                                      <p:cBhvr>
                                        <p:cTn id="184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58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2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3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94" dur="indefinite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-0.49028 -0.1199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60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49914 0.076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38"/>
                                    </p:animMotion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52796 0.125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" y="63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3.7037E-7 C 0.03282 0.00371 0.01354 0.00255 0.05799 0.00116 C 0.06476 -0.00555 0.05973 0.00047 0.04653 -3.7037E-7 C 0.03785 -0.00023 0.029 -0.00162 0.02032 -0.00254 C 0.00903 -0.00532 -0.02517 -0.00764 -0.01389 -0.00486 C -0.0026 -0.00208 0.00886 -0.00324 0.02032 -0.00254 C 0.0224 -0.00162 0.02778 -0.00208 0.02639 -3.7037E-7 C 0.0217 0.00741 0.01962 0.01111 0.01233 0.01273 C 0.01059 0.01227 0.00816 0.01343 0.00712 0.01158 C 0.00504 0.00741 0.01372 0.00139 0.01407 0.00116 C 0.03507 0.00232 0.04358 0.00116 0.02813 0.00695 C 0.01997 0.00486 0.01962 0.00556 0.01493 -0.00139 C 0.01389 -0.00532 0.01233 -0.01018 0.01493 -0.01412 C 0.01598 -0.01574 0.01841 -0.01458 0.01945 -0.01296 C 0.02032 -0.01157 0.01945 -0.00902 0.01945 -0.00717 " pathEditMode="relative" ptsTypes="ffffffffffffffA">
                                      <p:cBhvr>
                                        <p:cTn id="2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667 -0.10625 C -0.45278 -0.07777 -0.42778 -0.03888 -0.379 -0.06342 C -0.30591 -0.09838 -0.3415 -0.24976 -0.25539 -0.29166 C -0.17778 -0.32893 -0.18351 -0.17963 -0.10903 -0.21643 C -0.03091 -0.25416 -0.09827 -0.32777 -0.01424 -0.36875 C 0.06041 -0.40416 0.03593 -0.32083 0.10225 -0.353 C 0.16614 -0.38379 0.12083 -0.4162 0.1783 -0.44467 C 0.21041 -0.46064 0.21701 -0.44861 0.2243 -0.44097 " pathEditMode="relative" rAng="-1195591" ptsTypes="ffffffff">
                                      <p:cBhvr>
                                        <p:cTn id="234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-166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3 -0.44074 C 0.22761 -0.43263 0.23716 -0.44884 0.24514 -0.39236 C 0.25313 -0.33588 0.24705 -0.15231 0.2724 -0.10115 C 0.29775 -0.05 0.37101 -0.08912 0.39688 -0.08588 " pathEditMode="relative" rAng="0" ptsTypes="aaaa">
                                      <p:cBhvr>
                                        <p:cTn id="242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96 -0.08449 L 0.49202 -0.08564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61" grpId="0" animBg="1"/>
      <p:bldP spid="61" grpId="1" animBg="1"/>
      <p:bldP spid="90" grpId="0" animBg="1"/>
      <p:bldP spid="91" grpId="0"/>
      <p:bldP spid="91" grpId="1"/>
      <p:bldP spid="95" grpId="0" animBg="1"/>
      <p:bldP spid="95" grpId="1" animBg="1"/>
      <p:bldP spid="109" grpId="0"/>
      <p:bldP spid="110" grpId="0"/>
      <p:bldP spid="111" grpId="0"/>
      <p:bldP spid="116" grpId="0" animBg="1"/>
      <p:bldP spid="117" grpId="0" build="allAtOnce" animBg="1"/>
      <p:bldP spid="119" grpId="0"/>
      <p:bldP spid="120" grpId="0"/>
      <p:bldP spid="126" grpId="0" animBg="1"/>
      <p:bldP spid="129" grpId="0"/>
      <p:bldP spid="130" grpId="0"/>
      <p:bldP spid="1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</a:t>
            </a:r>
            <a:r>
              <a:rPr lang="en-US" dirty="0" err="1" smtClean="0"/>
              <a:t>nucleous’s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</a:t>
            </a:r>
            <a:r>
              <a:rPr lang="en-US" dirty="0" err="1" smtClean="0"/>
              <a:t>nucleous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Nuclear Capture</a:t>
            </a:r>
            <a:r>
              <a:rPr lang="en-US" dirty="0" smtClean="0"/>
              <a:t>: 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neutrino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79726" y="5376060"/>
            <a:ext cx="171450" cy="186214"/>
          </a:xfrm>
          <a:prstGeom prst="rect">
            <a:avLst/>
          </a:prstGeom>
        </p:spPr>
      </p:pic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/>
        </p:nvSpPr>
        <p:spPr>
          <a:xfrm>
            <a:off x="4220526" y="5428298"/>
            <a:ext cx="247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ν</a:t>
            </a:r>
            <a:endParaRPr lang="en-US" sz="1200" dirty="0"/>
          </a:p>
        </p:txBody>
      </p:sp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673517" y="5735054"/>
            <a:ext cx="228599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Lifetime:                864ns</a:t>
            </a:r>
          </a:p>
          <a:p>
            <a:r>
              <a:rPr lang="en-US" sz="1600" dirty="0" smtClean="0"/>
              <a:t>DIO Fraction:        39.3%</a:t>
            </a: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Fraction: 60.7%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Ordinary Muon Capture (OMC)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pic>
        <p:nvPicPr>
          <p:cNvPr id="74" name="Picture 73" descr="magnesium_0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53051" y="2522079"/>
            <a:ext cx="1847849" cy="1975625"/>
          </a:xfrm>
          <a:prstGeom prst="rect">
            <a:avLst/>
          </a:prstGeom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11457" y="5670865"/>
            <a:ext cx="1505592" cy="165281"/>
          </a:xfrm>
          <a:prstGeom prst="rect">
            <a:avLst/>
          </a:prstGeom>
          <a:noFill/>
          <a:ln/>
          <a:effectLst/>
        </p:spPr>
      </p:pic>
      <p:sp>
        <p:nvSpPr>
          <p:cNvPr id="75" name="TextBox 74"/>
          <p:cNvSpPr txBox="1"/>
          <p:nvPr/>
        </p:nvSpPr>
        <p:spPr>
          <a:xfrm rot="18551080">
            <a:off x="4982307" y="410307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5826369" y="255563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 smtClean="0"/>
              <a:t>27</a:t>
            </a:r>
            <a:r>
              <a:rPr lang="en-US" dirty="0" smtClean="0"/>
              <a:t>Al </a:t>
            </a:r>
            <a:r>
              <a:rPr lang="en-US" dirty="0" smtClean="0">
                <a:latin typeface="Times New Roman"/>
                <a:cs typeface="Times New Roman"/>
              </a:rPr>
              <a:t>→</a:t>
            </a:r>
            <a:r>
              <a:rPr lang="en-US" baseline="30000" dirty="0" smtClean="0"/>
              <a:t>27</a:t>
            </a:r>
            <a:r>
              <a:rPr lang="en-US" dirty="0" smtClean="0"/>
              <a:t>Mg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flipH="1">
            <a:off x="6223488" y="4385310"/>
            <a:ext cx="247474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Capture is a contact like interaction, scales as: |</a:t>
            </a:r>
            <a:r>
              <a:rPr lang="en-US" dirty="0" smtClean="0">
                <a:latin typeface="cmmi10"/>
              </a:rPr>
              <a:t>Á</a:t>
            </a:r>
            <a:r>
              <a:rPr lang="en-US" baseline="-25000" dirty="0" smtClean="0">
                <a:latin typeface="cmmi10"/>
              </a:rPr>
              <a:t>¹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0)|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 </a:t>
            </a:r>
            <a:r>
              <a:rPr lang="en-US" dirty="0" err="1" smtClean="0">
                <a:latin typeface="Calibri"/>
              </a:rPr>
              <a:t>N</a:t>
            </a:r>
            <a:r>
              <a:rPr lang="en-US" baseline="-25000" dirty="0" err="1" smtClean="0">
                <a:latin typeface="Calibri"/>
              </a:rPr>
              <a:t>protons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4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598985" y="5533293"/>
            <a:ext cx="656493" cy="50409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:\Users\norman\Desktop\Presentation Graphics\deuteron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6225" y="2938862"/>
            <a:ext cx="808883" cy="783406"/>
          </a:xfrm>
          <a:prstGeom prst="rect">
            <a:avLst/>
          </a:prstGeom>
          <a:noFill/>
        </p:spPr>
      </p:pic>
      <p:pic>
        <p:nvPicPr>
          <p:cNvPr id="1027" name="Picture 3" descr="C:\Users\norman\Desktop\Presentation Graphics\alpha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85133" y="3049231"/>
            <a:ext cx="1026793" cy="1021120"/>
          </a:xfrm>
          <a:prstGeom prst="rect">
            <a:avLst/>
          </a:prstGeom>
          <a:noFill/>
        </p:spPr>
      </p:pic>
      <p:pic>
        <p:nvPicPr>
          <p:cNvPr id="1028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93615" y="3262555"/>
            <a:ext cx="548814" cy="596073"/>
          </a:xfrm>
          <a:prstGeom prst="rect">
            <a:avLst/>
          </a:prstGeom>
          <a:noFill/>
        </p:spPr>
      </p:pic>
      <p:pic>
        <p:nvPicPr>
          <p:cNvPr id="1029" name="Picture 5" descr="C:\Users\norman\Desktop\Presentation Graphics\neutron0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00333" y="3029565"/>
            <a:ext cx="533261" cy="579180"/>
          </a:xfrm>
          <a:prstGeom prst="rect">
            <a:avLst/>
          </a:prstGeom>
          <a:noFill/>
        </p:spPr>
      </p:pic>
      <p:pic>
        <p:nvPicPr>
          <p:cNvPr id="35" name="Picture 3" descr="C:\Users\norman\Desktop\Presentation Graphics\alpha01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788026" y="3248303"/>
            <a:ext cx="1026793" cy="1021120"/>
          </a:xfrm>
          <a:prstGeom prst="rect">
            <a:avLst/>
          </a:prstGeom>
          <a:noFill/>
        </p:spPr>
      </p:pic>
      <p:pic>
        <p:nvPicPr>
          <p:cNvPr id="36" name="Picture 2" descr="C:\Users\norman\Desktop\Presentation Graphics\deuteron01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6202" y="3356056"/>
            <a:ext cx="808883" cy="783406"/>
          </a:xfrm>
          <a:prstGeom prst="rect">
            <a:avLst/>
          </a:prstGeom>
          <a:noFill/>
        </p:spPr>
      </p:pic>
      <p:pic>
        <p:nvPicPr>
          <p:cNvPr id="37" name="Picture 5" descr="C:\Users\norman\Desktop\Presentation Graphics\neutron0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30839" y="3252450"/>
            <a:ext cx="533261" cy="579180"/>
          </a:xfrm>
          <a:prstGeom prst="rect">
            <a:avLst/>
          </a:prstGeom>
          <a:noFill/>
        </p:spPr>
      </p:pic>
      <p:pic>
        <p:nvPicPr>
          <p:cNvPr id="38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69877" y="3315895"/>
            <a:ext cx="548814" cy="596073"/>
          </a:xfrm>
          <a:prstGeom prst="rect">
            <a:avLst/>
          </a:prstGeom>
          <a:noFill/>
        </p:spPr>
      </p:pic>
      <p:pic>
        <p:nvPicPr>
          <p:cNvPr id="39" name="Picture 4" descr="C:\Users\norman\Desktop\Presentation Graphics\proton0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80280" y="3423527"/>
            <a:ext cx="548814" cy="596073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522164" y="2326558"/>
            <a:ext cx="2399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Nuclear Breakup w/</a:t>
            </a:r>
          </a:p>
          <a:p>
            <a:r>
              <a:rPr lang="en-US" sz="1600" dirty="0" smtClean="0"/>
              <a:t>Proton &amp; Neutron Ejection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2202425" y="2354825"/>
            <a:ext cx="3244645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2009 Measurements</a:t>
            </a:r>
          </a:p>
          <a:p>
            <a:r>
              <a:rPr lang="en-US" dirty="0" smtClean="0"/>
              <a:t>Mu2E Collaboration will measure the spectra for muon capture induced nucleon emission this summer at the PSI test beam. </a:t>
            </a:r>
          </a:p>
          <a:p>
            <a:r>
              <a:rPr lang="en-US" sz="1600" i="1" dirty="0" smtClean="0"/>
              <a:t>Contact: Peter </a:t>
            </a:r>
            <a:r>
              <a:rPr lang="en-US" sz="1600" i="1" dirty="0" err="1" smtClean="0"/>
              <a:t>Kammel</a:t>
            </a:r>
            <a:r>
              <a:rPr lang="en-US" sz="1600" i="1" dirty="0" smtClean="0"/>
              <a:t> (U. of Illinois)</a:t>
            </a:r>
          </a:p>
          <a:p>
            <a:r>
              <a:rPr lang="en-US" sz="1600" dirty="0" smtClean="0">
                <a:hlinkClick r:id="rId21"/>
              </a:rPr>
              <a:t>pkammel@illinois.edu</a:t>
            </a:r>
            <a:r>
              <a:rPr lang="en-US" sz="1600" dirty="0" smtClean="0"/>
              <a:t>  </a:t>
            </a:r>
            <a:r>
              <a:rPr lang="en-US" sz="1600" i="1" dirty="0" smtClean="0"/>
              <a:t>for details</a:t>
            </a:r>
            <a:endParaRPr lang="en-US" sz="1600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064773" y="2447714"/>
            <a:ext cx="3451123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</a:t>
            </a:r>
          </a:p>
          <a:p>
            <a:r>
              <a:rPr lang="en-US" dirty="0" smtClean="0"/>
              <a:t>These protons and neutrons constitute the largest source of rate in the detector (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1.2 per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The energy spectra for these ejected particles is not well known.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907 -0.33865 C 0.1191 -0.49467 0.24879 -0.56504 0.32639 -0.49213 C 0.40486 -0.42129 0.40365 -0.23541 0.32396 -0.08055 C 0.24427 0.07593 0.11545 0.14422 0.03716 0.07292 C -0.04132 0.00162 -0.04045 -0.18287 0.03907 -0.33865 Z " pathEditMode="relative" rAng="-24938571" ptsTypes="fffff">
                                      <p:cBhvr>
                                        <p:cTn id="29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-0.04792 L -5.55556E-7 4.44444E-6 " pathEditMode="relative" ptsTypes="AA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0.12274 0.120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66667E-6 L 0.18003 -0.24005 " pathEditMode="relative" ptsTypes="AA">
                                      <p:cBhvr>
                                        <p:cTn id="1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08003 -0.4016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157 -0.4011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01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05209 -0.4314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16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0776 -0.225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12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09896 -0.0550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-28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L 0.00069 -0.20301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0585 -0.0803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4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90" grpId="0" animBg="1"/>
      <p:bldP spid="111" grpId="2"/>
      <p:bldP spid="116" grpId="0" animBg="1"/>
      <p:bldP spid="116" grpId="1" animBg="1"/>
      <p:bldP spid="117" grpId="0" build="allAtOnce" animBg="1"/>
      <p:bldP spid="120" grpId="2" animBg="1"/>
      <p:bldP spid="75" grpId="0"/>
      <p:bldP spid="76" grpId="0"/>
      <p:bldP spid="76" grpId="1"/>
      <p:bldP spid="76" grpId="2"/>
      <p:bldP spid="77" grpId="0" animBg="1"/>
      <p:bldP spid="40" grpId="0"/>
      <p:bldP spid="42" grpId="0" animBg="1"/>
      <p:bldP spid="43" grpId="0" animBg="1"/>
      <p:bldP spid="4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Wave 48"/>
          <p:cNvSpPr/>
          <p:nvPr/>
        </p:nvSpPr>
        <p:spPr>
          <a:xfrm>
            <a:off x="545690" y="6120581"/>
            <a:ext cx="2979174" cy="737419"/>
          </a:xfrm>
          <a:prstGeom prst="wave">
            <a:avLst/>
          </a:pr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Muonic</a:t>
            </a:r>
            <a:r>
              <a:rPr lang="en-US" dirty="0" smtClean="0"/>
              <a:t> Atom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49177" y="1419059"/>
            <a:ext cx="3008313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Start with a series of target foils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Bring in the low energy muon beam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We stop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50%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‘s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Stopped muons fall into the atomic potential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As they do they emit x-rays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Muons fall down to the 1S state and a captured in the orbit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Muonic</a:t>
            </a:r>
            <a:r>
              <a:rPr lang="en-US" dirty="0" smtClean="0"/>
              <a:t> Bohr Radius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Size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Provides large overlap in the </a:t>
            </a:r>
            <a:r>
              <a:rPr lang="en-US" dirty="0" err="1" smtClean="0"/>
              <a:t>muon’s</a:t>
            </a:r>
            <a:r>
              <a:rPr lang="en-US" dirty="0" smtClean="0"/>
              <a:t> </a:t>
            </a:r>
            <a:r>
              <a:rPr lang="en-US" dirty="0" err="1" smtClean="0"/>
              <a:t>wavefunction</a:t>
            </a:r>
            <a:r>
              <a:rPr lang="en-US" dirty="0" smtClean="0"/>
              <a:t> with the nucleus's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For Z &gt; 25 the muon is “inside” the nucleus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Once captured 3 things can happen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Decay in Orbit: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Nuclear Capture: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Physics!  i.e.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8" name="Picture 6" descr="C:\Users\norman\Desktop\Al_atom_trans.png"/>
          <p:cNvPicPr>
            <a:picLocks noGrp="1" noChangeAspect="1" noChangeArrowheads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670883" y="2839453"/>
            <a:ext cx="1231065" cy="1358524"/>
          </a:xfrm>
          <a:prstGeom prst="rect">
            <a:avLst/>
          </a:prstGeom>
          <a:noFill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74822" y="3693568"/>
            <a:ext cx="2036156" cy="243444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2787" y="4154906"/>
            <a:ext cx="1871599" cy="166928"/>
          </a:xfrm>
          <a:prstGeom prst="rect">
            <a:avLst/>
          </a:prstGeom>
          <a:noFill/>
          <a:ln/>
          <a:effectLst/>
        </p:spPr>
      </p:pic>
      <p:cxnSp>
        <p:nvCxnSpPr>
          <p:cNvPr id="29" name="Straight Arrow Connector 28"/>
          <p:cNvCxnSpPr/>
          <p:nvPr/>
        </p:nvCxnSpPr>
        <p:spPr>
          <a:xfrm rot="5400000">
            <a:off x="4620126" y="4162928"/>
            <a:ext cx="2125579" cy="105075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7738093">
            <a:off x="5298726" y="4629390"/>
            <a:ext cx="102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20 fm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6505075" y="3641561"/>
            <a:ext cx="882315" cy="44917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17738093">
            <a:off x="6641013" y="3762354"/>
            <a:ext cx="90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 fm</a:t>
            </a:r>
            <a:endParaRPr lang="en-US" dirty="0"/>
          </a:p>
        </p:txBody>
      </p:sp>
      <p:sp>
        <p:nvSpPr>
          <p:cNvPr id="90" name="Oval 89"/>
          <p:cNvSpPr/>
          <p:nvPr/>
        </p:nvSpPr>
        <p:spPr>
          <a:xfrm rot="1992146">
            <a:off x="4774562" y="1404629"/>
            <a:ext cx="3144155" cy="4706884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" name="Picture 9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1661" y="5477043"/>
            <a:ext cx="845141" cy="146218"/>
          </a:xfrm>
          <a:prstGeom prst="rect">
            <a:avLst/>
          </a:prstGeom>
          <a:noFill/>
        </p:spPr>
      </p:pic>
      <p:pic>
        <p:nvPicPr>
          <p:cNvPr id="101" name="Picture 10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9771" y="5670865"/>
            <a:ext cx="1128966" cy="165280"/>
          </a:xfrm>
          <a:prstGeom prst="rect">
            <a:avLst/>
          </a:prstGeom>
          <a:noFill/>
        </p:spPr>
      </p:pic>
      <p:pic>
        <p:nvPicPr>
          <p:cNvPr id="9" name="Picture 4" descr="C:\Users\norman\Desktop\muon_point_tran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61989" y="4980900"/>
            <a:ext cx="478506" cy="479835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205664" y="1098885"/>
            <a:ext cx="24464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1S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Muonic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Aluminum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743450" y="1101290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Coherent Conversion (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Picture 72" descr="x-ra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3260000">
            <a:off x="5244971" y="3801089"/>
            <a:ext cx="215647" cy="1457893"/>
          </a:xfrm>
          <a:prstGeom prst="rect">
            <a:avLst/>
          </a:prstGeom>
        </p:spPr>
      </p:pic>
      <p:pic>
        <p:nvPicPr>
          <p:cNvPr id="3074" name="Picture 2" descr="C:\Users\norman\Desktop\wavefunction1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24722" y="5521027"/>
            <a:ext cx="1301904" cy="802841"/>
          </a:xfrm>
          <a:prstGeom prst="rect">
            <a:avLst/>
          </a:prstGeom>
          <a:noFill/>
        </p:spPr>
      </p:pic>
      <p:sp>
        <p:nvSpPr>
          <p:cNvPr id="75" name="TextBox 74"/>
          <p:cNvSpPr txBox="1"/>
          <p:nvPr/>
        </p:nvSpPr>
        <p:spPr>
          <a:xfrm rot="18551080">
            <a:off x="5021580" y="4103077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 flipH="1">
            <a:off x="6076000" y="4709780"/>
            <a:ext cx="2920514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Coherent Conversion to the ground state scales as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Z</a:t>
            </a:r>
            <a:r>
              <a:rPr lang="en-US" baseline="30000" dirty="0" smtClean="0">
                <a:latin typeface="Calibri"/>
              </a:rPr>
              <a:t>5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Rates: (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r>
              <a:rPr lang="en-US" dirty="0" err="1" smtClean="0"/>
              <a:t>N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eN</a:t>
            </a:r>
            <a:r>
              <a:rPr lang="en-US" dirty="0" smtClean="0"/>
              <a:t>)/(OMC) </a:t>
            </a:r>
          </a:p>
          <a:p>
            <a:r>
              <a:rPr lang="en-US" dirty="0" smtClean="0"/>
              <a:t>rises as Z.  Moving to high Z buys you sensitivity</a:t>
            </a:r>
            <a:endParaRPr lang="en-US" baseline="30000" dirty="0">
              <a:latin typeface="Calibri"/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3451124" y="5548041"/>
            <a:ext cx="686369" cy="4398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025610" y="5220929"/>
            <a:ext cx="465257" cy="649552"/>
            <a:chOff x="4025610" y="5220929"/>
            <a:chExt cx="465257" cy="649552"/>
          </a:xfrm>
        </p:grpSpPr>
        <p:pic>
          <p:nvPicPr>
            <p:cNvPr id="2050" name="Picture 2" descr="C:\Users\norman\Desktop\Presentation Graphics\electron.png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025610" y="5220929"/>
              <a:ext cx="461688" cy="501445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4144297" y="550114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73394" y="6267441"/>
            <a:ext cx="150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/>
              </a:rPr>
              <a:t>E</a:t>
            </a:r>
            <a:r>
              <a:rPr lang="en-US" baseline="-25000" dirty="0" err="1" smtClean="0">
                <a:latin typeface="Calibri"/>
              </a:rPr>
              <a:t>e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105 MeV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309419" y="2507226"/>
            <a:ext cx="266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Nucleus Is Left Unchanged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9293489">
            <a:off x="3510121" y="4645734"/>
            <a:ext cx="1012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Muon</a:t>
            </a:r>
          </a:p>
          <a:p>
            <a:r>
              <a:rPr lang="en-US" dirty="0" smtClean="0"/>
              <a:t>Converts</a:t>
            </a:r>
            <a:endParaRPr lang="en-US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3907 -0.33865 C 0.1191 -0.49467 0.24879 -0.56504 0.32639 -0.49213 C 0.40486 -0.42129 0.40365 -0.23541 0.32396 -0.08055 C 0.24427 0.07593 0.11545 0.14422 0.03716 0.07292 C -0.04132 0.00162 -0.04045 -0.18287 0.03907 -0.33865 Z " pathEditMode="relative" rAng="-24938571" ptsTypes="fffff">
                                      <p:cBhvr>
                                        <p:cTn id="6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4 -0.04792 L -5.55556E-7 4.44444E-6 " pathEditMode="relative" ptsTypes="AA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125 L -0.17153 0.1354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0" grpId="0"/>
      <p:bldP spid="34" grpId="0"/>
      <p:bldP spid="90" grpId="0" animBg="1"/>
      <p:bldP spid="116" grpId="0" animBg="1"/>
      <p:bldP spid="116" grpId="1" animBg="1"/>
      <p:bldP spid="120" grpId="0" animBg="1"/>
      <p:bldP spid="75" grpId="0"/>
      <p:bldP spid="77" grpId="0" animBg="1"/>
      <p:bldP spid="47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Structure</a:t>
            </a:r>
            <a:endParaRPr lang="en-US" dirty="0"/>
          </a:p>
        </p:txBody>
      </p:sp>
      <p:pic>
        <p:nvPicPr>
          <p:cNvPr id="10" name="Content Placeholder 9" descr="Mu2E_Beam_TimeStructure_01.gi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010650" y="2513696"/>
            <a:ext cx="6191858" cy="3877056"/>
          </a:xfrm>
        </p:spPr>
      </p:pic>
      <p:pic>
        <p:nvPicPr>
          <p:cNvPr id="11" name="Picture 10" descr="Mu2E_Beam_TimeStructure_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984" y="2514600"/>
            <a:ext cx="6191250" cy="3876675"/>
          </a:xfrm>
          <a:prstGeom prst="rect">
            <a:avLst/>
          </a:prstGeom>
        </p:spPr>
      </p:pic>
      <p:pic>
        <p:nvPicPr>
          <p:cNvPr id="12" name="Picture 11" descr="Mu2E_Beam_TimeStructure_0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984" y="2514600"/>
            <a:ext cx="6191250" cy="3876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6336" y="3976007"/>
            <a:ext cx="17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Extinction &lt;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-9</a:t>
            </a:r>
            <a:endParaRPr lang="en-US" baseline="30000" dirty="0">
              <a:latin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803366" y="5074920"/>
            <a:ext cx="1897380" cy="3429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time_structur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84" y="1945106"/>
            <a:ext cx="7101041" cy="4427708"/>
          </a:xfrm>
          <a:prstGeom prst="rect">
            <a:avLst/>
          </a:prstGeom>
        </p:spPr>
      </p:pic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717883" y="1295400"/>
            <a:ext cx="7640053" cy="11670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 are accompanied by “prompt” e,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, ….</a:t>
            </a:r>
          </a:p>
          <a:p>
            <a:r>
              <a:rPr lang="en-US" dirty="0" smtClean="0"/>
              <a:t>These cause real background</a:t>
            </a:r>
          </a:p>
          <a:p>
            <a:r>
              <a:rPr lang="en-US" dirty="0" smtClean="0"/>
              <a:t>Must limit our beam extinction, and detector live window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12821" y="3380013"/>
            <a:ext cx="282484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Extinction of 10^{-7} demonstrated at BNL AGS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6921" y="5290457"/>
            <a:ext cx="4485330" cy="369332"/>
          </a:xfrm>
          <a:prstGeom prst="rect">
            <a:avLst/>
          </a:prstGeom>
          <a:gradFill flip="none" rotWithShape="1">
            <a:gsLst>
              <a:gs pos="0">
                <a:srgbClr val="CC0066">
                  <a:tint val="66000"/>
                  <a:satMod val="160000"/>
                </a:srgbClr>
              </a:gs>
              <a:gs pos="50000">
                <a:srgbClr val="CC0066">
                  <a:tint val="44500"/>
                  <a:satMod val="160000"/>
                </a:srgbClr>
              </a:gs>
              <a:gs pos="100000">
                <a:srgbClr val="CC0066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Allow Prompts to die out (must wait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700ns)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65910" y="3520440"/>
            <a:ext cx="14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dirty="0" smtClean="0">
                <a:latin typeface="cmsy10"/>
              </a:rPr>
              <a:t>£</a:t>
            </a:r>
            <a:r>
              <a:rPr lang="en-US" sz="1600" dirty="0" smtClean="0">
                <a:latin typeface="Calibri"/>
              </a:rPr>
              <a:t>10</a:t>
            </a:r>
            <a:r>
              <a:rPr lang="en-US" sz="1600" baseline="30000" dirty="0" smtClean="0">
                <a:latin typeface="Calibri"/>
              </a:rPr>
              <a:t>7</a:t>
            </a:r>
            <a:r>
              <a:rPr lang="en-US" sz="1600" dirty="0" smtClean="0"/>
              <a:t> protons</a:t>
            </a:r>
            <a:endParaRPr lang="en-US" sz="16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3873025" y="2554706"/>
            <a:ext cx="4460851" cy="2646878"/>
            <a:chOff x="-209693" y="228600"/>
            <a:chExt cx="4460851" cy="2646878"/>
          </a:xfrm>
        </p:grpSpPr>
        <p:sp>
          <p:nvSpPr>
            <p:cNvPr id="17" name="TextBox 16"/>
            <p:cNvSpPr txBox="1"/>
            <p:nvPr/>
          </p:nvSpPr>
          <p:spPr>
            <a:xfrm>
              <a:off x="-209693" y="228600"/>
              <a:ext cx="4460851" cy="26468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Prompt Backgrounds</a:t>
              </a:r>
            </a:p>
            <a:p>
              <a:r>
                <a:rPr lang="en-US" dirty="0" err="1" smtClean="0"/>
                <a:t>Radiative</a:t>
              </a:r>
              <a:r>
                <a:rPr lang="en-US" dirty="0" smtClean="0"/>
                <a:t> </a:t>
              </a:r>
              <a:r>
                <a:rPr lang="en-US" dirty="0" err="1" smtClean="0"/>
                <a:t>Pion</a:t>
              </a:r>
              <a:r>
                <a:rPr lang="en-US" dirty="0" smtClean="0"/>
                <a:t> Capture (RPC) presents the single most dangerous potential background to the Mu2e experiment.</a:t>
              </a:r>
            </a:p>
            <a:p>
              <a:endParaRPr lang="en-US" sz="1100" dirty="0" smtClean="0"/>
            </a:p>
            <a:p>
              <a:endParaRPr lang="en-US" dirty="0" smtClean="0"/>
            </a:p>
            <a:p>
              <a:r>
                <a:rPr lang="en-US" dirty="0" smtClean="0"/>
                <a:t>The gamma can convert asymmetrically</a:t>
              </a:r>
              <a:br>
                <a:rPr lang="en-US" dirty="0" smtClean="0"/>
              </a:br>
              <a:r>
                <a:rPr lang="en-US" dirty="0" smtClean="0"/>
                <a:t>giving </a:t>
              </a:r>
              <a:r>
                <a:rPr lang="en-US" dirty="0" smtClean="0">
                  <a:latin typeface="Calibri"/>
                </a:rPr>
                <a:t>e</a:t>
              </a:r>
              <a:r>
                <a:rPr lang="en-US" baseline="30000" dirty="0" smtClean="0">
                  <a:latin typeface="Calibri"/>
                </a:rPr>
                <a:t>-</a:t>
              </a:r>
              <a:r>
                <a:rPr lang="en-US" dirty="0" smtClean="0"/>
                <a:t> with energy up to m</a:t>
              </a:r>
              <a:r>
                <a:rPr lang="en-US" baseline="-25000" dirty="0" smtClean="0">
                  <a:latin typeface="cmmi10"/>
                </a:rPr>
                <a:t>¼</a:t>
              </a:r>
              <a:endParaRPr lang="en-US" dirty="0" smtClean="0"/>
            </a:p>
            <a:p>
              <a:endParaRPr lang="en-US" sz="1100" dirty="0" smtClean="0"/>
            </a:p>
            <a:p>
              <a:r>
                <a:rPr lang="en-US" dirty="0" smtClean="0"/>
                <a:t>We </a:t>
              </a:r>
              <a:r>
                <a:rPr lang="en-US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MUST</a:t>
              </a:r>
              <a:r>
                <a:rPr lang="en-US" dirty="0" smtClean="0"/>
                <a:t> suppress this with beam extinction</a:t>
              </a:r>
              <a:endParaRPr lang="en-US" baseline="-25000" dirty="0">
                <a:latin typeface="cmmi10"/>
              </a:endParaRPr>
            </a:p>
          </p:txBody>
        </p:sp>
        <p:pic>
          <p:nvPicPr>
            <p:cNvPr id="19" name="Picture 18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4478" y="1410368"/>
              <a:ext cx="2260095" cy="278892"/>
            </a:xfrm>
            <a:prstGeom prst="rect">
              <a:avLst/>
            </a:prstGeom>
            <a:noFill/>
          </p:spPr>
        </p:pic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1" grpId="1" animBg="1"/>
      <p:bldP spid="22" grpId="0" animBg="1"/>
      <p:bldP spid="2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0624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Largest Background</a:t>
            </a:r>
          </a:p>
          <a:p>
            <a:pPr lvl="1"/>
            <a:r>
              <a:rPr lang="en-US" dirty="0" smtClean="0"/>
              <a:t>Decay in Orbit (DIO)</a:t>
            </a:r>
          </a:p>
          <a:p>
            <a:pPr lvl="1"/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Capture (</a:t>
            </a:r>
            <a:r>
              <a:rPr lang="en-US" baseline="0" dirty="0" smtClean="0"/>
              <a:t>RPC)</a:t>
            </a:r>
          </a:p>
          <a:p>
            <a:endParaRPr lang="en-US" dirty="0" smtClean="0"/>
          </a:p>
          <a:p>
            <a:r>
              <a:rPr lang="en-US" dirty="0" smtClean="0"/>
              <a:t>Limiting Backgrounds</a:t>
            </a:r>
          </a:p>
          <a:p>
            <a:pPr lvl="1"/>
            <a:r>
              <a:rPr lang="en-US" baseline="0" dirty="0" smtClean="0"/>
              <a:t>Can limit prompt</a:t>
            </a:r>
            <a:r>
              <a:rPr lang="en-US" dirty="0" smtClean="0"/>
              <a:t> backgrounds w/ extinction</a:t>
            </a:r>
          </a:p>
          <a:p>
            <a:pPr lvl="1"/>
            <a:r>
              <a:rPr lang="en-US" dirty="0" smtClean="0"/>
              <a:t>In particular, </a:t>
            </a:r>
            <a:r>
              <a:rPr lang="en-US" dirty="0" err="1" smtClean="0"/>
              <a:t>Rad</a:t>
            </a:r>
            <a:r>
              <a:rPr lang="en-US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Cap. drives the extinction requirement</a:t>
            </a:r>
          </a:p>
          <a:p>
            <a:pPr lvl="1"/>
            <a:r>
              <a:rPr lang="en-US" dirty="0" smtClean="0"/>
              <a:t>Current Background Estimates require 10</a:t>
            </a:r>
            <a:r>
              <a:rPr lang="en-US" baseline="30000" dirty="0" smtClean="0"/>
              <a:t>-9</a:t>
            </a:r>
            <a:r>
              <a:rPr lang="en-US" dirty="0" smtClean="0"/>
              <a:t> extinction </a:t>
            </a:r>
          </a:p>
          <a:p>
            <a:pPr lvl="1"/>
            <a:r>
              <a:rPr lang="en-US" dirty="0" smtClean="0"/>
              <a:t>BNL AGS already has demonstrated extinction of 10</a:t>
            </a:r>
            <a:r>
              <a:rPr lang="en-US" baseline="30000" dirty="0" smtClean="0"/>
              <a:t>-7 </a:t>
            </a:r>
            <a:r>
              <a:rPr lang="en-US" dirty="0" smtClean="0"/>
              <a:t>with out using all the available tools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97730" y="1481896"/>
          <a:ext cx="4331970" cy="4445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 w/</a:t>
                      </a:r>
                      <a:r>
                        <a:rPr lang="en-US" baseline="0" dirty="0" smtClean="0"/>
                        <a:t> scatter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Cosmic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</a:t>
                      </a:r>
                      <a:r>
                        <a:rPr lang="en-US" baseline="0" dirty="0" smtClean="0"/>
                        <a:t> (no scatter)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0.027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Anti-proton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flight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Pat. Recognition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697730" y="1485706"/>
          <a:ext cx="4331970" cy="1478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pion</a:t>
                      </a:r>
                      <a:r>
                        <a:rPr lang="en-US" baseline="0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97732" y="1477683"/>
          <a:ext cx="4331970" cy="4445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23210"/>
                <a:gridCol w="150876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Background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Evts</a:t>
                      </a:r>
                      <a:r>
                        <a:rPr lang="en-US" dirty="0" smtClean="0"/>
                        <a:t> (2×10</a:t>
                      </a:r>
                      <a:r>
                        <a:rPr lang="en-US" baseline="30000" dirty="0" smtClean="0"/>
                        <a:t>-17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Orbit (DIO)</a:t>
                      </a:r>
                      <a:r>
                        <a:rPr lang="en-US" baseline="0" dirty="0" smtClean="0"/>
                        <a:t> Tail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 w/</a:t>
                      </a:r>
                      <a:r>
                        <a:rPr lang="en-US" baseline="0" dirty="0" smtClean="0"/>
                        <a:t> scatter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Electrons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0.036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Cosmic Ray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Decay in flight</a:t>
                      </a:r>
                      <a:r>
                        <a:rPr lang="en-US" baseline="0" dirty="0" smtClean="0"/>
                        <a:t> (no scatter)</a:t>
                      </a:r>
                      <a:endParaRPr 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r>
                        <a:rPr lang="en-US" baseline="0" dirty="0" smtClean="0"/>
                        <a:t> 0.027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Anti-proton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μ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π</a:t>
                      </a:r>
                      <a:r>
                        <a:rPr lang="en-US" dirty="0" smtClean="0"/>
                        <a:t> capture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0.072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Decay in flight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&lt;0.001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Pat. Recognition Errors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&lt;0.002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to All Backgrounds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16" y="1600200"/>
            <a:ext cx="8229600" cy="4525963"/>
          </a:xfrm>
        </p:spPr>
        <p:txBody>
          <a:bodyPr/>
          <a:lstStyle/>
          <a:p>
            <a:r>
              <a:rPr lang="en-US" dirty="0" smtClean="0"/>
              <a:t>Signal significance</a:t>
            </a:r>
          </a:p>
          <a:p>
            <a:pPr lvl="1"/>
            <a:r>
              <a:rPr lang="en-US" dirty="0" smtClean="0"/>
              <a:t>If we assume SUSY accessible at the LHC: </a:t>
            </a:r>
          </a:p>
          <a:p>
            <a:pPr lvl="2"/>
            <a:r>
              <a:rPr lang="en-US" dirty="0" smtClean="0"/>
              <a:t>Mu2e may see </a:t>
            </a:r>
            <a:r>
              <a:rPr lang="en-US" dirty="0" smtClean="0">
                <a:latin typeface="cmsy10"/>
              </a:rPr>
              <a:t>»O</a:t>
            </a:r>
            <a:r>
              <a:rPr lang="en-US" dirty="0" smtClean="0"/>
              <a:t>(</a:t>
            </a:r>
            <a:r>
              <a:rPr lang="en-US" baseline="0" dirty="0" smtClean="0"/>
              <a:t>40) events </a:t>
            </a:r>
          </a:p>
          <a:p>
            <a:pPr lvl="2"/>
            <a:r>
              <a:rPr lang="en-US" dirty="0" smtClean="0"/>
              <a:t>O</a:t>
            </a:r>
            <a:r>
              <a:rPr lang="en-US" baseline="0" dirty="0" smtClean="0"/>
              <a:t>n 0.5 event background</a:t>
            </a:r>
          </a:p>
          <a:p>
            <a:pPr lvl="1"/>
            <a:r>
              <a:rPr lang="en-US" dirty="0" smtClean="0"/>
              <a:t>At R</a:t>
            </a:r>
            <a:r>
              <a:rPr lang="en-US" baseline="-25000" dirty="0" smtClean="0">
                <a:latin typeface="cmmi10"/>
              </a:rPr>
              <a:t>¹e</a:t>
            </a:r>
            <a:r>
              <a:rPr lang="en-US" dirty="0" smtClean="0"/>
              <a:t>=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 </a:t>
            </a:r>
            <a:r>
              <a:rPr lang="en-US" sz="2400" dirty="0" smtClean="0"/>
              <a:t>(limit of sensitivity)</a:t>
            </a:r>
            <a:endParaRPr lang="en-US" dirty="0" smtClean="0"/>
          </a:p>
          <a:p>
            <a:pPr lvl="2"/>
            <a:r>
              <a:rPr lang="en-US" dirty="0" smtClean="0"/>
              <a:t> Mu2e sees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4 events</a:t>
            </a:r>
          </a:p>
          <a:p>
            <a:pPr lvl="2"/>
            <a:r>
              <a:rPr lang="en-US" dirty="0" smtClean="0"/>
              <a:t> on 0.5 event background</a:t>
            </a:r>
          </a:p>
          <a:p>
            <a:pPr lvl="1"/>
            <a:r>
              <a:rPr lang="en-US" dirty="0" smtClean="0"/>
              <a:t>This is a Strong Signature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1444" y="2992882"/>
            <a:ext cx="3426243" cy="299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498" y="5452980"/>
            <a:ext cx="1644887" cy="64302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990733" y="338231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>
                <a:latin typeface="cmmi10"/>
              </a:rPr>
              <a:t>¹e</a:t>
            </a:r>
            <a:r>
              <a:rPr lang="en-US" dirty="0" smtClean="0"/>
              <a:t>=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</a:t>
            </a:r>
            <a:endParaRPr lang="en-US" baseline="30000" dirty="0">
              <a:latin typeface="Calibri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3068" y="1388964"/>
            <a:ext cx="701425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world is poised for the LHC to turn on give us direct access to physics at the </a:t>
            </a:r>
            <a:r>
              <a:rPr lang="en-US" sz="2800" dirty="0" err="1" smtClean="0"/>
              <a:t>Terascale</a:t>
            </a:r>
            <a:r>
              <a:rPr lang="en-US" sz="2800" dirty="0" smtClean="0"/>
              <a:t>….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69985" y="2523281"/>
            <a:ext cx="6759615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But there are other windows into new physics that can reach far beyond the energies of the world’s largest colliders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23480" y="3680748"/>
            <a:ext cx="6459461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Two of these windows are here at Fermilab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1096" y="4073176"/>
            <a:ext cx="6413389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g-2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probe: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physics,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new models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new energy scales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	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ultra-rare searches 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and precision measurements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norman\Desktop\mu2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653" y="1731299"/>
            <a:ext cx="3421063" cy="2117725"/>
          </a:xfrm>
          <a:prstGeom prst="rect">
            <a:avLst/>
          </a:prstGeom>
          <a:noFill/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1427" y="1733972"/>
            <a:ext cx="3063240" cy="211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u2e_Beamline_Perspective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88081"/>
            <a:ext cx="6676229" cy="45259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Mu2e Detector in Detail</a:t>
            </a:r>
            <a:endParaRPr lang="en-US" dirty="0"/>
          </a:p>
        </p:txBody>
      </p:sp>
      <p:pic>
        <p:nvPicPr>
          <p:cNvPr id="10244" name="Picture 4" descr="C:\Users\norman\Desktop\Detector_Solenoid_muon_to_electr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2996" y="2233911"/>
            <a:ext cx="8214414" cy="5407305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Solenoid</a:t>
            </a:r>
            <a:endParaRPr lang="en-US" dirty="0"/>
          </a:p>
        </p:txBody>
      </p:sp>
      <p:pic>
        <p:nvPicPr>
          <p:cNvPr id="7" name="Picture 17" descr="Target_Solenoid_pion_muo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0002" y="1600200"/>
            <a:ext cx="6663995" cy="452596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206477" y="2816943"/>
            <a:ext cx="309716" cy="3097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47935" y="1504335"/>
            <a:ext cx="1374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Magnetic</a:t>
            </a:r>
          </a:p>
          <a:p>
            <a:r>
              <a:rPr lang="en-US" dirty="0" smtClean="0"/>
              <a:t>Mirror Effect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2"/>
          </p:cNvCxnSpPr>
          <p:nvPr/>
        </p:nvCxnSpPr>
        <p:spPr>
          <a:xfrm rot="5400000">
            <a:off x="7392018" y="2147591"/>
            <a:ext cx="740018" cy="746169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392949" y="3695894"/>
            <a:ext cx="309716" cy="3097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μ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3249561" y="3868995"/>
            <a:ext cx="309716" cy="3097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53789" y="4724400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π</a:t>
            </a:r>
            <a:r>
              <a:rPr lang="en-US" dirty="0" smtClean="0"/>
              <a:t> decays to </a:t>
            </a:r>
            <a:r>
              <a:rPr lang="el-GR" dirty="0" smtClean="0">
                <a:latin typeface="Times New Roman"/>
                <a:cs typeface="Times New Roman"/>
              </a:rPr>
              <a:t>μ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rot="10800000">
            <a:off x="4628149" y="3994484"/>
            <a:ext cx="625641" cy="9145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53389" y="5149516"/>
            <a:ext cx="3168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μ </a:t>
            </a:r>
            <a:r>
              <a:rPr lang="en-US" dirty="0" smtClean="0"/>
              <a:t>is captured into the transport solenoid and proceeds to the stopping targets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499934" y="4427622"/>
            <a:ext cx="1050766" cy="7539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-600000">
            <a:off x="2495417" y="290362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-600000">
            <a:off x="6689556" y="2133599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5T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-600000">
            <a:off x="3689684" y="2510590"/>
            <a:ext cx="23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Gradient Solenoid Field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10200000">
            <a:off x="2975811" y="2983832"/>
            <a:ext cx="794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200000" flipH="1">
            <a:off x="5975684" y="2438401"/>
            <a:ext cx="7940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421" y="2253916"/>
            <a:ext cx="2739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8GeV Incident Proton Flux</a:t>
            </a:r>
          </a:p>
          <a:p>
            <a:r>
              <a:rPr lang="en-US" dirty="0" smtClean="0"/>
              <a:t>3</a:t>
            </a:r>
            <a:r>
              <a:rPr lang="en-US" dirty="0" smtClean="0">
                <a:latin typeface="Cambria"/>
              </a:rPr>
              <a:t>×</a:t>
            </a:r>
            <a:r>
              <a:rPr lang="en-US" dirty="0" smtClean="0"/>
              <a:t>10</a:t>
            </a:r>
            <a:r>
              <a:rPr lang="en-US" baseline="30000" dirty="0" smtClean="0"/>
              <a:t>7</a:t>
            </a:r>
            <a:r>
              <a:rPr lang="en-US" dirty="0" smtClean="0"/>
              <a:t> p/pulse (34ns width)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6886" y="3280611"/>
            <a:ext cx="2935705" cy="818147"/>
            <a:chOff x="192207" y="4371474"/>
            <a:chExt cx="1897538" cy="818147"/>
          </a:xfrm>
        </p:grpSpPr>
        <p:sp>
          <p:nvSpPr>
            <p:cNvPr id="37" name="TextBox 36"/>
            <p:cNvSpPr txBox="1"/>
            <p:nvPr/>
          </p:nvSpPr>
          <p:spPr>
            <a:xfrm>
              <a:off x="192207" y="4371474"/>
              <a:ext cx="1441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Primary </a:t>
              </a:r>
              <a:r>
                <a:rPr lang="el-GR" dirty="0" smtClean="0">
                  <a:latin typeface="Times New Roman"/>
                  <a:cs typeface="Times New Roman"/>
                </a:rPr>
                <a:t>π</a:t>
              </a:r>
              <a:r>
                <a:rPr lang="en-US" dirty="0" smtClean="0">
                  <a:latin typeface="Times New Roman"/>
                  <a:cs typeface="Times New Roman"/>
                </a:rPr>
                <a:t> </a:t>
              </a:r>
              <a:r>
                <a:rPr lang="en-US" dirty="0" smtClean="0"/>
                <a:t>production</a:t>
              </a:r>
            </a:p>
            <a:p>
              <a:r>
                <a:rPr lang="en-US" dirty="0" smtClean="0"/>
                <a:t>off gold target</a:t>
              </a:r>
              <a:endParaRPr lang="en-US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177267" y="4780547"/>
              <a:ext cx="912478" cy="4090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Oval 27"/>
          <p:cNvSpPr/>
          <p:nvPr/>
        </p:nvSpPr>
        <p:spPr>
          <a:xfrm>
            <a:off x="3233519" y="3844933"/>
            <a:ext cx="309716" cy="30971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1281298" y="4236670"/>
            <a:ext cx="309716" cy="3097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repeatCount="indefinite" accel="50000" decel="50000" fill="hold" grpId="3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30973 0.14398 " pathEditMode="relative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2" presetClass="path" presetSubtype="0" repeatCount="indefinite" accel="50000" decel="50000" fill="hold" grpId="3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2048 -0.1331 C 0.3717 -0.1206 0.3309 -0.09213 0.33281 -0.07129 C 0.33107 -0.05208 0.35625 -0.04421 0.38403 -0.05069 C 0.41319 -0.0581 0.44062 -0.07986 0.43837 -0.09722 C 0.43854 -0.10671 0.43351 -0.11365 0.42101 -0.1162 C 0.40781 -0.12152 0.38559 -0.11967 0.36042 -0.11458 C 0.34531 -0.11041 0.33385 -0.10625 0.3217 -0.09884 C 0.29792 -0.08819 0.27934 -0.07106 0.28125 -0.05717 C 0.27778 -0.04097 0.3026 -0.03379 0.32587 -0.03981 C 0.35555 -0.04652 0.37708 -0.06527 0.37726 -0.08194 C 0.37847 -0.09074 0.37344 -0.09629 0.36302 -0.09884 C 0.34948 -0.10231 0.32812 -0.10301 0.3059 -0.09745 C 0.29375 -0.09444 0.28333 -0.09004 0.27187 -0.08426 C 0.25035 -0.07291 0.23542 -0.05926 0.23542 -0.04699 C 0.23524 -0.03217 0.25625 -0.02592 0.27847 -0.03078 C 0.30173 -0.0368 0.32309 -0.05416 0.32135 -0.06689 C 0.32187 -0.07523 0.3191 -0.08217 0.31059 -0.08495 C 0.29792 -0.08819 0.27917 -0.08657 0.25764 -0.08194 C 0.24844 -0.07963 0.23732 -0.07523 0.22726 -0.07037 C 0.20764 -0.06064 0.19462 -0.04791 0.19375 -0.0368 C 0.19601 -0.02407 0.21319 -0.01805 0.23455 -0.02338 C 0.25538 -0.02801 0.27205 -0.04259 0.2743 -0.05671 C 0.27344 -0.06226 0.26771 -0.06643 0.26198 -0.07083 C 0.25035 -0.07291 0.23298 -0.07314 0.21545 -0.06898 C 0.20573 -0.06597 0.19635 -0.06273 0.18889 -0.05787 C 0.16962 -0.04907 0.15712 -0.03796 0.1592 -0.02824 C 0.15885 -0.01666 0.17361 -0.01041 0.19323 -0.01551 C 0.21285 -0.02013 0.2283 -0.03379 0.22917 -0.04583 C 0.22778 -0.05138 0.22482 -0.05601 0.21719 -0.05787 C 0.20764 -0.06064 0.19271 -0.06064 0.17621 -0.05486 C 0.16736 -0.05416 0.15885 -0.05023 0.15226 -0.04768 C 0.13472 -0.03912 0.12465 -0.02893 0.12361 -0.01967 C 0.12535 -0.00902 0.13819 -0.00416 0.15607 -0.00833 C 0.17326 -0.0125 0.18785 -0.02453 0.18819 -0.03564 C 0.1875 -0.04027 0.18403 -0.04467 0.17847 -0.04676 C 0.16996 -0.04953 0.15555 -0.04884 0.14062 -0.0449 C 0.13264 -0.04282 0.12621 -0.04004 0.11927 -0.03726 C 0.10417 -0.03009 0.09583 -0.02013 0.09462 -0.01226 C 0.09392 -0.00254 0.10694 0.00186 0.12413 -0.00162 C 0.13802 -0.00601 0.15243 -0.01689 0.15087 -0.0243 C 0.15278 -0.03101 0.14809 -0.03472 0.1434 -0.03703 C 0.13472 -0.03912 0.12326 -0.03888 0.10972 -0.03426 C 0.10069 -0.03055 0.09618 -0.02986 0.09045 -0.02824 C 0.0776 -0.02176 0.06823 -0.01273 0.06736 -0.00509 C 0.06649 0.00348 0.07969 0.00741 0.09236 0.00394 C 0.10816 0.00093 0.1191 -0.00995 0.12014 -0.01851 C 0.11962 -0.02268 0.11701 -0.02523 0.11094 -0.02754 C 0.10417 -0.03009 0.09444 -0.02963 0.08055 -0.02546 C 0.07465 -0.02476 0.0691 -0.02222 0.06319 -0.0199 C 0.05226 -0.01412 0.04236 -0.00601 0.04392 0.00024 C 0.04305 0.01019 0.05399 0.01204 0.06736 0.00903 C 0.07917 0.00533 0.0901 -0.00347 0.08906 -0.01041 C 0.09028 -0.01481 0.08802 -0.01828 0.08351 -0.01944 C 0.07535 -0.02013 0.06528 -0.02037 0.05538 -0.01805 C 0.04965 -0.01689 0.04427 -0.01481 0.0401 -0.0125 C 0.02899 -0.00717 0.02187 0.00047 0.02066 0.00602 C 0.02153 0.01297 0.03229 0.01598 0.04201 0.01343 C 0.05347 0.01274 0.06458 0.00209 0.06354 -0.00486 C 0.06319 -0.00763 0.06059 -0.01064 0.05625 -0.01157 C 0.05226 -0.01412 0.04201 -0.01342 0.0316 -0.01088 C 0.02899 -0.00995 0.02292 -0.00787 0.01892 -0.00625 C 0.00764 -0.00069 0.00226 0.00556 0.00156 0.01065 C 0.00243 0.01713 0.01042 0.01991 0.02031 0.01783 C 0.03212 0.01482 0.03906 0.00764 0.04028 0.00116 C 0.03976 -0.00208 0.03732 -0.00416 0.03298 -0.00532 C 0.02899 -0.00717 0.02101 -0.00648 0.01094 -0.00439 C 0.00712 -0.00347 0.00364 -0.00185 1.66667E-6 -4.07407E-6 " pathEditMode="relative" rAng="4757368" ptsTypes="fffffffffffffffffffffffffffffffffffffffffffffffffffffffffffffffffff">
                                      <p:cBhvr>
                                        <p:cTn id="27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2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3733 -0.1537 C 0.39983 -0.14398 0.37049 -0.11829 0.3724 -0.09676 C 0.37153 -0.07847 0.39167 -0.06875 0.41407 -0.07431 C 0.43473 -0.07917 0.45452 -0.09931 0.45296 -0.1169 C 0.45243 -0.12685 0.44792 -0.13333 0.43924 -0.13657 C 0.42796 -0.14259 0.41077 -0.14352 0.39219 -0.13796 C 0.38178 -0.13519 0.37171 -0.13079 0.36337 -0.12662 C 0.34497 -0.11574 0.33368 -0.1 0.33455 -0.08681 C 0.33403 -0.07083 0.35191 -0.06181 0.37101 -0.0669 C 0.39132 -0.0713 0.40695 -0.08935 0.40712 -0.1044 C 0.40643 -0.11389 0.40209 -0.12014 0.39584 -0.12384 C 0.38351 -0.12801 0.36806 -0.1287 0.35157 -0.12407 C 0.34341 -0.12176 0.33455 -0.11829 0.32553 -0.11366 C 0.30973 -0.10394 0.29844 -0.09051 0.29966 -0.07732 C 0.30035 -0.06273 0.3165 -0.05509 0.33386 -0.06042 C 0.35139 -0.06482 0.36476 -0.08009 0.36424 -0.09445 C 0.36563 -0.10116 0.36146 -0.10787 0.35539 -0.11065 C 0.34497 -0.11574 0.33143 -0.11458 0.31546 -0.11088 C 0.30816 -0.10949 0.29931 -0.10417 0.29237 -0.10162 C 0.279 -0.09236 0.26823 -0.08125 0.26858 -0.06991 C 0.27084 -0.05741 0.28403 -0.05 0.29948 -0.0544 C 0.31563 -0.05787 0.32813 -0.07222 0.32778 -0.08472 C 0.3283 -0.09051 0.32344 -0.09653 0.31806 -0.09977 C 0.30973 -0.10394 0.29653 -0.1037 0.28403 -0.1007 C 0.27657 -0.09861 0.26945 -0.09514 0.26372 -0.0919 C 0.25 -0.08287 0.24046 -0.07292 0.24219 -0.06296 C 0.24254 -0.05093 0.25417 -0.04491 0.2691 -0.04907 C 0.28368 -0.05232 0.29428 -0.06482 0.2948 -0.07662 C 0.2941 -0.08287 0.29115 -0.08727 0.28559 -0.08982 C 0.279 -0.09236 0.26684 -0.09375 0.25487 -0.09005 C 0.24723 -0.08889 0.24167 -0.08611 0.23646 -0.08333 C 0.22379 -0.07546 0.21615 -0.06551 0.21615 -0.05602 C 0.21771 -0.0456 0.22761 -0.04028 0.24098 -0.04398 C 0.25382 -0.04699 0.26459 -0.05787 0.26407 -0.06875 C 0.26355 -0.07431 0.26181 -0.0787 0.25643 -0.08079 C 0.25 -0.08357 0.23941 -0.0838 0.22796 -0.08079 C 0.22188 -0.0794 0.21754 -0.07708 0.21198 -0.07454 C 0.2007 -0.06736 0.19462 -0.05926 0.19445 -0.05 C 0.19428 -0.0412 0.20434 -0.03588 0.21719 -0.03866 C 0.22639 -0.04213 0.23803 -0.05232 0.23646 -0.06088 C 0.23733 -0.06736 0.23403 -0.07037 0.23056 -0.07269 C 0.22379 -0.07546 0.21476 -0.07593 0.20469 -0.07269 C 0.19844 -0.0713 0.19445 -0.06991 0.19028 -0.0669 C 0.18056 -0.06134 0.17431 -0.05232 0.17344 -0.04537 C 0.17362 -0.03704 0.18334 -0.03195 0.19375 -0.03472 C 0.20521 -0.03727 0.21285 -0.04769 0.21303 -0.05556 C 0.21198 -0.05995 0.21007 -0.06343 0.20608 -0.06435 C 0.2007 -0.06736 0.19289 -0.06829 0.18264 -0.06435 C 0.17865 -0.06389 0.17448 -0.06204 0.17014 -0.05972 C 0.16146 -0.05486 0.15504 -0.04792 0.15608 -0.04097 C 0.15573 -0.03333 0.16424 -0.02894 0.17379 -0.03171 C 0.18299 -0.03403 0.1908 -0.0419 0.18993 -0.04954 C 0.19098 -0.05301 0.18872 -0.05718 0.18507 -0.05833 C 0.179 -0.06111 0.17171 -0.06065 0.16407 -0.05857 C 0.15955 -0.05718 0.15573 -0.05532 0.15261 -0.05394 C 0.14393 -0.04931 0.13941 -0.04282 0.13889 -0.03634 C 0.13959 -0.0287 0.14809 -0.02593 0.15504 -0.02801 C 0.16407 -0.03009 0.17223 -0.03796 0.17101 -0.04491 C 0.17049 -0.04815 0.16858 -0.0507 0.16459 -0.05208 C 0.16146 -0.05486 0.15417 -0.05509 0.14636 -0.05278 C 0.14428 -0.05208 0.13959 -0.05023 0.13681 -0.04884 C 0.1283 -0.04421 0.12483 -0.03843 0.12483 -0.03287 C 0.1257 -0.02639 0.13125 -0.02338 0.13855 -0.02546 C 0.14723 -0.02708 0.15278 -0.03403 0.15348 -0.04028 C 0.15261 -0.04282 0.15087 -0.0456 0.1474 -0.04653 C 0.14393 -0.04931 0.13855 -0.04954 0.13108 -0.04607 C 0.12796 -0.04676 0.12553 -0.04514 0.12309 -0.04421 " pathEditMode="relative" rAng="4731822" ptsTypes="fffffffffffffffffffffffffffffffffffffffffffffffffffffffffffffffffff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91 -0.01898 C -0.04253 -0.00903 -0.07656 0.00926 -0.07656 0.02246 C -0.0783 0.03357 -0.05764 0.03658 -0.03385 0.03172 C -0.00955 0.0257 0.01198 0.01158 0.01268 0.00047 C 0.01181 -0.0044 0.00747 -0.0081 -0.00087 -0.00949 C -0.01354 -0.01088 -0.03073 -0.00995 -0.05225 -0.0044 C -0.06284 -0.00231 -0.07465 0.00162 -0.08403 0.00556 C -0.10486 0.01459 -0.11805 0.02454 -0.11875 0.03287 C -0.12153 0.04283 -0.10191 0.04584 -0.08107 0.04051 C -0.05764 0.03472 -0.03975 0.02292 -0.03784 0.01297 C -0.03854 0.00834 -0.04253 0.00486 -0.04913 0.00347 C -0.06059 0.00209 -0.07916 0.00394 -0.09757 0.00857 C -0.10677 0.01042 -0.11684 0.01389 -0.12621 0.01783 C -0.14357 0.025 -0.15764 0.03472 -0.15781 0.04213 C -0.15833 0.05093 -0.14149 0.05371 -0.12239 0.04885 C -0.10243 0.04375 -0.08559 0.03287 -0.08489 0.02408 C -0.0842 0.01991 -0.08767 0.01713 -0.09496 0.01597 C -0.10486 0.01459 -0.11927 0.01574 -0.13767 0.02014 C -0.14583 0.02222 -0.15538 0.025 -0.16337 0.02824 C -0.17969 0.03519 -0.19132 0.04422 -0.19184 0.05023 C -0.1908 0.05787 -0.17691 0.06065 -0.15885 0.05625 C -0.14166 0.05185 -0.12639 0.04213 -0.12534 0.03403 C -0.12569 0.03056 -0.13003 0.02801 -0.1342 0.02639 C -0.14357 0.025 -0.15885 0.02662 -0.17274 0.03033 C -0.18142 0.03241 -0.18923 0.03565 -0.19566 0.0375 C -0.21146 0.04422 -0.22187 0.05209 -0.22118 0.05764 C -0.2217 0.06459 -0.21007 0.06736 -0.19375 0.0632 C -0.17795 0.05926 -0.16354 0.0507 -0.1625 0.04375 C -0.16302 0.04005 -0.16562 0.03727 -0.17187 0.03658 C -0.17969 0.03519 -0.19253 0.03658 -0.2059 0.03982 C -0.21354 0.04167 -0.21996 0.04375 -0.22604 0.04653 C -0.24028 0.05232 -0.24965 0.05903 -0.24982 0.06459 C -0.24913 0.0706 -0.23889 0.07338 -0.22413 0.06968 C -0.21007 0.06644 -0.19722 0.05787 -0.1967 0.05139 C -0.19705 0.04908 -0.19878 0.0463 -0.20434 0.04537 C -0.21146 0.04422 -0.22291 0.04537 -0.23576 0.04885 C -0.24219 0.05047 -0.24687 0.05209 -0.25382 0.05486 C -0.26649 0.05949 -0.27396 0.06551 -0.27465 0.07084 C -0.27552 0.07662 -0.26597 0.07847 -0.25104 0.07477 C -0.23941 0.07176 -0.22639 0.06459 -0.22725 0.05903 C -0.22604 0.05625 -0.23038 0.0544 -0.23368 0.05301 C -0.24028 0.05232 -0.25034 0.05324 -0.26146 0.05602 C -0.26892 0.05787 -0.27413 0.05926 -0.27795 0.06135 C -0.28923 0.06644 -0.29583 0.07176 -0.29809 0.07616 C -0.29844 0.08148 -0.28854 0.0831 -0.27691 0.08033 C -0.26406 0.07709 -0.25434 0.0706 -0.2533 0.06551 C -0.25347 0.06297 -0.25573 0.06088 -0.26076 0.06065 C -0.26649 0.05949 -0.2743 0.06019 -0.28646 0.0632 C -0.29132 0.06435 -0.29583 0.06597 -0.30017 0.06806 C -0.30903 0.07199 -0.31753 0.07709 -0.31701 0.08102 C -0.31788 0.08542 -0.3085 0.08681 -0.29826 0.08426 C -0.28837 0.08218 -0.2783 0.07593 -0.27934 0.07153 C -0.27847 0.06898 -0.27986 0.06736 -0.2835 0.06713 C -0.29097 0.06644 -0.29896 0.0676 -0.30729 0.06968 C -0.31198 0.07084 -0.31701 0.07199 -0.31962 0.07338 C -0.32882 0.07755 -0.33559 0.08195 -0.33576 0.08611 C -0.33576 0.09005 -0.32621 0.09074 -0.31927 0.08912 C -0.30972 0.08635 -0.30017 0.08102 -0.30087 0.07709 C -0.30139 0.07477 -0.30312 0.07338 -0.30694 0.07315 C -0.30903 0.07199 -0.31753 0.07315 -0.32656 0.07523 C -0.32899 0.0757 -0.33455 0.07732 -0.33732 0.07871 C -0.34757 0.08218 -0.35121 0.08611 -0.35278 0.08959 C -0.35225 0.09306 -0.34583 0.09445 -0.3368 0.09236 C -0.32708 0.08982 -0.32153 0.08519 -0.31996 0.08172 C -0.32031 0.07963 -0.32239 0.07871 -0.32621 0.07824 C -0.32882 0.07755 -0.33628 0.07847 -0.34357 0.07986 C -0.3467 0.08056 -0.35 0.08195 -0.35364 0.0831 " pathEditMode="relative" rAng="4770343" ptsTypes="fffffffffffffffffffffffffffffffffffffffffffffffffffffffffffffffffff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355 -0.01389 C -0.03542 -0.00555 -0.0533 0.0088 -0.05191 0.02199 C -0.05226 0.03287 -0.04011 0.03843 -0.02657 0.03472 C -0.01337 0.03102 -0.00261 0.01898 -0.00417 0.00903 C -0.00434 0.00463 -0.00695 -0.00185 -0.01198 -0.00393 C -0.01893 -0.00717 -0.029 -0.00717 -0.04063 -0.0037 C -0.04671 -0.00208 -0.05278 0.00185 -0.05816 0.0044 C -0.06858 0.01296 -0.07535 0.02014 -0.07483 0.02963 C -0.07518 0.03982 -0.06407 0.04468 -0.05243 0.03982 C -0.04028 0.03658 -0.03125 0.0257 -0.03108 0.01597 C -0.03177 0.01134 -0.03421 0.00718 -0.0382 0.00509 C -0.04497 0.00371 -0.05521 0.00232 -0.06511 0.00671 C -0.07032 0.00671 -0.07518 0.01343 -0.08056 0.01204 C -0.08924 0.02014 -0.09705 0.02685 -0.09601 0.03519 C -0.09549 0.04329 -0.08559 0.04769 -0.07518 0.04468 C -0.06441 0.0419 -0.05591 0.03334 -0.05625 0.02292 C -0.05625 0.01852 -0.05903 0.01505 -0.06268 0.01296 C -0.06858 0.01296 -0.07726 0.01088 -0.08664 0.01366 C -0.09098 0.01482 -0.09601 0.01829 -0.1007 0.01991 C -0.10868 0.025 -0.11441 0.03658 -0.11459 0.03982 C -0.11337 0.04746 -0.10521 0.05162 -0.09566 0.04954 C -0.08629 0.0463 -0.07796 0.0375 -0.07865 0.0294 C -0.07917 0.02546 -0.0816 0.02269 -0.08455 0.02176 C -0.08924 0.02014 -0.09775 0.01852 -0.10556 0.0206 C -0.1099 0.02315 -0.11441 0.02431 -0.11771 0.02616 C -0.12605 0.03125 -0.13125 0.03843 -0.13056 0.04421 C -0.13039 0.05162 -0.12327 0.05509 -0.11441 0.05301 C -0.10539 0.05023 -0.09879 0.04236 -0.09896 0.03519 C -0.09896 0.03148 -0.10087 0.02847 -0.10469 0.02847 C -0.10868 0.025 -0.1158 0.02523 -0.12327 0.02755 C -0.12743 0.02847 -0.13091 0.03009 -0.13438 0.0331 C -0.14184 0.03681 -0.14671 0.04306 -0.14653 0.04861 C -0.14549 0.05509 -0.13941 0.05857 -0.13108 0.05764 C -0.12344 0.05394 -0.11702 0.04699 -0.11719 0.04005 C -0.11754 0.03912 -0.11893 0.03472 -0.1224 0.03334 C -0.12605 0.03125 -0.13282 0.03171 -0.13959 0.0338 C -0.14323 0.03472 -0.14601 0.03588 -0.14914 0.03796 C -0.15591 0.0419 -0.15955 0.04746 -0.15955 0.05255 C -0.1599 0.05857 -0.15365 0.06134 -0.14584 0.05926 C -0.13907 0.05764 -0.13316 0.05093 -0.13403 0.04514 C -0.13351 0.04213 -0.13611 0.04005 -0.13768 0.03843 C -0.14184 0.03681 -0.14775 0.03704 -0.15348 0.03889 C -0.15695 0.04121 -0.15955 0.04259 -0.16216 0.04398 C -0.16754 0.04792 -0.17205 0.05139 -0.17205 0.05602 C -0.17223 0.06134 -0.16598 0.06389 -0.16007 0.06227 C -0.15296 0.06019 -0.14844 0.05463 -0.14775 0.04931 C -0.14879 0.04676 -0.14983 0.04445 -0.15313 0.04352 C -0.15591 0.0419 -0.16025 0.04352 -0.1665 0.04375 C -0.16945 0.0456 -0.17188 0.04676 -0.17431 0.04746 C -0.17934 0.05046 -0.18351 0.05509 -0.18282 0.05903 C -0.18282 0.06389 -0.17761 0.06597 -0.17101 0.06551 C -0.16632 0.06412 -0.16129 0.05787 -0.16216 0.05301 C -0.16198 0.05093 -0.16285 0.05046 -0.16493 0.04861 C -0.1691 0.04676 -0.17361 0.04699 -0.1783 0.04792 C -0.18073 0.04908 -0.18351 0.05 -0.18455 0.05116 C -0.18959 0.05486 -0.19271 0.05949 -0.19323 0.0625 C -0.19271 0.06644 -0.18768 0.06829 -0.18299 0.0669 C -0.17813 0.06551 -0.17327 0.06134 -0.17396 0.05671 C -0.17431 0.0544 -0.17552 0.05324 -0.17743 0.05209 C -0.17934 0.05046 -0.18421 0.0507 -0.18855 0.05209 C -0.18993 0.05232 -0.19271 0.05486 -0.19462 0.05463 C -0.19948 0.05787 -0.20191 0.06134 -0.20122 0.06551 C -0.20035 0.06898 -0.19775 0.07037 -0.19306 0.06898 C -0.18785 0.06736 -0.18438 0.06366 -0.18455 0.05949 C -0.18455 0.05764 -0.18611 0.05625 -0.18768 0.0581 C -0.18959 0.05486 -0.19358 0.05417 -0.19775 0.05556 C -0.19948 0.05625 -0.20139 0.05695 -0.20226 0.05926 " pathEditMode="relative" rAng="4659198" ptsTypes="fffffffffffffffffffffffffffffffffffffffffffffffffffffffffffffffffff">
                                      <p:cBhvr>
                                        <p:cTn id="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17" grpId="0"/>
      <p:bldP spid="20" grpId="0"/>
      <p:bldP spid="21" grpId="2" animBg="1"/>
      <p:bldP spid="21" grpId="3" animBg="1"/>
      <p:bldP spid="21" grpId="4" animBg="1"/>
      <p:bldP spid="21" grpId="5" animBg="1"/>
      <p:bldP spid="26" grpId="0"/>
      <p:bldP spid="36" grpId="0"/>
      <p:bldP spid="28" grpId="3" animBg="1"/>
      <p:bldP spid="28" grpId="4" animBg="1"/>
      <p:bldP spid="28" grpId="5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98111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Designed to sign select the muon beam</a:t>
            </a:r>
          </a:p>
          <a:p>
            <a:pPr lvl="1"/>
            <a:r>
              <a:rPr lang="en-US" dirty="0" smtClean="0"/>
              <a:t>Collimator blocks the positives after the first bend</a:t>
            </a:r>
          </a:p>
          <a:p>
            <a:pPr lvl="1"/>
            <a:r>
              <a:rPr lang="en-US" dirty="0" smtClean="0"/>
              <a:t>Negatives are brought back on axis by the second bend</a:t>
            </a:r>
          </a:p>
          <a:p>
            <a:endParaRPr lang="en-US" dirty="0" smtClean="0"/>
          </a:p>
        </p:txBody>
      </p:sp>
      <p:pic>
        <p:nvPicPr>
          <p:cNvPr id="9218" name="Picture 2" descr="C:\Users\norman\Desktop\Collimator_03_muminus_muplus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4847" y="1388962"/>
            <a:ext cx="5058137" cy="483821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91919" y="3032567"/>
            <a:ext cx="1475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 Selecting</a:t>
            </a:r>
          </a:p>
          <a:p>
            <a:r>
              <a:rPr lang="en-US" dirty="0" smtClean="0"/>
              <a:t>Collimator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16200000" flipH="1">
            <a:off x="5669050" y="3539309"/>
            <a:ext cx="650034" cy="9292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Detector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50" y="4826651"/>
            <a:ext cx="8229600" cy="15888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detector is specifically design to look for the helical trajectories of 105 MeV electrons</a:t>
            </a:r>
          </a:p>
          <a:p>
            <a:r>
              <a:rPr lang="en-US" dirty="0" smtClean="0"/>
              <a:t>Each component is optimized to resolve signal from  the </a:t>
            </a:r>
            <a:r>
              <a:rPr lang="en-US" i="1" dirty="0" smtClean="0"/>
              <a:t>Decay in Orbit</a:t>
            </a:r>
            <a:r>
              <a:rPr lang="en-US" dirty="0" smtClean="0"/>
              <a:t> Backgrounds</a:t>
            </a:r>
            <a:endParaRPr lang="en-US" dirty="0"/>
          </a:p>
        </p:txBody>
      </p:sp>
      <p:pic>
        <p:nvPicPr>
          <p:cNvPr id="8195" name="Picture 3" descr="C:\Users\norman\Desktop\decto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99" y="848661"/>
            <a:ext cx="8020050" cy="4229100"/>
          </a:xfrm>
          <a:prstGeom prst="rect">
            <a:avLst/>
          </a:prstGeom>
          <a:noFill/>
        </p:spPr>
      </p:pic>
      <p:sp>
        <p:nvSpPr>
          <p:cNvPr id="13" name="Left Arrow 12"/>
          <p:cNvSpPr/>
          <p:nvPr/>
        </p:nvSpPr>
        <p:spPr>
          <a:xfrm rot="697701">
            <a:off x="7662441" y="2986268"/>
            <a:ext cx="1122744" cy="497711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Beam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540000">
            <a:off x="7720314" y="3981691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">
            <a:off x="499641" y="267568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600000">
            <a:off x="6159868" y="1539433"/>
            <a:ext cx="2307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Graded Field for</a:t>
            </a:r>
            <a:br>
              <a:rPr lang="en-US" dirty="0" smtClean="0"/>
            </a:br>
            <a:r>
              <a:rPr lang="en-US" dirty="0" smtClean="0"/>
              <a:t>Magnetic Mirror Effect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609606">
            <a:off x="4411578" y="3489157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 </a:t>
            </a:r>
            <a:r>
              <a:rPr lang="en-US" dirty="0" err="1" smtClean="0"/>
              <a:t>Solenoidal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Straw Tracker (In Vacuum)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8677"/>
            <a:ext cx="4111576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Octagonal+Vanes</a:t>
            </a:r>
            <a:r>
              <a:rPr lang="en-US" sz="2800" dirty="0" smtClean="0"/>
              <a:t> geometry is optimized for reconstruction of 105MeV  helical trajectories</a:t>
            </a:r>
          </a:p>
          <a:p>
            <a:r>
              <a:rPr lang="en-US" sz="2800" dirty="0" smtClean="0"/>
              <a:t>Extremely low mass</a:t>
            </a:r>
          </a:p>
          <a:p>
            <a:r>
              <a:rPr lang="en-US" sz="2800" dirty="0" smtClean="0"/>
              <a:t>Acceptance for DIO tracks &lt; </a:t>
            </a:r>
            <a:r>
              <a:rPr lang="en-US" sz="2800" dirty="0" smtClean="0">
                <a:latin typeface="Calibri"/>
              </a:rPr>
              <a:t>10</a:t>
            </a:r>
            <a:r>
              <a:rPr lang="en-US" sz="2800" baseline="30000" dirty="0" smtClean="0">
                <a:latin typeface="Calibri"/>
              </a:rPr>
              <a:t>-13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51234" y="1104907"/>
            <a:ext cx="5461405" cy="5372067"/>
            <a:chOff x="3288344" y="1093477"/>
            <a:chExt cx="5461405" cy="5372067"/>
          </a:xfrm>
        </p:grpSpPr>
        <p:grpSp>
          <p:nvGrpSpPr>
            <p:cNvPr id="6" name="Group 5"/>
            <p:cNvGrpSpPr/>
            <p:nvPr/>
          </p:nvGrpSpPr>
          <p:grpSpPr>
            <a:xfrm>
              <a:off x="3288344" y="1093477"/>
              <a:ext cx="5461405" cy="5372067"/>
              <a:chOff x="3367555" y="1446755"/>
              <a:chExt cx="5461405" cy="5372067"/>
            </a:xfrm>
          </p:grpSpPr>
          <p:sp>
            <p:nvSpPr>
              <p:cNvPr id="7" name="Octagon 6"/>
              <p:cNvSpPr/>
              <p:nvPr/>
            </p:nvSpPr>
            <p:spPr>
              <a:xfrm>
                <a:off x="4564401" y="2626970"/>
                <a:ext cx="3064933" cy="2997200"/>
              </a:xfrm>
              <a:prstGeom prst="octagon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rot="1320000" flipV="1">
                <a:off x="5190948" y="557732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4020000" flipV="1">
                <a:off x="3998023" y="4363376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20280000" flipH="1" flipV="1">
                <a:off x="6982962" y="5551044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7580000" flipH="1" flipV="1">
                <a:off x="8186394" y="4379142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4020000" flipV="1">
                <a:off x="8207416" y="264493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7580000" flipH="1" flipV="1">
                <a:off x="3987511" y="2650189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320000" flipV="1">
                <a:off x="6972451" y="1452011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20280000" flipH="1" flipV="1">
                <a:off x="5222480" y="1446755"/>
                <a:ext cx="1588" cy="124150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sp>
          <p:nvSpPr>
            <p:cNvPr id="16" name="Oval 15"/>
            <p:cNvSpPr/>
            <p:nvPr/>
          </p:nvSpPr>
          <p:spPr>
            <a:xfrm>
              <a:off x="5852160" y="3600450"/>
              <a:ext cx="308610" cy="29718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74920" y="2960370"/>
            <a:ext cx="2530730" cy="2114550"/>
            <a:chOff x="5074920" y="2960370"/>
            <a:chExt cx="2530730" cy="2114550"/>
          </a:xfrm>
        </p:grpSpPr>
        <p:sp>
          <p:nvSpPr>
            <p:cNvPr id="18" name="Oval 17"/>
            <p:cNvSpPr/>
            <p:nvPr/>
          </p:nvSpPr>
          <p:spPr>
            <a:xfrm>
              <a:off x="5955030" y="2960370"/>
              <a:ext cx="811530" cy="788670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393180" y="3421380"/>
              <a:ext cx="1162050" cy="116205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074920" y="3733800"/>
              <a:ext cx="1352550" cy="134112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52110" y="4652010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R=57MeV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423660" y="3760470"/>
              <a:ext cx="11819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Low Energy</a:t>
              </a:r>
            </a:p>
            <a:p>
              <a:r>
                <a:rPr lang="en-US" sz="1200" dirty="0" smtClean="0"/>
                <a:t>DIO Trajectories</a:t>
              </a:r>
              <a:endParaRPr lang="en-US" sz="1200" dirty="0"/>
            </a:p>
          </p:txBody>
        </p:sp>
        <p:cxnSp>
          <p:nvCxnSpPr>
            <p:cNvPr id="24" name="Straight Arrow Connector 23"/>
            <p:cNvCxnSpPr>
              <a:endCxn id="20" idx="3"/>
            </p:cNvCxnSpPr>
            <p:nvPr/>
          </p:nvCxnSpPr>
          <p:spPr>
            <a:xfrm rot="5400000">
              <a:off x="5272160" y="4435678"/>
              <a:ext cx="443678" cy="4420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8" name="Picture 27" descr="dio_spectrum_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" y="4678743"/>
            <a:ext cx="3429000" cy="2028825"/>
          </a:xfrm>
          <a:prstGeom prst="rect">
            <a:avLst/>
          </a:prstGeom>
        </p:spPr>
      </p:pic>
      <p:pic>
        <p:nvPicPr>
          <p:cNvPr id="29" name="Picture 28" descr="dio_spectrum_0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2" y="4702587"/>
            <a:ext cx="3429000" cy="2066925"/>
          </a:xfrm>
          <a:prstGeom prst="rect">
            <a:avLst/>
          </a:prstGeom>
        </p:spPr>
      </p:pic>
      <p:sp>
        <p:nvSpPr>
          <p:cNvPr id="31" name="Line Callout 1 30"/>
          <p:cNvSpPr/>
          <p:nvPr/>
        </p:nvSpPr>
        <p:spPr>
          <a:xfrm>
            <a:off x="1200150" y="4320540"/>
            <a:ext cx="2171700" cy="1428750"/>
          </a:xfrm>
          <a:prstGeom prst="borderCallout1">
            <a:avLst>
              <a:gd name="adj1" fmla="val 103550"/>
              <a:gd name="adj2" fmla="val 61667"/>
              <a:gd name="adj3" fmla="val 158100"/>
              <a:gd name="adj4" fmla="val 78510"/>
            </a:avLst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o_spectrum_0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7310" y="4450155"/>
            <a:ext cx="1920240" cy="119054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629150" y="2308860"/>
            <a:ext cx="3314700" cy="3028950"/>
            <a:chOff x="4629150" y="2308860"/>
            <a:chExt cx="3314700" cy="3028950"/>
          </a:xfrm>
        </p:grpSpPr>
        <p:sp>
          <p:nvSpPr>
            <p:cNvPr id="32" name="Oval 31"/>
            <p:cNvSpPr/>
            <p:nvPr/>
          </p:nvSpPr>
          <p:spPr>
            <a:xfrm>
              <a:off x="4697730" y="2308860"/>
              <a:ext cx="1725930" cy="16230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629150" y="3604260"/>
              <a:ext cx="1775460" cy="173355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6198870" y="3307080"/>
              <a:ext cx="1744980" cy="1737360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806440" y="3989070"/>
            <a:ext cx="10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Target Foils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675120" y="395478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DIO Tail</a:t>
            </a:r>
          </a:p>
          <a:p>
            <a:r>
              <a:rPr lang="en-US" sz="1400" dirty="0" smtClean="0"/>
              <a:t>&gt; 57MeV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634990" y="1588770"/>
            <a:ext cx="1271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Trajectories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t</a:t>
            </a:r>
            <a:r>
              <a:rPr lang="en-US" dirty="0" smtClean="0"/>
              <a:t> &gt; 90MeV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113421" y="1332698"/>
            <a:ext cx="2272665" cy="2297430"/>
            <a:chOff x="5105400" y="1348740"/>
            <a:chExt cx="2272665" cy="2297430"/>
          </a:xfrm>
        </p:grpSpPr>
        <p:sp>
          <p:nvSpPr>
            <p:cNvPr id="36" name="Oval 35"/>
            <p:cNvSpPr/>
            <p:nvPr/>
          </p:nvSpPr>
          <p:spPr>
            <a:xfrm>
              <a:off x="5120640" y="1348740"/>
              <a:ext cx="2217420" cy="2297430"/>
            </a:xfrm>
            <a:prstGeom prst="ellipse">
              <a:avLst/>
            </a:prstGeom>
            <a:noFill/>
            <a:ln>
              <a:prstDash val="lgDash"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75170" y="1762125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362575" y="1676401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7286625" y="2614613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105400" y="2724150"/>
              <a:ext cx="91440" cy="10287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633533" y="1532296"/>
            <a:ext cx="4133031" cy="3200128"/>
            <a:chOff x="1633533" y="1532296"/>
            <a:chExt cx="4133031" cy="3200128"/>
          </a:xfrm>
        </p:grpSpPr>
        <p:grpSp>
          <p:nvGrpSpPr>
            <p:cNvPr id="45" name="Group 44"/>
            <p:cNvGrpSpPr/>
            <p:nvPr/>
          </p:nvGrpSpPr>
          <p:grpSpPr>
            <a:xfrm>
              <a:off x="1633533" y="1532296"/>
              <a:ext cx="4133031" cy="3200128"/>
              <a:chOff x="-42867" y="1893243"/>
              <a:chExt cx="4133031" cy="3200128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42867" y="1907258"/>
                <a:ext cx="2552700" cy="3186113"/>
              </a:xfrm>
              <a:prstGeom prst="ellipse">
                <a:avLst/>
              </a:prstGeom>
              <a:solidFill>
                <a:schemeClr val="bg2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128211" y="1893243"/>
                <a:ext cx="961953" cy="1371326"/>
              </a:xfrm>
              <a:prstGeom prst="ellipse">
                <a:avLst/>
              </a:prstGeom>
              <a:noFill/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47" idx="2"/>
                <a:endCxn id="46" idx="6"/>
              </p:cNvCxnSpPr>
              <p:nvPr/>
            </p:nvCxnSpPr>
            <p:spPr>
              <a:xfrm rot="10800000" flipV="1">
                <a:off x="2509833" y="2578905"/>
                <a:ext cx="618378" cy="921409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07"/>
            <p:cNvGrpSpPr/>
            <p:nvPr/>
          </p:nvGrpSpPr>
          <p:grpSpPr>
            <a:xfrm>
              <a:off x="1948865" y="1760811"/>
              <a:ext cx="3124197" cy="2707665"/>
              <a:chOff x="1948865" y="1760811"/>
              <a:chExt cx="3124197" cy="270766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1948865" y="1760811"/>
                <a:ext cx="1819275" cy="2707665"/>
                <a:chOff x="176212" y="1030895"/>
                <a:chExt cx="1819275" cy="2707665"/>
              </a:xfrm>
            </p:grpSpPr>
            <p:grpSp>
              <p:nvGrpSpPr>
                <p:cNvPr id="52" name="Group 98"/>
                <p:cNvGrpSpPr/>
                <p:nvPr/>
              </p:nvGrpSpPr>
              <p:grpSpPr>
                <a:xfrm rot="1320000">
                  <a:off x="223830" y="1447804"/>
                  <a:ext cx="1709800" cy="404751"/>
                  <a:chOff x="395257" y="1128622"/>
                  <a:chExt cx="2424210" cy="862037"/>
                </a:xfrm>
              </p:grpSpPr>
              <p:sp>
                <p:nvSpPr>
                  <p:cNvPr id="82" name="Flowchart: Connector 81"/>
                  <p:cNvSpPr/>
                  <p:nvPr/>
                </p:nvSpPr>
                <p:spPr>
                  <a:xfrm>
                    <a:off x="538135" y="112862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Flowchart: Connector 82"/>
                  <p:cNvSpPr/>
                  <p:nvPr/>
                </p:nvSpPr>
                <p:spPr>
                  <a:xfrm>
                    <a:off x="804835" y="1133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Flowchart: Connector 83"/>
                  <p:cNvSpPr/>
                  <p:nvPr/>
                </p:nvSpPr>
                <p:spPr>
                  <a:xfrm>
                    <a:off x="1352522" y="114767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Flowchart: Connector 84"/>
                  <p:cNvSpPr/>
                  <p:nvPr/>
                </p:nvSpPr>
                <p:spPr>
                  <a:xfrm>
                    <a:off x="1076297" y="1138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Flowchart: Connector 85"/>
                  <p:cNvSpPr/>
                  <p:nvPr/>
                </p:nvSpPr>
                <p:spPr>
                  <a:xfrm>
                    <a:off x="666720" y="1400097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Flowchart: Connector 86"/>
                  <p:cNvSpPr/>
                  <p:nvPr/>
                </p:nvSpPr>
                <p:spPr>
                  <a:xfrm>
                    <a:off x="933420" y="140485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Flowchart: Connector 87"/>
                  <p:cNvSpPr/>
                  <p:nvPr/>
                </p:nvSpPr>
                <p:spPr>
                  <a:xfrm>
                    <a:off x="1481107" y="1419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Flowchart: Connector 88"/>
                  <p:cNvSpPr/>
                  <p:nvPr/>
                </p:nvSpPr>
                <p:spPr>
                  <a:xfrm>
                    <a:off x="1204882" y="140962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Flowchart: Connector 89"/>
                  <p:cNvSpPr/>
                  <p:nvPr/>
                </p:nvSpPr>
                <p:spPr>
                  <a:xfrm>
                    <a:off x="523830" y="166206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Flowchart: Connector 90"/>
                  <p:cNvSpPr/>
                  <p:nvPr/>
                </p:nvSpPr>
                <p:spPr>
                  <a:xfrm>
                    <a:off x="790530" y="166682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Flowchart: Connector 91"/>
                  <p:cNvSpPr/>
                  <p:nvPr/>
                </p:nvSpPr>
                <p:spPr>
                  <a:xfrm>
                    <a:off x="1338217" y="1681110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Flowchart: Connector 92"/>
                  <p:cNvSpPr/>
                  <p:nvPr/>
                </p:nvSpPr>
                <p:spPr>
                  <a:xfrm>
                    <a:off x="1061992" y="167158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Flowchart: Connector 93"/>
                  <p:cNvSpPr/>
                  <p:nvPr/>
                </p:nvSpPr>
                <p:spPr>
                  <a:xfrm>
                    <a:off x="395257" y="13905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Flowchart: Connector 94"/>
                  <p:cNvSpPr/>
                  <p:nvPr/>
                </p:nvSpPr>
                <p:spPr>
                  <a:xfrm>
                    <a:off x="1619320" y="115242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Flowchart: Connector 95"/>
                  <p:cNvSpPr/>
                  <p:nvPr/>
                </p:nvSpPr>
                <p:spPr>
                  <a:xfrm>
                    <a:off x="1886020" y="1157183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Flowchart: Connector 96"/>
                  <p:cNvSpPr/>
                  <p:nvPr/>
                </p:nvSpPr>
                <p:spPr>
                  <a:xfrm>
                    <a:off x="2433707" y="117146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Flowchart: Connector 97"/>
                  <p:cNvSpPr/>
                  <p:nvPr/>
                </p:nvSpPr>
                <p:spPr>
                  <a:xfrm>
                    <a:off x="2157482" y="1161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lowchart: Connector 98"/>
                  <p:cNvSpPr/>
                  <p:nvPr/>
                </p:nvSpPr>
                <p:spPr>
                  <a:xfrm>
                    <a:off x="1747905" y="1423896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Flowchart: Connector 99"/>
                  <p:cNvSpPr/>
                  <p:nvPr/>
                </p:nvSpPr>
                <p:spPr>
                  <a:xfrm>
                    <a:off x="2014605" y="1428658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Flowchart: Connector 100"/>
                  <p:cNvSpPr/>
                  <p:nvPr/>
                </p:nvSpPr>
                <p:spPr>
                  <a:xfrm>
                    <a:off x="2562292" y="1442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Flowchart: Connector 101"/>
                  <p:cNvSpPr/>
                  <p:nvPr/>
                </p:nvSpPr>
                <p:spPr>
                  <a:xfrm>
                    <a:off x="2286067" y="143341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Flowchart: Connector 102"/>
                  <p:cNvSpPr/>
                  <p:nvPr/>
                </p:nvSpPr>
                <p:spPr>
                  <a:xfrm>
                    <a:off x="1605015" y="168586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Flowchart: Connector 103"/>
                  <p:cNvSpPr/>
                  <p:nvPr/>
                </p:nvSpPr>
                <p:spPr>
                  <a:xfrm>
                    <a:off x="1871715" y="1690623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lowchart: Connector 104"/>
                  <p:cNvSpPr/>
                  <p:nvPr/>
                </p:nvSpPr>
                <p:spPr>
                  <a:xfrm>
                    <a:off x="2419402" y="170490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Connector 105"/>
                  <p:cNvSpPr/>
                  <p:nvPr/>
                </p:nvSpPr>
                <p:spPr>
                  <a:xfrm>
                    <a:off x="2143177" y="1695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3" name="Group 99"/>
                <p:cNvGrpSpPr/>
                <p:nvPr/>
              </p:nvGrpSpPr>
              <p:grpSpPr>
                <a:xfrm rot="5400000">
                  <a:off x="938212" y="2681284"/>
                  <a:ext cx="1709800" cy="404751"/>
                  <a:chOff x="395257" y="1128622"/>
                  <a:chExt cx="2424210" cy="862037"/>
                </a:xfrm>
              </p:grpSpPr>
              <p:sp>
                <p:nvSpPr>
                  <p:cNvPr id="57" name="Flowchart: Connector 56"/>
                  <p:cNvSpPr/>
                  <p:nvPr/>
                </p:nvSpPr>
                <p:spPr>
                  <a:xfrm>
                    <a:off x="538135" y="112862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lowchart: Connector 57"/>
                  <p:cNvSpPr/>
                  <p:nvPr/>
                </p:nvSpPr>
                <p:spPr>
                  <a:xfrm>
                    <a:off x="804835" y="1133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lowchart: Connector 58"/>
                  <p:cNvSpPr/>
                  <p:nvPr/>
                </p:nvSpPr>
                <p:spPr>
                  <a:xfrm>
                    <a:off x="1352522" y="11476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Flowchart: Connector 59"/>
                  <p:cNvSpPr/>
                  <p:nvPr/>
                </p:nvSpPr>
                <p:spPr>
                  <a:xfrm>
                    <a:off x="1076297" y="1138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lowchart: Connector 60"/>
                  <p:cNvSpPr/>
                  <p:nvPr/>
                </p:nvSpPr>
                <p:spPr>
                  <a:xfrm>
                    <a:off x="666720" y="1400097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/>
                  <p:cNvSpPr/>
                  <p:nvPr/>
                </p:nvSpPr>
                <p:spPr>
                  <a:xfrm>
                    <a:off x="933420" y="140485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Connector 62"/>
                  <p:cNvSpPr/>
                  <p:nvPr/>
                </p:nvSpPr>
                <p:spPr>
                  <a:xfrm>
                    <a:off x="1481107" y="141914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1204882" y="140962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523830" y="1662062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790530" y="166682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1338217" y="168111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1061992" y="1671585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95257" y="1390570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1619320" y="115242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1886020" y="1157183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2433707" y="117146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Flowchart: Connector 72"/>
                  <p:cNvSpPr/>
                  <p:nvPr/>
                </p:nvSpPr>
                <p:spPr>
                  <a:xfrm>
                    <a:off x="2157482" y="1161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lowchart: Connector 73"/>
                  <p:cNvSpPr/>
                  <p:nvPr/>
                </p:nvSpPr>
                <p:spPr>
                  <a:xfrm>
                    <a:off x="1747905" y="1423896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lowchart: Connector 74"/>
                  <p:cNvSpPr/>
                  <p:nvPr/>
                </p:nvSpPr>
                <p:spPr>
                  <a:xfrm>
                    <a:off x="2014605" y="1428658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lowchart: Connector 75"/>
                  <p:cNvSpPr/>
                  <p:nvPr/>
                </p:nvSpPr>
                <p:spPr>
                  <a:xfrm>
                    <a:off x="2562292" y="144294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lowchart: Connector 76"/>
                  <p:cNvSpPr/>
                  <p:nvPr/>
                </p:nvSpPr>
                <p:spPr>
                  <a:xfrm>
                    <a:off x="2286067" y="143341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lowchart: Connector 77"/>
                  <p:cNvSpPr/>
                  <p:nvPr/>
                </p:nvSpPr>
                <p:spPr>
                  <a:xfrm>
                    <a:off x="1605015" y="1685861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lowchart: Connector 78"/>
                  <p:cNvSpPr/>
                  <p:nvPr/>
                </p:nvSpPr>
                <p:spPr>
                  <a:xfrm>
                    <a:off x="1871715" y="1690623"/>
                    <a:ext cx="257175" cy="285750"/>
                  </a:xfrm>
                  <a:prstGeom prst="flowChartConnector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lowchart: Connector 79"/>
                  <p:cNvSpPr/>
                  <p:nvPr/>
                </p:nvSpPr>
                <p:spPr>
                  <a:xfrm>
                    <a:off x="2419402" y="1704909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lowchart: Connector 80"/>
                  <p:cNvSpPr/>
                  <p:nvPr/>
                </p:nvSpPr>
                <p:spPr>
                  <a:xfrm>
                    <a:off x="2143177" y="1695384"/>
                    <a:ext cx="257175" cy="285750"/>
                  </a:xfrm>
                  <a:prstGeom prst="flowChartConnector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TextBox 53"/>
                <p:cNvSpPr txBox="1"/>
                <p:nvPr/>
              </p:nvSpPr>
              <p:spPr>
                <a:xfrm rot="16200000">
                  <a:off x="1104904" y="2414588"/>
                  <a:ext cx="745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Barrel</a:t>
                  </a:r>
                  <a:endParaRPr lang="en-US" dirty="0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1320000">
                  <a:off x="541862" y="1030895"/>
                  <a:ext cx="6690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Vane</a:t>
                  </a:r>
                  <a:endParaRPr lang="en-US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176212" y="2743206"/>
                  <a:ext cx="96000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latin typeface="Calibri"/>
                    </a:rPr>
                    <a:t>Electron</a:t>
                  </a:r>
                </a:p>
                <a:p>
                  <a:r>
                    <a:rPr lang="en-US" dirty="0" smtClean="0"/>
                    <a:t>track</a:t>
                  </a:r>
                  <a:endParaRPr lang="en-US" dirty="0"/>
                </a:p>
              </p:txBody>
            </p:sp>
          </p:grpSp>
          <p:sp>
            <p:nvSpPr>
              <p:cNvPr id="107" name="Arc 106"/>
              <p:cNvSpPr/>
              <p:nvPr/>
            </p:nvSpPr>
            <p:spPr>
              <a:xfrm>
                <a:off x="2577511" y="1766885"/>
                <a:ext cx="2495551" cy="2214562"/>
              </a:xfrm>
              <a:prstGeom prst="arc">
                <a:avLst>
                  <a:gd name="adj1" fmla="val 4645112"/>
                  <a:gd name="adj2" fmla="val 13808052"/>
                </a:avLst>
              </a:prstGeom>
              <a:ln>
                <a:headEnd type="none" w="med" len="med"/>
                <a:tailEnd type="triangl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1" name="Slide Number Placeholder 1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2" name="Footer Placeholder 1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7" grpId="1"/>
      <p:bldP spid="38" grpId="0"/>
      <p:bldP spid="38" grpId="1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34729"/>
            <a:ext cx="6026930" cy="4638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Design:</a:t>
            </a:r>
          </a:p>
          <a:p>
            <a:r>
              <a:rPr lang="en-US" sz="2000" dirty="0" smtClean="0"/>
              <a:t>5% energy measure for trigger decision (1kHz rate)</a:t>
            </a:r>
          </a:p>
          <a:p>
            <a:r>
              <a:rPr lang="en-US" sz="2000" dirty="0" smtClean="0"/>
              <a:t>Timing edge for event reconstruction</a:t>
            </a:r>
          </a:p>
          <a:p>
            <a:r>
              <a:rPr lang="en-US" sz="2000" dirty="0" smtClean="0"/>
              <a:t>Spatial match to tracker trajectory</a:t>
            </a:r>
          </a:p>
          <a:p>
            <a:r>
              <a:rPr lang="en-US" sz="2000" dirty="0" smtClean="0"/>
              <a:t>Low acceptance to Michel Peak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25" name="Picture 6" descr="crystal_preamp_apd_2"/>
          <p:cNvPicPr>
            <a:picLocks noChangeAspect="1" noChangeArrowheads="1"/>
          </p:cNvPicPr>
          <p:nvPr/>
        </p:nvPicPr>
        <p:blipFill>
          <a:blip r:embed="rId3"/>
          <a:srcRect l="5251" t="23866" r="7350" b="33203"/>
          <a:stretch>
            <a:fillRect/>
          </a:stretch>
        </p:blipFill>
        <p:spPr bwMode="auto">
          <a:xfrm>
            <a:off x="4972050" y="2395382"/>
            <a:ext cx="4080510" cy="1502986"/>
          </a:xfrm>
          <a:prstGeom prst="rect">
            <a:avLst/>
          </a:prstGeom>
          <a:noFill/>
        </p:spPr>
      </p:pic>
      <p:grpSp>
        <p:nvGrpSpPr>
          <p:cNvPr id="20" name="Group 534"/>
          <p:cNvGrpSpPr/>
          <p:nvPr/>
        </p:nvGrpSpPr>
        <p:grpSpPr>
          <a:xfrm>
            <a:off x="3483179" y="3822284"/>
            <a:ext cx="5397931" cy="2669956"/>
            <a:chOff x="-1" y="4004611"/>
            <a:chExt cx="5397931" cy="2669956"/>
          </a:xfrm>
        </p:grpSpPr>
        <p:pic>
          <p:nvPicPr>
            <p:cNvPr id="528" name="Picture 4" descr="electron_trac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004611"/>
              <a:ext cx="5397930" cy="2669956"/>
            </a:xfrm>
            <a:prstGeom prst="rect">
              <a:avLst/>
            </a:prstGeom>
            <a:noFill/>
          </p:spPr>
        </p:pic>
        <p:cxnSp>
          <p:nvCxnSpPr>
            <p:cNvPr id="530" name="Straight Arrow Connector 529"/>
            <p:cNvCxnSpPr/>
            <p:nvPr/>
          </p:nvCxnSpPr>
          <p:spPr>
            <a:xfrm>
              <a:off x="3170903" y="4911213"/>
              <a:ext cx="840658" cy="2212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1" name="TextBox 530"/>
            <p:cNvSpPr txBox="1"/>
            <p:nvPr/>
          </p:nvSpPr>
          <p:spPr>
            <a:xfrm>
              <a:off x="-1" y="5928852"/>
              <a:ext cx="287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Tracker Trajectory must project to cal cluster hit</a:t>
              </a:r>
              <a:endParaRPr lang="en-US" dirty="0"/>
            </a:p>
          </p:txBody>
        </p:sp>
        <p:cxnSp>
          <p:nvCxnSpPr>
            <p:cNvPr id="533" name="Straight Arrow Connector 532"/>
            <p:cNvCxnSpPr/>
            <p:nvPr/>
          </p:nvCxnSpPr>
          <p:spPr>
            <a:xfrm flipV="1">
              <a:off x="2492477" y="5220929"/>
              <a:ext cx="1489588" cy="113562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9" name="Group 540"/>
          <p:cNvGrpSpPr/>
          <p:nvPr/>
        </p:nvGrpSpPr>
        <p:grpSpPr>
          <a:xfrm>
            <a:off x="0" y="3851910"/>
            <a:ext cx="3210890" cy="2379253"/>
            <a:chOff x="808456" y="4114800"/>
            <a:chExt cx="3210890" cy="2379253"/>
          </a:xfrm>
        </p:grpSpPr>
        <p:grpSp>
          <p:nvGrpSpPr>
            <p:cNvPr id="532" name="Group 537"/>
            <p:cNvGrpSpPr/>
            <p:nvPr/>
          </p:nvGrpSpPr>
          <p:grpSpPr>
            <a:xfrm>
              <a:off x="808456" y="4114800"/>
              <a:ext cx="3210890" cy="2379253"/>
              <a:chOff x="808456" y="4114800"/>
              <a:chExt cx="3210890" cy="2379253"/>
            </a:xfrm>
          </p:grpSpPr>
          <p:pic>
            <p:nvPicPr>
              <p:cNvPr id="536" name="Picture 7" descr="pwo_panda_energy_resolution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08456" y="4114800"/>
                <a:ext cx="3210890" cy="2379253"/>
              </a:xfrm>
              <a:prstGeom prst="rect">
                <a:avLst/>
              </a:prstGeom>
              <a:noFill/>
            </p:spPr>
          </p:pic>
          <p:sp>
            <p:nvSpPr>
              <p:cNvPr id="537" name="Up Arrow 536"/>
              <p:cNvSpPr/>
              <p:nvPr/>
            </p:nvSpPr>
            <p:spPr>
              <a:xfrm>
                <a:off x="1504334" y="6223822"/>
                <a:ext cx="176981" cy="265471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Oval 538"/>
            <p:cNvSpPr/>
            <p:nvPr/>
          </p:nvSpPr>
          <p:spPr>
            <a:xfrm>
              <a:off x="1474839" y="5206181"/>
              <a:ext cx="250722" cy="28021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1696062" y="514718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&lt;5%</a:t>
              </a:r>
              <a:endParaRPr lang="en-US" dirty="0"/>
            </a:p>
          </p:txBody>
        </p:sp>
      </p:grpSp>
      <p:sp>
        <p:nvSpPr>
          <p:cNvPr id="543" name="Date Placeholder 5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45" name="Slide Number Placeholder 5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46" name="Footer Placeholder 5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Total Project Cost Est. $200M</a:t>
            </a:r>
            <a:r>
              <a:rPr lang="en-US" sz="2400" baseline="0" dirty="0" smtClean="0"/>
              <a:t> (fully loaded, escalated, appropriate contingencies)</a:t>
            </a:r>
          </a:p>
          <a:p>
            <a:r>
              <a:rPr lang="en-US" sz="2400" baseline="0" dirty="0" smtClean="0"/>
              <a:t>Received Stage-1 Approval and DOE’s CD-0</a:t>
            </a:r>
            <a:r>
              <a:rPr lang="en-US" sz="2400" dirty="0" smtClean="0"/>
              <a:t> anticipated shortly</a:t>
            </a:r>
          </a:p>
          <a:p>
            <a:r>
              <a:rPr lang="en-US" sz="2400" dirty="0" smtClean="0"/>
              <a:t>Technically Driven Schedule (wholly</a:t>
            </a:r>
            <a:r>
              <a:rPr lang="en-US" sz="2400" baseline="0" dirty="0" smtClean="0"/>
              <a:t> magnet driven) </a:t>
            </a:r>
            <a:r>
              <a:rPr lang="en-US" sz="2400" dirty="0" smtClean="0"/>
              <a:t>results in 2016 start of data taking</a:t>
            </a:r>
          </a:p>
          <a:p>
            <a:r>
              <a:rPr lang="en-US" sz="2400" dirty="0" smtClean="0"/>
              <a:t>Opportunities for Significant R&amp;D, Test Beam, and Auxiliary</a:t>
            </a:r>
            <a:r>
              <a:rPr lang="en-US" sz="2400" baseline="0" dirty="0" smtClean="0"/>
              <a:t> Measurement</a:t>
            </a:r>
            <a:r>
              <a:rPr lang="en-US" sz="2400" dirty="0" smtClean="0"/>
              <a:t> work for students and university groups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4360" y="4480559"/>
          <a:ext cx="7852440" cy="1874847"/>
        </p:xfrm>
        <a:graphic>
          <a:graphicData uri="http://schemas.openxmlformats.org/drawingml/2006/table">
            <a:tbl>
              <a:tblPr/>
              <a:tblGrid>
                <a:gridCol w="196311"/>
                <a:gridCol w="196311"/>
                <a:gridCol w="196311"/>
                <a:gridCol w="196311"/>
                <a:gridCol w="196311"/>
                <a:gridCol w="196311"/>
                <a:gridCol w="50042"/>
                <a:gridCol w="146269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  <a:gridCol w="196311"/>
              </a:tblGrid>
              <a:tr h="250239">
                <a:tc gridSpan="4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Mu2e Experiment Technically Driven Schedule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7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8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Q1</a:t>
                      </a:r>
                    </a:p>
                  </a:txBody>
                  <a:tcPr marL="6724" marR="6724" marT="67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Q2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Q3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Q4</a:t>
                      </a:r>
                    </a:p>
                  </a:txBody>
                  <a:tcPr marL="6724" marR="6724" marT="67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Mag. CDR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4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Final Magnet Design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545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PSI Test Beam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9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Magnet Construction, Installation, 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Commissioning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4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First Physics Run 2E-17 SES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g</a:t>
            </a:r>
            <a:r>
              <a:rPr lang="en-US" dirty="0" smtClean="0"/>
              <a:t>-2 at FNAL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Theory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Remember that we can express the </a:t>
            </a:r>
            <a:r>
              <a:rPr lang="en-US" sz="2400" dirty="0" err="1" smtClean="0"/>
              <a:t>muon’s</a:t>
            </a:r>
            <a:r>
              <a:rPr lang="en-US" sz="2400" dirty="0" smtClean="0"/>
              <a:t> magnetic moment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Gives us the standard QED prediction:</a:t>
            </a:r>
          </a:p>
          <a:p>
            <a:endParaRPr lang="en-US" sz="2400" dirty="0" smtClean="0"/>
          </a:p>
          <a:p>
            <a:r>
              <a:rPr lang="en-US" sz="2400" dirty="0" smtClean="0"/>
              <a:t>The deviation of g from 2 </a:t>
            </a:r>
            <a:br>
              <a:rPr lang="en-US" sz="2400" dirty="0" smtClean="0"/>
            </a:br>
            <a:r>
              <a:rPr lang="en-US" sz="2400" dirty="0" smtClean="0"/>
              <a:t>is the </a:t>
            </a:r>
            <a:r>
              <a:rPr lang="en-US" sz="2400" i="1" dirty="0" smtClean="0"/>
              <a:t>anomalous magnetic moment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62752" y="2032000"/>
            <a:ext cx="1778515" cy="483109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69269" y="2981056"/>
            <a:ext cx="1802755" cy="304776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9188" y="4347080"/>
            <a:ext cx="1966755" cy="687036"/>
          </a:xfrm>
          <a:prstGeom prst="rect">
            <a:avLst/>
          </a:prstGeom>
          <a:noFill/>
        </p:spPr>
      </p:pic>
      <p:pic>
        <p:nvPicPr>
          <p:cNvPr id="8193" name="Picture 1" descr="C:\Users\norman\Desktop\muon_a_mu_qed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2711" y="2192826"/>
            <a:ext cx="3458437" cy="423780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979374" y="5470948"/>
            <a:ext cx="547322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g-2 is to measure with extreme precision the anomalous magnetic moment and compare it to the corrections that arise in the SM and Beyond SM 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2861190" y="4906299"/>
            <a:ext cx="776137" cy="55391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g-2 Numbers &amp; Theory</a:t>
            </a:r>
            <a:endParaRPr lang="en-US" dirty="0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16544" y="2970816"/>
            <a:ext cx="4068354" cy="341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 bwMode="auto">
          <a:xfrm>
            <a:off x="2036753" y="1204082"/>
            <a:ext cx="5105400" cy="1661993"/>
            <a:chOff x="2036753" y="1204083"/>
            <a:chExt cx="5105400" cy="1661993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2036753" y="1204083"/>
              <a:ext cx="5105400" cy="166199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BNL E821 a</a:t>
              </a:r>
              <a:r>
                <a:rPr lang="en-US" baseline="-25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mi10"/>
                </a:rPr>
                <a:t>¹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  <a:p>
              <a:endParaRPr lang="en-US" sz="900" dirty="0" smtClean="0"/>
            </a:p>
            <a:p>
              <a:r>
                <a:rPr lang="en-US" dirty="0" smtClean="0"/>
                <a:t>Experiment: 	0.54 </a:t>
              </a:r>
              <a:r>
                <a:rPr lang="en-US" dirty="0" err="1" smtClean="0"/>
                <a:t>ppm</a:t>
              </a:r>
              <a:r>
                <a:rPr lang="en-US" dirty="0" smtClean="0"/>
                <a:t> (0.46 stat, 0.31 syst.)</a:t>
              </a:r>
            </a:p>
            <a:p>
              <a:r>
                <a:rPr lang="en-US" dirty="0" smtClean="0"/>
                <a:t>Theory: 		0.48 </a:t>
              </a:r>
              <a:r>
                <a:rPr lang="en-US" dirty="0" err="1" smtClean="0"/>
                <a:t>ppm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88581" y="2389153"/>
              <a:ext cx="4447375" cy="3049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" name="Group 17"/>
          <p:cNvGrpSpPr/>
          <p:nvPr/>
        </p:nvGrpSpPr>
        <p:grpSpPr>
          <a:xfrm>
            <a:off x="5274467" y="3717139"/>
            <a:ext cx="3623733" cy="2308324"/>
            <a:chOff x="660400" y="3776134"/>
            <a:chExt cx="3623733" cy="2308324"/>
          </a:xfrm>
        </p:grpSpPr>
        <p:sp>
          <p:nvSpPr>
            <p:cNvPr id="17" name="TextBox 16"/>
            <p:cNvSpPr txBox="1"/>
            <p:nvPr/>
          </p:nvSpPr>
          <p:spPr>
            <a:xfrm>
              <a:off x="660400" y="3776134"/>
              <a:ext cx="3623733" cy="23083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Points of Reference</a:t>
              </a:r>
            </a:p>
            <a:p>
              <a:pPr algn="ctr"/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SUSY (SPS1A)</a:t>
              </a:r>
            </a:p>
            <a:p>
              <a:pPr algn="ctr"/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Extra Dimensions</a:t>
              </a:r>
            </a:p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21826" y="4699000"/>
              <a:ext cx="2667012" cy="33070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54991" y="5542207"/>
              <a:ext cx="2540513" cy="330708"/>
            </a:xfrm>
            <a:prstGeom prst="rect">
              <a:avLst/>
            </a:prstGeom>
            <a:noFill/>
          </p:spPr>
        </p:pic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102291" y="2931090"/>
            <a:ext cx="25992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Lopez Castro (Photon ’09)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Precision Measurements &amp; Ultra-Rare Processes?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257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We want to access physics beyond the standard model</a:t>
            </a:r>
          </a:p>
          <a:p>
            <a:pPr lvl="1"/>
            <a:r>
              <a:rPr lang="en-US" dirty="0" smtClean="0"/>
              <a:t>This means access to High and Ultra-High Energy interactions</a:t>
            </a:r>
          </a:p>
          <a:p>
            <a:pPr lvl="1"/>
            <a:r>
              <a:rPr lang="en-US" dirty="0" smtClean="0"/>
              <a:t>We get to these energies through loops</a:t>
            </a:r>
          </a:p>
          <a:p>
            <a:pPr lvl="1"/>
            <a:r>
              <a:rPr lang="en-US" dirty="0" smtClean="0"/>
              <a:t>Getting at Loops means making precision measurements </a:t>
            </a:r>
            <a:br>
              <a:rPr lang="en-US" dirty="0" smtClean="0"/>
            </a:br>
            <a:r>
              <a:rPr lang="en-US" dirty="0" smtClean="0"/>
              <a:t>and looking for ultra-rare decays</a:t>
            </a:r>
          </a:p>
          <a:p>
            <a:r>
              <a:rPr lang="en-US" dirty="0" smtClean="0"/>
              <a:t>Ideally we start with processes that are forbidden or highly suppressed in the standard model</a:t>
            </a:r>
          </a:p>
          <a:p>
            <a:pPr lvl="1"/>
            <a:r>
              <a:rPr lang="en-US" dirty="0" smtClean="0"/>
              <a:t>Any observation becomes proof of non-SM physics</a:t>
            </a:r>
          </a:p>
          <a:p>
            <a:r>
              <a:rPr lang="en-US" dirty="0" smtClean="0"/>
              <a:t>Flavor Changing Neutral Currents</a:t>
            </a:r>
          </a:p>
          <a:p>
            <a:pPr lvl="1"/>
            <a:r>
              <a:rPr lang="en-US" dirty="0" smtClean="0"/>
              <a:t>FCNC in quark sector</a:t>
            </a:r>
          </a:p>
          <a:p>
            <a:pPr lvl="2"/>
            <a:r>
              <a:rPr lang="en-US" dirty="0" smtClean="0">
                <a:latin typeface="Calibri"/>
              </a:rPr>
              <a:t>B</a:t>
            </a:r>
            <a:r>
              <a:rPr lang="en-US" baseline="-25000" dirty="0" smtClean="0">
                <a:latin typeface="Calibri"/>
              </a:rPr>
              <a:t>s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, b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s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, K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¼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º</a:t>
            </a:r>
          </a:p>
          <a:p>
            <a:pPr lvl="2"/>
            <a:r>
              <a:rPr lang="en-US" dirty="0" smtClean="0"/>
              <a:t>Allowed but HIGHLY suppressed in Standard Model</a:t>
            </a:r>
          </a:p>
          <a:p>
            <a:pPr lvl="2"/>
            <a:r>
              <a:rPr lang="en-US" dirty="0" smtClean="0"/>
              <a:t>Can receive LARGE enhancements in SUSY and other beyond-SM physics</a:t>
            </a:r>
          </a:p>
          <a:p>
            <a:pPr lvl="1"/>
            <a:r>
              <a:rPr lang="en-US" dirty="0" smtClean="0"/>
              <a:t>FCNC in charged lepton sector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 (Lepton Flavor Violating)</a:t>
            </a:r>
          </a:p>
          <a:p>
            <a:pPr lvl="2"/>
            <a:r>
              <a:rPr lang="en-US" dirty="0" smtClean="0"/>
              <a:t>No SM amplitudes (except via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loops)</a:t>
            </a:r>
          </a:p>
          <a:p>
            <a:pPr lvl="2"/>
            <a:r>
              <a:rPr lang="en-US" dirty="0" smtClean="0"/>
              <a:t>Permitted in beyond-SM models, and have extreme reach in energy</a:t>
            </a:r>
          </a:p>
        </p:txBody>
      </p:sp>
      <p:pic>
        <p:nvPicPr>
          <p:cNvPr id="12290" name="Picture 2" descr="C:\Users\norman\Desktop\Presentation Graphics\sus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4373" y="3350190"/>
            <a:ext cx="5150600" cy="3200709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mph" presetSubtype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g-2 Measurement</a:t>
            </a:r>
            <a:endParaRPr lang="en-US" dirty="0"/>
          </a:p>
        </p:txBody>
      </p:sp>
      <p:sp>
        <p:nvSpPr>
          <p:cNvPr id="49" name="Block Arc 48"/>
          <p:cNvSpPr/>
          <p:nvPr/>
        </p:nvSpPr>
        <p:spPr>
          <a:xfrm>
            <a:off x="-1872206" y="1658593"/>
            <a:ext cx="5333999" cy="4868008"/>
          </a:xfrm>
          <a:prstGeom prst="blockArc">
            <a:avLst>
              <a:gd name="adj1" fmla="val 16147972"/>
              <a:gd name="adj2" fmla="val 532896"/>
              <a:gd name="adj3" fmla="val 8680"/>
            </a:avLst>
          </a:prstGeom>
          <a:gradFill>
            <a:gsLst>
              <a:gs pos="0">
                <a:schemeClr val="dk2">
                  <a:tint val="40000"/>
                  <a:satMod val="350000"/>
                  <a:alpha val="50000"/>
                </a:schemeClr>
              </a:gs>
              <a:gs pos="40000">
                <a:schemeClr val="dk2">
                  <a:tint val="45000"/>
                  <a:shade val="99000"/>
                  <a:satMod val="350000"/>
                  <a:alpha val="50000"/>
                </a:schemeClr>
              </a:gs>
              <a:gs pos="100000">
                <a:schemeClr val="dk2">
                  <a:shade val="20000"/>
                  <a:satMod val="255000"/>
                  <a:alpha val="50000"/>
                </a:schemeClr>
              </a:gs>
            </a:gsLst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82195" y="2046122"/>
            <a:ext cx="2411437" cy="2244786"/>
            <a:chOff x="-135731" y="4748945"/>
            <a:chExt cx="2411437" cy="2244786"/>
          </a:xfrm>
        </p:grpSpPr>
        <p:sp>
          <p:nvSpPr>
            <p:cNvPr id="40" name="Rectangle 39"/>
            <p:cNvSpPr/>
            <p:nvPr/>
          </p:nvSpPr>
          <p:spPr>
            <a:xfrm rot="900000">
              <a:off x="357334" y="4802944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3600000">
              <a:off x="1617271" y="5650965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4500000">
              <a:off x="1827335" y="6114245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1911375" y="6629400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2700000">
              <a:off x="1265432" y="5266009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1800000">
              <a:off x="812703" y="4975936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-135731" y="4748945"/>
              <a:ext cx="271462" cy="457200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2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00000" y="3929319"/>
            <a:ext cx="1634308" cy="485447"/>
            <a:chOff x="690563" y="2824163"/>
            <a:chExt cx="1634308" cy="485447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690563" y="2956382"/>
              <a:ext cx="741333" cy="113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flipV="1">
              <a:off x="700088" y="3184984"/>
              <a:ext cx="727046" cy="1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1457326" y="2824163"/>
              <a:ext cx="8675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Momentum</a:t>
              </a:r>
              <a:endParaRPr lang="en-US" sz="11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462082" y="3048000"/>
              <a:ext cx="42832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Spin</a:t>
              </a:r>
              <a:endParaRPr lang="en-US" sz="11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77251" y="1730638"/>
            <a:ext cx="1418487" cy="242460"/>
            <a:chOff x="1383326" y="1221338"/>
            <a:chExt cx="1418487" cy="242460"/>
          </a:xfrm>
        </p:grpSpPr>
        <p:grpSp>
          <p:nvGrpSpPr>
            <p:cNvPr id="55" name="Group 54"/>
            <p:cNvGrpSpPr/>
            <p:nvPr/>
          </p:nvGrpSpPr>
          <p:grpSpPr>
            <a:xfrm>
              <a:off x="1383326" y="1221338"/>
              <a:ext cx="1418487" cy="242460"/>
              <a:chOff x="3985848" y="1256507"/>
              <a:chExt cx="1418487" cy="242460"/>
            </a:xfrm>
          </p:grpSpPr>
          <p:cxnSp>
            <p:nvCxnSpPr>
              <p:cNvPr id="52" name="Straight Arrow Connector 51"/>
              <p:cNvCxnSpPr/>
              <p:nvPr/>
            </p:nvCxnSpPr>
            <p:spPr>
              <a:xfrm>
                <a:off x="4103074" y="1383323"/>
                <a:ext cx="1301261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C:\Users\norman\Desktop\Presentation Graphics\muon_point_tran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5848" y="1256507"/>
                <a:ext cx="241788" cy="242460"/>
              </a:xfrm>
              <a:prstGeom prst="rect">
                <a:avLst/>
              </a:prstGeom>
              <a:noFill/>
            </p:spPr>
          </p:pic>
        </p:grpSp>
        <p:cxnSp>
          <p:nvCxnSpPr>
            <p:cNvPr id="77" name="Straight Arrow Connector 76"/>
            <p:cNvCxnSpPr/>
            <p:nvPr/>
          </p:nvCxnSpPr>
          <p:spPr>
            <a:xfrm flipV="1">
              <a:off x="1579319" y="1403076"/>
              <a:ext cx="727046" cy="1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3018109" y="2772131"/>
            <a:ext cx="353585" cy="1418487"/>
            <a:chOff x="3724184" y="2262831"/>
            <a:chExt cx="353585" cy="1418487"/>
          </a:xfrm>
        </p:grpSpPr>
        <p:cxnSp>
          <p:nvCxnSpPr>
            <p:cNvPr id="79" name="Straight Arrow Connector 78"/>
            <p:cNvCxnSpPr/>
            <p:nvPr/>
          </p:nvCxnSpPr>
          <p:spPr>
            <a:xfrm rot="5100000" flipV="1">
              <a:off x="3361226" y="2903629"/>
              <a:ext cx="727046" cy="1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 rot="3600000">
              <a:off x="3247295" y="2850845"/>
              <a:ext cx="1418487" cy="242460"/>
              <a:chOff x="3985848" y="1256507"/>
              <a:chExt cx="1418487" cy="24246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4103074" y="1383323"/>
                <a:ext cx="1301261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0" name="Picture 2" descr="C:\Users\norman\Desktop\Presentation Graphics\muon_point_tran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5848" y="1256507"/>
                <a:ext cx="241788" cy="2424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1" name="Group 80"/>
          <p:cNvGrpSpPr/>
          <p:nvPr/>
        </p:nvGrpSpPr>
        <p:grpSpPr>
          <a:xfrm>
            <a:off x="3088448" y="4038225"/>
            <a:ext cx="318416" cy="1418487"/>
            <a:chOff x="3794523" y="3528925"/>
            <a:chExt cx="318416" cy="1418487"/>
          </a:xfrm>
        </p:grpSpPr>
        <p:cxnSp>
          <p:nvCxnSpPr>
            <p:cNvPr id="80" name="Straight Arrow Connector 79"/>
            <p:cNvCxnSpPr/>
            <p:nvPr/>
          </p:nvCxnSpPr>
          <p:spPr>
            <a:xfrm rot="7500000" flipV="1">
              <a:off x="3431565" y="4005599"/>
              <a:ext cx="727046" cy="1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4" name="Group 63"/>
            <p:cNvGrpSpPr/>
            <p:nvPr/>
          </p:nvGrpSpPr>
          <p:grpSpPr>
            <a:xfrm rot="5400000">
              <a:off x="3282465" y="4116939"/>
              <a:ext cx="1418487" cy="242460"/>
              <a:chOff x="3985848" y="1256507"/>
              <a:chExt cx="1418487" cy="242460"/>
            </a:xfrm>
          </p:grpSpPr>
          <p:cxnSp>
            <p:nvCxnSpPr>
              <p:cNvPr id="65" name="Straight Arrow Connector 64"/>
              <p:cNvCxnSpPr/>
              <p:nvPr/>
            </p:nvCxnSpPr>
            <p:spPr>
              <a:xfrm>
                <a:off x="4103074" y="1383323"/>
                <a:ext cx="1301261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6" name="Picture 2" descr="C:\Users\norman\Desktop\Presentation Graphics\muon_point_tran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5848" y="1256507"/>
                <a:ext cx="241788" cy="24246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89" name="Group 88"/>
          <p:cNvGrpSpPr/>
          <p:nvPr/>
        </p:nvGrpSpPr>
        <p:grpSpPr>
          <a:xfrm>
            <a:off x="1520010" y="2120715"/>
            <a:ext cx="827754" cy="1017639"/>
            <a:chOff x="2226085" y="1611415"/>
            <a:chExt cx="827754" cy="1017639"/>
          </a:xfrm>
        </p:grpSpPr>
        <p:pic>
          <p:nvPicPr>
            <p:cNvPr id="1027" name="Picture 3" descr="C:\Users\norman\Desktop\Presentation Graphics\electr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8061" y="2157566"/>
              <a:ext cx="275778" cy="299526"/>
            </a:xfrm>
            <a:prstGeom prst="rect">
              <a:avLst/>
            </a:prstGeom>
            <a:noFill/>
          </p:spPr>
        </p:pic>
        <p:sp>
          <p:nvSpPr>
            <p:cNvPr id="87" name="Arc 86"/>
            <p:cNvSpPr/>
            <p:nvPr/>
          </p:nvSpPr>
          <p:spPr>
            <a:xfrm>
              <a:off x="2226085" y="1611415"/>
              <a:ext cx="722671" cy="1017639"/>
            </a:xfrm>
            <a:prstGeom prst="arc">
              <a:avLst>
                <a:gd name="adj1" fmla="val 17316708"/>
                <a:gd name="adj2" fmla="val 1166409"/>
              </a:avLst>
            </a:prstGeom>
            <a:ln>
              <a:headEnd type="none" w="med" len="med"/>
              <a:tailEnd type="triangl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624141" y="1785906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767497" y="2053511"/>
            <a:ext cx="1418487" cy="727046"/>
            <a:chOff x="2473572" y="1544211"/>
            <a:chExt cx="1418487" cy="727046"/>
          </a:xfrm>
        </p:grpSpPr>
        <p:grpSp>
          <p:nvGrpSpPr>
            <p:cNvPr id="61" name="Group 60"/>
            <p:cNvGrpSpPr/>
            <p:nvPr/>
          </p:nvGrpSpPr>
          <p:grpSpPr>
            <a:xfrm rot="1800000">
              <a:off x="2473572" y="1760599"/>
              <a:ext cx="1418487" cy="242460"/>
              <a:chOff x="3985848" y="1256507"/>
              <a:chExt cx="1418487" cy="242460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4103074" y="1383323"/>
                <a:ext cx="1301261" cy="1588"/>
              </a:xfrm>
              <a:prstGeom prst="straightConnector1">
                <a:avLst/>
              </a:prstGeom>
              <a:ln>
                <a:headEnd type="none" w="med" len="med"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63" name="Picture 2" descr="C:\Users\norman\Desktop\Presentation Graphics\muon_point_trans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85848" y="1256507"/>
                <a:ext cx="241788" cy="242460"/>
              </a:xfrm>
              <a:prstGeom prst="rect">
                <a:avLst/>
              </a:prstGeom>
              <a:noFill/>
            </p:spPr>
          </p:pic>
        </p:grpSp>
        <p:cxnSp>
          <p:nvCxnSpPr>
            <p:cNvPr id="78" name="Straight Arrow Connector 77"/>
            <p:cNvCxnSpPr/>
            <p:nvPr/>
          </p:nvCxnSpPr>
          <p:spPr>
            <a:xfrm rot="2700000" flipV="1">
              <a:off x="2646120" y="1907169"/>
              <a:ext cx="727046" cy="11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0" name="Group 3"/>
          <p:cNvGrpSpPr>
            <a:grpSpLocks/>
          </p:cNvGrpSpPr>
          <p:nvPr/>
        </p:nvGrpSpPr>
        <p:grpSpPr bwMode="auto">
          <a:xfrm>
            <a:off x="4469130" y="3036896"/>
            <a:ext cx="4477042" cy="3304150"/>
            <a:chOff x="864" y="1104"/>
            <a:chExt cx="3888" cy="2633"/>
          </a:xfrm>
        </p:grpSpPr>
        <p:pic>
          <p:nvPicPr>
            <p:cNvPr id="91" name="Picture 4"/>
            <p:cNvPicPr>
              <a:picLocks noChangeAspect="1" noChangeArrowheads="1"/>
            </p:cNvPicPr>
            <p:nvPr/>
          </p:nvPicPr>
          <p:blipFill>
            <a:blip r:embed="rId6"/>
            <a:srcRect t="5511" r="8456" b="35095"/>
            <a:stretch>
              <a:fillRect/>
            </a:stretch>
          </p:blipFill>
          <p:spPr bwMode="auto">
            <a:xfrm>
              <a:off x="864" y="1104"/>
              <a:ext cx="3888" cy="26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" name="Text Box 5"/>
            <p:cNvSpPr txBox="1">
              <a:spLocks noChangeArrowheads="1"/>
            </p:cNvSpPr>
            <p:nvPr/>
          </p:nvSpPr>
          <p:spPr bwMode="auto">
            <a:xfrm>
              <a:off x="1344" y="1152"/>
              <a:ext cx="672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>
                  <a:solidFill>
                    <a:schemeClr val="accent2"/>
                  </a:solidFill>
                  <a:latin typeface="Symbol" pitchFamily="18" charset="2"/>
                </a:rPr>
                <a:t>w</a:t>
              </a:r>
              <a:r>
                <a:rPr lang="en-US" sz="3200" baseline="-25000">
                  <a:solidFill>
                    <a:schemeClr val="accent2"/>
                  </a:solidFill>
                </a:rPr>
                <a:t>a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393055" y="1589336"/>
            <a:ext cx="460672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muon is self analyzing, from the decay distribution of elections</a:t>
            </a:r>
          </a:p>
          <a:p>
            <a:pPr algn="ctr"/>
            <a:r>
              <a:rPr lang="en-US" dirty="0" smtClean="0"/>
              <a:t>The precession frequency is directly obtained from the electron rates in the detectors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138105" y="5755539"/>
            <a:ext cx="364602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This method requires extremely precise knowledge of the B field</a:t>
            </a:r>
            <a:endParaRPr lang="en-US" dirty="0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6585995" y="2847371"/>
            <a:ext cx="532435" cy="393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8677" y="1303282"/>
            <a:ext cx="389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 100% longitudinally Polarized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559" y="3090042"/>
            <a:ext cx="1671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-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decay depends on spin of the muon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6359" y="1912882"/>
            <a:ext cx="1881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’s spin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precesses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15614" y="4635058"/>
            <a:ext cx="3699641" cy="1072055"/>
            <a:chOff x="0" y="3783723"/>
            <a:chExt cx="3699641" cy="1072055"/>
          </a:xfrm>
        </p:grpSpPr>
        <p:sp>
          <p:nvSpPr>
            <p:cNvPr id="96" name="Rectangle 95"/>
            <p:cNvSpPr/>
            <p:nvPr/>
          </p:nvSpPr>
          <p:spPr>
            <a:xfrm>
              <a:off x="0" y="3783723"/>
              <a:ext cx="3699641" cy="10720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9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020" y="3835153"/>
              <a:ext cx="3638760" cy="957569"/>
            </a:xfrm>
            <a:prstGeom prst="rect">
              <a:avLst/>
            </a:prstGeom>
            <a:solidFill>
              <a:schemeClr val="lt1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pic>
      </p:grp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7" name="Footer Placeholder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50" grpId="0"/>
      <p:bldP spid="51" grpId="0"/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Collect 21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the current BNL data set</a:t>
            </a:r>
          </a:p>
          <a:p>
            <a:r>
              <a:rPr lang="en-US" dirty="0" smtClean="0"/>
              <a:t>Statistical &amp; Systematic Error each 0.1ppm</a:t>
            </a:r>
          </a:p>
          <a:p>
            <a:r>
              <a:rPr lang="en-US" dirty="0" smtClean="0"/>
              <a:t>Achieve 4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the precision of the current a</a:t>
            </a:r>
            <a:r>
              <a:rPr lang="en-US" baseline="-25000" dirty="0" smtClean="0">
                <a:latin typeface="cmmi10"/>
              </a:rPr>
              <a:t>¹</a:t>
            </a:r>
            <a:endParaRPr lang="en-US" dirty="0" smtClean="0"/>
          </a:p>
          <a:p>
            <a:r>
              <a:rPr lang="en-US" dirty="0" smtClean="0"/>
              <a:t>Would result in the current deviation from theory moving from 3.8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7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significance (including theory error)</a:t>
            </a:r>
          </a:p>
          <a:p>
            <a:endParaRPr lang="en-US" dirty="0" smtClean="0"/>
          </a:p>
          <a:p>
            <a:r>
              <a:rPr lang="en-US" dirty="0" smtClean="0"/>
              <a:t>Possible at FNAL because we can have: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</a:t>
            </a:r>
          </a:p>
          <a:p>
            <a:pPr lvl="1"/>
            <a:r>
              <a:rPr lang="en-US" dirty="0" smtClean="0"/>
              <a:t>Less background </a:t>
            </a:r>
          </a:p>
          <a:p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 an era where, we are poised to see our first direct evidence of physics beyond the standard model:</a:t>
            </a:r>
          </a:p>
          <a:p>
            <a:r>
              <a:rPr lang="en-US" dirty="0" smtClean="0"/>
              <a:t>We must pay special attention to precision measurements</a:t>
            </a:r>
          </a:p>
          <a:p>
            <a:r>
              <a:rPr lang="en-US" dirty="0" smtClean="0"/>
              <a:t>Mu2e and g-2 have the ability, not only guide us as we begin to interpret and understand signs of new physics,</a:t>
            </a:r>
            <a:br>
              <a:rPr lang="en-US" dirty="0" smtClean="0"/>
            </a:br>
            <a:r>
              <a:rPr lang="en-US" dirty="0" smtClean="0"/>
              <a:t>But they naturally combine to:</a:t>
            </a:r>
          </a:p>
          <a:p>
            <a:pPr lvl="1"/>
            <a:r>
              <a:rPr lang="en-US" dirty="0" smtClean="0"/>
              <a:t>Make elegant predictions</a:t>
            </a:r>
          </a:p>
          <a:p>
            <a:pPr lvl="1"/>
            <a:r>
              <a:rPr lang="en-US" dirty="0" smtClean="0"/>
              <a:t>Probe large parameter spaces</a:t>
            </a:r>
          </a:p>
          <a:p>
            <a:pPr lvl="1"/>
            <a:r>
              <a:rPr lang="en-US" dirty="0" smtClean="0"/>
              <a:t>and access physics beyond the </a:t>
            </a:r>
            <a:r>
              <a:rPr lang="en-US" dirty="0" err="1" smtClean="0"/>
              <a:t>Terascale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Consider the possibilities and join us!</a:t>
            </a:r>
          </a:p>
          <a:p>
            <a:pPr lvl="1"/>
            <a:r>
              <a:rPr lang="en-US" dirty="0" smtClean="0"/>
              <a:t>Mu2e: </a:t>
            </a:r>
            <a:r>
              <a:rPr lang="en-US" dirty="0" smtClean="0">
                <a:hlinkClick r:id="rId3"/>
              </a:rPr>
              <a:t>http://www-mu2e.fnal.gov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g-2: Lee Roberts (</a:t>
            </a:r>
            <a:r>
              <a:rPr lang="en-US" dirty="0" smtClean="0">
                <a:hlinkClick r:id="rId4"/>
              </a:rPr>
              <a:t>roberts@bu.edu</a:t>
            </a:r>
            <a:r>
              <a:rPr lang="en-US" dirty="0" smtClean="0"/>
              <a:t>) and </a:t>
            </a:r>
            <a:br>
              <a:rPr lang="en-US" dirty="0" smtClean="0"/>
            </a:br>
            <a:r>
              <a:rPr lang="en-US" dirty="0" smtClean="0"/>
              <a:t>	Dave Hertzog (</a:t>
            </a:r>
            <a:r>
              <a:rPr lang="en-US" dirty="0" smtClean="0">
                <a:hlinkClick r:id="rId5"/>
              </a:rPr>
              <a:t>hertzog@illinois.edu</a:t>
            </a:r>
            <a:r>
              <a:rPr lang="en-US" dirty="0" smtClean="0"/>
              <a:t>)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</a:t>
            </a:r>
            <a:r>
              <a:rPr lang="en-US" baseline="0" dirty="0" smtClean="0"/>
              <a:t>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 Institutions</a:t>
            </a:r>
          </a:p>
          <a:p>
            <a:r>
              <a:rPr lang="en-US" dirty="0" smtClean="0"/>
              <a:t>Over 70 physicists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910" y="1154430"/>
            <a:ext cx="8366759" cy="5200282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  <a:tileRect/>
          </a:gradFill>
        </p:spPr>
        <p:txBody>
          <a:bodyPr wrap="square" numCol="3" rtlCol="0">
            <a:spAutoFit/>
          </a:bodyPr>
          <a:lstStyle/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University</a:t>
            </a:r>
          </a:p>
          <a:p>
            <a:pPr algn="ctr"/>
            <a:r>
              <a:rPr lang="en-US" sz="1400" dirty="0" err="1" smtClean="0"/>
              <a:t>J.Miller</a:t>
            </a:r>
            <a:r>
              <a:rPr lang="en-US" sz="1400" dirty="0" smtClean="0"/>
              <a:t>, </a:t>
            </a:r>
            <a:r>
              <a:rPr lang="en-US" sz="1400" dirty="0" err="1" smtClean="0"/>
              <a:t>R.Carey</a:t>
            </a:r>
            <a:r>
              <a:rPr lang="en-US" sz="1400" dirty="0" smtClean="0"/>
              <a:t>, </a:t>
            </a:r>
            <a:r>
              <a:rPr lang="en-US" sz="1400" dirty="0" err="1" smtClean="0"/>
              <a:t>K.Lynch</a:t>
            </a:r>
            <a:r>
              <a:rPr lang="en-US" sz="1400" dirty="0" smtClean="0"/>
              <a:t>, B. </a:t>
            </a:r>
            <a:r>
              <a:rPr lang="en-US" sz="1400" dirty="0" err="1" smtClean="0"/>
              <a:t>L.Roberts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Brookhaven National Laboratory</a:t>
            </a:r>
          </a:p>
          <a:p>
            <a:pPr algn="ctr"/>
            <a:r>
              <a:rPr lang="en-US" sz="1400" dirty="0" err="1" smtClean="0"/>
              <a:t>P.Yamin</a:t>
            </a:r>
            <a:r>
              <a:rPr lang="en-US" sz="1400" dirty="0" smtClean="0"/>
              <a:t>, </a:t>
            </a:r>
            <a:r>
              <a:rPr lang="en-US" sz="1400" dirty="0" err="1" smtClean="0"/>
              <a:t>W.Marciano</a:t>
            </a:r>
            <a:r>
              <a:rPr lang="en-US" sz="1400" dirty="0" smtClean="0"/>
              <a:t>, </a:t>
            </a:r>
            <a:r>
              <a:rPr lang="en-US" sz="1400" dirty="0" err="1" smtClean="0"/>
              <a:t>Y.Semertzidis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California, Berkeley</a:t>
            </a:r>
          </a:p>
          <a:p>
            <a:pPr algn="ctr"/>
            <a:r>
              <a:rPr lang="en-US" sz="1400" dirty="0" err="1" smtClean="0"/>
              <a:t>Y.Kolomensky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Calivornia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Irvine</a:t>
            </a:r>
          </a:p>
          <a:p>
            <a:pPr algn="ctr"/>
            <a:r>
              <a:rPr lang="en-US" sz="1400" dirty="0" err="1" smtClean="0"/>
              <a:t>W.Molzon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 University of New York</a:t>
            </a:r>
          </a:p>
          <a:p>
            <a:pPr algn="ctr"/>
            <a:r>
              <a:rPr lang="en-US" sz="1400" dirty="0" err="1" smtClean="0"/>
              <a:t>J.Popp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Fermi National Accelerator Laboratory</a:t>
            </a:r>
          </a:p>
          <a:p>
            <a:pPr algn="ctr"/>
            <a:r>
              <a:rPr lang="en-US" sz="1400" dirty="0" err="1" smtClean="0"/>
              <a:t>C.Ankenbrandt</a:t>
            </a:r>
            <a:r>
              <a:rPr lang="en-US" sz="1400" dirty="0" smtClean="0"/>
              <a:t>, </a:t>
            </a:r>
            <a:r>
              <a:rPr lang="en-US" sz="1400" dirty="0" err="1" smtClean="0"/>
              <a:t>R.Bernstein</a:t>
            </a:r>
            <a:r>
              <a:rPr lang="en-US" sz="1400" dirty="0" smtClean="0"/>
              <a:t>, </a:t>
            </a:r>
            <a:r>
              <a:rPr lang="en-US" sz="1400" dirty="0" err="1" smtClean="0"/>
              <a:t>D.Bogert</a:t>
            </a:r>
            <a:r>
              <a:rPr lang="en-US" sz="1400" dirty="0" smtClean="0"/>
              <a:t>, </a:t>
            </a:r>
            <a:r>
              <a:rPr lang="en-US" sz="1400" dirty="0" err="1" smtClean="0"/>
              <a:t>S.Brice</a:t>
            </a:r>
            <a:r>
              <a:rPr lang="en-US" sz="1400" dirty="0" smtClean="0"/>
              <a:t>, </a:t>
            </a:r>
            <a:r>
              <a:rPr lang="en-US" sz="1400" dirty="0" err="1" smtClean="0"/>
              <a:t>D.Broemmelsiek</a:t>
            </a:r>
            <a:r>
              <a:rPr lang="en-US" sz="1400" dirty="0" smtClean="0"/>
              <a:t>, </a:t>
            </a:r>
            <a:r>
              <a:rPr lang="en-US" sz="1400" dirty="0" err="1" smtClean="0"/>
              <a:t>R.Coleman</a:t>
            </a:r>
            <a:r>
              <a:rPr lang="en-US" sz="1400" dirty="0" smtClean="0"/>
              <a:t>, </a:t>
            </a:r>
            <a:r>
              <a:rPr lang="en-US" sz="1400" dirty="0" err="1" smtClean="0"/>
              <a:t>D.DeJongh</a:t>
            </a:r>
            <a:r>
              <a:rPr lang="en-US" sz="1400" dirty="0" smtClean="0"/>
              <a:t>, </a:t>
            </a:r>
            <a:r>
              <a:rPr lang="en-US" sz="1400" dirty="0" err="1" smtClean="0"/>
              <a:t>S.Geer</a:t>
            </a:r>
            <a:r>
              <a:rPr lang="en-US" sz="1400" dirty="0" smtClean="0"/>
              <a:t>, </a:t>
            </a:r>
            <a:r>
              <a:rPr lang="en-US" sz="1400" dirty="0" err="1" smtClean="0"/>
              <a:t>D.Glenzinski</a:t>
            </a:r>
            <a:r>
              <a:rPr lang="en-US" sz="1400" dirty="0" smtClean="0"/>
              <a:t>, </a:t>
            </a:r>
            <a:r>
              <a:rPr lang="en-US" sz="1400" dirty="0" err="1" smtClean="0"/>
              <a:t>D.Johnson</a:t>
            </a:r>
            <a:r>
              <a:rPr lang="en-US" sz="1400" dirty="0" smtClean="0"/>
              <a:t>, </a:t>
            </a:r>
            <a:r>
              <a:rPr lang="en-US" sz="1400" dirty="0" err="1" smtClean="0"/>
              <a:t>R.Kutschke</a:t>
            </a:r>
            <a:r>
              <a:rPr lang="en-US" sz="1400" dirty="0" smtClean="0"/>
              <a:t>, </a:t>
            </a:r>
            <a:r>
              <a:rPr lang="en-US" sz="1400" dirty="0" err="1" smtClean="0"/>
              <a:t>M.Lamm</a:t>
            </a:r>
            <a:r>
              <a:rPr lang="en-US" sz="1400" dirty="0" smtClean="0"/>
              <a:t>, </a:t>
            </a:r>
            <a:r>
              <a:rPr lang="en-US" sz="1400" dirty="0" err="1" smtClean="0"/>
              <a:t>P.Limon</a:t>
            </a:r>
            <a:r>
              <a:rPr lang="en-US" sz="1400" dirty="0" smtClean="0"/>
              <a:t>, </a:t>
            </a:r>
            <a:r>
              <a:rPr lang="en-US" sz="1400" dirty="0" err="1" smtClean="0"/>
              <a:t>M.Martens</a:t>
            </a:r>
            <a:r>
              <a:rPr lang="en-US" sz="1400" dirty="0" smtClean="0"/>
              <a:t>,  </a:t>
            </a:r>
            <a:r>
              <a:rPr lang="en-US" sz="1400" dirty="0" err="1" smtClean="0"/>
              <a:t>S.Nagaitsev</a:t>
            </a:r>
            <a:r>
              <a:rPr lang="en-US" sz="1400" dirty="0" smtClean="0"/>
              <a:t>,  </a:t>
            </a:r>
            <a:r>
              <a:rPr lang="en-US" sz="1400" dirty="0" err="1" smtClean="0"/>
              <a:t>D.Neuffer</a:t>
            </a:r>
            <a:r>
              <a:rPr lang="en-US" sz="1400" dirty="0" smtClean="0"/>
              <a:t>, </a:t>
            </a:r>
            <a:r>
              <a:rPr lang="en-US" sz="1400" dirty="0" err="1" smtClean="0"/>
              <a:t>M.Popovic</a:t>
            </a:r>
            <a:r>
              <a:rPr lang="en-US" sz="1400" dirty="0" smtClean="0"/>
              <a:t>, </a:t>
            </a:r>
            <a:r>
              <a:rPr lang="en-US" sz="1400" dirty="0" err="1" smtClean="0"/>
              <a:t>E.Prebys</a:t>
            </a:r>
            <a:r>
              <a:rPr lang="en-US" sz="1400" dirty="0" smtClean="0"/>
              <a:t>, </a:t>
            </a:r>
            <a:r>
              <a:rPr lang="en-US" sz="1400" dirty="0" err="1" smtClean="0"/>
              <a:t>R.Ray</a:t>
            </a:r>
            <a:r>
              <a:rPr lang="en-US" sz="1400" dirty="0" smtClean="0"/>
              <a:t>, </a:t>
            </a:r>
            <a:r>
              <a:rPr lang="en-US" sz="1400" dirty="0" err="1" smtClean="0"/>
              <a:t>V.Rusu</a:t>
            </a:r>
            <a:r>
              <a:rPr lang="en-US" sz="1400" dirty="0" smtClean="0"/>
              <a:t>, </a:t>
            </a:r>
            <a:r>
              <a:rPr lang="en-US" sz="1400" dirty="0" err="1" smtClean="0"/>
              <a:t>P.Shanahan</a:t>
            </a:r>
            <a:r>
              <a:rPr lang="en-US" sz="1400" dirty="0" smtClean="0"/>
              <a:t>, </a:t>
            </a:r>
            <a:r>
              <a:rPr lang="en-US" sz="1400" dirty="0" err="1" smtClean="0"/>
              <a:t>M.Syphers</a:t>
            </a:r>
            <a:r>
              <a:rPr lang="en-US" sz="1400" dirty="0" smtClean="0"/>
              <a:t>, </a:t>
            </a:r>
            <a:r>
              <a:rPr lang="en-US" sz="1400" dirty="0" err="1" smtClean="0"/>
              <a:t>H.White,B.Tschirhart</a:t>
            </a:r>
            <a:r>
              <a:rPr lang="en-US" sz="1400" dirty="0" smtClean="0"/>
              <a:t>, </a:t>
            </a:r>
            <a:r>
              <a:rPr lang="en-US" sz="1400" dirty="0" err="1" smtClean="0"/>
              <a:t>K.Yonehara,C.Yoshikawa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Idaho State University</a:t>
            </a:r>
          </a:p>
          <a:p>
            <a:pPr algn="ctr"/>
            <a:r>
              <a:rPr lang="en-US" sz="1400" dirty="0" err="1" smtClean="0"/>
              <a:t>K.Keeter</a:t>
            </a:r>
            <a:r>
              <a:rPr lang="en-US" sz="1400" dirty="0" smtClean="0"/>
              <a:t>, </a:t>
            </a:r>
            <a:r>
              <a:rPr lang="en-US" sz="1400" dirty="0" err="1" smtClean="0"/>
              <a:t>E.Tatar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Illinois, Urbana-Champaign</a:t>
            </a:r>
          </a:p>
          <a:p>
            <a:pPr algn="ctr"/>
            <a:r>
              <a:rPr lang="en-US" sz="1400" dirty="0" err="1" smtClean="0"/>
              <a:t>P.Kammel</a:t>
            </a:r>
            <a:r>
              <a:rPr lang="en-US" sz="1400" dirty="0" smtClean="0"/>
              <a:t>, </a:t>
            </a:r>
            <a:r>
              <a:rPr lang="en-US" sz="1400" dirty="0" err="1" smtClean="0"/>
              <a:t>G.Gollin</a:t>
            </a:r>
            <a:r>
              <a:rPr lang="en-US" sz="1400" dirty="0" smtClean="0"/>
              <a:t>, </a:t>
            </a:r>
            <a:r>
              <a:rPr lang="en-US" sz="1400" dirty="0" err="1" smtClean="0"/>
              <a:t>P.Debevec</a:t>
            </a:r>
            <a:r>
              <a:rPr lang="en-US" sz="1400" dirty="0" smtClean="0"/>
              <a:t>, </a:t>
            </a:r>
            <a:r>
              <a:rPr lang="en-US" sz="1400" dirty="0" err="1" smtClean="0"/>
              <a:t>D.Hertzog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for Nuclear Research, Moscow, Russia</a:t>
            </a:r>
          </a:p>
          <a:p>
            <a:pPr algn="ctr"/>
            <a:r>
              <a:rPr lang="en-US" sz="1400" dirty="0" err="1" smtClean="0"/>
              <a:t>V.Lobashev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Massachusetts, Amherst</a:t>
            </a:r>
          </a:p>
          <a:p>
            <a:pPr algn="ctr"/>
            <a:r>
              <a:rPr lang="en-US" sz="1400" i="1" dirty="0" err="1" smtClean="0"/>
              <a:t>K.Kumar</a:t>
            </a:r>
            <a:r>
              <a:rPr lang="en-US" sz="1400" i="1" dirty="0" smtClean="0"/>
              <a:t>, </a:t>
            </a:r>
            <a:r>
              <a:rPr lang="en-US" sz="1400" dirty="0" err="1" smtClean="0"/>
              <a:t>D.Kawall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Muons, Inc.</a:t>
            </a:r>
          </a:p>
          <a:p>
            <a:pPr algn="ctr"/>
            <a:r>
              <a:rPr lang="en-US" sz="1400" dirty="0" err="1" smtClean="0"/>
              <a:t>T.Roberts</a:t>
            </a:r>
            <a:r>
              <a:rPr lang="en-US" sz="1400" dirty="0" smtClean="0"/>
              <a:t>, </a:t>
            </a:r>
            <a:r>
              <a:rPr lang="en-US" sz="1400" dirty="0" err="1" smtClean="0"/>
              <a:t>R.Abrams</a:t>
            </a:r>
            <a:r>
              <a:rPr lang="en-US" sz="1400" dirty="0" smtClean="0"/>
              <a:t>, </a:t>
            </a:r>
            <a:r>
              <a:rPr lang="en-US" sz="1400" dirty="0" err="1" smtClean="0"/>
              <a:t>M.Cummings</a:t>
            </a:r>
            <a:endParaRPr lang="en-US" sz="1400" dirty="0" smtClean="0"/>
          </a:p>
          <a:p>
            <a:pPr algn="ctr"/>
            <a:r>
              <a:rPr lang="en-US" sz="1400" dirty="0" err="1" smtClean="0"/>
              <a:t>R.Johnson</a:t>
            </a:r>
            <a:r>
              <a:rPr lang="en-US" sz="1400" dirty="0" smtClean="0"/>
              <a:t>, </a:t>
            </a:r>
            <a:r>
              <a:rPr lang="en-US" sz="1400" dirty="0" err="1" smtClean="0"/>
              <a:t>S.Kahn</a:t>
            </a:r>
            <a:r>
              <a:rPr lang="en-US" sz="1400" dirty="0" smtClean="0"/>
              <a:t>, </a:t>
            </a:r>
            <a:r>
              <a:rPr lang="en-US" sz="1400" dirty="0" err="1" smtClean="0"/>
              <a:t>S.Korenev</a:t>
            </a:r>
            <a:r>
              <a:rPr lang="en-US" sz="1400" dirty="0" smtClean="0"/>
              <a:t>, </a:t>
            </a:r>
            <a:r>
              <a:rPr lang="en-US" sz="1400" dirty="0" err="1" smtClean="0"/>
              <a:t>R.Sah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Northwestern University</a:t>
            </a:r>
          </a:p>
          <a:p>
            <a:pPr algn="ctr"/>
            <a:r>
              <a:rPr lang="en-US" sz="1400" dirty="0" err="1" smtClean="0"/>
              <a:t>A.De</a:t>
            </a:r>
            <a:r>
              <a:rPr lang="en-US" sz="1400" dirty="0" smtClean="0"/>
              <a:t> </a:t>
            </a:r>
            <a:r>
              <a:rPr lang="en-US" sz="1400" dirty="0" err="1" smtClean="0"/>
              <a:t>Gouvea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Nazionale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Fisica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Nucleare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Pisa, </a:t>
            </a:r>
            <a:r>
              <a:rPr lang="en-US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Pisa, Pisa, Italy </a:t>
            </a:r>
          </a:p>
          <a:p>
            <a:pPr algn="ctr"/>
            <a:r>
              <a:rPr lang="en-US" sz="1400" dirty="0" err="1" smtClean="0"/>
              <a:t>L.Ristori</a:t>
            </a:r>
            <a:r>
              <a:rPr lang="en-US" sz="1400" dirty="0" smtClean="0"/>
              <a:t>, </a:t>
            </a:r>
            <a:r>
              <a:rPr lang="en-US" sz="1400" dirty="0" err="1" smtClean="0"/>
              <a:t>R.Carosi</a:t>
            </a:r>
            <a:r>
              <a:rPr lang="en-US" sz="1400" dirty="0" smtClean="0"/>
              <a:t>, </a:t>
            </a:r>
            <a:r>
              <a:rPr lang="en-US" sz="1400" dirty="0" err="1" smtClean="0"/>
              <a:t>F.Cervelli</a:t>
            </a:r>
            <a:r>
              <a:rPr lang="en-US" sz="1400" dirty="0" smtClean="0"/>
              <a:t>, </a:t>
            </a:r>
            <a:r>
              <a:rPr lang="en-US" sz="1400" dirty="0" err="1" smtClean="0"/>
              <a:t>T.Lomtadze</a:t>
            </a:r>
            <a:r>
              <a:rPr lang="en-US" sz="1400" dirty="0" smtClean="0"/>
              <a:t>, </a:t>
            </a:r>
            <a:r>
              <a:rPr lang="en-US" sz="1400" dirty="0" err="1" smtClean="0"/>
              <a:t>M.Incagli</a:t>
            </a:r>
            <a:r>
              <a:rPr lang="en-US" sz="1400" dirty="0" smtClean="0"/>
              <a:t>, </a:t>
            </a:r>
            <a:r>
              <a:rPr lang="en-US" sz="1400" dirty="0" err="1" smtClean="0"/>
              <a:t>F.Scuri</a:t>
            </a:r>
            <a:r>
              <a:rPr lang="en-US" sz="1400" dirty="0" smtClean="0"/>
              <a:t>, </a:t>
            </a:r>
            <a:r>
              <a:rPr lang="en-US" sz="1400" dirty="0" err="1" smtClean="0"/>
              <a:t>C.Vannini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 University</a:t>
            </a:r>
          </a:p>
          <a:p>
            <a:pPr algn="ctr"/>
            <a:r>
              <a:rPr lang="en-US" sz="1400" dirty="0" err="1" smtClean="0"/>
              <a:t>M.Corcoran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Syracuse University</a:t>
            </a:r>
          </a:p>
          <a:p>
            <a:pPr algn="ctr"/>
            <a:r>
              <a:rPr lang="en-US" sz="1400" dirty="0" err="1" smtClean="0"/>
              <a:t>P.Souder</a:t>
            </a:r>
            <a:r>
              <a:rPr lang="en-US" sz="1400" dirty="0" smtClean="0"/>
              <a:t>, </a:t>
            </a:r>
            <a:r>
              <a:rPr lang="en-US" sz="1400" dirty="0" err="1" smtClean="0"/>
              <a:t>R.Holmes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Virginia</a:t>
            </a:r>
          </a:p>
          <a:p>
            <a:pPr algn="ctr"/>
            <a:r>
              <a:rPr lang="en-US" sz="1400" dirty="0" err="1" smtClean="0"/>
              <a:t>E.C.Dukes</a:t>
            </a:r>
            <a:r>
              <a:rPr lang="en-US" sz="1400" dirty="0" smtClean="0"/>
              <a:t>, </a:t>
            </a:r>
            <a:r>
              <a:rPr lang="en-US" sz="1400" dirty="0" err="1" smtClean="0"/>
              <a:t>M.Bychkov</a:t>
            </a:r>
            <a:r>
              <a:rPr lang="en-US" sz="1400" dirty="0" smtClean="0"/>
              <a:t>, </a:t>
            </a:r>
            <a:r>
              <a:rPr lang="en-US" sz="1400" dirty="0" err="1" smtClean="0"/>
              <a:t>E.Frlez</a:t>
            </a:r>
            <a:r>
              <a:rPr lang="en-US" sz="1400" dirty="0" smtClean="0"/>
              <a:t>, </a:t>
            </a:r>
            <a:r>
              <a:rPr lang="en-US" sz="1400" dirty="0" err="1" smtClean="0"/>
              <a:t>R.Hirosky</a:t>
            </a:r>
            <a:r>
              <a:rPr lang="en-US" sz="1400" dirty="0" smtClean="0"/>
              <a:t>, </a:t>
            </a:r>
            <a:r>
              <a:rPr lang="en-US" sz="1400" dirty="0" err="1" smtClean="0"/>
              <a:t>A.Norman</a:t>
            </a:r>
            <a:r>
              <a:rPr lang="en-US" sz="1400" dirty="0" smtClean="0"/>
              <a:t>, </a:t>
            </a:r>
            <a:r>
              <a:rPr lang="en-US" sz="1400" dirty="0" err="1" smtClean="0"/>
              <a:t>K.Paschke</a:t>
            </a:r>
            <a:r>
              <a:rPr lang="en-US" sz="1400" dirty="0" smtClean="0"/>
              <a:t>, </a:t>
            </a:r>
            <a:r>
              <a:rPr lang="en-US" sz="1400" dirty="0" err="1" smtClean="0"/>
              <a:t>D.Pocanic</a:t>
            </a:r>
            <a:endParaRPr lang="en-US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William and Mary</a:t>
            </a:r>
          </a:p>
          <a:p>
            <a:pPr algn="ctr"/>
            <a:r>
              <a:rPr lang="en-US" sz="1400" dirty="0" err="1" smtClean="0"/>
              <a:t>J.Kane</a:t>
            </a: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&amp; NO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/>
              <a:t>A/</a:t>
            </a:r>
            <a:r>
              <a:rPr lang="en-US" dirty="0" err="1" smtClean="0"/>
              <a:t>NuMI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362575" cy="2190750"/>
          </a:xfrm>
        </p:spPr>
        <p:txBody>
          <a:bodyPr/>
          <a:lstStyle/>
          <a:p>
            <a:r>
              <a:rPr lang="en-US" dirty="0" smtClean="0"/>
              <a:t>How do we deliver </a:t>
            </a:r>
            <a:r>
              <a:rPr lang="en-US" dirty="0" smtClean="0">
                <a:latin typeface="cmsy10"/>
              </a:rPr>
              <a:t>O</a:t>
            </a:r>
            <a:r>
              <a:rPr lang="en-US" dirty="0" smtClean="0"/>
              <a:t>(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18</a:t>
            </a:r>
            <a:r>
              <a:rPr lang="en-US" dirty="0" smtClean="0"/>
              <a:t>) bunched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’s?</a:t>
            </a:r>
            <a:endParaRPr lang="en-US" dirty="0"/>
          </a:p>
        </p:txBody>
      </p:sp>
      <p:pic>
        <p:nvPicPr>
          <p:cNvPr id="6" name="Picture 65" descr="mu2e_beam_boomerang_23_mu2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599" y="1702146"/>
            <a:ext cx="3023419" cy="2839641"/>
          </a:xfrm>
          <a:prstGeom prst="rect">
            <a:avLst/>
          </a:prstGeom>
          <a:noFill/>
        </p:spPr>
      </p:pic>
      <p:pic>
        <p:nvPicPr>
          <p:cNvPr id="7" name="Picture 48" descr="fermilab_accelerator_complex_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85" y="2952749"/>
            <a:ext cx="5257953" cy="3321944"/>
          </a:xfrm>
          <a:prstGeom prst="rect">
            <a:avLst/>
          </a:prstGeom>
          <a:noFill/>
        </p:spPr>
      </p:pic>
      <p:pic>
        <p:nvPicPr>
          <p:cNvPr id="8" name="Picture 7" descr="proton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4582" y="3347884"/>
            <a:ext cx="268744" cy="2918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4606" y="2838451"/>
            <a:ext cx="3259394" cy="1735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76500" y="2867025"/>
            <a:ext cx="7128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 </a:t>
            </a:r>
            <a:r>
              <a:rPr lang="en-US" sz="1200" dirty="0" err="1" smtClean="0"/>
              <a:t>NuMI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 rot="1800000">
            <a:off x="4743451" y="2524125"/>
            <a:ext cx="209550" cy="45720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2676525" y="3448050"/>
            <a:ext cx="609600" cy="57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57700" y="2057400"/>
            <a:ext cx="1007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</a:t>
            </a:r>
          </a:p>
          <a:p>
            <a:r>
              <a:rPr lang="en-US" sz="1200" dirty="0" smtClean="0"/>
              <a:t>Detector Hall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05425" y="4619624"/>
            <a:ext cx="38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NuMI</a:t>
            </a:r>
            <a:r>
              <a:rPr lang="en-US" dirty="0" smtClean="0"/>
              <a:t> cycles in the Main injector to slow spill to Mu2e.  </a:t>
            </a:r>
          </a:p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Impact on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r>
              <a:rPr lang="en-US" dirty="0" smtClean="0"/>
              <a:t>Results in: </a:t>
            </a:r>
          </a:p>
          <a:p>
            <a:r>
              <a:rPr lang="en-US" dirty="0" smtClean="0"/>
              <a:t>6 batches x 4x10</a:t>
            </a:r>
            <a:r>
              <a:rPr lang="en-US" baseline="30000" dirty="0" smtClean="0"/>
              <a:t>12 </a:t>
            </a:r>
            <a:r>
              <a:rPr lang="en-US" dirty="0" smtClean="0"/>
              <a:t>/1.33 s x 2x10</a:t>
            </a:r>
            <a:r>
              <a:rPr lang="en-US" baseline="30000" dirty="0" smtClean="0"/>
              <a:t>7</a:t>
            </a:r>
            <a:r>
              <a:rPr lang="en-US" dirty="0" smtClean="0"/>
              <a:t> s/yr</a:t>
            </a:r>
          </a:p>
          <a:p>
            <a:r>
              <a:rPr lang="en-US" dirty="0" smtClean="0"/>
              <a:t>= </a:t>
            </a:r>
            <a:r>
              <a:rPr lang="en-US" dirty="0" smtClean="0">
                <a:solidFill>
                  <a:srgbClr val="FF0000"/>
                </a:solidFill>
              </a:rPr>
              <a:t>3.6 x10</a:t>
            </a:r>
            <a:r>
              <a:rPr lang="en-US" baseline="30000" dirty="0" smtClean="0">
                <a:solidFill>
                  <a:srgbClr val="FF0000"/>
                </a:solidFill>
              </a:rPr>
              <a:t>20</a:t>
            </a:r>
            <a:r>
              <a:rPr lang="en-US" dirty="0" smtClean="0">
                <a:solidFill>
                  <a:srgbClr val="FF0000"/>
                </a:solidFill>
              </a:rPr>
              <a:t>protons/yr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3.7037E-7 L -0.07709 -0.00278 " pathEditMode="relative" ptsTypes="AA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pat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00278 C -0.06093 -0.00278 -0.05053 0.01019 -0.05053 0.02639 C -0.05053 0.04236 -0.06093 0.05556 -0.07292 0.05556 C -0.08542 0.05556 -0.09532 0.04236 -0.09532 0.02639 C -0.09532 0.01019 -0.08542 -0.00278 -0.07292 -0.00278 Z " pathEditMode="relative" rAng="0" ptsTypes="fffff">
                                      <p:cBhvr>
                                        <p:cTn id="13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9 -0.00278 C -0.09132 0.01088 -0.10539 0.02454 -0.11459 0.03472 C -0.12379 0.04491 -0.12136 0.04722 -0.1323 0.05833 C -0.14323 0.06945 -0.16424 0.08866 -0.18021 0.10139 C -0.19619 0.11412 -0.21441 0.13032 -0.22813 0.13472 C -0.24185 0.13912 -0.25417 0.13843 -0.2625 0.12778 C -0.27084 0.11713 -0.27483 0.08287 -0.27813 0.07107 " pathEditMode="relative" rAng="0" ptsTypes="aaaaaaa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292 0.09745 C -0.27726 0.08657 -0.28646 0.04815 -0.29896 0.03079 C -0.31146 0.01343 -0.33212 0.00023 -0.34792 -0.00671 C -0.36372 -0.01366 -0.37744 -0.01343 -0.39375 -0.01088 C -0.41007 -0.00833 -0.43334 -0.00093 -0.44584 0.00857 C -0.45834 0.01806 -0.45921 0.02732 -0.46875 0.04607 C -0.4783 0.06482 -0.49497 0.09722 -0.50313 0.12107 C -0.51129 0.14491 -0.5165 0.16574 -0.51771 0.18912 C -0.51893 0.2125 -0.51754 0.24074 -0.51042 0.26134 C -0.5033 0.28195 -0.48837 0.29838 -0.475 0.31273 C -0.46164 0.32708 -0.4474 0.34236 -0.43021 0.34745 C -0.41303 0.35255 -0.38976 0.35116 -0.37188 0.34329 C -0.354 0.33542 -0.33837 0.32431 -0.32292 0.30023 C -0.30747 0.27616 -0.28837 0.22801 -0.27917 0.19884 C -0.27014 0.16968 -0.26875 0.1419 -0.26771 0.12523 C -0.26667 0.10857 -0.27188 0.1044 -0.27292 0.09884 " pathEditMode="relative" rAng="0" ptsTypes="aaaaaaaaaaaaaaaa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2 0.07107 L -0.26771 -0.0497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-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48148E-6 L -0.07605 -0.00278 " pathEditMode="relative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pat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-0.00555 C -0.06093 -0.00555 -0.05053 0.00833 -0.05053 0.0257 C -0.05053 0.04282 -0.06093 0.05695 -0.07292 0.05695 C -0.08542 0.05695 -0.09532 0.04282 -0.09532 0.0257 C -0.09532 0.00833 -0.08542 -0.00555 -0.07292 -0.00555 Z " pathEditMode="relative" rAng="0" ptsTypes="fffff">
                                      <p:cBhvr>
                                        <p:cTn id="39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08 -0.00277 C -0.08594 0.00301 -0.09479 0.00903 -0.10417 0.01945 C -0.11354 0.02986 -0.11563 0.04283 -0.13333 0.05973 C -0.15104 0.07662 -0.19323 0.10811 -0.21042 0.12084 C -0.22761 0.13357 -0.22691 0.13449 -0.23646 0.13611 C -0.24601 0.13773 -0.26181 0.13449 -0.26771 0.13056 C -0.27361 0.12662 -0.26875 0.12523 -0.27205 0.1125 C -0.27518 0.09977 -0.27795 0.07223 -0.28768 0.05417 C -0.2974 0.03611 -0.31563 0.01482 -0.33021 0.00417 C -0.34479 -0.00648 -0.35833 -0.00856 -0.375 -0.00972 C -0.39167 -0.01088 -0.4158 -0.00856 -0.43021 -0.00277 C -0.44462 0.00301 -0.44792 0.00116 -0.46146 0.025 C -0.475 0.04885 -0.50174 0.11042 -0.51146 0.14028 C -0.52118 0.17014 -0.51927 0.18496 -0.51979 0.20417 C -0.52031 0.22338 -0.51927 0.23959 -0.51458 0.25556 C -0.5099 0.27153 -0.50278 0.28542 -0.49167 0.3 C -0.48056 0.31459 -0.46354 0.33449 -0.44792 0.34306 C -0.43229 0.35162 -0.41476 0.3544 -0.39792 0.35139 C -0.38108 0.34838 -0.36094 0.33704 -0.34688 0.325 C -0.33281 0.31297 -0.32413 0.28843 -0.31354 0.27917 C -0.30295 0.26991 -0.28958 0.27547 -0.28333 0.26945 C -0.27708 0.26343 -0.28073 0.25324 -0.27604 0.24306 C -0.27153 0.23287 -0.26146 0.21736 -0.25521 0.20834 C -0.24896 0.19931 -0.24549 0.2 -0.23854 0.18889 C -0.2316 0.17778 -0.22118 0.15764 -0.21354 0.14167 C -0.2059 0.1257 -0.20035 0.10602 -0.19271 0.09306 C -0.18507 0.0801 -0.17778 0.07315 -0.16771 0.06389 C -0.15764 0.05463 -0.13889 0.04468 -0.13229 0.0375 C -0.1257 0.03033 -0.12274 0.02871 -0.12813 0.02084 C -0.13351 0.01297 -0.1559 -0.00578 -0.16458 -0.00972 C -0.17327 -0.01365 -0.17743 -0.01296 -0.18021 -0.00277 C -0.18299 0.00741 -0.18247 0.03982 -0.18125 0.05139 C -0.18004 0.06297 -0.1816 0.06968 -0.17292 0.06667 C -0.16424 0.06366 -0.13663 0.04121 -0.12917 0.03334 C -0.1217 0.02547 -0.12153 0.02709 -0.12813 0.01945 C -0.13472 0.01181 -0.15972 -0.00995 -0.16875 -0.0125 C -0.17778 -0.01504 -0.18004 -0.00717 -0.18229 0.00417 C -0.18455 0.01551 -0.18455 0.04561 -0.18229 0.05556 C -0.18004 0.06551 -0.17795 0.06829 -0.16875 0.06389 C -0.15955 0.05949 -0.14063 0.04954 -0.12708 0.02917 C -0.11354 0.0088 -0.10052 -0.02477 -0.0875 -0.05833 " pathEditMode="relative" ptsTypes="aaaaaaaaaaaaaaaaaaaaaaaaaaaaaaaaaaaaaaa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7" grpId="0" animBg="1"/>
      <p:bldP spid="2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Picture 3" descr="bgo_de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432" y="1218522"/>
            <a:ext cx="3117850" cy="27447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Crystal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50" y="1334729"/>
            <a:ext cx="4970207" cy="4638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Design:</a:t>
            </a:r>
          </a:p>
          <a:p>
            <a:r>
              <a:rPr lang="en-US" sz="2000" dirty="0" smtClean="0"/>
              <a:t>5% energy measure for trigger decision (1Hz rate)</a:t>
            </a:r>
          </a:p>
          <a:p>
            <a:r>
              <a:rPr lang="en-US" sz="2000" dirty="0" smtClean="0"/>
              <a:t>Timing edge for event reconstruction</a:t>
            </a:r>
          </a:p>
          <a:p>
            <a:r>
              <a:rPr lang="en-US" sz="2000" dirty="0" smtClean="0"/>
              <a:t>Spatial match to tracker trajectory</a:t>
            </a:r>
          </a:p>
          <a:p>
            <a:r>
              <a:rPr lang="en-US" sz="2000" dirty="0" smtClean="0"/>
              <a:t>Immune to DIO rates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48873" y="3386237"/>
            <a:ext cx="3208485" cy="3265286"/>
            <a:chOff x="696654" y="767673"/>
            <a:chExt cx="3208485" cy="3265286"/>
          </a:xfrm>
        </p:grpSpPr>
        <p:grpSp>
          <p:nvGrpSpPr>
            <p:cNvPr id="8" name="Group 628"/>
            <p:cNvGrpSpPr/>
            <p:nvPr/>
          </p:nvGrpSpPr>
          <p:grpSpPr>
            <a:xfrm>
              <a:off x="696654" y="767646"/>
              <a:ext cx="3208485" cy="3265313"/>
              <a:chOff x="1103054" y="2233589"/>
              <a:chExt cx="3208485" cy="3265313"/>
            </a:xfrm>
          </p:grpSpPr>
          <p:grpSp>
            <p:nvGrpSpPr>
              <p:cNvPr id="10" name="Group 626"/>
              <p:cNvGrpSpPr/>
              <p:nvPr/>
            </p:nvGrpSpPr>
            <p:grpSpPr>
              <a:xfrm>
                <a:off x="1103054" y="4368891"/>
                <a:ext cx="1620189" cy="837461"/>
                <a:chOff x="1064954" y="3454491"/>
                <a:chExt cx="1620189" cy="837461"/>
              </a:xfrm>
            </p:grpSpPr>
            <p:sp>
              <p:nvSpPr>
                <p:cNvPr id="521" name="Rectangle 1"/>
                <p:cNvSpPr/>
                <p:nvPr/>
              </p:nvSpPr>
              <p:spPr>
                <a:xfrm>
                  <a:off x="1334814" y="3457903"/>
                  <a:ext cx="630621" cy="620110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scene3d>
                  <a:camera prst="isometricOffAxis1Left">
                    <a:rot lat="1080000" lon="2400000" rev="0"/>
                  </a:camera>
                  <a:lightRig rig="soft" dir="t"/>
                </a:scene3d>
                <a:sp3d z="152400" extrusionH="1657350" prstMaterial="flat">
                  <a:extrusionClr>
                    <a:schemeClr val="tx2">
                      <a:lumMod val="40000"/>
                      <a:lumOff val="60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2" name="TextBox 2"/>
                <p:cNvSpPr txBox="1"/>
                <p:nvPr/>
              </p:nvSpPr>
              <p:spPr>
                <a:xfrm rot="720000">
                  <a:off x="1208688" y="4014953"/>
                  <a:ext cx="5886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30mm</a:t>
                  </a:r>
                  <a:endParaRPr lang="en-US" sz="1200" dirty="0"/>
                </a:p>
              </p:txBody>
            </p:sp>
            <p:sp>
              <p:nvSpPr>
                <p:cNvPr id="523" name="TextBox 3"/>
                <p:cNvSpPr txBox="1"/>
                <p:nvPr/>
              </p:nvSpPr>
              <p:spPr>
                <a:xfrm rot="16200000">
                  <a:off x="909142" y="3610303"/>
                  <a:ext cx="58862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30mm</a:t>
                  </a:r>
                  <a:endParaRPr lang="en-US" sz="1200" dirty="0"/>
                </a:p>
              </p:txBody>
            </p:sp>
            <p:sp>
              <p:nvSpPr>
                <p:cNvPr id="524" name="TextBox 4"/>
                <p:cNvSpPr txBox="1"/>
                <p:nvPr/>
              </p:nvSpPr>
              <p:spPr>
                <a:xfrm rot="-1200000">
                  <a:off x="2017973" y="3731138"/>
                  <a:ext cx="66717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/>
                    <a:t>120mm</a:t>
                  </a:r>
                  <a:endParaRPr lang="en-US" sz="12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1243440" y="5191125"/>
                <a:ext cx="129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Single Crystal</a:t>
                </a:r>
                <a:endParaRPr lang="en-US" sz="1400" dirty="0"/>
              </a:p>
            </p:txBody>
          </p:sp>
          <p:grpSp>
            <p:nvGrpSpPr>
              <p:cNvPr id="12" name="Group 522"/>
              <p:cNvGrpSpPr/>
              <p:nvPr/>
            </p:nvGrpSpPr>
            <p:grpSpPr>
              <a:xfrm>
                <a:off x="3343368" y="2233589"/>
                <a:ext cx="638079" cy="2788348"/>
                <a:chOff x="4986430" y="2181202"/>
                <a:chExt cx="638079" cy="2788348"/>
              </a:xfrm>
            </p:grpSpPr>
            <p:grpSp>
              <p:nvGrpSpPr>
                <p:cNvPr id="16" name="Group 421"/>
                <p:cNvGrpSpPr/>
                <p:nvPr/>
              </p:nvGrpSpPr>
              <p:grpSpPr>
                <a:xfrm>
                  <a:off x="4986430" y="4410048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421" name="Rectangle 4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" name="Rectangle 4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Rectangle 4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Rectangle 4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Rectangle 4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Rectangle 4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Rectangle 4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" name="Rectangle 4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" name="Rectangle 4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" name="Rectangle 4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" name="Rectangle 4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" name="Rectangle 4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" name="Rectangle 4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" name="Rectangle 4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" name="Rectangle 4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" name="Rectangle 4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" name="Rectangle 4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" name="Rectangle 4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" name="Rectangle 4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1" name="Rectangle 4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3" name="Rectangle 4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" name="Rectangle 4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" name="Rectangle 4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" name="Rectangle 4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" name="Rectangle 4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" name="Rectangle 4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" name="Rectangle 4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" name="Rectangle 4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" name="Rectangle 4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" name="Rectangle 4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" name="Rectangle 4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" name="Rectangle 4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" name="Rectangle 4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" name="Rectangle 4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0" name="Rectangle 4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2" name="Rectangle 4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3" name="Rectangle 4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4" name="Rectangle 4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5" name="Rectangle 4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6" name="Rectangle 4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7" name="Rectangle 4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8" name="Rectangle 4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9" name="Rectangle 4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0" name="Rectangle 4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1" name="Rectangle 5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2" name="Rectangle 5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3" name="Rectangle 5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4" name="Rectangle 5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5" name="Rectangle 5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6" name="Rectangle 5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9" name="Rectangle 5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0" name="Rectangle 5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1" name="Rectangle 5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2" name="Rectangle 5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3" name="Rectangle 5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4" name="Rectangle 5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5" name="Rectangle 5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7" name="Rectangle 5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8" name="Rectangle 5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9" name="Rectangle 5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0" name="Rectangle 5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" name="Group 117"/>
                <p:cNvGrpSpPr/>
                <p:nvPr/>
              </p:nvGrpSpPr>
              <p:grpSpPr>
                <a:xfrm>
                  <a:off x="4986434" y="3852836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321" name="Rectangle 3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10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11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12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13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14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15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16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19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20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21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22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23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24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Rectangle 25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Rectangle 26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Rectangle 27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0" name="Rectangle 28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Rectangle 3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3" name="Rectangle 3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5" name="Rectangle 3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7" name="Rectangle 3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8" name="Rectangle 3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9" name="Rectangle 3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Rectangle 3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Rectangle 3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Rectangle 3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Rectangle 3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" name="Rectangle 3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Rectangle 3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Rectangle 3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Rectangle 3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Rectangle 3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Rectangle 3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Rectangle 3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" name="Rectangle 3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Rectangle 3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Rectangle 3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Rectangle 3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Rectangle 4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18"/>
                <p:cNvGrpSpPr/>
                <p:nvPr/>
              </p:nvGrpSpPr>
              <p:grpSpPr>
                <a:xfrm>
                  <a:off x="4986432" y="3295628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221" name="Rectangle 2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Rectangle 2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Rectangle 2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Rectangle 2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Rectangle 2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Rectangle 2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Rectangle 2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Rectangle 2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Rectangle 2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Rectangle 3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Rectangle 3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Rectangle 3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219"/>
                <p:cNvGrpSpPr/>
                <p:nvPr/>
              </p:nvGrpSpPr>
              <p:grpSpPr>
                <a:xfrm>
                  <a:off x="4986433" y="2738410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121" name="Rectangle 1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ectangle 1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6" name="Rectangle 1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Rectangle 1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2" name="Rectangle 1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1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Rectangle 1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Rectangle 1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" name="Rectangle 1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" name="Rectangle 2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2" name="Rectangle 2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3" name="Rectangle 2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Rectangle 2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Rectangle 2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" name="Rectangle 2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Rectangle 2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Rectangle 2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Rectangle 2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Rectangle 2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Rectangle 2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" name="Group 320"/>
                <p:cNvGrpSpPr/>
                <p:nvPr/>
              </p:nvGrpSpPr>
              <p:grpSpPr>
                <a:xfrm>
                  <a:off x="4986431" y="2181202"/>
                  <a:ext cx="638075" cy="559502"/>
                  <a:chOff x="5843688" y="2372801"/>
                  <a:chExt cx="1568958" cy="1715733"/>
                </a:xfrm>
                <a:scene3d>
                  <a:camera prst="orthographicFront">
                    <a:rot lat="600000" lon="1200000" rev="0"/>
                  </a:camera>
                  <a:lightRig rig="flat" dir="t">
                    <a:rot lat="0" lon="0" rev="16800000"/>
                  </a:lightRig>
                </a:scene3d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5843752" y="39308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6006662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6165296" y="39303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6322459" y="39308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474859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6634394" y="39308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6797304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6955938" y="39303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7113101" y="39308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7265501" y="393084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843736" y="37593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6006646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6165280" y="37588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Rectangle 33"/>
                  <p:cNvSpPr/>
                  <p:nvPr/>
                </p:nvSpPr>
                <p:spPr>
                  <a:xfrm>
                    <a:off x="6322443" y="375939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/>
                  <p:cNvSpPr/>
                  <p:nvPr/>
                </p:nvSpPr>
                <p:spPr>
                  <a:xfrm>
                    <a:off x="6474843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6634378" y="37593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6797288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6955922" y="37588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7113085" y="375937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7265485" y="375936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843736" y="35831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6006646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6165280" y="35826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6322443" y="35831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6474843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6634378" y="358313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6797288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6955922" y="358265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7113085" y="35831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7265485" y="358313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5843720" y="341167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6006630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6165264" y="341118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6322427" y="341168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474827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6634362" y="341165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797272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6955906" y="341116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7113069" y="341166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7265469" y="341164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5843736" y="32354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6006646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6165280" y="32349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322443" y="32354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6474843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6634378" y="323543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/>
                  <p:cNvSpPr/>
                  <p:nvPr/>
                </p:nvSpPr>
                <p:spPr>
                  <a:xfrm>
                    <a:off x="6797288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6955922" y="323495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/>
                  <p:cNvSpPr/>
                  <p:nvPr/>
                </p:nvSpPr>
                <p:spPr>
                  <a:xfrm>
                    <a:off x="7113085" y="32354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7265485" y="323543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/>
                  <p:cNvSpPr/>
                  <p:nvPr/>
                </p:nvSpPr>
                <p:spPr>
                  <a:xfrm>
                    <a:off x="5843720" y="306397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/>
                  <p:cNvSpPr/>
                  <p:nvPr/>
                </p:nvSpPr>
                <p:spPr>
                  <a:xfrm>
                    <a:off x="6006630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/>
                  <p:cNvSpPr/>
                  <p:nvPr/>
                </p:nvSpPr>
                <p:spPr>
                  <a:xfrm>
                    <a:off x="6165264" y="306348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/>
                  <p:cNvSpPr/>
                  <p:nvPr/>
                </p:nvSpPr>
                <p:spPr>
                  <a:xfrm>
                    <a:off x="6322427" y="306398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6474827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6634362" y="306395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6797272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6955906" y="306346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7113069" y="306396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/>
                  <p:cNvSpPr/>
                  <p:nvPr/>
                </p:nvSpPr>
                <p:spPr>
                  <a:xfrm>
                    <a:off x="7265469" y="306394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5843720" y="28877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" name="Rectangle 81"/>
                  <p:cNvSpPr/>
                  <p:nvPr/>
                </p:nvSpPr>
                <p:spPr>
                  <a:xfrm>
                    <a:off x="6006630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/>
                  <p:cNvSpPr/>
                  <p:nvPr/>
                </p:nvSpPr>
                <p:spPr>
                  <a:xfrm>
                    <a:off x="6165264" y="28872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/>
                  <p:cNvSpPr/>
                  <p:nvPr/>
                </p:nvSpPr>
                <p:spPr>
                  <a:xfrm>
                    <a:off x="6322427" y="28877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6474827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/>
                  <p:cNvSpPr/>
                  <p:nvPr/>
                </p:nvSpPr>
                <p:spPr>
                  <a:xfrm>
                    <a:off x="6634362" y="288772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/>
                  <p:cNvSpPr/>
                  <p:nvPr/>
                </p:nvSpPr>
                <p:spPr>
                  <a:xfrm>
                    <a:off x="6797272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6955906" y="288723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7113069" y="28877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/>
                  <p:cNvSpPr/>
                  <p:nvPr/>
                </p:nvSpPr>
                <p:spPr>
                  <a:xfrm>
                    <a:off x="7265469" y="288771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5843704" y="271625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/>
                  <p:cNvSpPr/>
                  <p:nvPr/>
                </p:nvSpPr>
                <p:spPr>
                  <a:xfrm>
                    <a:off x="6006614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6165248" y="2715769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/>
                  <p:cNvSpPr/>
                  <p:nvPr/>
                </p:nvSpPr>
                <p:spPr>
                  <a:xfrm>
                    <a:off x="6322411" y="27162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6474811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/>
                  <p:cNvSpPr/>
                  <p:nvPr/>
                </p:nvSpPr>
                <p:spPr>
                  <a:xfrm>
                    <a:off x="6634346" y="271624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/>
                  <p:cNvSpPr/>
                  <p:nvPr/>
                </p:nvSpPr>
                <p:spPr>
                  <a:xfrm>
                    <a:off x="6797256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/>
                  <p:cNvSpPr/>
                  <p:nvPr/>
                </p:nvSpPr>
                <p:spPr>
                  <a:xfrm>
                    <a:off x="6955890" y="2715753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/>
                  <p:cNvSpPr/>
                  <p:nvPr/>
                </p:nvSpPr>
                <p:spPr>
                  <a:xfrm>
                    <a:off x="7113053" y="2716250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/>
                  <p:cNvSpPr/>
                  <p:nvPr/>
                </p:nvSpPr>
                <p:spPr>
                  <a:xfrm>
                    <a:off x="7265453" y="271623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/>
                  <p:cNvSpPr/>
                  <p:nvPr/>
                </p:nvSpPr>
                <p:spPr>
                  <a:xfrm>
                    <a:off x="5843704" y="25447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6006614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6165248" y="25443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/>
                  <p:cNvSpPr/>
                  <p:nvPr/>
                </p:nvSpPr>
                <p:spPr>
                  <a:xfrm>
                    <a:off x="6322411" y="25447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6474811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/>
                  <p:cNvSpPr/>
                  <p:nvPr/>
                </p:nvSpPr>
                <p:spPr>
                  <a:xfrm>
                    <a:off x="6634346" y="254477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6797256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/>
                  <p:cNvSpPr/>
                  <p:nvPr/>
                </p:nvSpPr>
                <p:spPr>
                  <a:xfrm>
                    <a:off x="6955890" y="2544285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7113053" y="25447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>
                  <a:xfrm>
                    <a:off x="7265453" y="2544766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5843688" y="237330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/>
                  <p:cNvSpPr/>
                  <p:nvPr/>
                </p:nvSpPr>
                <p:spPr>
                  <a:xfrm>
                    <a:off x="6006598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>
                  <a:xfrm>
                    <a:off x="6165232" y="2372817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/>
                  <p:cNvSpPr/>
                  <p:nvPr/>
                </p:nvSpPr>
                <p:spPr>
                  <a:xfrm>
                    <a:off x="6322395" y="2373314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Rectangle 114"/>
                  <p:cNvSpPr/>
                  <p:nvPr/>
                </p:nvSpPr>
                <p:spPr>
                  <a:xfrm>
                    <a:off x="6474795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Rectangle 115"/>
                  <p:cNvSpPr/>
                  <p:nvPr/>
                </p:nvSpPr>
                <p:spPr>
                  <a:xfrm>
                    <a:off x="6634330" y="237328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6797240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6955874" y="2372801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7113037" y="2373298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/>
                  <p:cNvSpPr/>
                  <p:nvPr/>
                </p:nvSpPr>
                <p:spPr>
                  <a:xfrm>
                    <a:off x="7265437" y="2373282"/>
                    <a:ext cx="147145" cy="157655"/>
                  </a:xfrm>
                  <a:prstGeom prst="rect">
                    <a:avLst/>
                  </a:prstGeom>
                  <a:ln>
                    <a:solidFill>
                      <a:schemeClr val="bg1">
                        <a:lumMod val="75000"/>
                        <a:alpha val="27000"/>
                      </a:schemeClr>
                    </a:solidFill>
                  </a:ln>
                  <a:sp3d extrusionH="762000">
                    <a:extrusionClr>
                      <a:schemeClr val="accent1">
                        <a:lumMod val="20000"/>
                        <a:lumOff val="80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" name="TextBox 12"/>
              <p:cNvSpPr txBox="1"/>
              <p:nvPr/>
            </p:nvSpPr>
            <p:spPr>
              <a:xfrm>
                <a:off x="3252776" y="4995866"/>
                <a:ext cx="769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10 blocks</a:t>
                </a:r>
                <a:endParaRPr lang="en-US" sz="1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2849017" y="3375153"/>
                <a:ext cx="76995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50 blocks</a:t>
                </a:r>
                <a:endParaRPr lang="en-US" sz="12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015090" y="5181600"/>
                <a:ext cx="12964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Calorimeter Fin</a:t>
                </a:r>
                <a:endParaRPr lang="en-US" sz="14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754743" y="1306286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Calibri"/>
                </a:rPr>
                <a:t>PbWO</a:t>
              </a:r>
              <a:r>
                <a:rPr lang="en-US" baseline="-25000" dirty="0" smtClean="0">
                  <a:latin typeface="Calibri"/>
                </a:rPr>
                <a:t>4</a:t>
              </a:r>
            </a:p>
            <a:p>
              <a:pPr algn="ctr"/>
              <a:r>
                <a:rPr lang="en-US" dirty="0" smtClean="0"/>
                <a:t>Crystal Geometry</a:t>
              </a:r>
            </a:p>
          </p:txBody>
        </p:sp>
      </p:grpSp>
      <p:pic>
        <p:nvPicPr>
          <p:cNvPr id="525" name="Picture 6" descr="crystal_preamp_apd_2"/>
          <p:cNvPicPr>
            <a:picLocks noChangeAspect="1" noChangeArrowheads="1"/>
          </p:cNvPicPr>
          <p:nvPr/>
        </p:nvPicPr>
        <p:blipFill>
          <a:blip r:embed="rId4"/>
          <a:srcRect l="5251" t="23866" r="7350" b="33203"/>
          <a:stretch>
            <a:fillRect/>
          </a:stretch>
        </p:blipFill>
        <p:spPr bwMode="auto">
          <a:xfrm>
            <a:off x="530943" y="4468761"/>
            <a:ext cx="4564667" cy="1681317"/>
          </a:xfrm>
          <a:prstGeom prst="rect">
            <a:avLst/>
          </a:prstGeom>
          <a:noFill/>
        </p:spPr>
      </p:pic>
      <p:graphicFrame>
        <p:nvGraphicFramePr>
          <p:cNvPr id="527" name="Table 526"/>
          <p:cNvGraphicFramePr>
            <a:graphicFrameLocks noGrp="1"/>
          </p:cNvGraphicFramePr>
          <p:nvPr/>
        </p:nvGraphicFramePr>
        <p:xfrm>
          <a:off x="5213474" y="4195045"/>
          <a:ext cx="3679804" cy="24384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839902"/>
                <a:gridCol w="1839902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Calorimeter Properties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Resolution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5%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Material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baseline="0" dirty="0" smtClean="0">
                          <a:latin typeface="Calibri"/>
                        </a:rPr>
                        <a:t>PbWO</a:t>
                      </a:r>
                      <a:r>
                        <a:rPr lang="en-US" sz="1400" b="0" i="0" u="none" baseline="-25000" dirty="0" smtClean="0">
                          <a:latin typeface="Calibri"/>
                        </a:rPr>
                        <a:t>4</a:t>
                      </a:r>
                      <a:endParaRPr lang="en-US" sz="1400" b="0" i="0" u="none" baseline="-25000" dirty="0">
                        <a:latin typeface="Calibri"/>
                      </a:endParaRP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Readout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Dual</a:t>
                      </a:r>
                      <a:r>
                        <a:rPr lang="en-US" sz="1400" baseline="0" dirty="0" smtClean="0"/>
                        <a:t> APD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Blocks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500 per fin, 4 fins</a:t>
                      </a: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Segmentation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</a:t>
                      </a:r>
                      <a:r>
                        <a:rPr lang="en-US" sz="1400" baseline="0" dirty="0" smtClean="0">
                          <a:latin typeface="cmsy10"/>
                        </a:rPr>
                        <a:t>£</a:t>
                      </a:r>
                      <a:r>
                        <a:rPr lang="en-US" sz="1400" baseline="0" dirty="0" smtClean="0"/>
                        <a:t>30</a:t>
                      </a:r>
                      <a:r>
                        <a:rPr lang="en-US" sz="1400" baseline="0" dirty="0" smtClean="0">
                          <a:latin typeface="cmsy10"/>
                        </a:rPr>
                        <a:t>£</a:t>
                      </a:r>
                      <a:r>
                        <a:rPr lang="en-US" sz="1400" b="0" i="0" u="none" baseline="0" dirty="0" smtClean="0">
                          <a:latin typeface="Calibri"/>
                        </a:rPr>
                        <a:t>120mm</a:t>
                      </a:r>
                      <a:r>
                        <a:rPr lang="en-US" sz="1400" b="0" i="0" u="none" baseline="30000" dirty="0" smtClean="0">
                          <a:latin typeface="Calibri"/>
                        </a:rPr>
                        <a:t>3</a:t>
                      </a:r>
                      <a:endParaRPr lang="en-US" sz="1400" b="0" i="0" u="none" baseline="30000" dirty="0">
                        <a:latin typeface="Calibri"/>
                      </a:endParaRPr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</a:t>
                      </a:r>
                      <a:r>
                        <a:rPr lang="en-US" sz="1400" baseline="0" dirty="0" smtClean="0"/>
                        <a:t> Rate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1kHz</a:t>
                      </a:r>
                      <a:endParaRPr lang="en-US" sz="1400" dirty="0"/>
                    </a:p>
                  </a:txBody>
                  <a:tcPr/>
                </a:tc>
              </a:tr>
              <a:tr h="25629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Light yield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20-30p.e./MeV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35" name="Group 534"/>
          <p:cNvGrpSpPr/>
          <p:nvPr/>
        </p:nvGrpSpPr>
        <p:grpSpPr>
          <a:xfrm>
            <a:off x="-1" y="3916123"/>
            <a:ext cx="5397931" cy="2669956"/>
            <a:chOff x="-1" y="4004611"/>
            <a:chExt cx="5397931" cy="2669956"/>
          </a:xfrm>
        </p:grpSpPr>
        <p:pic>
          <p:nvPicPr>
            <p:cNvPr id="528" name="Picture 4" descr="electron_trac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004611"/>
              <a:ext cx="5397930" cy="2669956"/>
            </a:xfrm>
            <a:prstGeom prst="rect">
              <a:avLst/>
            </a:prstGeom>
            <a:noFill/>
          </p:spPr>
        </p:pic>
        <p:cxnSp>
          <p:nvCxnSpPr>
            <p:cNvPr id="530" name="Straight Arrow Connector 529"/>
            <p:cNvCxnSpPr/>
            <p:nvPr/>
          </p:nvCxnSpPr>
          <p:spPr>
            <a:xfrm>
              <a:off x="3170903" y="4911213"/>
              <a:ext cx="840658" cy="2212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531" name="TextBox 530"/>
            <p:cNvSpPr txBox="1"/>
            <p:nvPr/>
          </p:nvSpPr>
          <p:spPr>
            <a:xfrm>
              <a:off x="-1" y="5928852"/>
              <a:ext cx="28759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Tracker Trajectory must project to cal cluster hit</a:t>
              </a:r>
              <a:endParaRPr lang="en-US" dirty="0"/>
            </a:p>
          </p:txBody>
        </p:sp>
        <p:cxnSp>
          <p:nvCxnSpPr>
            <p:cNvPr id="533" name="Straight Arrow Connector 532"/>
            <p:cNvCxnSpPr/>
            <p:nvPr/>
          </p:nvCxnSpPr>
          <p:spPr>
            <a:xfrm flipV="1">
              <a:off x="2492477" y="5220929"/>
              <a:ext cx="1489588" cy="113562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4" name="TextBox 533"/>
          <p:cNvSpPr txBox="1"/>
          <p:nvPr/>
        </p:nvSpPr>
        <p:spPr>
          <a:xfrm rot="-1080000">
            <a:off x="5943598" y="4822722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13.6X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grpSp>
        <p:nvGrpSpPr>
          <p:cNvPr id="541" name="Group 540"/>
          <p:cNvGrpSpPr/>
          <p:nvPr/>
        </p:nvGrpSpPr>
        <p:grpSpPr>
          <a:xfrm>
            <a:off x="808456" y="4114800"/>
            <a:ext cx="3210890" cy="2379253"/>
            <a:chOff x="808456" y="4114800"/>
            <a:chExt cx="3210890" cy="2379253"/>
          </a:xfrm>
        </p:grpSpPr>
        <p:grpSp>
          <p:nvGrpSpPr>
            <p:cNvPr id="538" name="Group 537"/>
            <p:cNvGrpSpPr/>
            <p:nvPr/>
          </p:nvGrpSpPr>
          <p:grpSpPr>
            <a:xfrm>
              <a:off x="808456" y="4114800"/>
              <a:ext cx="3210890" cy="2379253"/>
              <a:chOff x="808456" y="4114800"/>
              <a:chExt cx="3210890" cy="2379253"/>
            </a:xfrm>
          </p:grpSpPr>
          <p:pic>
            <p:nvPicPr>
              <p:cNvPr id="536" name="Picture 7" descr="pwo_panda_energy_resolution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808456" y="4114800"/>
                <a:ext cx="3210890" cy="2379253"/>
              </a:xfrm>
              <a:prstGeom prst="rect">
                <a:avLst/>
              </a:prstGeom>
              <a:noFill/>
            </p:spPr>
          </p:pic>
          <p:sp>
            <p:nvSpPr>
              <p:cNvPr id="537" name="Up Arrow 536"/>
              <p:cNvSpPr/>
              <p:nvPr/>
            </p:nvSpPr>
            <p:spPr>
              <a:xfrm>
                <a:off x="1504334" y="6223822"/>
                <a:ext cx="176981" cy="265471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9" name="Oval 538"/>
            <p:cNvSpPr/>
            <p:nvPr/>
          </p:nvSpPr>
          <p:spPr>
            <a:xfrm>
              <a:off x="1474839" y="5206181"/>
              <a:ext cx="250722" cy="280219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1696062" y="514718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&lt;5%</a:t>
              </a:r>
              <a:endParaRPr lang="en-US" dirty="0"/>
            </a:p>
          </p:txBody>
        </p:sp>
      </p:grpSp>
      <p:grpSp>
        <p:nvGrpSpPr>
          <p:cNvPr id="545" name="Group 544"/>
          <p:cNvGrpSpPr/>
          <p:nvPr/>
        </p:nvGrpSpPr>
        <p:grpSpPr>
          <a:xfrm>
            <a:off x="7020231" y="2359743"/>
            <a:ext cx="1692495" cy="840659"/>
            <a:chOff x="7020231" y="2359743"/>
            <a:chExt cx="1692495" cy="840659"/>
          </a:xfrm>
        </p:grpSpPr>
        <p:sp>
          <p:nvSpPr>
            <p:cNvPr id="542" name="Oval 541"/>
            <p:cNvSpPr/>
            <p:nvPr/>
          </p:nvSpPr>
          <p:spPr>
            <a:xfrm>
              <a:off x="7020231" y="2359743"/>
              <a:ext cx="722671" cy="840659"/>
            </a:xfrm>
            <a:prstGeom prst="ellipse">
              <a:avLst/>
            </a:prstGeom>
            <a:noFill/>
            <a:ln w="38100">
              <a:prstDash val="sysDot"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TextBox 543"/>
            <p:cNvSpPr txBox="1"/>
            <p:nvPr/>
          </p:nvSpPr>
          <p:spPr>
            <a:xfrm>
              <a:off x="7728161" y="2890682"/>
              <a:ext cx="9845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DIO Radius</a:t>
              </a:r>
              <a:endParaRPr lang="en-US" sz="1400" dirty="0"/>
            </a:p>
          </p:txBody>
        </p:sp>
      </p:grpSp>
      <p:sp>
        <p:nvSpPr>
          <p:cNvPr id="543" name="Date Placeholder 5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546" name="Slide Number Placeholder 5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47" name="Footer Placeholder 5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Tracker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54013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Longitudinal Tracker Features:</a:t>
            </a:r>
          </a:p>
          <a:p>
            <a:pPr lvl="1"/>
            <a:r>
              <a:rPr lang="en-US" sz="2400" dirty="0" smtClean="0"/>
              <a:t>2800 straw tubes in vacuum</a:t>
            </a:r>
          </a:p>
          <a:p>
            <a:pPr lvl="1"/>
            <a:r>
              <a:rPr lang="en-US" sz="2400" dirty="0" smtClean="0"/>
              <a:t>Utilize 17,000 pad readouts</a:t>
            </a:r>
          </a:p>
          <a:p>
            <a:pPr lvl="1"/>
            <a:r>
              <a:rPr lang="en-US" sz="2400" dirty="0" smtClean="0"/>
              <a:t>50% Geometric acceptance to signal (90</a:t>
            </a:r>
            <a:r>
              <a:rPr lang="en-US" sz="2400" dirty="0" smtClean="0">
                <a:latin typeface="Times New Roman"/>
                <a:cs typeface="Times New Roman"/>
              </a:rPr>
              <a:t>°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§</a:t>
            </a:r>
            <a:r>
              <a:rPr lang="en-US" sz="2400" dirty="0" smtClean="0"/>
              <a:t> 30</a:t>
            </a:r>
            <a:r>
              <a:rPr lang="en-US" sz="2400" dirty="0" smtClean="0">
                <a:latin typeface="Times New Roman"/>
                <a:cs typeface="Times New Roman"/>
              </a:rPr>
              <a:t>°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Intrinsic resolution 200keV</a:t>
            </a:r>
          </a:p>
          <a:p>
            <a:pPr lvl="1"/>
            <a:r>
              <a:rPr lang="en-US" sz="2400" dirty="0" smtClean="0"/>
              <a:t>Virtually Immune to DIO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94320" y="1331903"/>
            <a:ext cx="3839148" cy="3091513"/>
            <a:chOff x="1755225" y="2144109"/>
            <a:chExt cx="3839148" cy="3091513"/>
          </a:xfrm>
        </p:grpSpPr>
        <p:grpSp>
          <p:nvGrpSpPr>
            <p:cNvPr id="7" name="Group 42"/>
            <p:cNvGrpSpPr/>
            <p:nvPr/>
          </p:nvGrpSpPr>
          <p:grpSpPr>
            <a:xfrm>
              <a:off x="2049513" y="2144109"/>
              <a:ext cx="3544860" cy="3091513"/>
              <a:chOff x="2049513" y="2144109"/>
              <a:chExt cx="3544860" cy="3091513"/>
            </a:xfrm>
          </p:grpSpPr>
          <p:grpSp>
            <p:nvGrpSpPr>
              <p:cNvPr id="13" name="Group 3"/>
              <p:cNvGrpSpPr/>
              <p:nvPr/>
            </p:nvGrpSpPr>
            <p:grpSpPr>
              <a:xfrm>
                <a:off x="2732689" y="2438401"/>
                <a:ext cx="2301766" cy="2385848"/>
                <a:chOff x="5065986" y="2606566"/>
                <a:chExt cx="2301766" cy="2385848"/>
              </a:xfrm>
            </p:grpSpPr>
            <p:sp>
              <p:nvSpPr>
                <p:cNvPr id="33" name="Oval 1"/>
                <p:cNvSpPr/>
                <p:nvPr/>
              </p:nvSpPr>
              <p:spPr>
                <a:xfrm>
                  <a:off x="5065986" y="2606566"/>
                  <a:ext cx="2301766" cy="2385848"/>
                </a:xfrm>
                <a:prstGeom prst="ellipse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2"/>
                <p:cNvSpPr/>
                <p:nvPr/>
              </p:nvSpPr>
              <p:spPr>
                <a:xfrm>
                  <a:off x="5134306" y="2653866"/>
                  <a:ext cx="2149366" cy="2264979"/>
                </a:xfrm>
                <a:prstGeom prst="ellipse">
                  <a:avLst/>
                </a:prstGeom>
                <a:gradFill>
                  <a:gsLst>
                    <a:gs pos="0">
                      <a:schemeClr val="accent6">
                        <a:tint val="50000"/>
                        <a:satMod val="300000"/>
                        <a:alpha val="5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4" name="Straight Arrow Connector 13"/>
              <p:cNvCxnSpPr>
                <a:stCxn id="32" idx="3"/>
              </p:cNvCxnSpPr>
              <p:nvPr/>
            </p:nvCxnSpPr>
            <p:spPr>
              <a:xfrm rot="5400000">
                <a:off x="3097192" y="3730889"/>
                <a:ext cx="706678" cy="669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8"/>
              <p:cNvCxnSpPr>
                <a:stCxn id="32" idx="6"/>
              </p:cNvCxnSpPr>
              <p:nvPr/>
            </p:nvCxnSpPr>
            <p:spPr>
              <a:xfrm flipV="1">
                <a:off x="3978165" y="3618191"/>
                <a:ext cx="972210" cy="10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32" idx="0"/>
              </p:cNvCxnSpPr>
              <p:nvPr/>
            </p:nvCxnSpPr>
            <p:spPr>
              <a:xfrm rot="5400000" flipH="1" flipV="1">
                <a:off x="3358059" y="2992821"/>
                <a:ext cx="1024752" cy="105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32" idx="7"/>
              </p:cNvCxnSpPr>
              <p:nvPr/>
            </p:nvCxnSpPr>
            <p:spPr>
              <a:xfrm rot="5400000" flipH="1" flipV="1">
                <a:off x="3926496" y="2835975"/>
                <a:ext cx="727686" cy="690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32" idx="5"/>
              </p:cNvCxnSpPr>
              <p:nvPr/>
            </p:nvCxnSpPr>
            <p:spPr>
              <a:xfrm rot="16200000" flipH="1">
                <a:off x="3937000" y="3720375"/>
                <a:ext cx="706678" cy="6905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32" idx="4"/>
              </p:cNvCxnSpPr>
              <p:nvPr/>
            </p:nvCxnSpPr>
            <p:spPr>
              <a:xfrm rot="16200000" flipH="1">
                <a:off x="3368563" y="4243551"/>
                <a:ext cx="1003744" cy="105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32" idx="2"/>
              </p:cNvCxnSpPr>
              <p:nvPr/>
            </p:nvCxnSpPr>
            <p:spPr>
              <a:xfrm rot="10800000">
                <a:off x="2801010" y="3618191"/>
                <a:ext cx="951183" cy="1050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32" idx="1"/>
              </p:cNvCxnSpPr>
              <p:nvPr/>
            </p:nvCxnSpPr>
            <p:spPr>
              <a:xfrm rot="16200000" flipV="1">
                <a:off x="3086688" y="2846488"/>
                <a:ext cx="727686" cy="66950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4141075" y="3668111"/>
                <a:ext cx="743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Atm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3557" y="3221420"/>
                <a:ext cx="7430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 </a:t>
                </a:r>
                <a:r>
                  <a:rPr lang="en-US" dirty="0" err="1" smtClean="0"/>
                  <a:t>Atm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879836" y="4866290"/>
                <a:ext cx="21037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Diameter Swell &gt; 1%</a:t>
                </a:r>
                <a:endParaRPr lang="en-US" dirty="0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3962402" y="2480443"/>
                <a:ext cx="662148" cy="38888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424859" y="2144109"/>
                <a:ext cx="9581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Fast Gas</a:t>
                </a:r>
                <a:endParaRPr lang="en-US" dirty="0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3720662" y="2564523"/>
                <a:ext cx="1555532" cy="2123090"/>
              </a:xfrm>
              <a:prstGeom prst="arc">
                <a:avLst>
                  <a:gd name="adj1" fmla="val 17324484"/>
                  <a:gd name="adj2" fmla="val 4028881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5400000">
                <a:off x="4939866" y="3426374"/>
                <a:ext cx="9396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Vacuum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0800000" flipV="1">
                <a:off x="2879835" y="4014950"/>
                <a:ext cx="157655" cy="84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 flipH="1">
                <a:off x="2674879" y="4114803"/>
                <a:ext cx="157655" cy="840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2049513" y="4088525"/>
                <a:ext cx="6575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 smtClean="0"/>
                  <a:t>25 </a:t>
                </a:r>
                <a:r>
                  <a:rPr lang="en-US" sz="1400" dirty="0" smtClean="0">
                    <a:latin typeface="cmmi10"/>
                  </a:rPr>
                  <a:t>¹</a:t>
                </a:r>
                <a:r>
                  <a:rPr lang="en-US" sz="1400" dirty="0" smtClean="0"/>
                  <a:t>m</a:t>
                </a:r>
              </a:p>
            </p:txBody>
          </p:sp>
          <p:sp>
            <p:nvSpPr>
              <p:cNvPr id="32" name="Flowchart: Connector 31"/>
              <p:cNvSpPr/>
              <p:nvPr/>
            </p:nvSpPr>
            <p:spPr>
              <a:xfrm>
                <a:off x="3752192" y="3510453"/>
                <a:ext cx="225973" cy="236483"/>
              </a:xfrm>
              <a:prstGeom prst="flowChartConnector">
                <a:avLst/>
              </a:prstGeom>
              <a:gradFill>
                <a:gsLst>
                  <a:gs pos="0">
                    <a:srgbClr val="FFFF00"/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</a:gra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 rot="18900000">
              <a:off x="1828800" y="2438400"/>
              <a:ext cx="2207172" cy="346841"/>
              <a:chOff x="6096000" y="1534511"/>
              <a:chExt cx="2207172" cy="346841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96000" y="1807779"/>
                <a:ext cx="2207172" cy="73573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621517" y="1534511"/>
                <a:ext cx="12394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Pad Readout</a:t>
                </a:r>
                <a:endParaRPr lang="en-US" sz="1600" dirty="0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V="1">
              <a:off x="2154621" y="3909844"/>
              <a:ext cx="578069" cy="315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755225" y="3584024"/>
              <a:ext cx="981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1-10M</a:t>
              </a:r>
              <a:r>
                <a:rPr lang="en-US" dirty="0" smtClean="0">
                  <a:latin typeface="Symbol"/>
                  <a:sym typeface="Symbol"/>
                </a:rPr>
                <a:t></a:t>
              </a:r>
              <a:endParaRPr lang="en-US" dirty="0">
                <a:latin typeface="Symbol"/>
              </a:endParaRPr>
            </a:p>
          </p:txBody>
        </p:sp>
      </p:grpSp>
      <p:pic>
        <p:nvPicPr>
          <p:cNvPr id="35" name="Picture 7" descr="Detector_Solenoid_muon_to_electron_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1215" y="4460682"/>
            <a:ext cx="4173793" cy="1940119"/>
          </a:xfrm>
          <a:prstGeom prst="rect">
            <a:avLst/>
          </a:prstGeom>
          <a:noFill/>
        </p:spPr>
      </p:pic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to SUSY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62024"/>
            <a:ext cx="4038600" cy="35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11174" y="6079960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Hisano</a:t>
            </a:r>
            <a:r>
              <a:rPr lang="en-US" sz="1200" dirty="0" smtClean="0"/>
              <a:t> et al. 1997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86399" y="2662990"/>
            <a:ext cx="3031959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4989" y="245444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Sindrum</a:t>
            </a:r>
            <a:r>
              <a:rPr lang="en-US" sz="1200" dirty="0" smtClean="0">
                <a:solidFill>
                  <a:srgbClr val="0070C0"/>
                </a:solidFill>
              </a:rPr>
              <a:t> II Bound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02442" y="3712745"/>
            <a:ext cx="302393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422" y="3511015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Mu2e Phase-1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0464" y="4090736"/>
            <a:ext cx="3023937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5368" y="3866146"/>
            <a:ext cx="1759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Mu2e Phase-2 (Project X)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3078" name="Picture 6" descr="C:\Users\norman\Desktop\susy_l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65472" y="2146022"/>
            <a:ext cx="5605975" cy="144601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6816" y="1519727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Rates are not small because they are set by the SUSY mass scale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SUSY like we would see at the LHC:</a:t>
            </a:r>
            <a:br>
              <a:rPr lang="en-US" dirty="0" smtClean="0"/>
            </a:br>
            <a:r>
              <a:rPr lang="en-US" dirty="0" smtClean="0"/>
              <a:t>    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-15</a:t>
            </a:r>
          </a:p>
          <a:p>
            <a:r>
              <a:rPr lang="en-US" dirty="0" smtClean="0"/>
              <a:t>Makes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compelling, since for Mu2e this would mean observation of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    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¼O</a:t>
            </a:r>
            <a:r>
              <a:rPr lang="en-US" dirty="0" smtClean="0">
                <a:solidFill>
                  <a:srgbClr val="C00000"/>
                </a:solidFill>
              </a:rPr>
              <a:t>(40) events </a:t>
            </a:r>
          </a:p>
          <a:p>
            <a:endParaRPr lang="en-US" dirty="0"/>
          </a:p>
        </p:txBody>
      </p:sp>
      <p:grpSp>
        <p:nvGrpSpPr>
          <p:cNvPr id="3" name="Group 17"/>
          <p:cNvGrpSpPr/>
          <p:nvPr/>
        </p:nvGrpSpPr>
        <p:grpSpPr>
          <a:xfrm>
            <a:off x="47173" y="3461693"/>
            <a:ext cx="6795684" cy="2549068"/>
            <a:chOff x="0" y="4681871"/>
            <a:chExt cx="6795684" cy="2549068"/>
          </a:xfrm>
        </p:grpSpPr>
        <p:pic>
          <p:nvPicPr>
            <p:cNvPr id="3079" name="Picture 7" descr="C:\Users\norman\Desktop\slepton_mixin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810319"/>
              <a:ext cx="3465851" cy="169699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27" name="TextBox 26"/>
            <p:cNvSpPr txBox="1"/>
            <p:nvPr/>
          </p:nvSpPr>
          <p:spPr>
            <a:xfrm>
              <a:off x="2725129" y="6030610"/>
              <a:ext cx="4070555" cy="120032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Access to ultra high mass scales via quantum corrections.  </a:t>
              </a:r>
            </a:p>
            <a:p>
              <a:r>
                <a:rPr lang="en-US" dirty="0" smtClean="0"/>
                <a:t>Can access possibly access </a:t>
              </a:r>
              <a:r>
                <a:rPr lang="en-US" dirty="0" err="1" smtClean="0">
                  <a:latin typeface="Calibri"/>
                  <a:cs typeface="Times New Roman"/>
                </a:rPr>
                <a:t>ν</a:t>
              </a:r>
              <a:r>
                <a:rPr lang="en-US" baseline="-25000" dirty="0" err="1" smtClean="0">
                  <a:latin typeface="Calibri"/>
                </a:rPr>
                <a:t>R</a:t>
              </a:r>
              <a:r>
                <a:rPr lang="en-US" dirty="0" smtClean="0"/>
                <a:t> and other processes at scales </a:t>
              </a:r>
              <a:r>
                <a:rPr lang="en-US" dirty="0" smtClean="0">
                  <a:latin typeface="Calibri"/>
                </a:rPr>
                <a:t>10</a:t>
              </a:r>
              <a:r>
                <a:rPr lang="en-US" baseline="30000" dirty="0" smtClean="0">
                  <a:latin typeface="Calibri"/>
                </a:rPr>
                <a:t>12</a:t>
              </a:r>
              <a:r>
                <a:rPr lang="en-US" dirty="0" smtClean="0">
                  <a:latin typeface="Calibri"/>
                </a:rPr>
                <a:t>-10</a:t>
              </a:r>
              <a:r>
                <a:rPr lang="en-US" baseline="30000" dirty="0" smtClean="0">
                  <a:latin typeface="Calibri"/>
                </a:rPr>
                <a:t>14</a:t>
              </a:r>
              <a:r>
                <a:rPr lang="en-US" dirty="0" smtClean="0"/>
                <a:t> </a:t>
              </a:r>
              <a:r>
                <a:rPr lang="en-US" dirty="0" err="1" smtClean="0">
                  <a:latin typeface="Calibri"/>
                </a:rPr>
                <a:t>GeV</a:t>
              </a:r>
              <a:r>
                <a:rPr lang="en-US" dirty="0" smtClean="0">
                  <a:latin typeface="Calibri"/>
                </a:rPr>
                <a:t>/c</a:t>
              </a:r>
              <a:r>
                <a:rPr lang="en-US" baseline="30000" dirty="0" smtClean="0">
                  <a:latin typeface="Calibri"/>
                </a:rPr>
                <a:t>2</a:t>
              </a:r>
              <a:endParaRPr lang="en-US" baseline="30000" dirty="0">
                <a:latin typeface="Calibri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>
              <a:off x="1941808" y="4824381"/>
              <a:ext cx="442459" cy="15743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Up Arrow 20"/>
          <p:cNvSpPr/>
          <p:nvPr/>
        </p:nvSpPr>
        <p:spPr>
          <a:xfrm>
            <a:off x="8534107" y="322941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7348" y="319424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297658" y="1816784"/>
            <a:ext cx="3511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Mu2e can exclude over the full range of </a:t>
            </a:r>
            <a:r>
              <a:rPr lang="en-US" sz="1200" dirty="0" err="1" smtClean="0"/>
              <a:t>slepton</a:t>
            </a:r>
            <a:r>
              <a:rPr lang="en-US" sz="1200" dirty="0" smtClean="0"/>
              <a:t> mass</a:t>
            </a:r>
            <a:endParaRPr lang="en-US" sz="1200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&amp; SUSY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Assuming we see a signal:</a:t>
            </a:r>
          </a:p>
          <a:p>
            <a:pPr lvl="1"/>
            <a:r>
              <a:rPr lang="en-US" dirty="0" smtClean="0"/>
              <a:t>By changing target, we gain sensitivity to the scalar, vector or dipole nature of the interaction</a:t>
            </a:r>
          </a:p>
          <a:p>
            <a:pPr lvl="1"/>
            <a:r>
              <a:rPr lang="en-US" dirty="0" smtClean="0"/>
              <a:t>Need to go to high Z</a:t>
            </a:r>
          </a:p>
          <a:p>
            <a:pPr lvl="1"/>
            <a:r>
              <a:rPr lang="en-US" dirty="0" smtClean="0"/>
              <a:t>Hard because </a:t>
            </a:r>
            <a:r>
              <a:rPr lang="en-US" dirty="0" smtClean="0">
                <a:latin typeface="cmmi10"/>
              </a:rPr>
              <a:t>¿</a:t>
            </a:r>
            <a:r>
              <a:rPr lang="en-US" dirty="0" smtClean="0"/>
              <a:t> small for large Z (</a:t>
            </a:r>
            <a:r>
              <a:rPr lang="en-US" dirty="0" smtClean="0">
                <a:latin typeface="cmmi10"/>
              </a:rPr>
              <a:t>¿</a:t>
            </a:r>
            <a:r>
              <a:rPr lang="en-US" baseline="-25000" dirty="0" smtClean="0">
                <a:latin typeface="cmmi10"/>
              </a:rPr>
              <a:t>Au</a:t>
            </a:r>
            <a:r>
              <a:rPr lang="en-US" dirty="0" smtClean="0"/>
              <a:t> =72ns)</a:t>
            </a:r>
          </a:p>
          <a:p>
            <a:pPr lvl="1"/>
            <a:r>
              <a:rPr lang="en-US" dirty="0" smtClean="0"/>
              <a:t>But DIO backgrounds are suppressed and Conversion/OMC ratio scales as Z </a:t>
            </a:r>
          </a:p>
          <a:p>
            <a:r>
              <a:rPr lang="en-US" dirty="0" smtClean="0"/>
              <a:t>This is a unique feature of the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err="1" smtClean="0"/>
              <a:t>eN</a:t>
            </a:r>
            <a:r>
              <a:rPr lang="en-US" dirty="0" smtClean="0"/>
              <a:t> measurements</a:t>
            </a:r>
            <a:endParaRPr lang="en-US" dirty="0"/>
          </a:p>
        </p:txBody>
      </p:sp>
      <p:pic>
        <p:nvPicPr>
          <p:cNvPr id="7" name="Picture 5" descr="rate_vs_target_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1635906"/>
            <a:ext cx="4038600" cy="2831491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480" y="3932027"/>
            <a:ext cx="3645827" cy="265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4910" y="3915001"/>
            <a:ext cx="3679525" cy="26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7429500" y="2377440"/>
            <a:ext cx="1245870" cy="1554480"/>
          </a:xfrm>
          <a:prstGeom prst="ellipse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996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0996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Lepton Mixing in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1211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We have three generations of leptons: </a:t>
            </a:r>
          </a:p>
          <a:p>
            <a:endParaRPr lang="en-US" sz="2800" dirty="0" smtClean="0"/>
          </a:p>
          <a:p>
            <a:endParaRPr lang="en-US" sz="2800" baseline="0" dirty="0" smtClean="0"/>
          </a:p>
          <a:p>
            <a:r>
              <a:rPr lang="en-US" sz="2800" dirty="0" smtClean="0"/>
              <a:t>I</a:t>
            </a:r>
            <a:r>
              <a:rPr lang="en-US" sz="2800" baseline="0" dirty="0" smtClean="0"/>
              <a:t>n the standard model </a:t>
            </a:r>
            <a:r>
              <a:rPr lang="en-US" sz="2800" dirty="0" err="1" smtClean="0"/>
              <a:t>L</a:t>
            </a:r>
            <a:r>
              <a:rPr lang="en-US" sz="2800" baseline="0" dirty="0" err="1" smtClean="0"/>
              <a:t>agrangian</a:t>
            </a:r>
            <a:r>
              <a:rPr lang="en-US" sz="2800" dirty="0" smtClean="0"/>
              <a:t> there is no coupling to  mixing between generations </a:t>
            </a:r>
            <a:endParaRPr lang="en-US" sz="2800" baseline="0" dirty="0" smtClean="0"/>
          </a:p>
          <a:p>
            <a:r>
              <a:rPr lang="en-US" sz="2800" dirty="0" smtClean="0"/>
              <a:t>But </a:t>
            </a:r>
            <a:r>
              <a:rPr lang="en-US" sz="2800" baseline="0" dirty="0" smtClean="0"/>
              <a:t>we have explicitly observed </a:t>
            </a:r>
            <a:r>
              <a:rPr lang="en-US" sz="2800" i="1" baseline="0" dirty="0" smtClean="0"/>
              <a:t>neutrino oscillations</a:t>
            </a:r>
          </a:p>
          <a:p>
            <a:r>
              <a:rPr lang="en-US" sz="2800" i="1" dirty="0" smtClean="0"/>
              <a:t> Thus charged lepton flavor is </a:t>
            </a:r>
            <a:r>
              <a:rPr lang="en-US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2800" i="1" dirty="0" smtClean="0"/>
              <a:t> conserved.</a:t>
            </a:r>
          </a:p>
          <a:p>
            <a:r>
              <a:rPr lang="en-US" sz="2800" dirty="0" smtClean="0"/>
              <a:t>Charged leptons must mix through neutrino loops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But the mixing is so small, it’s effectively forbidden</a:t>
            </a: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92787" y="2068873"/>
            <a:ext cx="2641098" cy="635510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24"/>
          <p:cNvGrpSpPr/>
          <p:nvPr/>
        </p:nvGrpSpPr>
        <p:grpSpPr bwMode="auto">
          <a:xfrm>
            <a:off x="-63384" y="4491265"/>
            <a:ext cx="8804597" cy="1573655"/>
            <a:chOff x="-31756" y="4491265"/>
            <a:chExt cx="8804597" cy="1573655"/>
          </a:xfrm>
        </p:grpSpPr>
        <p:pic>
          <p:nvPicPr>
            <p:cNvPr id="3075" name="Picture 3" descr="C:\Users\norman\Desktop\neutrino_loop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31756" y="4491265"/>
              <a:ext cx="5507793" cy="1573655"/>
            </a:xfrm>
            <a:prstGeom prst="rect">
              <a:avLst/>
            </a:prstGeom>
            <a:noFill/>
          </p:spPr>
        </p:pic>
        <p:pic>
          <p:nvPicPr>
            <p:cNvPr id="23" name="Picture 2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835783" y="4687094"/>
              <a:ext cx="3937058" cy="68589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56974" y="5424511"/>
              <a:ext cx="888198" cy="27879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7" name="TextBox 16"/>
          <p:cNvSpPr txBox="1"/>
          <p:nvPr/>
        </p:nvSpPr>
        <p:spPr>
          <a:xfrm>
            <a:off x="5958350" y="2005780"/>
            <a:ext cx="312665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 SM couplings between generation!</a:t>
            </a:r>
            <a:endParaRPr lang="en-US" sz="20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&amp; Theory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Remember that we can express the </a:t>
            </a:r>
            <a:r>
              <a:rPr lang="en-US" sz="2400" dirty="0" err="1" smtClean="0"/>
              <a:t>muon’s</a:t>
            </a:r>
            <a:r>
              <a:rPr lang="en-US" sz="2400" dirty="0" smtClean="0"/>
              <a:t> magnetic moment</a:t>
            </a:r>
          </a:p>
          <a:p>
            <a:endParaRPr lang="en-US" sz="2400" dirty="0" smtClean="0"/>
          </a:p>
          <a:p>
            <a:r>
              <a:rPr lang="en-US" sz="2400" dirty="0" smtClean="0"/>
              <a:t>Where g is the </a:t>
            </a:r>
            <a:r>
              <a:rPr lang="en-US" sz="2400" dirty="0" err="1" smtClean="0"/>
              <a:t>Lande</a:t>
            </a:r>
            <a:r>
              <a:rPr lang="en-US" sz="2400" dirty="0" smtClean="0"/>
              <a:t> g-factor, given by the muon-photon vertex form factors </a:t>
            </a:r>
            <a:r>
              <a:rPr lang="en-US" sz="2400" dirty="0" smtClean="0">
                <a:latin typeface="Calibri"/>
              </a:rPr>
              <a:t>F</a:t>
            </a:r>
            <a:r>
              <a:rPr lang="en-US" sz="2400" baseline="-25000" dirty="0" smtClean="0">
                <a:latin typeface="Calibri"/>
              </a:rPr>
              <a:t>1</a:t>
            </a:r>
            <a:r>
              <a:rPr lang="en-US" sz="2400" dirty="0" smtClean="0"/>
              <a:t> &amp; </a:t>
            </a:r>
            <a:r>
              <a:rPr lang="en-US" sz="2400" dirty="0" smtClean="0">
                <a:latin typeface="Calibri"/>
              </a:rPr>
              <a:t>F</a:t>
            </a:r>
            <a:r>
              <a:rPr lang="en-US" sz="2400" baseline="-25000" dirty="0" smtClean="0">
                <a:latin typeface="Calibri"/>
              </a:rPr>
              <a:t>2</a:t>
            </a:r>
          </a:p>
          <a:p>
            <a:endParaRPr lang="en-US" sz="2400" dirty="0" smtClean="0"/>
          </a:p>
          <a:p>
            <a:r>
              <a:rPr lang="en-US" sz="2400" dirty="0" smtClean="0"/>
              <a:t>Gives us the standard QED prediction:</a:t>
            </a:r>
          </a:p>
          <a:p>
            <a:endParaRPr lang="en-US" sz="2400" dirty="0" smtClean="0"/>
          </a:p>
          <a:p>
            <a:r>
              <a:rPr lang="en-US" sz="2400" dirty="0" smtClean="0"/>
              <a:t>We can talk now about the deviation</a:t>
            </a:r>
            <a:br>
              <a:rPr lang="en-US" sz="2400" dirty="0" smtClean="0"/>
            </a:br>
            <a:r>
              <a:rPr lang="en-US" sz="2400" dirty="0" smtClean="0"/>
              <a:t> of g from 2 as being the anomalous</a:t>
            </a:r>
            <a:br>
              <a:rPr lang="en-US" sz="2400" dirty="0" smtClean="0"/>
            </a:br>
            <a:r>
              <a:rPr lang="en-US" sz="2400" dirty="0" smtClean="0"/>
              <a:t> magnetic moment: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62752" y="2032000"/>
            <a:ext cx="1778515" cy="483109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4403" y="3357880"/>
            <a:ext cx="2235212" cy="27883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55134" y="4249420"/>
            <a:ext cx="1473710" cy="278892"/>
          </a:xfrm>
          <a:prstGeom prst="rect">
            <a:avLst/>
          </a:prstGeo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1614" y="5428628"/>
            <a:ext cx="1520113" cy="53101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78932" y="3735204"/>
            <a:ext cx="35721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F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 is just the charge of the muon (1)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61848" y="3712344"/>
            <a:ext cx="280814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F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 vanishes at leading order</a:t>
            </a:r>
            <a:endParaRPr lang="en-US" dirty="0"/>
          </a:p>
        </p:txBody>
      </p:sp>
      <p:pic>
        <p:nvPicPr>
          <p:cNvPr id="8193" name="Picture 1" descr="C:\Users\norman\Desktop\muon_a_mu_q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80531" y="4139615"/>
            <a:ext cx="1611866" cy="1975104"/>
          </a:xfrm>
          <a:prstGeom prst="rect">
            <a:avLst/>
          </a:prstGeom>
          <a:noFill/>
        </p:spPr>
      </p:pic>
      <p:pic>
        <p:nvPicPr>
          <p:cNvPr id="8194" name="Picture 2" descr="C:\Users\norman\Desktop\muon_a_mu_qed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32133" y="4130627"/>
            <a:ext cx="1611867" cy="1975104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18" idx="3"/>
          </p:cNvCxnSpPr>
          <p:nvPr/>
        </p:nvCxnSpPr>
        <p:spPr>
          <a:xfrm flipV="1">
            <a:off x="3851128" y="3625516"/>
            <a:ext cx="592535" cy="294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</p:cNvCxnSpPr>
          <p:nvPr/>
        </p:nvCxnSpPr>
        <p:spPr>
          <a:xfrm rot="10800000">
            <a:off x="5454316" y="3641558"/>
            <a:ext cx="507532" cy="2554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92793" y="4310743"/>
            <a:ext cx="5473221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purpose of g-2 is to measure with extreme precision the anomaly and compare it to the well known corrections that arise in SM and Beyond SM physics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4" idx="2"/>
          </p:cNvCxnSpPr>
          <p:nvPr/>
        </p:nvCxnSpPr>
        <p:spPr>
          <a:xfrm rot="16200000" flipH="1">
            <a:off x="3449006" y="4714470"/>
            <a:ext cx="456434" cy="149563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906" name="Object 9"/>
          <p:cNvGraphicFramePr>
            <a:graphicFrameLocks noChangeAspect="1"/>
          </p:cNvGraphicFramePr>
          <p:nvPr/>
        </p:nvGraphicFramePr>
        <p:xfrm>
          <a:off x="306388" y="762318"/>
          <a:ext cx="7118350" cy="5402262"/>
        </p:xfrm>
        <a:graphic>
          <a:graphicData uri="http://schemas.openxmlformats.org/presentationml/2006/ole">
            <p:oleObj spid="_x0000_s2050" name="DWG TrueView Drawing" r:id="rId4" imgW="457193" imgH="457193" progId="">
              <p:embed/>
            </p:oleObj>
          </a:graphicData>
        </a:graphic>
      </p:graphicFrame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7079615" y="1612265"/>
            <a:ext cx="207963" cy="96838"/>
          </a:xfrm>
          <a:prstGeom prst="ellipse">
            <a:avLst/>
          </a:prstGeom>
          <a:solidFill>
            <a:srgbClr val="C0000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594192" y="2747999"/>
            <a:ext cx="128587" cy="120650"/>
          </a:xfrm>
          <a:prstGeom prst="ellipse">
            <a:avLst/>
          </a:prstGeom>
          <a:solidFill>
            <a:srgbClr val="0033CC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 flipH="1">
            <a:off x="4711383" y="2322195"/>
            <a:ext cx="184150" cy="142875"/>
          </a:xfrm>
          <a:prstGeom prst="ellipse">
            <a:avLst/>
          </a:prstGeom>
          <a:solidFill>
            <a:srgbClr val="00B05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371850" y="4689475"/>
            <a:ext cx="76200" cy="96838"/>
          </a:xfrm>
          <a:prstGeom prst="ellipse">
            <a:avLst/>
          </a:prstGeom>
          <a:solidFill>
            <a:srgbClr val="C0000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24250" y="4565650"/>
            <a:ext cx="76200" cy="96838"/>
          </a:xfrm>
          <a:prstGeom prst="ellipse">
            <a:avLst/>
          </a:prstGeom>
          <a:solidFill>
            <a:srgbClr val="C0000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652838" y="4448175"/>
            <a:ext cx="76200" cy="96838"/>
          </a:xfrm>
          <a:prstGeom prst="ellipse">
            <a:avLst/>
          </a:prstGeom>
          <a:solidFill>
            <a:srgbClr val="C0000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3763963" y="4305300"/>
            <a:ext cx="76200" cy="96838"/>
          </a:xfrm>
          <a:prstGeom prst="ellipse">
            <a:avLst/>
          </a:prstGeom>
          <a:solidFill>
            <a:srgbClr val="C00000"/>
          </a:solidFill>
          <a:ln w="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endParaRPr lang="en-US" b="0"/>
          </a:p>
        </p:txBody>
      </p:sp>
      <p:sp>
        <p:nvSpPr>
          <p:cNvPr id="89191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FNAL Beam for g-2</a:t>
            </a:r>
            <a:endParaRPr lang="en-US" dirty="0"/>
          </a:p>
        </p:txBody>
      </p:sp>
      <p:sp>
        <p:nvSpPr>
          <p:cNvPr id="891930" name="Rectangle 2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00600" y="3429000"/>
            <a:ext cx="4343400" cy="3429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Beam line setup is almost identical to the 8GeV scheme used for Mu2e</a:t>
            </a:r>
          </a:p>
          <a:p>
            <a:r>
              <a:rPr lang="en-US" sz="2000" dirty="0" smtClean="0"/>
              <a:t>Uses 6 of 20 </a:t>
            </a:r>
            <a:r>
              <a:rPr lang="en-US" sz="2000" dirty="0"/>
              <a:t>batches</a:t>
            </a:r>
            <a:r>
              <a:rPr lang="en-US" sz="2000" dirty="0">
                <a:solidFill>
                  <a:srgbClr val="FF3300"/>
                </a:solidFill>
              </a:rPr>
              <a:t>*</a:t>
            </a:r>
            <a:r>
              <a:rPr lang="en-US" sz="2000" dirty="0"/>
              <a:t> </a:t>
            </a:r>
          </a:p>
          <a:p>
            <a:pPr lvl="1"/>
            <a:r>
              <a:rPr lang="en-US" sz="1800" dirty="0" smtClean="0"/>
              <a:t>Parasitic </a:t>
            </a:r>
            <a:r>
              <a:rPr lang="en-US" sz="1800" dirty="0"/>
              <a:t>to </a:t>
            </a:r>
            <a:r>
              <a:rPr lang="en-US" sz="1800" dirty="0" err="1" smtClean="0"/>
              <a:t>NuMI</a:t>
            </a:r>
            <a:r>
              <a:rPr lang="en-US" sz="1800" dirty="0" smtClean="0"/>
              <a:t> </a:t>
            </a:r>
            <a:r>
              <a:rPr lang="en-US" sz="1800" dirty="0"/>
              <a:t>program</a:t>
            </a:r>
          </a:p>
          <a:p>
            <a:r>
              <a:rPr lang="en-US" sz="2000" dirty="0" smtClean="0"/>
              <a:t>Uses target </a:t>
            </a:r>
            <a:r>
              <a:rPr lang="en-US" sz="2000" dirty="0"/>
              <a:t>and lens </a:t>
            </a:r>
            <a:r>
              <a:rPr lang="en-US" sz="2000" dirty="0" smtClean="0"/>
              <a:t>at </a:t>
            </a:r>
            <a:r>
              <a:rPr lang="en-US" sz="2000" dirty="0"/>
              <a:t>the present p-bar program</a:t>
            </a:r>
          </a:p>
          <a:p>
            <a:r>
              <a:rPr lang="en-US" sz="2000" dirty="0"/>
              <a:t>Modified AP2 line (+ quads)</a:t>
            </a:r>
          </a:p>
          <a:p>
            <a:r>
              <a:rPr lang="en-US" sz="2000" dirty="0" smtClean="0"/>
              <a:t>Need a new beam </a:t>
            </a:r>
            <a:r>
              <a:rPr lang="en-US" sz="2000" dirty="0"/>
              <a:t>stub into ring</a:t>
            </a:r>
          </a:p>
          <a:p>
            <a:r>
              <a:rPr lang="en-US" sz="2000" dirty="0" smtClean="0"/>
              <a:t>Detector is in a simple </a:t>
            </a:r>
            <a:r>
              <a:rPr lang="en-US" sz="2000" dirty="0"/>
              <a:t>building near </a:t>
            </a:r>
            <a:r>
              <a:rPr lang="en-US" sz="2000" dirty="0" err="1"/>
              <a:t>cryo</a:t>
            </a:r>
            <a:r>
              <a:rPr lang="en-US" sz="2000" dirty="0"/>
              <a:t> services</a:t>
            </a:r>
          </a:p>
        </p:txBody>
      </p:sp>
      <p:pic>
        <p:nvPicPr>
          <p:cNvPr id="891918" name="Picture 4" descr="ringcover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4670" y="1767840"/>
            <a:ext cx="2057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928" name="Line 24"/>
          <p:cNvSpPr>
            <a:spLocks noChangeShapeType="1"/>
          </p:cNvSpPr>
          <p:nvPr/>
        </p:nvSpPr>
        <p:spPr bwMode="auto">
          <a:xfrm flipH="1" flipV="1">
            <a:off x="5025390" y="275082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91931" name="Rectangle 27"/>
          <p:cNvSpPr>
            <a:spLocks noChangeArrowheads="1"/>
          </p:cNvSpPr>
          <p:nvPr/>
        </p:nvSpPr>
        <p:spPr bwMode="auto">
          <a:xfrm>
            <a:off x="575310" y="1207477"/>
            <a:ext cx="3962400" cy="58322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891933" name="Rectangle 29"/>
          <p:cNvSpPr>
            <a:spLocks noChangeArrowheads="1"/>
          </p:cNvSpPr>
          <p:nvPr/>
        </p:nvSpPr>
        <p:spPr bwMode="auto">
          <a:xfrm>
            <a:off x="5322570" y="6514783"/>
            <a:ext cx="37338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*Can use all 20 if MI program is off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" y="5897880"/>
            <a:ext cx="467487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Goal:  Deliver polarized muons and stored in the g-2 ring at the magic momentum, 3.094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58616" y="1242646"/>
            <a:ext cx="9038492" cy="5580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pic>
        <p:nvPicPr>
          <p:cNvPr id="27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062" y="2364036"/>
            <a:ext cx="7824752" cy="3579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2391508" y="1688123"/>
            <a:ext cx="44394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Related Gains for running at FNAL</a:t>
            </a:r>
          </a:p>
          <a:p>
            <a:pPr algn="ctr"/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</a:t>
            </a:r>
            <a:r>
              <a:rPr lang="en-US" sz="20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916616" y="5451231"/>
            <a:ext cx="867507" cy="457200"/>
          </a:xfrm>
          <a:prstGeom prst="ellipse">
            <a:avLst/>
          </a:prstGeom>
          <a:noFill/>
          <a:ln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3871 0.0048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65 0.00324 C -0.11111 0.00324 -0.09671 0.01921 -0.09671 0.03958 C -0.09671 0.05949 -0.11111 0.07639 -0.12865 0.07639 C -0.14601 0.07639 -0.16007 0.05949 -0.16007 0.03958 C -0.16007 0.01921 -0.14601 0.00324 -0.12865 0.00324 Z " pathEditMode="relative" rAng="0" ptsTypes="fffff">
                                      <p:cBhvr>
                                        <p:cTn id="9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65 0.00324 L -0.31893 0.1826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893 0.18264 C -0.32848 0.18634 -0.33803 0.19004 -0.34757 0.18727 C -0.35712 0.18449 -0.36806 0.17222 -0.37639 0.16643 C -0.38473 0.16018 -0.39254 0.15532 -0.39723 0.15139 C -0.40191 0.14745 -0.39809 0.14953 -0.40417 0.14328 C -0.41025 0.13703 -0.42014 0.12152 -0.43368 0.11319 C -0.4474 0.10486 -0.46632 0.09421 -0.48594 0.09352 C -0.50556 0.09282 -0.53403 0.10115 -0.55105 0.10972 C -0.56806 0.11828 -0.57327 0.11852 -0.58855 0.14444 C -0.60382 0.17014 -0.63212 0.23588 -0.64323 0.26481 C -0.65434 0.29375 -0.6533 0.29907 -0.65539 0.31828 C -0.65747 0.3375 -0.65921 0.35787 -0.65539 0.37963 C -0.65157 0.40139 -0.64445 0.42893 -0.63282 0.4493 C -0.62118 0.46967 -0.60539 0.49027 -0.58594 0.50231 C -0.5665 0.51458 -0.53959 0.52477 -0.51632 0.52314 C -0.49306 0.52152 -0.46233 0.50463 -0.44584 0.49305 C -0.42934 0.48171 -0.42917 0.47777 -0.41719 0.45393 C -0.40521 0.43009 -0.38299 0.3831 -0.37362 0.34953 C -0.36424 0.31597 -0.35747 0.28426 -0.36059 0.25208 C -0.36372 0.2199 -0.37813 0.18078 -0.39289 0.15602 C -0.40764 0.13102 -0.42934 0.11319 -0.44931 0.10277 C -0.46928 0.09236 -0.49167 0.08958 -0.51285 0.09352 C -0.53403 0.09745 -0.55296 0.09236 -0.57639 0.12592 C -0.59983 0.15949 -0.64098 0.2493 -0.65313 0.29514 C -0.66528 0.34097 -0.65556 0.37129 -0.64896 0.40162 C -0.64237 0.43194 -0.63368 0.45694 -0.61389 0.47685 C -0.5941 0.49676 -0.55608 0.51782 -0.52987 0.52083 C -0.50365 0.52384 -0.47171 0.50046 -0.45643 0.49514 " pathEditMode="relative" rAng="0" ptsTypes="aaaaaaaaaaaaaaaaaaaaaaaaaaaa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4375 C -0.025 0.0382 -0.00955 0.02917 0.00173 0.0206 C 0.01302 0.01204 0.02274 0.00116 0.03142 -0.00741 C 0.0401 -0.01597 0.04774 -0.02083 0.05399 -0.03055 C 0.06024 -0.04028 0.06527 -0.05463 0.06892 -0.06551 C 0.07257 -0.07639 0.07326 -0.0875 0.07569 -0.09537 C 0.07812 -0.10324 0.07847 -0.10185 0.08368 -0.11296 C 0.08889 -0.12384 0.10156 -0.14444 0.10694 -0.16134 C 0.11232 -0.17824 0.11146 -0.19421 0.11562 -0.21458 C 0.11979 -0.23495 0.12586 -0.25949 0.13211 -0.28403 " pathEditMode="relative" rAng="0" ptsTypes="aaaaaaaaaa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C 0.00607 -0.02246 0.01232 -0.04468 0.01406 -0.05787 C 0.0158 -0.07107 0.01215 -0.06412 0.01059 -0.07871 C 0.00903 -0.09329 0.00434 -0.1294 0.00434 -0.14491 C 0.00434 -0.16019 0.00746 -0.1669 0.01059 -0.1713 C 0.01371 -0.1757 0.01423 -0.17408 0.02274 -0.1713 C 0.03125 -0.16852 0.05295 -0.15996 0.0618 -0.15417 C 0.07066 -0.14838 0.075 -0.14283 0.07569 -0.13681 C 0.07639 -0.13079 0.07639 -0.13056 0.06614 -0.11806 C 0.0559 -0.10533 0.02274 -0.06991 0.01406 -0.06019 " pathEditMode="relative" rAng="0" ptsTypes="aaaaaaaaaA">
                                      <p:cBhvr>
                                        <p:cTn id="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255 L -0.01268 0.0592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891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9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45" grpId="0" animBg="1"/>
      <p:bldP spid="45" grpId="1" animBg="1"/>
      <p:bldP spid="45" grpId="2" animBg="1"/>
      <p:bldP spid="46" grpId="0" animBg="1"/>
      <p:bldP spid="46" grpId="1" animBg="1"/>
      <p:bldP spid="46" grpId="2" animBg="1"/>
      <p:bldP spid="11" grpId="0" animBg="1"/>
      <p:bldP spid="11" grpId="1" animBg="1"/>
      <p:bldP spid="14" grpId="0" animBg="1"/>
      <p:bldP spid="16" grpId="0" animBg="1"/>
      <p:bldP spid="17" grpId="0" animBg="1"/>
      <p:bldP spid="891928" grpId="0" animBg="1"/>
      <p:bldP spid="891933" grpId="0"/>
      <p:bldP spid="29" grpId="0" animBg="1"/>
      <p:bldP spid="30" grpId="0"/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BNL Storage Ring Flies to Chicago!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FNAL beams offer more \mu 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Magnetic Field is improved through shimming and calibration</a:t>
            </a:r>
          </a:p>
        </p:txBody>
      </p:sp>
      <p:pic>
        <p:nvPicPr>
          <p:cNvPr id="9" name="Picture 5" descr="g-2-jpg"/>
          <p:cNvPicPr>
            <a:picLocks noChangeAspect="1" noChangeArrowheads="1"/>
          </p:cNvPicPr>
          <p:nvPr/>
        </p:nvPicPr>
        <p:blipFill>
          <a:blip r:embed="rId3"/>
          <a:srcRect l="50000" t="18965" r="734" b="18965"/>
          <a:stretch>
            <a:fillRect/>
          </a:stretch>
        </p:blipFill>
        <p:spPr bwMode="auto">
          <a:xfrm>
            <a:off x="589124" y="1954294"/>
            <a:ext cx="38639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quad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1010" y="2260259"/>
            <a:ext cx="4267200" cy="2825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6007261" y="2979518"/>
            <a:ext cx="1714500" cy="1703388"/>
            <a:chOff x="1434" y="2646"/>
            <a:chExt cx="1160" cy="1152"/>
          </a:xfrm>
        </p:grpSpPr>
        <p:grpSp>
          <p:nvGrpSpPr>
            <p:cNvPr id="12" name="Group 8"/>
            <p:cNvGrpSpPr>
              <a:grpSpLocks/>
            </p:cNvGrpSpPr>
            <p:nvPr/>
          </p:nvGrpSpPr>
          <p:grpSpPr bwMode="auto">
            <a:xfrm>
              <a:off x="1434" y="2646"/>
              <a:ext cx="1152" cy="1152"/>
              <a:chOff x="3876" y="2597"/>
              <a:chExt cx="1152" cy="1152"/>
            </a:xfrm>
          </p:grpSpPr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876" y="2597"/>
                <a:ext cx="1152" cy="1152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0" descr="Light upward diagonal"/>
              <p:cNvSpPr>
                <a:spLocks/>
              </p:cNvSpPr>
              <p:nvPr/>
            </p:nvSpPr>
            <p:spPr bwMode="auto">
              <a:xfrm>
                <a:off x="3930" y="2730"/>
                <a:ext cx="165" cy="219"/>
              </a:xfrm>
              <a:custGeom>
                <a:avLst/>
                <a:gdLst>
                  <a:gd name="T0" fmla="*/ 0 w 165"/>
                  <a:gd name="T1" fmla="*/ 219 h 219"/>
                  <a:gd name="T2" fmla="*/ 56 w 165"/>
                  <a:gd name="T3" fmla="*/ 196 h 219"/>
                  <a:gd name="T4" fmla="*/ 102 w 165"/>
                  <a:gd name="T5" fmla="*/ 158 h 219"/>
                  <a:gd name="T6" fmla="*/ 138 w 165"/>
                  <a:gd name="T7" fmla="*/ 98 h 219"/>
                  <a:gd name="T8" fmla="*/ 158 w 165"/>
                  <a:gd name="T9" fmla="*/ 32 h 219"/>
                  <a:gd name="T10" fmla="*/ 165 w 165"/>
                  <a:gd name="T11" fmla="*/ 0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5"/>
                  <a:gd name="T19" fmla="*/ 0 h 219"/>
                  <a:gd name="T20" fmla="*/ 165 w 165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5" h="219">
                    <a:moveTo>
                      <a:pt x="0" y="219"/>
                    </a:moveTo>
                    <a:cubicBezTo>
                      <a:pt x="9" y="215"/>
                      <a:pt x="39" y="206"/>
                      <a:pt x="56" y="196"/>
                    </a:cubicBezTo>
                    <a:cubicBezTo>
                      <a:pt x="73" y="186"/>
                      <a:pt x="88" y="174"/>
                      <a:pt x="102" y="158"/>
                    </a:cubicBezTo>
                    <a:cubicBezTo>
                      <a:pt x="115" y="141"/>
                      <a:pt x="129" y="119"/>
                      <a:pt x="138" y="98"/>
                    </a:cubicBezTo>
                    <a:cubicBezTo>
                      <a:pt x="147" y="77"/>
                      <a:pt x="154" y="48"/>
                      <a:pt x="158" y="32"/>
                    </a:cubicBezTo>
                    <a:cubicBezTo>
                      <a:pt x="156" y="21"/>
                      <a:pt x="165" y="11"/>
                      <a:pt x="165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1" descr="Light upward diagonal"/>
              <p:cNvSpPr>
                <a:spLocks/>
              </p:cNvSpPr>
              <p:nvPr/>
            </p:nvSpPr>
            <p:spPr bwMode="auto">
              <a:xfrm>
                <a:off x="4327" y="3656"/>
                <a:ext cx="317" cy="66"/>
              </a:xfrm>
              <a:custGeom>
                <a:avLst/>
                <a:gdLst>
                  <a:gd name="T0" fmla="*/ 3 w 317"/>
                  <a:gd name="T1" fmla="*/ 64 h 66"/>
                  <a:gd name="T2" fmla="*/ 13 w 317"/>
                  <a:gd name="T3" fmla="*/ 56 h 66"/>
                  <a:gd name="T4" fmla="*/ 69 w 317"/>
                  <a:gd name="T5" fmla="*/ 22 h 66"/>
                  <a:gd name="T6" fmla="*/ 115 w 317"/>
                  <a:gd name="T7" fmla="*/ 6 h 66"/>
                  <a:gd name="T8" fmla="*/ 179 w 317"/>
                  <a:gd name="T9" fmla="*/ 0 h 66"/>
                  <a:gd name="T10" fmla="*/ 239 w 317"/>
                  <a:gd name="T11" fmla="*/ 18 h 66"/>
                  <a:gd name="T12" fmla="*/ 279 w 317"/>
                  <a:gd name="T13" fmla="*/ 34 h 66"/>
                  <a:gd name="T14" fmla="*/ 317 w 317"/>
                  <a:gd name="T15" fmla="*/ 5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66"/>
                  <a:gd name="T26" fmla="*/ 317 w 317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66">
                    <a:moveTo>
                      <a:pt x="3" y="64"/>
                    </a:moveTo>
                    <a:cubicBezTo>
                      <a:pt x="18" y="59"/>
                      <a:pt x="0" y="66"/>
                      <a:pt x="13" y="56"/>
                    </a:cubicBezTo>
                    <a:cubicBezTo>
                      <a:pt x="29" y="43"/>
                      <a:pt x="54" y="37"/>
                      <a:pt x="69" y="22"/>
                    </a:cubicBezTo>
                    <a:lnTo>
                      <a:pt x="115" y="6"/>
                    </a:lnTo>
                    <a:lnTo>
                      <a:pt x="179" y="0"/>
                    </a:lnTo>
                    <a:lnTo>
                      <a:pt x="239" y="18"/>
                    </a:lnTo>
                    <a:lnTo>
                      <a:pt x="279" y="34"/>
                    </a:lnTo>
                    <a:lnTo>
                      <a:pt x="317" y="58"/>
                    </a:lnTo>
                  </a:path>
                </a:pathLst>
              </a:custGeom>
              <a:noFill/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2" descr="Light upward diagonal"/>
              <p:cNvSpPr>
                <a:spLocks/>
              </p:cNvSpPr>
              <p:nvPr/>
            </p:nvSpPr>
            <p:spPr bwMode="auto">
              <a:xfrm>
                <a:off x="4784" y="3284"/>
                <a:ext cx="228" cy="342"/>
              </a:xfrm>
              <a:custGeom>
                <a:avLst/>
                <a:gdLst>
                  <a:gd name="T0" fmla="*/ 16 w 228"/>
                  <a:gd name="T1" fmla="*/ 342 h 342"/>
                  <a:gd name="T2" fmla="*/ 0 w 228"/>
                  <a:gd name="T3" fmla="*/ 300 h 342"/>
                  <a:gd name="T4" fmla="*/ 0 w 228"/>
                  <a:gd name="T5" fmla="*/ 244 h 342"/>
                  <a:gd name="T6" fmla="*/ 14 w 228"/>
                  <a:gd name="T7" fmla="*/ 162 h 342"/>
                  <a:gd name="T8" fmla="*/ 32 w 228"/>
                  <a:gd name="T9" fmla="*/ 112 h 342"/>
                  <a:gd name="T10" fmla="*/ 80 w 228"/>
                  <a:gd name="T11" fmla="*/ 62 h 342"/>
                  <a:gd name="T12" fmla="*/ 142 w 228"/>
                  <a:gd name="T13" fmla="*/ 26 h 342"/>
                  <a:gd name="T14" fmla="*/ 188 w 228"/>
                  <a:gd name="T15" fmla="*/ 10 h 342"/>
                  <a:gd name="T16" fmla="*/ 228 w 228"/>
                  <a:gd name="T17" fmla="*/ 0 h 3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8"/>
                  <a:gd name="T28" fmla="*/ 0 h 342"/>
                  <a:gd name="T29" fmla="*/ 228 w 228"/>
                  <a:gd name="T30" fmla="*/ 342 h 3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8" h="342">
                    <a:moveTo>
                      <a:pt x="16" y="342"/>
                    </a:moveTo>
                    <a:lnTo>
                      <a:pt x="0" y="300"/>
                    </a:lnTo>
                    <a:lnTo>
                      <a:pt x="0" y="244"/>
                    </a:lnTo>
                    <a:lnTo>
                      <a:pt x="14" y="162"/>
                    </a:lnTo>
                    <a:lnTo>
                      <a:pt x="32" y="112"/>
                    </a:lnTo>
                    <a:lnTo>
                      <a:pt x="80" y="62"/>
                    </a:lnTo>
                    <a:lnTo>
                      <a:pt x="142" y="26"/>
                    </a:lnTo>
                    <a:lnTo>
                      <a:pt x="188" y="10"/>
                    </a:lnTo>
                    <a:lnTo>
                      <a:pt x="228" y="0"/>
                    </a:lnTo>
                  </a:path>
                </a:pathLst>
              </a:cu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3" descr="Light upward diagonal"/>
              <p:cNvSpPr>
                <a:spLocks/>
              </p:cNvSpPr>
              <p:nvPr/>
            </p:nvSpPr>
            <p:spPr bwMode="auto">
              <a:xfrm>
                <a:off x="4882" y="3418"/>
                <a:ext cx="88" cy="130"/>
              </a:xfrm>
              <a:custGeom>
                <a:avLst/>
                <a:gdLst>
                  <a:gd name="T0" fmla="*/ 0 w 88"/>
                  <a:gd name="T1" fmla="*/ 130 h 130"/>
                  <a:gd name="T2" fmla="*/ 12 w 88"/>
                  <a:gd name="T3" fmla="*/ 98 h 130"/>
                  <a:gd name="T4" fmla="*/ 24 w 88"/>
                  <a:gd name="T5" fmla="*/ 74 h 130"/>
                  <a:gd name="T6" fmla="*/ 56 w 88"/>
                  <a:gd name="T7" fmla="*/ 26 h 130"/>
                  <a:gd name="T8" fmla="*/ 88 w 88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"/>
                  <a:gd name="T16" fmla="*/ 0 h 130"/>
                  <a:gd name="T17" fmla="*/ 88 w 88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" h="130">
                    <a:moveTo>
                      <a:pt x="0" y="130"/>
                    </a:moveTo>
                    <a:lnTo>
                      <a:pt x="12" y="98"/>
                    </a:lnTo>
                    <a:lnTo>
                      <a:pt x="24" y="74"/>
                    </a:lnTo>
                    <a:lnTo>
                      <a:pt x="56" y="26"/>
                    </a:lnTo>
                    <a:lnTo>
                      <a:pt x="8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4" descr="Light upward diagonal"/>
              <p:cNvSpPr>
                <a:spLocks/>
              </p:cNvSpPr>
              <p:nvPr/>
            </p:nvSpPr>
            <p:spPr bwMode="auto">
              <a:xfrm>
                <a:off x="4306" y="2624"/>
                <a:ext cx="368" cy="94"/>
              </a:xfrm>
              <a:custGeom>
                <a:avLst/>
                <a:gdLst>
                  <a:gd name="T0" fmla="*/ 0 w 368"/>
                  <a:gd name="T1" fmla="*/ 0 h 94"/>
                  <a:gd name="T2" fmla="*/ 36 w 368"/>
                  <a:gd name="T3" fmla="*/ 36 h 94"/>
                  <a:gd name="T4" fmla="*/ 96 w 368"/>
                  <a:gd name="T5" fmla="*/ 64 h 94"/>
                  <a:gd name="T6" fmla="*/ 160 w 368"/>
                  <a:gd name="T7" fmla="*/ 90 h 94"/>
                  <a:gd name="T8" fmla="*/ 208 w 368"/>
                  <a:gd name="T9" fmla="*/ 94 h 94"/>
                  <a:gd name="T10" fmla="*/ 272 w 368"/>
                  <a:gd name="T11" fmla="*/ 88 h 94"/>
                  <a:gd name="T12" fmla="*/ 322 w 368"/>
                  <a:gd name="T13" fmla="*/ 64 h 94"/>
                  <a:gd name="T14" fmla="*/ 356 w 368"/>
                  <a:gd name="T15" fmla="*/ 38 h 94"/>
                  <a:gd name="T16" fmla="*/ 368 w 368"/>
                  <a:gd name="T17" fmla="*/ 24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8"/>
                  <a:gd name="T28" fmla="*/ 0 h 94"/>
                  <a:gd name="T29" fmla="*/ 368 w 368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8" h="94">
                    <a:moveTo>
                      <a:pt x="0" y="0"/>
                    </a:moveTo>
                    <a:lnTo>
                      <a:pt x="36" y="36"/>
                    </a:lnTo>
                    <a:lnTo>
                      <a:pt x="96" y="64"/>
                    </a:lnTo>
                    <a:lnTo>
                      <a:pt x="160" y="90"/>
                    </a:lnTo>
                    <a:lnTo>
                      <a:pt x="208" y="94"/>
                    </a:lnTo>
                    <a:lnTo>
                      <a:pt x="272" y="88"/>
                    </a:lnTo>
                    <a:lnTo>
                      <a:pt x="322" y="64"/>
                    </a:lnTo>
                    <a:lnTo>
                      <a:pt x="356" y="38"/>
                    </a:lnTo>
                    <a:lnTo>
                      <a:pt x="368" y="24"/>
                    </a:lnTo>
                  </a:path>
                </a:pathLst>
              </a:custGeom>
              <a:noFill/>
              <a:ln w="12700">
                <a:solidFill>
                  <a:srgbClr val="00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" name="Text Box 15" descr="Light upward diagonal"/>
            <p:cNvSpPr txBox="1">
              <a:spLocks noChangeArrowheads="1"/>
            </p:cNvSpPr>
            <p:nvPr/>
          </p:nvSpPr>
          <p:spPr bwMode="auto">
            <a:xfrm>
              <a:off x="1438" y="3078"/>
              <a:ext cx="115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1 </a:t>
              </a:r>
              <a:r>
                <a:rPr lang="en-US" sz="1600" dirty="0" err="1"/>
                <a:t>ppm</a:t>
              </a:r>
              <a:r>
                <a:rPr lang="en-US" sz="1600" dirty="0"/>
                <a:t> contours</a:t>
              </a:r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Charged Lepton Flavor Violation (CLFV) Processes with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three basic channels to search for </a:t>
            </a:r>
            <a:br>
              <a:rPr lang="en-US" dirty="0" smtClean="0"/>
            </a:b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-CLFV in: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loop like interactions dominate we expect a ratio of rates:</a:t>
            </a:r>
          </a:p>
          <a:p>
            <a:pPr lvl="1">
              <a:buNone/>
            </a:pPr>
            <a:r>
              <a:rPr lang="en-US" dirty="0" smtClean="0"/>
              <a:t>         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400 to 2 to 1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If contact terms dominate then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can have rates 200 times that of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</a:p>
          <a:p>
            <a:pPr lvl="1">
              <a:buNone/>
            </a:pPr>
            <a:r>
              <a:rPr lang="en-US" dirty="0" smtClean="0"/>
              <a:t>	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physics for these channels can come from loop level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</a:t>
            </a:r>
            <a:r>
              <a:rPr lang="en-US" dirty="0" err="1" smtClean="0"/>
              <a:t>eee</a:t>
            </a:r>
            <a:r>
              <a:rPr lang="en-US" dirty="0" smtClean="0"/>
              <a:t> we also can have contact terms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 bwMode="auto">
          <a:xfrm>
            <a:off x="1503465" y="2538833"/>
            <a:ext cx="1577833" cy="947682"/>
            <a:chOff x="1503340" y="2538833"/>
            <a:chExt cx="1577833" cy="947682"/>
          </a:xfrm>
        </p:grpSpPr>
        <p:pic>
          <p:nvPicPr>
            <p:cNvPr id="18" name="Picture 17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3340" y="2538833"/>
              <a:ext cx="1169420" cy="279014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5" name="Picture 2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07886" y="2892793"/>
              <a:ext cx="1573287" cy="278713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15985" y="3232007"/>
              <a:ext cx="1498095" cy="254508"/>
            </a:xfrm>
            <a:prstGeom prst="rect">
              <a:avLst/>
            </a:prstGeom>
            <a:noFill/>
          </p:spPr>
        </p:pic>
      </p:grpSp>
      <p:pic>
        <p:nvPicPr>
          <p:cNvPr id="4098" name="Picture 2" descr="C:\Users\norman\Desktop\lfv_loop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83420" y="2057400"/>
            <a:ext cx="2480203" cy="274374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37085" y="4347558"/>
            <a:ext cx="4137312" cy="20723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Note: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err="1" smtClean="0"/>
              <a:t>eee</a:t>
            </a:r>
            <a:r>
              <a:rPr lang="en-US" dirty="0" smtClean="0"/>
              <a:t> have </a:t>
            </a:r>
            <a:r>
              <a:rPr lang="en-US" i="1" dirty="0" smtClean="0"/>
              <a:t>experimental</a:t>
            </a:r>
            <a:r>
              <a:rPr lang="en-US" dirty="0" smtClean="0"/>
              <a:t> limitations  (resolution, overlap, accidentals)</a:t>
            </a:r>
          </a:p>
          <a:p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Ultimately Limits the measurement of:</a:t>
            </a:r>
            <a:b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Br(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°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»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16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-14</a:t>
            </a:r>
          </a:p>
          <a:p>
            <a:endParaRPr lang="en-US" sz="16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such limits on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!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channel</a:t>
            </a:r>
            <a:endParaRPr lang="en-US" sz="16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777916" y="3657600"/>
            <a:ext cx="1692442" cy="5019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978442" y="5918335"/>
            <a:ext cx="1598596" cy="1202"/>
          </a:xfrm>
          <a:prstGeom prst="straightConnector1">
            <a:avLst/>
          </a:prstGeom>
          <a:ln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C:\Users\norman\Desktop\Presentation Graphics\compositnes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6737" y="5240069"/>
            <a:ext cx="1492354" cy="1417320"/>
          </a:xfrm>
          <a:prstGeom prst="rect">
            <a:avLst/>
          </a:prstGeom>
          <a:noFill/>
        </p:spPr>
      </p:pic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Standard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CLFV process can manifest in the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channel in many models with large branching fractions: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3156701"/>
            <a:ext cx="8900962" cy="2731115"/>
            <a:chOff x="243038" y="3148680"/>
            <a:chExt cx="8900962" cy="2731115"/>
          </a:xfrm>
        </p:grpSpPr>
        <p:pic>
          <p:nvPicPr>
            <p:cNvPr id="5122" name="Picture 2" descr="C:\Users\norman\Desktop\heavy_neutrin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456" y="3148680"/>
              <a:ext cx="3921797" cy="2322576"/>
            </a:xfrm>
            <a:prstGeom prst="rect">
              <a:avLst/>
            </a:prstGeom>
            <a:noFill/>
          </p:spPr>
        </p:pic>
        <p:pic>
          <p:nvPicPr>
            <p:cNvPr id="5123" name="Picture 3" descr="C:\Users\norman\Desktop\higgs_doublet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58679" y="3246186"/>
              <a:ext cx="2885321" cy="2322576"/>
            </a:xfrm>
            <a:prstGeom prst="rect">
              <a:avLst/>
            </a:prstGeom>
            <a:noFill/>
          </p:spPr>
        </p:pic>
        <p:pic>
          <p:nvPicPr>
            <p:cNvPr id="5124" name="Picture 4" descr="C:\Users\norman\Desktop\susy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038" y="3242259"/>
              <a:ext cx="3737503" cy="232257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596190" y="5486400"/>
              <a:ext cx="653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SUSY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95011" y="5494421"/>
              <a:ext cx="17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Heavy Neutrinos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53200" y="5510463"/>
              <a:ext cx="2232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Second Higgs Doublet</a:t>
              </a:r>
              <a:endParaRPr lang="en-US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35116" y="2775283"/>
            <a:ext cx="105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7916" y="2759241"/>
            <a:ext cx="2304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Terms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37423" y="3185194"/>
            <a:ext cx="8554144" cy="2710643"/>
            <a:chOff x="237423" y="3185194"/>
            <a:chExt cx="8554144" cy="2710643"/>
          </a:xfrm>
        </p:grpSpPr>
        <p:pic>
          <p:nvPicPr>
            <p:cNvPr id="5125" name="Picture 5" descr="C:\Users\norman\Desktop\leptoqua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7423" y="3230396"/>
              <a:ext cx="3516743" cy="2322576"/>
            </a:xfrm>
            <a:prstGeom prst="rect">
              <a:avLst/>
            </a:prstGeom>
            <a:noFill/>
          </p:spPr>
        </p:pic>
        <p:pic>
          <p:nvPicPr>
            <p:cNvPr id="5126" name="Picture 6" descr="C:\Users\norman\Desktop\compositness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250" y="3234489"/>
              <a:ext cx="2445536" cy="2322576"/>
            </a:xfrm>
            <a:prstGeom prst="rect">
              <a:avLst/>
            </a:prstGeom>
            <a:noFill/>
          </p:spPr>
        </p:pic>
        <p:pic>
          <p:nvPicPr>
            <p:cNvPr id="5127" name="Picture 7" descr="C:\Users\norman\Desktop\heavy_couplin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47931" y="3185194"/>
              <a:ext cx="2592984" cy="232257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219200" y="5486401"/>
              <a:ext cx="1341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Leptoquarks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44818" y="5497937"/>
              <a:ext cx="1607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Compositeness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51622" y="5526505"/>
              <a:ext cx="28399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Anomalous Heavy Couplings</a:t>
              </a:r>
              <a:endParaRPr lang="en-US" dirty="0"/>
            </a:p>
          </p:txBody>
        </p:sp>
      </p:grp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CLFV </a:t>
            </a:r>
            <a:r>
              <a:rPr lang="en-US" dirty="0" err="1" smtClean="0"/>
              <a:t>Lagrangian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600200"/>
            <a:ext cx="532638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Recharacterize</a:t>
            </a:r>
            <a:r>
              <a:rPr lang="en-US" dirty="0" smtClean="0"/>
              <a:t> these all these interactions together in a model independent framework: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Splits CLFV sensitivity into</a:t>
            </a:r>
          </a:p>
          <a:p>
            <a:pPr lvl="2"/>
            <a:r>
              <a:rPr lang="en-US" dirty="0" smtClean="0"/>
              <a:t>Loop terms</a:t>
            </a:r>
            <a:r>
              <a:rPr lang="en-US" baseline="0" dirty="0" smtClean="0"/>
              <a:t> </a:t>
            </a:r>
            <a:endParaRPr lang="en-US" dirty="0" smtClean="0"/>
          </a:p>
          <a:p>
            <a:pPr lvl="2"/>
            <a:r>
              <a:rPr lang="en-US" baseline="0" dirty="0" smtClean="0"/>
              <a:t>Contact terms </a:t>
            </a:r>
          </a:p>
          <a:p>
            <a:pPr lvl="1"/>
            <a:r>
              <a:rPr lang="en-US" dirty="0" smtClean="0"/>
              <a:t>Shows dipole, vector and scalar interactions</a:t>
            </a:r>
            <a:endParaRPr lang="en-US" baseline="0" dirty="0" smtClean="0"/>
          </a:p>
          <a:p>
            <a:pPr lvl="1"/>
            <a:r>
              <a:rPr lang="en-US" dirty="0" smtClean="0"/>
              <a:t>Allows us to parameterize the effective mass scale </a:t>
            </a:r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in terms of the dominant interactions</a:t>
            </a:r>
            <a:endParaRPr lang="en-US" baseline="0" dirty="0" smtClean="0"/>
          </a:p>
          <a:p>
            <a:pPr lvl="1"/>
            <a:r>
              <a:rPr lang="en-US" dirty="0" smtClean="0"/>
              <a:t>The balance in effective reach shifts between favoring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and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</a:t>
            </a:r>
            <a:r>
              <a:rPr lang="en-US" dirty="0" smtClean="0">
                <a:latin typeface="cmmi10"/>
              </a:rPr>
              <a:t>° </a:t>
            </a:r>
            <a:r>
              <a:rPr lang="en-US" dirty="0" smtClean="0"/>
              <a:t>measurements .  </a:t>
            </a:r>
          </a:p>
          <a:p>
            <a:pPr lvl="1"/>
            <a:r>
              <a:rPr lang="en-US" dirty="0" smtClean="0"/>
              <a:t>For contact term dominated interaction </a:t>
            </a:r>
            <a:br>
              <a:rPr lang="en-US" dirty="0" smtClean="0"/>
            </a:br>
            <a:r>
              <a:rPr lang="en-US" dirty="0" smtClean="0"/>
              <a:t>(large </a:t>
            </a:r>
            <a:r>
              <a:rPr lang="el-GR" dirty="0" smtClean="0">
                <a:latin typeface="Times New Roman"/>
                <a:cs typeface="Times New Roman"/>
              </a:rPr>
              <a:t>κ</a:t>
            </a:r>
            <a:r>
              <a:rPr lang="en-US" dirty="0" smtClean="0"/>
              <a:t>) the sensitivity in </a:t>
            </a:r>
            <a:r>
              <a:rPr lang="el-GR" dirty="0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smtClean="0"/>
              <a:t>reaches upwards of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4 </a:t>
            </a:r>
            <a:r>
              <a:rPr lang="en-US" dirty="0" err="1" smtClean="0"/>
              <a:t>TeV</a:t>
            </a:r>
            <a:r>
              <a:rPr lang="en-US" dirty="0" smtClean="0"/>
              <a:t> for the coherent conversion process</a:t>
            </a:r>
            <a:endParaRPr lang="en-US" baseline="30000" dirty="0">
              <a:latin typeface="Calibri"/>
            </a:endParaRPr>
          </a:p>
        </p:txBody>
      </p:sp>
      <p:pic>
        <p:nvPicPr>
          <p:cNvPr id="12" name="Picture 11" descr="MuE_MuEGamma_EnergyReach_0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16" y="1728938"/>
            <a:ext cx="3295650" cy="4114800"/>
          </a:xfrm>
          <a:prstGeom prst="rect">
            <a:avLst/>
          </a:prstGeom>
        </p:spPr>
      </p:pic>
      <p:pic>
        <p:nvPicPr>
          <p:cNvPr id="13" name="Picture 12" descr="MuE_MuEGamma_EnergyReach_02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018" y="1728938"/>
            <a:ext cx="3295650" cy="4114800"/>
          </a:xfrm>
          <a:prstGeom prst="rect">
            <a:avLst/>
          </a:prstGeom>
        </p:spPr>
      </p:pic>
      <p:pic>
        <p:nvPicPr>
          <p:cNvPr id="14" name="Picture 13" descr="MuE_MuEGamma_EnergyReach_03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6638" y="1726538"/>
            <a:ext cx="3295650" cy="4114800"/>
          </a:xfrm>
          <a:prstGeom prst="rect">
            <a:avLst/>
          </a:prstGeom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96" y="2294890"/>
            <a:ext cx="3200406" cy="355092"/>
          </a:xfrm>
          <a:prstGeom prst="rect">
            <a:avLst/>
          </a:prstGeom>
          <a:noFill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1001" y="2782971"/>
            <a:ext cx="4141221" cy="355135"/>
          </a:xfrm>
          <a:prstGeom prst="rect">
            <a:avLst/>
          </a:prstGeom>
          <a:noFill/>
          <a:ln/>
          <a:effectLst/>
        </p:spPr>
      </p:pic>
      <p:grpSp>
        <p:nvGrpSpPr>
          <p:cNvPr id="31" name="Group 30"/>
          <p:cNvGrpSpPr/>
          <p:nvPr/>
        </p:nvGrpSpPr>
        <p:grpSpPr>
          <a:xfrm>
            <a:off x="2816942" y="2010955"/>
            <a:ext cx="4008377" cy="752167"/>
            <a:chOff x="2816942" y="1946787"/>
            <a:chExt cx="4008377" cy="752167"/>
          </a:xfrm>
        </p:grpSpPr>
        <p:sp>
          <p:nvSpPr>
            <p:cNvPr id="25" name="TextBox 24"/>
            <p:cNvSpPr txBox="1"/>
            <p:nvPr/>
          </p:nvSpPr>
          <p:spPr>
            <a:xfrm>
              <a:off x="3937819" y="1946787"/>
              <a:ext cx="73654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Loops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48981" y="2227006"/>
              <a:ext cx="2076338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Contact Interactions</a:t>
              </a:r>
              <a:endParaRPr lang="en-US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10800000" flipV="1">
              <a:off x="4100052" y="2595715"/>
              <a:ext cx="619432" cy="10323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 flipV="1">
              <a:off x="2816942" y="2123768"/>
              <a:ext cx="988142" cy="17698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5920740" y="4743450"/>
            <a:ext cx="642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6700" y="4000500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Sindrum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0790" y="4023360"/>
            <a:ext cx="538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2420" y="2731770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95210" y="1965960"/>
            <a:ext cx="1318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Mu2e Project-X</a:t>
            </a:r>
            <a:endParaRPr lang="en-US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42" y="3256547"/>
            <a:ext cx="231006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Gives the same dipole structure as g-2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892968" y="2574758"/>
            <a:ext cx="906379" cy="6817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06191" y="3152274"/>
            <a:ext cx="461665" cy="785151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dirty="0" smtClean="0">
                <a:latin typeface="cmmi10"/>
              </a:rPr>
              <a:t>¤</a:t>
            </a:r>
            <a:r>
              <a:rPr lang="en-US" dirty="0" smtClean="0"/>
              <a:t> (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8950" y="5534526"/>
            <a:ext cx="3016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κ</a:t>
            </a:r>
            <a:endParaRPr lang="en-US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 animBg="1"/>
      <p:bldP spid="22" grpId="1" animBg="1"/>
      <p:bldP spid="29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Sensitivity to SUSY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62024"/>
            <a:ext cx="4038600" cy="357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611174" y="6079960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dirty="0" err="1" smtClean="0"/>
              <a:t>Hisano</a:t>
            </a:r>
            <a:r>
              <a:rPr lang="en-US" sz="1200" dirty="0" smtClean="0"/>
              <a:t> et al. 1997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486399" y="2662990"/>
            <a:ext cx="3031959" cy="8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34989" y="2454442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Sindrum</a:t>
            </a:r>
            <a:r>
              <a:rPr lang="en-US" sz="1200" dirty="0" smtClean="0">
                <a:solidFill>
                  <a:srgbClr val="0070C0"/>
                </a:solidFill>
              </a:rPr>
              <a:t> II Bound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502442" y="3712745"/>
            <a:ext cx="3023937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94422" y="3511015"/>
            <a:ext cx="1083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C00000"/>
                </a:solidFill>
              </a:rPr>
              <a:t>Mu2e Phase-1</a:t>
            </a:r>
            <a:endParaRPr lang="en-US" sz="1200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5510464" y="4090736"/>
            <a:ext cx="3023937" cy="158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55368" y="3866146"/>
            <a:ext cx="1759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7030A0"/>
                </a:solidFill>
              </a:rPr>
              <a:t>Mu2e Phase-2 (Project X)</a:t>
            </a:r>
            <a:endParaRPr lang="en-US" sz="1200" dirty="0">
              <a:solidFill>
                <a:srgbClr val="7030A0"/>
              </a:solidFill>
            </a:endParaRPr>
          </a:p>
        </p:txBody>
      </p:sp>
      <p:pic>
        <p:nvPicPr>
          <p:cNvPr id="3078" name="Picture 6" descr="C:\Users\norman\Desktop\susy_loo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9745" y="2210190"/>
            <a:ext cx="5605975" cy="1446014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16816" y="1519727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Rates are not small because they are set by the SUSY mass scale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low energy SUSY like we would see at the LHC:</a:t>
            </a:r>
            <a:br>
              <a:rPr lang="en-US" dirty="0" smtClean="0"/>
            </a:br>
            <a:r>
              <a:rPr lang="en-US" dirty="0" smtClean="0"/>
              <a:t>     Br(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N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N) </a:t>
            </a:r>
            <a:r>
              <a:rPr lang="en-US" dirty="0" smtClean="0">
                <a:latin typeface="Times New Roman"/>
                <a:cs typeface="Times New Roman"/>
              </a:rPr>
              <a:t>~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-15</a:t>
            </a:r>
          </a:p>
          <a:p>
            <a:r>
              <a:rPr lang="en-US" dirty="0" smtClean="0"/>
              <a:t>Makes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N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eN compelling, since for Mu2e this would mean observation of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      </a:t>
            </a:r>
            <a:r>
              <a:rPr lang="en-US" dirty="0" smtClean="0">
                <a:solidFill>
                  <a:srgbClr val="C00000"/>
                </a:solidFill>
                <a:latin typeface="cmsy10"/>
              </a:rPr>
              <a:t>¼O</a:t>
            </a:r>
            <a:r>
              <a:rPr lang="en-US" dirty="0" smtClean="0">
                <a:solidFill>
                  <a:srgbClr val="C00000"/>
                </a:solidFill>
              </a:rPr>
              <a:t>(40) events  [0.5 </a:t>
            </a:r>
            <a:r>
              <a:rPr lang="en-US" dirty="0" err="1" smtClean="0">
                <a:solidFill>
                  <a:srgbClr val="C00000"/>
                </a:solidFill>
              </a:rPr>
              <a:t>bkg</a:t>
            </a:r>
            <a:r>
              <a:rPr lang="en-US" dirty="0" smtClean="0">
                <a:solidFill>
                  <a:srgbClr val="C00000"/>
                </a:solidFill>
              </a:rPr>
              <a:t>]</a:t>
            </a:r>
          </a:p>
          <a:p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8534107" y="3229414"/>
            <a:ext cx="117231" cy="48064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517348" y="3194245"/>
            <a:ext cx="369332" cy="56977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200" dirty="0" smtClean="0"/>
              <a:t>Exclude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03448" y="1942514"/>
            <a:ext cx="2269002" cy="276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R(</a:t>
            </a:r>
            <a:r>
              <a:rPr lang="en-US" sz="1200" b="1" dirty="0" smtClean="0">
                <a:latin typeface="cmmi10"/>
              </a:rPr>
              <a:t>¹</a:t>
            </a:r>
            <a:r>
              <a:rPr lang="en-US" sz="1200" b="1" dirty="0" smtClean="0"/>
              <a:t> N </a:t>
            </a:r>
            <a:r>
              <a:rPr lang="en-US" sz="1200" b="1" dirty="0" smtClean="0">
                <a:latin typeface="cmsy10"/>
              </a:rPr>
              <a:t>!</a:t>
            </a:r>
            <a:r>
              <a:rPr lang="en-US" sz="1200" b="1" dirty="0" smtClean="0"/>
              <a:t> e N ) </a:t>
            </a:r>
            <a:r>
              <a:rPr lang="en-US" sz="1200" b="1" dirty="0" err="1" smtClean="0"/>
              <a:t>vs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Slepton</a:t>
            </a:r>
            <a:r>
              <a:rPr lang="en-US" sz="1200" b="1" dirty="0" smtClean="0"/>
              <a:t> Mass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896852" y="5120640"/>
            <a:ext cx="379931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latin typeface="Calibri"/>
              </a:rPr>
              <a:t>2x10</a:t>
            </a:r>
            <a:r>
              <a:rPr lang="en-US" baseline="30000" dirty="0" smtClean="0">
                <a:latin typeface="Calibri"/>
              </a:rPr>
              <a:t>-17</a:t>
            </a:r>
            <a:r>
              <a:rPr lang="en-US" dirty="0" smtClean="0"/>
              <a:t> single event </a:t>
            </a:r>
            <a:r>
              <a:rPr lang="en-US" dirty="0" err="1" smtClean="0"/>
              <a:t>sensitivity,can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exclude large portions of the available </a:t>
            </a:r>
            <a:br>
              <a:rPr lang="en-US" dirty="0" smtClean="0"/>
            </a:br>
            <a:r>
              <a:rPr lang="en-US" dirty="0" smtClean="0"/>
              <a:t>SUSY parameter spaces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g-2 Sensitivity to SUSY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95155" y="1345556"/>
            <a:ext cx="8460225" cy="491634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SUSY contributes to a</a:t>
            </a:r>
            <a:r>
              <a:rPr lang="en-US" sz="2400" baseline="-25000" dirty="0" smtClean="0">
                <a:latin typeface="cmmi10"/>
              </a:rPr>
              <a:t>¹</a:t>
            </a:r>
            <a:r>
              <a:rPr lang="en-US" sz="2400" dirty="0" smtClean="0"/>
              <a:t>= (g-2)/2:</a:t>
            </a:r>
          </a:p>
          <a:p>
            <a:endParaRPr lang="en-US" sz="2400" dirty="0" smtClean="0"/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direct access to tan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¯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and sign(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¹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g-2 result rules out large classes of models</a:t>
            </a:r>
            <a:endParaRPr lang="en-US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mi10"/>
            </a:endParaRPr>
          </a:p>
          <a:p>
            <a:r>
              <a:rPr lang="en-US" sz="2400" dirty="0" smtClean="0"/>
              <a:t>a</a:t>
            </a:r>
            <a:r>
              <a:rPr lang="en-US" sz="2400" baseline="-25000" dirty="0" smtClean="0">
                <a:latin typeface="cmmi10"/>
              </a:rPr>
              <a:t>¹</a:t>
            </a:r>
            <a:r>
              <a:rPr lang="en-US" sz="2400" dirty="0" smtClean="0"/>
              <a:t>’s sensitivity to SUSY is through </a:t>
            </a:r>
            <a:br>
              <a:rPr lang="en-US" sz="2400" dirty="0" smtClean="0"/>
            </a:br>
            <a:r>
              <a:rPr lang="en-US" sz="2400" dirty="0" smtClean="0"/>
              <a:t>the same loop interactions as </a:t>
            </a:r>
            <a:br>
              <a:rPr lang="en-US" sz="2400" dirty="0" smtClean="0"/>
            </a:br>
            <a:r>
              <a:rPr lang="en-US" sz="2400" dirty="0" smtClean="0"/>
              <a:t>CFLV channels</a:t>
            </a:r>
          </a:p>
          <a:p>
            <a:r>
              <a:rPr lang="en-US" sz="2400" dirty="0" smtClean="0"/>
              <a:t>Gives us access to</a:t>
            </a:r>
            <a:br>
              <a:rPr lang="en-US" sz="2400" dirty="0" smtClean="0"/>
            </a:br>
            <a:r>
              <a:rPr lang="en-US" sz="2400" dirty="0" err="1" smtClean="0"/>
              <a:t>Slepton</a:t>
            </a:r>
            <a:r>
              <a:rPr lang="en-US" sz="2400" dirty="0" smtClean="0"/>
              <a:t> Mixing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87851" y="1329619"/>
            <a:ext cx="3625822" cy="2364103"/>
            <a:chOff x="4502552" y="3761772"/>
            <a:chExt cx="4096837" cy="2716656"/>
          </a:xfrm>
        </p:grpSpPr>
        <p:grpSp>
          <p:nvGrpSpPr>
            <p:cNvPr id="15" name="Group 14"/>
            <p:cNvGrpSpPr/>
            <p:nvPr/>
          </p:nvGrpSpPr>
          <p:grpSpPr>
            <a:xfrm>
              <a:off x="4502552" y="3761772"/>
              <a:ext cx="4096837" cy="2716656"/>
              <a:chOff x="762000" y="1981200"/>
              <a:chExt cx="5907765" cy="410368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762000" y="1981200"/>
                <a:ext cx="5486400" cy="4103688"/>
                <a:chOff x="762000" y="1981200"/>
                <a:chExt cx="5486400" cy="4103688"/>
              </a:xfrm>
            </p:grpSpPr>
            <p:pic>
              <p:nvPicPr>
                <p:cNvPr id="18" name="Picture 5" descr="SPS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62000" y="1981200"/>
                  <a:ext cx="5486400" cy="41036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9" name="Group 11"/>
                <p:cNvGrpSpPr>
                  <a:grpSpLocks/>
                </p:cNvGrpSpPr>
                <p:nvPr/>
              </p:nvGrpSpPr>
              <p:grpSpPr bwMode="auto">
                <a:xfrm>
                  <a:off x="1943100" y="3076578"/>
                  <a:ext cx="4151318" cy="1152526"/>
                  <a:chOff x="1224" y="1938"/>
                  <a:chExt cx="2615" cy="726"/>
                </a:xfrm>
              </p:grpSpPr>
              <p:sp>
                <p:nvSpPr>
                  <p:cNvPr id="2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1224" y="2148"/>
                    <a:ext cx="2300" cy="516"/>
                  </a:xfrm>
                  <a:prstGeom prst="rect">
                    <a:avLst/>
                  </a:prstGeom>
                  <a:solidFill>
                    <a:srgbClr val="CCFFFF">
                      <a:alpha val="45097"/>
                    </a:srgbClr>
                  </a:solidFill>
                  <a:ln w="12700">
                    <a:solidFill>
                      <a:schemeClr val="tx1"/>
                    </a:solidFill>
                    <a:prstDash val="sysDot"/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25" y="1938"/>
                    <a:ext cx="1114" cy="202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square" lIns="0" tIns="0" rIns="0" bIns="0">
                    <a:spAutoFit/>
                  </a:bodyPr>
                  <a:lstStyle/>
                  <a:p>
                    <a:r>
                      <a:rPr lang="en-US" sz="1200" dirty="0" smtClean="0"/>
                      <a:t>Current Exp</a:t>
                    </a:r>
                    <a:endParaRPr lang="en-US" sz="1200" dirty="0"/>
                  </a:p>
                </p:txBody>
              </p:sp>
            </p:grpSp>
            <p:sp>
              <p:nvSpPr>
                <p:cNvPr id="20" name="Rectangle 10"/>
                <p:cNvSpPr>
                  <a:spLocks noChangeArrowheads="1"/>
                </p:cNvSpPr>
                <p:nvPr/>
              </p:nvSpPr>
              <p:spPr bwMode="auto">
                <a:xfrm>
                  <a:off x="1924050" y="3657600"/>
                  <a:ext cx="3651250" cy="311150"/>
                </a:xfrm>
                <a:prstGeom prst="rect">
                  <a:avLst/>
                </a:prstGeom>
                <a:solidFill>
                  <a:schemeClr val="accent1">
                    <a:alpha val="25098"/>
                  </a:schemeClr>
                </a:solidFill>
                <a:ln w="1270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Text Box 12"/>
              <p:cNvSpPr txBox="1">
                <a:spLocks noChangeArrowheads="1"/>
              </p:cNvSpPr>
              <p:nvPr/>
            </p:nvSpPr>
            <p:spPr bwMode="auto">
              <a:xfrm>
                <a:off x="5755366" y="3559251"/>
                <a:ext cx="914399" cy="4808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200" dirty="0">
                    <a:solidFill>
                      <a:srgbClr val="C00000"/>
                    </a:solidFill>
                  </a:rPr>
                  <a:t>Future</a:t>
                </a:r>
                <a:r>
                  <a:rPr lang="en-US" dirty="0">
                    <a:solidFill>
                      <a:srgbClr val="C00000"/>
                    </a:solidFill>
                  </a:rPr>
                  <a:t>?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544265" y="3854370"/>
              <a:ext cx="2626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Snowmass Points &amp; Slopes w/ g-2</a:t>
              </a:r>
              <a:endParaRPr lang="en-US" sz="1400" dirty="0"/>
            </a:p>
          </p:txBody>
        </p:sp>
      </p:grpSp>
      <p:pic>
        <p:nvPicPr>
          <p:cNvPr id="30" name="Picture 2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701" y="1716224"/>
            <a:ext cx="4858287" cy="510172"/>
          </a:xfrm>
          <a:prstGeom prst="rect">
            <a:avLst/>
          </a:prstGeom>
          <a:noFill/>
          <a:ln/>
          <a:effectLst/>
        </p:spPr>
      </p:pic>
      <p:grpSp>
        <p:nvGrpSpPr>
          <p:cNvPr id="35" name="Group 34"/>
          <p:cNvGrpSpPr/>
          <p:nvPr/>
        </p:nvGrpSpPr>
        <p:grpSpPr>
          <a:xfrm>
            <a:off x="3051830" y="3428722"/>
            <a:ext cx="3125033" cy="1475213"/>
            <a:chOff x="718226" y="4698124"/>
            <a:chExt cx="3125033" cy="1475213"/>
          </a:xfrm>
        </p:grpSpPr>
        <p:pic>
          <p:nvPicPr>
            <p:cNvPr id="33" name="Picture 3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18226" y="5182473"/>
              <a:ext cx="3125033" cy="990864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34" name="TextBox 33"/>
            <p:cNvSpPr txBox="1"/>
            <p:nvPr/>
          </p:nvSpPr>
          <p:spPr>
            <a:xfrm>
              <a:off x="1145627" y="4698124"/>
              <a:ext cx="2251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Slepton</a:t>
              </a:r>
              <a:r>
                <a:rPr lang="en-US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Mixing Matrix</a:t>
              </a:r>
              <a:endPara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4151648" y="4173967"/>
            <a:ext cx="935915" cy="430306"/>
          </a:xfrm>
          <a:prstGeom prst="ellipse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206767" y="4186518"/>
            <a:ext cx="935915" cy="430306"/>
          </a:xfrm>
          <a:prstGeom prst="ellipse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2881047" y="4751946"/>
            <a:ext cx="880387" cy="73566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4590" y="5379980"/>
            <a:ext cx="82907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!</a:t>
            </a:r>
            <a:r>
              <a:rPr lang="en-US" dirty="0" smtClean="0"/>
              <a:t> e </a:t>
            </a:r>
            <a:endParaRPr lang="en-US" dirty="0"/>
          </a:p>
        </p:txBody>
      </p:sp>
      <p:pic>
        <p:nvPicPr>
          <p:cNvPr id="1026" name="Picture 2" descr="C:\Users\norman\Desktop\mue_slepton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306" y="5552455"/>
            <a:ext cx="4951517" cy="1051560"/>
          </a:xfrm>
          <a:prstGeom prst="rect">
            <a:avLst/>
          </a:prstGeom>
          <a:noFill/>
        </p:spPr>
      </p:pic>
      <p:pic>
        <p:nvPicPr>
          <p:cNvPr id="1027" name="Picture 3" descr="C:\Users\norman\Desktop\mu_g2_slept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34188" y="5650677"/>
            <a:ext cx="4641646" cy="923544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/>
          <p:nvPr/>
        </p:nvCxnSpPr>
        <p:spPr>
          <a:xfrm rot="16200000" flipV="1">
            <a:off x="5045123" y="4603688"/>
            <a:ext cx="1251717" cy="110228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28" name="Picture 4" descr="C:\Users\norman\Desktop\muon_a_mu_susy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57275" y="1261013"/>
            <a:ext cx="1984983" cy="2432304"/>
          </a:xfrm>
          <a:prstGeom prst="rect">
            <a:avLst/>
          </a:prstGeom>
          <a:noFill/>
        </p:spPr>
      </p:pic>
      <p:pic>
        <p:nvPicPr>
          <p:cNvPr id="1029" name="Picture 5" descr="C:\Users\norman\Desktop\muon_a_mu_susy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7606" y="1256698"/>
            <a:ext cx="1984984" cy="2432304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/>
          <p:nvPr/>
        </p:nvCxnSpPr>
        <p:spPr>
          <a:xfrm>
            <a:off x="4856146" y="2450030"/>
            <a:ext cx="891540" cy="158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/>
          </p:cNvSpPr>
          <p:nvPr/>
        </p:nvSpPr>
        <p:spPr>
          <a:xfrm>
            <a:off x="7523748" y="5406189"/>
            <a:ext cx="83210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g-2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A.Norman, U.Virginia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0F43-A8EC-462B-A4C5-4BF01644BF8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FNAL Users Meeting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1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ORMAN@8AWCKNV1UVWXY5M7" val="34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\mu}^{SUSY} \approx 130\times 10^{-11} \left( \frac{100 \rm{GeV}}{M_{SUSY}}\right)^2 \tan \beta ~\rm{sign}(\mu)  template TPT1  env TPENV1  fore 0  back 16777215  eqnno 1"/>
  <p:tag name="FILENAME" val="TP_tmp"/>
  <p:tag name="ORIGWIDTH" val="200"/>
  <p:tag name="PICTUREFILESIZE" val="180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( \begin{array}{c c c}&#10;m_{\tilde{e}\tilde{e}}^2 &amp; \Delta m_{\tilde{e}\tilde{\mu}}^2 &amp; \Delta m_{\tilde{e}\tilde{\tau}}^2 \\&#10;\Delta m_{\tilde{e}\tilde{\mu}}^2 &amp; m_{\tilde{\mu}\tilde{\mu}}^2 &amp; \Delta m_{\tilde{\mu}\tilde{\tau}}^2 \\&#10;\Delta m_{\tilde{\tau}\tilde{e}}^2 &amp; \Delta m_{\tilde{\tau}\tilde{\mu}}^2 &amp; m_{\tilde{\tau}\tilde{\tau}}^2 \\&#10; \end{array} \right)  template TPT1  env TPENV1  fore 0  back 16777215  eqnno 2"/>
  <p:tag name="FILENAME" val="TP_tmp"/>
  <p:tag name="ORIGWIDTH" val="123"/>
  <p:tag name="PICTUREFILESIZE" val="208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Br(\mu \rightarrow e \gamma)}{R(\mu N \rightarrow e N)}  template TPT1  env TPENV1  fore 0  back 16777215  eqnno 1"/>
  <p:tag name="FILENAME" val="TP_tmp"/>
  <p:tag name="ORIGWIDTH" val="44"/>
  <p:tag name="PICTUREFILESIZE" val="584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e} &amp;= M_{\mu} - N_{recoil} - (B.E.)_{\mu}^{1S} \\&#10; &amp;= 104.96~\rm{MeV~(on~^{27}Al)}  template TPT1  env TPENV3  fore 0  back 16777215  eqnno 7"/>
  <p:tag name="FILENAME" val="TP_tmp"/>
  <p:tag name="ORIGWIDTH" val="139"/>
  <p:tag name="PICTUREFILESIZE" val="163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R} = \frac{\Gamma(\mu^{-} N \rightarrow e^{-} N)}{\Gamma(\mu^- N(Z) \rightarrow \nu_{\mu} N(Z-1))}  template TPT1  env TPENV1  fore 0  back 16777215  eqnno 8"/>
  <p:tag name="FILENAME" val="TP_tmp"/>
  <p:tag name="ORIGWIDTH" val="111"/>
  <p:tag name="PICTUREFILESIZE" val="916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( \begin{array}{c} e \\&#10;\nu_e\end{array} \right )\left ( \begin{array}{c} \mu \\&#10;\nu_{\mu}\end{array} \right )\left ( \begin{array}{c} \tau \\&#10;\nu_{\tau}\end{array} \right )  template TPT1  env TPENV1  fore 0  back 16777215  eqnno 1"/>
  <p:tag name="FILENAME" val="TP_tmp"/>
  <p:tag name="ORIGWIDTH" val="104"/>
  <p:tag name="PICTUREFILESIZE" val="96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(Z) \rightarrow \nu N(Z-1)  template TPT1  env TPENV1  fore 0  back 16777215  eqnno 4"/>
  <p:tag name="FILENAME" val="TP_tmp"/>
  <p:tag name="ORIGWIDTH" val="100"/>
  <p:tag name="PICTUREFILESIZE" val="565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ft &lt; r_\mu \right &gt; = \frac{n^2 \hbar}{m_\mu z e^2} \approx 19.6 fm~(for~Al)  template TPT1  env TPENV1  fore 0  back 16777215  eqnno 1"/>
  <p:tag name="FILENAME" val="TP_tmp"/>
  <p:tag name="ORIGWIDTH" val="142"/>
  <p:tag name="PICTUREFILESIZE" val="1179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\approx 1.2 A^{1/3} fm = 3.6 fm~(for Al)  template TPT1  env TPENV1  fore 0  back 16777215  eqnno 2"/>
  <p:tag name="FILENAME" val="TP_tmp"/>
  <p:tag name="ORIGWIDTH" val="146"/>
  <p:tag name="PICTUREFILESIZE" val="1013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 \bar{\nu}  template TPT1  env TPENV1  fore 0  back 16777215  eqnno 3"/>
  <p:tag name="FILENAME" val="TP_tmp"/>
  <p:tag name="ORIGWIDTH" val="52"/>
  <p:tag name="PICTUREFILESIZE" val="25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N^{Z} \rightarrow \nu N^{Z-1}  template TPT1  env TPENV1  fore 0  back 16777215  eqnno 4"/>
  <p:tag name="FILENAME" val="TP_tmp"/>
  <p:tag name="ORIGWIDTH" val="75"/>
  <p:tag name="PICTUREFILESIZE" val="385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i^- N \rightarrow \gamma N^{\star}(Z-1)  template TPT1  env TPENV1  fore 0  back 16777215  eqnno 1"/>
  <p:tag name="FILENAME" val="TP_tmp"/>
  <p:tag name="ORIGWIDTH" val="89"/>
  <p:tag name="PICTUREFILESIZE" val="49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S}{\sqrt{B}} \sim 5.5  template TPT1  env TPENV1  fore 0  back 16777215  eqnno 1"/>
  <p:tag name="FILENAME" val="TP_tmp"/>
  <p:tag name="ORIGWIDTH" val="41"/>
  <p:tag name="PICTUREFILESIZE" val="397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\mu} = g_{\mu} \left( \frac{e}{2m_{\mu}} \right){\bf S}  template TPT1  env TPENV1  fore 0  back 16777215  eqnno 1"/>
  <p:tag name="FILENAME" val="TP_tmp"/>
  <p:tag name="ORIGWIDTH" val="70"/>
  <p:tag name="PICTUREFILESIZE" val="64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2 + \frac{\alpha}{2 \pi} + \cdots  template TPT1  env TPENV1  fore 0  back 16777215  eqnno 3"/>
  <p:tag name="FILENAME" val="TP_tmp"/>
  <p:tag name="ORIGWIDTH" val="71"/>
  <p:tag name="PICTUREFILESIZE" val="37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r(\mu\rightarrow e \gamma) = \frac{3\alpha}{32 \pi} \left| \sum_\ell V_{\mu \ell}^\star V_{e \ell} \frac{m_{\nu_\ell}^2}{M_W^2}   \right|^2  template TPT1  env TPENV1  fore 0  back 16777215  eqnno 2"/>
  <p:tag name="FILENAME" val="TP_tmp"/>
  <p:tag name="ORIGWIDTH" val="155"/>
  <p:tag name="PICTUREFILESIZE" val="160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\mu} = \frac{g -2}{2}  template TPT1  env TPENV1  fore 0  back 16777215  eqnno 4"/>
  <p:tag name="FILENAME" val="TP_tmp"/>
  <p:tag name="ORIGWIDTH" val="40"/>
  <p:tag name="PICTUREFILESIZE" val="313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a_{\mu}^{MSSM} = 298 \times 10^{-11}  template TPT1  env TPENV1  fore 0  back 16777215  eqnno 1"/>
  <p:tag name="FILENAME" val="TP_tmp"/>
  <p:tag name="ORIGWIDTH" val="105"/>
  <p:tag name="PICTUREFILESIZE" val="762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a_\mu^{UED} \approx -13 \times 10^{-11}  template TPT1  env TPENV1  fore 0  back 16777215  eqnno 1"/>
  <p:tag name="FILENAME" val="TP_tmp"/>
  <p:tag name="ORIGWIDTH" val="100"/>
  <p:tag name="PICTUREFILESIZE" val="66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a_\mu (\rm{expt.} - \rm{theory}) = 314\pm 82 \times 10^{-11}  template TPT1  env TPENV1  fore 0  back 16777215  eqnno 1"/>
  <p:tag name="FILENAME" val="TP_tmp"/>
  <p:tag name="ORIGWIDTH" val="175"/>
  <p:tag name="PICTUREFILESIZE" val="107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omega_a &amp;=&amp; \omega_{spin} - \omega_{cyclotron} \\&#10;\omega_a &amp;=&amp; a_{\mu} \frac{q}{m} B  template TPT1  env TPENV3  fore 0  back 16777215  eqnno 1"/>
  <p:tag name="FILENAME" val="TP_tmp"/>
  <p:tag name="ORIGWIDTH" val="114"/>
  <p:tag name="PICTUREFILESIZE" val="1191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{\bf \mu} = g_{\mu} \left( \frac{e}{2m_{\mu}} \right){\bf S}  template TPT1  env TPENV1  fore 0  back 16777215  eqnno 1"/>
  <p:tag name="FILENAME" val="TP_tmp"/>
  <p:tag name="ORIGWIDTH" val="70"/>
  <p:tag name="PICTUREFILESIZE" val="644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2 [ F_1(0) + F_2(0)]  template TPT1  env TPENV1  fore 0  back 16777215  eqnno 2"/>
  <p:tag name="FILENAME" val="TP_tmp"/>
  <p:tag name="ORIGWIDTH" val="88"/>
  <p:tag name="PICTUREFILESIZE" val="550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g = 2 + \mathcal{O}(\alpha)  template TPT1  env TPENV1  fore 0  back 16777215  eqnno 3"/>
  <p:tag name="FILENAME" val="TP_tmp"/>
  <p:tag name="ORIGWIDTH" val="58"/>
  <p:tag name="PICTUREFILESIZE" val="416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_{\mu} = \frac{g -2}{2}  template TPT1  env TPENV1  fore 0  back 16777215  eqnno 4"/>
  <p:tag name="FILENAME" val="TP_tmp"/>
  <p:tag name="ORIGWIDTH" val="40"/>
  <p:tag name="PICTUREFILESIZE" val="31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leq 10^{-54}  template TPT1  env TPENV1  fore 0  back 16777215  eqnno 3"/>
  <p:tag name="FILENAME" val="TP_tmp"/>
  <p:tag name="ORIGWIDTH" val="35"/>
  <p:tag name="PICTUREFILESIZE" val="24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\gamma  template TPT1  env TPENV1  fore 0  back 16777215  eqnno 4"/>
  <p:tag name="FILENAME" val="TP_tmp"/>
  <p:tag name="ORIGWIDTH" val="46"/>
  <p:tag name="PICTUREFILESIZE" val="25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+ \rightarrow e^+ e^+ e^-  template TPT1  env TPENV1  fore 0  back 16777215  eqnno 5"/>
  <p:tag name="FILENAME" val="TP_tmp"/>
  <p:tag name="ORIGWIDTH" val="62"/>
  <p:tag name="PICTUREFILESIZE" val="26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- N \rightarrow e^- N  template TPT1  env TPENV1  fore 0  back 16777215  eqnno 6"/>
  <p:tag name="FILENAME" val="TP_tmp"/>
  <p:tag name="ORIGWIDTH" val="59"/>
  <p:tag name="PICTUREFILESIZE" val="30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athcal{L_{LFV}} = \frac{m_{\mu}}{(\kappa + 1) \Lambda^2} \bar{\mu}_{R} \sigma_{\mu \nu} e_{L} F^{\mu \nu}  template TPT1  env TPENV1  fore 0  back 16777215  eqnno 1"/>
  <p:tag name="FILENAME" val="TP_tmp"/>
  <p:tag name="ORIGWIDTH" val="126"/>
  <p:tag name="PICTUREFILESIZE" val="93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\frac{\kappa}{(1+\kappa) \Lambda^2} \bar{\mu}_{L} \gamma_{\mu} e_{L}\left( \bar{u}_L \gamma^{\mu} u_L + \bar{d}_L \gamma^{\mu} d_L \right)  template TPT1  env TPENV1  fore 0  back 16777215  eqnno 2"/>
  <p:tag name="FILENAME" val="TP_tmp"/>
  <p:tag name="ORIGWIDTH" val="163"/>
  <p:tag name="PICTUREFILESIZE" val="101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15871</TotalTime>
  <Words>3476</Words>
  <Application>Microsoft Office PowerPoint</Application>
  <PresentationFormat>On-screen Show (4:3)</PresentationFormat>
  <Paragraphs>913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cmsy10</vt:lpstr>
      <vt:lpstr>cmmi10</vt:lpstr>
      <vt:lpstr>Times New Roman</vt:lpstr>
      <vt:lpstr>Symbol</vt:lpstr>
      <vt:lpstr>Cambria</vt:lpstr>
      <vt:lpstr>Office Theme</vt:lpstr>
      <vt:lpstr>DWG TrueView Drawing</vt:lpstr>
      <vt:lpstr>The Mu2e and Muon g-2 Experiments</vt:lpstr>
      <vt:lpstr>Introduction</vt:lpstr>
      <vt:lpstr>Why Precision Measurements &amp; Ultra-Rare Processes? </vt:lpstr>
      <vt:lpstr>Lepton Mixing in the Standard Model</vt:lpstr>
      <vt:lpstr>Charged Lepton Flavor Violation (CLFV) Processes with ¹’s</vt:lpstr>
      <vt:lpstr>Beyond the Standard Model</vt:lpstr>
      <vt:lpstr>General CLFV Lagrangian</vt:lpstr>
      <vt:lpstr>¹N!eN Sensitivity to SUSY</vt:lpstr>
      <vt:lpstr>g-2 Sensitivity to SUSY</vt:lpstr>
      <vt:lpstr> ¹N!eN, ¹!e°, g-2 Work Together </vt:lpstr>
      <vt:lpstr>A Brief History of ¹-cLFV</vt:lpstr>
      <vt:lpstr>Mu2E at FNAL</vt:lpstr>
      <vt:lpstr>The ¹N!eN measurement at Br(10-17) (in a nutshell)</vt:lpstr>
      <vt:lpstr>Muonic Atom</vt:lpstr>
      <vt:lpstr>Muonic Atom</vt:lpstr>
      <vt:lpstr>Muonic Atom</vt:lpstr>
      <vt:lpstr>Beam Structure</vt:lpstr>
      <vt:lpstr>Total Backgrounds</vt:lpstr>
      <vt:lpstr>Signal to All Backgrounds</vt:lpstr>
      <vt:lpstr>The Mu2e Detector in Detail</vt:lpstr>
      <vt:lpstr>Production Solenoid</vt:lpstr>
      <vt:lpstr>Transport Solenoid</vt:lpstr>
      <vt:lpstr>The Detector</vt:lpstr>
      <vt:lpstr> Straw Tracker (In Vacuum)</vt:lpstr>
      <vt:lpstr>Crystal Calorimeter</vt:lpstr>
      <vt:lpstr>Cost and Schedule</vt:lpstr>
      <vt:lpstr>g-2 at FNAL</vt:lpstr>
      <vt:lpstr>Intro &amp; Theory</vt:lpstr>
      <vt:lpstr>Current g-2 Numbers &amp; Theory</vt:lpstr>
      <vt:lpstr>The g-2 Measurement</vt:lpstr>
      <vt:lpstr>g-2 Goals</vt:lpstr>
      <vt:lpstr>Conclusions</vt:lpstr>
      <vt:lpstr>Backup Slides</vt:lpstr>
      <vt:lpstr>Mu2e Collaboration</vt:lpstr>
      <vt:lpstr>Mu2E &amp; NOνA/NuMI</vt:lpstr>
      <vt:lpstr>Crystal Calorimeter</vt:lpstr>
      <vt:lpstr>Straw Tracker</vt:lpstr>
      <vt:lpstr>Sensitivity to SUSY</vt:lpstr>
      <vt:lpstr>¹N ! eN &amp; SUSY Models</vt:lpstr>
      <vt:lpstr>Intro &amp; Theory</vt:lpstr>
      <vt:lpstr>FNAL Beam for g-2</vt:lpstr>
      <vt:lpstr>upgrade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Mu2e and g-2 Experiments</dc:title>
  <dc:creator>Andrew Norman</dc:creator>
  <cp:lastModifiedBy>Andrew Norman</cp:lastModifiedBy>
  <cp:revision>91</cp:revision>
  <dcterms:created xsi:type="dcterms:W3CDTF">2009-05-20T18:57:36Z</dcterms:created>
  <dcterms:modified xsi:type="dcterms:W3CDTF">2009-06-04T16:40:00Z</dcterms:modified>
</cp:coreProperties>
</file>