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47"/>
  </p:notesMasterIdLst>
  <p:handoutMasterIdLst>
    <p:handoutMasterId r:id="rId48"/>
  </p:handoutMasterIdLst>
  <p:sldIdLst>
    <p:sldId id="305" r:id="rId3"/>
    <p:sldId id="530" r:id="rId4"/>
    <p:sldId id="531" r:id="rId5"/>
    <p:sldId id="532" r:id="rId6"/>
    <p:sldId id="534" r:id="rId7"/>
    <p:sldId id="535" r:id="rId8"/>
    <p:sldId id="538" r:id="rId9"/>
    <p:sldId id="537" r:id="rId10"/>
    <p:sldId id="539" r:id="rId11"/>
    <p:sldId id="541" r:id="rId12"/>
    <p:sldId id="540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36" r:id="rId21"/>
    <p:sldId id="568" r:id="rId22"/>
    <p:sldId id="529" r:id="rId23"/>
    <p:sldId id="569" r:id="rId24"/>
    <p:sldId id="565" r:id="rId25"/>
    <p:sldId id="566" r:id="rId26"/>
    <p:sldId id="570" r:id="rId27"/>
    <p:sldId id="564" r:id="rId28"/>
    <p:sldId id="571" r:id="rId29"/>
    <p:sldId id="567" r:id="rId30"/>
    <p:sldId id="572" r:id="rId31"/>
    <p:sldId id="554" r:id="rId32"/>
    <p:sldId id="549" r:id="rId33"/>
    <p:sldId id="550" r:id="rId34"/>
    <p:sldId id="551" r:id="rId35"/>
    <p:sldId id="552" r:id="rId36"/>
    <p:sldId id="555" r:id="rId37"/>
    <p:sldId id="556" r:id="rId38"/>
    <p:sldId id="557" r:id="rId39"/>
    <p:sldId id="558" r:id="rId40"/>
    <p:sldId id="559" r:id="rId41"/>
    <p:sldId id="560" r:id="rId42"/>
    <p:sldId id="563" r:id="rId43"/>
    <p:sldId id="553" r:id="rId44"/>
    <p:sldId id="561" r:id="rId45"/>
    <p:sldId id="562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EBF9EC"/>
    <a:srgbClr val="FF9900"/>
    <a:srgbClr val="A5975B"/>
    <a:srgbClr val="339966"/>
    <a:srgbClr val="66CCFF"/>
    <a:srgbClr val="76B531"/>
    <a:srgbClr val="003399"/>
    <a:srgbClr val="33CC33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7" autoAdjust="0"/>
    <p:restoredTop sz="99683" autoAdjust="0"/>
  </p:normalViewPr>
  <p:slideViewPr>
    <p:cSldViewPr snapToObjects="1">
      <p:cViewPr varScale="1">
        <p:scale>
          <a:sx n="86" d="100"/>
          <a:sy n="86" d="100"/>
        </p:scale>
        <p:origin x="-1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DCS Controls Systems (Physical Units)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High Voltage</c:v>
                </c:pt>
                <c:pt idx="1">
                  <c:v>Low Voltage</c:v>
                </c:pt>
                <c:pt idx="2">
                  <c:v>Water Cooling</c:v>
                </c:pt>
                <c:pt idx="3">
                  <c:v>TDUs</c:v>
                </c:pt>
                <c:pt idx="4">
                  <c:v>DCMs</c:v>
                </c:pt>
                <c:pt idx="5">
                  <c:v>Febs</c:v>
                </c:pt>
                <c:pt idx="6">
                  <c:v>Mech Sensors</c:v>
                </c:pt>
                <c:pt idx="7">
                  <c:v>Env. Sensors</c:v>
                </c:pt>
                <c:pt idx="8">
                  <c:v>Rack Monitoring</c:v>
                </c:pt>
                <c:pt idx="9">
                  <c:v>Field Point Stations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60</c:v>
                </c:pt>
                <c:pt idx="2">
                  <c:v>15</c:v>
                </c:pt>
                <c:pt idx="3">
                  <c:v>12</c:v>
                </c:pt>
                <c:pt idx="4">
                  <c:v>180</c:v>
                </c:pt>
                <c:pt idx="5">
                  <c:v>11160</c:v>
                </c:pt>
                <c:pt idx="6">
                  <c:v>4500</c:v>
                </c:pt>
                <c:pt idx="7">
                  <c:v>120</c:v>
                </c:pt>
                <c:pt idx="8">
                  <c:v>60</c:v>
                </c:pt>
                <c:pt idx="9">
                  <c:v>15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plotArea>
      <c:layout/>
      <c:pieChart>
        <c:varyColors val="1"/>
        <c:ser>
          <c:idx val="1"/>
          <c:order val="1"/>
          <c:tx>
            <c:strRef>
              <c:f>Sheet1!$B$1</c:f>
              <c:strCache>
                <c:ptCount val="1"/>
                <c:pt idx="0">
                  <c:v>DCS Controls Systems (Channel Count)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High Voltage</c:v>
                </c:pt>
                <c:pt idx="1">
                  <c:v>Low Voltage</c:v>
                </c:pt>
                <c:pt idx="2">
                  <c:v>Water Cooling</c:v>
                </c:pt>
                <c:pt idx="3">
                  <c:v>TDUs</c:v>
                </c:pt>
                <c:pt idx="4">
                  <c:v>DCMs</c:v>
                </c:pt>
                <c:pt idx="5">
                  <c:v>Febs</c:v>
                </c:pt>
                <c:pt idx="6">
                  <c:v>Mech Sensors</c:v>
                </c:pt>
                <c:pt idx="7">
                  <c:v>Env. Sensors</c:v>
                </c:pt>
                <c:pt idx="8">
                  <c:v>Rack Monitoring</c:v>
                </c:pt>
                <c:pt idx="9">
                  <c:v>Field Point Stations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180</c:v>
                </c:pt>
                <c:pt idx="2">
                  <c:v>150</c:v>
                </c:pt>
                <c:pt idx="3">
                  <c:v>24</c:v>
                </c:pt>
                <c:pt idx="4">
                  <c:v>4500</c:v>
                </c:pt>
                <c:pt idx="5">
                  <c:v>357120</c:v>
                </c:pt>
                <c:pt idx="6">
                  <c:v>4500</c:v>
                </c:pt>
                <c:pt idx="7">
                  <c:v>120</c:v>
                </c:pt>
                <c:pt idx="8">
                  <c:v>300</c:v>
                </c:pt>
                <c:pt idx="9">
                  <c:v>1500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DCS Controls Systems (Channel Count)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High Voltage</c:v>
                </c:pt>
                <c:pt idx="1">
                  <c:v>Low Voltage</c:v>
                </c:pt>
                <c:pt idx="2">
                  <c:v>Water Cooling</c:v>
                </c:pt>
                <c:pt idx="3">
                  <c:v>TDUs</c:v>
                </c:pt>
                <c:pt idx="4">
                  <c:v>DCMs</c:v>
                </c:pt>
                <c:pt idx="5">
                  <c:v>Febs</c:v>
                </c:pt>
                <c:pt idx="6">
                  <c:v>Mech Sensors</c:v>
                </c:pt>
                <c:pt idx="7">
                  <c:v>Env. Sensors</c:v>
                </c:pt>
                <c:pt idx="8">
                  <c:v>Rack Monitoring</c:v>
                </c:pt>
                <c:pt idx="9">
                  <c:v>Field Point Stations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180</c:v>
                </c:pt>
                <c:pt idx="2">
                  <c:v>150</c:v>
                </c:pt>
                <c:pt idx="3">
                  <c:v>24</c:v>
                </c:pt>
                <c:pt idx="4">
                  <c:v>4500</c:v>
                </c:pt>
                <c:pt idx="5">
                  <c:v>357120</c:v>
                </c:pt>
                <c:pt idx="6">
                  <c:v>4500</c:v>
                </c:pt>
                <c:pt idx="7">
                  <c:v>120</c:v>
                </c:pt>
                <c:pt idx="8">
                  <c:v>300</c:v>
                </c:pt>
                <c:pt idx="9">
                  <c:v>1500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plotArea>
      <c:layout/>
      <c:pieChart>
        <c:varyColors val="1"/>
        <c:ser>
          <c:idx val="1"/>
          <c:order val="1"/>
          <c:tx>
            <c:strRef>
              <c:f>Sheet1!$B$1</c:f>
              <c:strCache>
                <c:ptCount val="1"/>
                <c:pt idx="0">
                  <c:v>DCS Controls Systems (Channel Count)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High Voltage</c:v>
                </c:pt>
                <c:pt idx="1">
                  <c:v>Low Voltage</c:v>
                </c:pt>
                <c:pt idx="2">
                  <c:v>Water Cooling</c:v>
                </c:pt>
                <c:pt idx="3">
                  <c:v>TDUs</c:v>
                </c:pt>
                <c:pt idx="4">
                  <c:v>DCMs</c:v>
                </c:pt>
                <c:pt idx="5">
                  <c:v>Mech Sensors</c:v>
                </c:pt>
                <c:pt idx="6">
                  <c:v>Env. Sensors</c:v>
                </c:pt>
                <c:pt idx="7">
                  <c:v>Rack Monitoring</c:v>
                </c:pt>
                <c:pt idx="8">
                  <c:v>Field Point Stations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180</c:v>
                </c:pt>
                <c:pt idx="2">
                  <c:v>150</c:v>
                </c:pt>
                <c:pt idx="3">
                  <c:v>24</c:v>
                </c:pt>
                <c:pt idx="4">
                  <c:v>4500</c:v>
                </c:pt>
                <c:pt idx="5">
                  <c:v>4500</c:v>
                </c:pt>
                <c:pt idx="6">
                  <c:v>120</c:v>
                </c:pt>
                <c:pt idx="7">
                  <c:v>300</c:v>
                </c:pt>
                <c:pt idx="8">
                  <c:v>1500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DCS Controls Systems (Channel Count)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High Voltage</c:v>
                </c:pt>
                <c:pt idx="1">
                  <c:v>Low Voltage</c:v>
                </c:pt>
                <c:pt idx="2">
                  <c:v>Water Cooling</c:v>
                </c:pt>
                <c:pt idx="3">
                  <c:v>TDUs</c:v>
                </c:pt>
                <c:pt idx="4">
                  <c:v>DCMs</c:v>
                </c:pt>
                <c:pt idx="5">
                  <c:v>Mech Sensors</c:v>
                </c:pt>
                <c:pt idx="6">
                  <c:v>Env. Sensors</c:v>
                </c:pt>
                <c:pt idx="7">
                  <c:v>Rack Monitoring</c:v>
                </c:pt>
                <c:pt idx="8">
                  <c:v>Field Point Stations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180</c:v>
                </c:pt>
                <c:pt idx="2">
                  <c:v>150</c:v>
                </c:pt>
                <c:pt idx="3">
                  <c:v>24</c:v>
                </c:pt>
                <c:pt idx="4">
                  <c:v>4500</c:v>
                </c:pt>
                <c:pt idx="5">
                  <c:v>4500</c:v>
                </c:pt>
                <c:pt idx="6">
                  <c:v>120</c:v>
                </c:pt>
                <c:pt idx="7">
                  <c:v>300</c:v>
                </c:pt>
                <c:pt idx="8">
                  <c:v>1500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5BE4F-6842-4FF0-84D4-C361E271BC21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BB239C-7DA5-4309-B2C8-F346AEE7E6AD}">
      <dgm:prSet phldrT="[Text]"/>
      <dgm:spPr/>
      <dgm:t>
        <a:bodyPr/>
        <a:lstStyle/>
        <a:p>
          <a:r>
            <a:rPr lang="en-US" dirty="0" smtClean="0"/>
            <a:t>Block</a:t>
          </a:r>
          <a:endParaRPr lang="en-US" dirty="0"/>
        </a:p>
      </dgm:t>
    </dgm:pt>
    <dgm:pt modelId="{3610CC04-A343-410A-9173-E0421F8963AA}" type="parTrans" cxnId="{A5921747-E114-468B-800F-757123A6046F}">
      <dgm:prSet/>
      <dgm:spPr/>
      <dgm:t>
        <a:bodyPr/>
        <a:lstStyle/>
        <a:p>
          <a:endParaRPr lang="en-US"/>
        </a:p>
      </dgm:t>
    </dgm:pt>
    <dgm:pt modelId="{E9BBC3CB-082A-4DAD-ABE3-FCF323AF120D}" type="sibTrans" cxnId="{A5921747-E114-468B-800F-757123A6046F}">
      <dgm:prSet/>
      <dgm:spPr/>
      <dgm:t>
        <a:bodyPr/>
        <a:lstStyle/>
        <a:p>
          <a:endParaRPr lang="en-US"/>
        </a:p>
      </dgm:t>
    </dgm:pt>
    <dgm:pt modelId="{75EF0A45-4E36-4FA3-B8F1-275127EBE6C8}">
      <dgm:prSet phldrT="[Text]"/>
      <dgm:spPr/>
      <dgm:t>
        <a:bodyPr/>
        <a:lstStyle/>
        <a:p>
          <a:r>
            <a:rPr lang="en-US" dirty="0" smtClean="0"/>
            <a:t>X Planes</a:t>
          </a:r>
          <a:endParaRPr lang="en-US" dirty="0"/>
        </a:p>
      </dgm:t>
    </dgm:pt>
    <dgm:pt modelId="{9A94C13E-25D4-4734-9EDF-34D744F0913C}" type="parTrans" cxnId="{3D35174B-1ABC-4F01-818A-4236C2B858D7}">
      <dgm:prSet/>
      <dgm:spPr/>
      <dgm:t>
        <a:bodyPr/>
        <a:lstStyle/>
        <a:p>
          <a:endParaRPr lang="en-US"/>
        </a:p>
      </dgm:t>
    </dgm:pt>
    <dgm:pt modelId="{D5365F10-FF2A-4B8A-9F1D-DC98232ECF34}" type="sibTrans" cxnId="{3D35174B-1ABC-4F01-818A-4236C2B858D7}">
      <dgm:prSet/>
      <dgm:spPr/>
      <dgm:t>
        <a:bodyPr/>
        <a:lstStyle/>
        <a:p>
          <a:endParaRPr lang="en-US"/>
        </a:p>
      </dgm:t>
    </dgm:pt>
    <dgm:pt modelId="{B550C456-64E7-48ED-8CA7-ABE7683BC86A}">
      <dgm:prSet phldrT="[Text]"/>
      <dgm:spPr/>
      <dgm:t>
        <a:bodyPr/>
        <a:lstStyle/>
        <a:p>
          <a:r>
            <a:rPr lang="en-US" dirty="0" smtClean="0"/>
            <a:t>X-1</a:t>
          </a:r>
          <a:endParaRPr lang="en-US" dirty="0"/>
        </a:p>
      </dgm:t>
    </dgm:pt>
    <dgm:pt modelId="{0C1B4DAA-C2F0-405E-8E99-FA3EFA833089}" type="parTrans" cxnId="{44FB69B4-36CB-4838-9C37-352334FB4E04}">
      <dgm:prSet/>
      <dgm:spPr/>
      <dgm:t>
        <a:bodyPr/>
        <a:lstStyle/>
        <a:p>
          <a:endParaRPr lang="en-US"/>
        </a:p>
      </dgm:t>
    </dgm:pt>
    <dgm:pt modelId="{4CCC59E0-FEF9-4F9D-9CEC-3D48F61BE756}" type="sibTrans" cxnId="{44FB69B4-36CB-4838-9C37-352334FB4E04}">
      <dgm:prSet/>
      <dgm:spPr/>
      <dgm:t>
        <a:bodyPr/>
        <a:lstStyle/>
        <a:p>
          <a:endParaRPr lang="en-US"/>
        </a:p>
      </dgm:t>
    </dgm:pt>
    <dgm:pt modelId="{B00D22AF-D404-4C0F-9FB5-2D76D0F28422}">
      <dgm:prSet phldrT="[Text]"/>
      <dgm:spPr/>
      <dgm:t>
        <a:bodyPr/>
        <a:lstStyle/>
        <a:p>
          <a:r>
            <a:rPr lang="en-US" dirty="0" smtClean="0"/>
            <a:t>X-2</a:t>
          </a:r>
          <a:endParaRPr lang="en-US" dirty="0"/>
        </a:p>
      </dgm:t>
    </dgm:pt>
    <dgm:pt modelId="{013D559E-7493-42CF-9BFF-598847DACD33}" type="parTrans" cxnId="{70058036-A593-41FE-9D74-DD4CA9E55F84}">
      <dgm:prSet/>
      <dgm:spPr/>
      <dgm:t>
        <a:bodyPr/>
        <a:lstStyle/>
        <a:p>
          <a:endParaRPr lang="en-US"/>
        </a:p>
      </dgm:t>
    </dgm:pt>
    <dgm:pt modelId="{07B5762A-7FF5-4CFB-BFEC-697BD12316D3}" type="sibTrans" cxnId="{70058036-A593-41FE-9D74-DD4CA9E55F84}">
      <dgm:prSet/>
      <dgm:spPr/>
      <dgm:t>
        <a:bodyPr/>
        <a:lstStyle/>
        <a:p>
          <a:endParaRPr lang="en-US"/>
        </a:p>
      </dgm:t>
    </dgm:pt>
    <dgm:pt modelId="{3BF405B1-A6EB-4230-9016-5EDFE316753C}">
      <dgm:prSet phldrT="[Text]"/>
      <dgm:spPr/>
      <dgm:t>
        <a:bodyPr/>
        <a:lstStyle/>
        <a:p>
          <a:r>
            <a:rPr lang="en-US" dirty="0" smtClean="0"/>
            <a:t>Y Planes</a:t>
          </a:r>
          <a:endParaRPr lang="en-US" dirty="0"/>
        </a:p>
      </dgm:t>
    </dgm:pt>
    <dgm:pt modelId="{2D71C64D-08EE-4FF5-A11E-98B7B4A9E056}" type="parTrans" cxnId="{3C2069DB-B053-4DF9-9F8A-59709EF4B5D8}">
      <dgm:prSet/>
      <dgm:spPr/>
      <dgm:t>
        <a:bodyPr/>
        <a:lstStyle/>
        <a:p>
          <a:endParaRPr lang="en-US"/>
        </a:p>
      </dgm:t>
    </dgm:pt>
    <dgm:pt modelId="{7263EC69-77F9-44F5-A6C2-C28051E4D907}" type="sibTrans" cxnId="{3C2069DB-B053-4DF9-9F8A-59709EF4B5D8}">
      <dgm:prSet/>
      <dgm:spPr/>
      <dgm:t>
        <a:bodyPr/>
        <a:lstStyle/>
        <a:p>
          <a:endParaRPr lang="en-US"/>
        </a:p>
      </dgm:t>
    </dgm:pt>
    <dgm:pt modelId="{75880BF7-41B3-46A8-BA71-6A2890513FC5}">
      <dgm:prSet phldrT="[Text]"/>
      <dgm:spPr/>
      <dgm:t>
        <a:bodyPr/>
        <a:lstStyle/>
        <a:p>
          <a:r>
            <a:rPr lang="en-US" dirty="0" smtClean="0"/>
            <a:t>Y-1</a:t>
          </a:r>
          <a:endParaRPr lang="en-US" dirty="0"/>
        </a:p>
      </dgm:t>
    </dgm:pt>
    <dgm:pt modelId="{253C7CDF-A4EA-4960-807E-A32AD708EEF8}" type="parTrans" cxnId="{41AC0F0E-4AE6-411A-BFC8-0A69A49AFE83}">
      <dgm:prSet/>
      <dgm:spPr/>
      <dgm:t>
        <a:bodyPr/>
        <a:lstStyle/>
        <a:p>
          <a:endParaRPr lang="en-US"/>
        </a:p>
      </dgm:t>
    </dgm:pt>
    <dgm:pt modelId="{BCA7C39F-31EA-429E-9376-19B42DC8D68A}" type="sibTrans" cxnId="{41AC0F0E-4AE6-411A-BFC8-0A69A49AFE83}">
      <dgm:prSet/>
      <dgm:spPr/>
      <dgm:t>
        <a:bodyPr/>
        <a:lstStyle/>
        <a:p>
          <a:endParaRPr lang="en-US"/>
        </a:p>
      </dgm:t>
    </dgm:pt>
    <dgm:pt modelId="{85515DE1-2D58-4279-96FF-3BA7B71935B0}">
      <dgm:prSet phldrT="[Text]"/>
      <dgm:spPr/>
      <dgm:t>
        <a:bodyPr/>
        <a:lstStyle/>
        <a:p>
          <a:r>
            <a:rPr lang="en-US" dirty="0" smtClean="0"/>
            <a:t>X-15</a:t>
          </a:r>
          <a:endParaRPr lang="en-US" dirty="0"/>
        </a:p>
      </dgm:t>
    </dgm:pt>
    <dgm:pt modelId="{194B81BA-240A-4C18-850A-71A611E0AC76}" type="parTrans" cxnId="{6B96DB91-5164-45E8-9A81-F14524C1505F}">
      <dgm:prSet/>
      <dgm:spPr/>
      <dgm:t>
        <a:bodyPr/>
        <a:lstStyle/>
        <a:p>
          <a:endParaRPr lang="en-US"/>
        </a:p>
      </dgm:t>
    </dgm:pt>
    <dgm:pt modelId="{7335D6B6-A7FB-4E29-800D-1AB04D0072C0}" type="sibTrans" cxnId="{6B96DB91-5164-45E8-9A81-F14524C1505F}">
      <dgm:prSet/>
      <dgm:spPr/>
      <dgm:t>
        <a:bodyPr/>
        <a:lstStyle/>
        <a:p>
          <a:endParaRPr lang="en-US"/>
        </a:p>
      </dgm:t>
    </dgm:pt>
    <dgm:pt modelId="{3A272611-3ED7-4E71-8044-B3BAC24B0025}">
      <dgm:prSet phldrT="[Text]"/>
      <dgm:spPr/>
      <dgm:t>
        <a:bodyPr/>
        <a:lstStyle/>
        <a:p>
          <a:r>
            <a:rPr lang="en-US" dirty="0" smtClean="0"/>
            <a:t>Y-2</a:t>
          </a:r>
          <a:endParaRPr lang="en-US" dirty="0"/>
        </a:p>
      </dgm:t>
    </dgm:pt>
    <dgm:pt modelId="{124778B9-388E-4D61-9B43-988783419BBE}" type="parTrans" cxnId="{3845A600-3502-460F-ADA1-11C41BB7C810}">
      <dgm:prSet/>
      <dgm:spPr/>
      <dgm:t>
        <a:bodyPr/>
        <a:lstStyle/>
        <a:p>
          <a:endParaRPr lang="en-US"/>
        </a:p>
      </dgm:t>
    </dgm:pt>
    <dgm:pt modelId="{F086CC7D-1C58-491C-B56A-3D7626806FA7}" type="sibTrans" cxnId="{3845A600-3502-460F-ADA1-11C41BB7C810}">
      <dgm:prSet/>
      <dgm:spPr/>
      <dgm:t>
        <a:bodyPr/>
        <a:lstStyle/>
        <a:p>
          <a:endParaRPr lang="en-US"/>
        </a:p>
      </dgm:t>
    </dgm:pt>
    <dgm:pt modelId="{AE6A4C34-7B25-4E46-BCC0-E8152DDC4C79}">
      <dgm:prSet phldrT="[Text]"/>
      <dgm:spPr/>
      <dgm:t>
        <a:bodyPr/>
        <a:lstStyle/>
        <a:p>
          <a:r>
            <a:rPr lang="en-US" dirty="0" smtClean="0"/>
            <a:t>Y-16</a:t>
          </a:r>
          <a:endParaRPr lang="en-US" dirty="0"/>
        </a:p>
      </dgm:t>
    </dgm:pt>
    <dgm:pt modelId="{723E55AB-B2F1-45C5-84FA-72AFF391DECF}" type="parTrans" cxnId="{26E845A5-4380-49BF-8A7E-0B9B3F6764FF}">
      <dgm:prSet/>
      <dgm:spPr/>
      <dgm:t>
        <a:bodyPr/>
        <a:lstStyle/>
        <a:p>
          <a:endParaRPr lang="en-US"/>
        </a:p>
      </dgm:t>
    </dgm:pt>
    <dgm:pt modelId="{C23E1DA5-8931-41E4-8923-C1F4F5ABA291}" type="sibTrans" cxnId="{26E845A5-4380-49BF-8A7E-0B9B3F6764FF}">
      <dgm:prSet/>
      <dgm:spPr/>
      <dgm:t>
        <a:bodyPr/>
        <a:lstStyle/>
        <a:p>
          <a:endParaRPr lang="en-US"/>
        </a:p>
      </dgm:t>
    </dgm:pt>
    <dgm:pt modelId="{7362B932-2A19-4F62-9711-23344790DB20}">
      <dgm:prSet phldrT="[Text]"/>
      <dgm:spPr/>
      <dgm:t>
        <a:bodyPr/>
        <a:lstStyle/>
        <a:p>
          <a:r>
            <a:rPr lang="en-US" dirty="0" smtClean="0"/>
            <a:t>FEB-1</a:t>
          </a:r>
          <a:endParaRPr lang="en-US" dirty="0"/>
        </a:p>
      </dgm:t>
    </dgm:pt>
    <dgm:pt modelId="{1F9D6466-9347-4FF7-B2A6-38E4D9305416}" type="parTrans" cxnId="{02606464-A712-426C-B46A-5C33222561C9}">
      <dgm:prSet/>
      <dgm:spPr/>
      <dgm:t>
        <a:bodyPr/>
        <a:lstStyle/>
        <a:p>
          <a:endParaRPr lang="en-US"/>
        </a:p>
      </dgm:t>
    </dgm:pt>
    <dgm:pt modelId="{1FB6ABD0-502B-4FE3-AE66-4E22836A7685}" type="sibTrans" cxnId="{02606464-A712-426C-B46A-5C33222561C9}">
      <dgm:prSet/>
      <dgm:spPr/>
      <dgm:t>
        <a:bodyPr/>
        <a:lstStyle/>
        <a:p>
          <a:endParaRPr lang="en-US"/>
        </a:p>
      </dgm:t>
    </dgm:pt>
    <dgm:pt modelId="{DF78F835-C4D7-4EB3-B4BA-D021E95E55D3}">
      <dgm:prSet phldrT="[Text]"/>
      <dgm:spPr/>
      <dgm:t>
        <a:bodyPr/>
        <a:lstStyle/>
        <a:p>
          <a:r>
            <a:rPr lang="en-US" dirty="0" smtClean="0"/>
            <a:t>FEB-2</a:t>
          </a:r>
          <a:endParaRPr lang="en-US" dirty="0"/>
        </a:p>
      </dgm:t>
    </dgm:pt>
    <dgm:pt modelId="{72035106-2789-4847-88D6-0C6236F8D7BF}" type="parTrans" cxnId="{67403F50-33CB-4450-B4F4-05279EB47590}">
      <dgm:prSet/>
      <dgm:spPr/>
      <dgm:t>
        <a:bodyPr/>
        <a:lstStyle/>
        <a:p>
          <a:endParaRPr lang="en-US"/>
        </a:p>
      </dgm:t>
    </dgm:pt>
    <dgm:pt modelId="{95027AFA-BFEB-458D-AE92-F684B09491FD}" type="sibTrans" cxnId="{67403F50-33CB-4450-B4F4-05279EB47590}">
      <dgm:prSet/>
      <dgm:spPr/>
      <dgm:t>
        <a:bodyPr/>
        <a:lstStyle/>
        <a:p>
          <a:endParaRPr lang="en-US"/>
        </a:p>
      </dgm:t>
    </dgm:pt>
    <dgm:pt modelId="{B792263B-380F-46DB-90F6-2797074D80E5}">
      <dgm:prSet phldrT="[Text]"/>
      <dgm:spPr/>
      <dgm:t>
        <a:bodyPr/>
        <a:lstStyle/>
        <a:p>
          <a:r>
            <a:rPr lang="en-US" dirty="0" smtClean="0"/>
            <a:t>FEB-12</a:t>
          </a:r>
          <a:endParaRPr lang="en-US" dirty="0"/>
        </a:p>
      </dgm:t>
    </dgm:pt>
    <dgm:pt modelId="{96EAC6E2-9FDF-4253-9B22-AA85EEE7638F}" type="parTrans" cxnId="{03DCCD71-0832-4735-84B4-7BEBF55F3A5D}">
      <dgm:prSet/>
      <dgm:spPr/>
      <dgm:t>
        <a:bodyPr/>
        <a:lstStyle/>
        <a:p>
          <a:endParaRPr lang="en-US"/>
        </a:p>
      </dgm:t>
    </dgm:pt>
    <dgm:pt modelId="{D1EF7B27-EAEE-4516-AD67-82AD034E7EB9}" type="sibTrans" cxnId="{03DCCD71-0832-4735-84B4-7BEBF55F3A5D}">
      <dgm:prSet/>
      <dgm:spPr/>
      <dgm:t>
        <a:bodyPr/>
        <a:lstStyle/>
        <a:p>
          <a:endParaRPr lang="en-US"/>
        </a:p>
      </dgm:t>
    </dgm:pt>
    <dgm:pt modelId="{B6F4229A-A9FB-4884-A747-393FE6DF35EF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BF071D54-115C-4B64-97B3-626730B881A9}" type="parTrans" cxnId="{1C999EB2-B65E-4D58-A75C-E8034142DECC}">
      <dgm:prSet/>
      <dgm:spPr/>
      <dgm:t>
        <a:bodyPr/>
        <a:lstStyle/>
        <a:p>
          <a:endParaRPr lang="en-US"/>
        </a:p>
      </dgm:t>
    </dgm:pt>
    <dgm:pt modelId="{A38E7A51-029A-43C3-93E9-5ED9707FF618}" type="sibTrans" cxnId="{1C999EB2-B65E-4D58-A75C-E8034142DECC}">
      <dgm:prSet/>
      <dgm:spPr/>
      <dgm:t>
        <a:bodyPr/>
        <a:lstStyle/>
        <a:p>
          <a:endParaRPr lang="en-US"/>
        </a:p>
      </dgm:t>
    </dgm:pt>
    <dgm:pt modelId="{EE39D48F-52B1-4603-8E6B-7822BEEE806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335F2E71-8C17-497F-B8BE-5DE762F931F3}" type="parTrans" cxnId="{073B5641-82CA-40CA-8E24-BBF3341C3E46}">
      <dgm:prSet/>
      <dgm:spPr/>
      <dgm:t>
        <a:bodyPr/>
        <a:lstStyle/>
        <a:p>
          <a:endParaRPr lang="en-US"/>
        </a:p>
      </dgm:t>
    </dgm:pt>
    <dgm:pt modelId="{C99B5494-1F7C-4C6F-B40E-6E5D9ED398E7}" type="sibTrans" cxnId="{073B5641-82CA-40CA-8E24-BBF3341C3E46}">
      <dgm:prSet/>
      <dgm:spPr/>
      <dgm:t>
        <a:bodyPr/>
        <a:lstStyle/>
        <a:p>
          <a:endParaRPr lang="en-US"/>
        </a:p>
      </dgm:t>
    </dgm:pt>
    <dgm:pt modelId="{C3510CE9-2C3E-465F-BA06-FAF4A7E2F384}">
      <dgm:prSet phldrT="[Text]"/>
      <dgm:spPr/>
      <dgm:t>
        <a:bodyPr/>
        <a:lstStyle/>
        <a:p>
          <a:r>
            <a:rPr lang="en-US" dirty="0" smtClean="0"/>
            <a:t>TEC</a:t>
          </a:r>
          <a:endParaRPr lang="en-US" dirty="0"/>
        </a:p>
      </dgm:t>
    </dgm:pt>
    <dgm:pt modelId="{FF467A11-2FD0-45BE-A18B-710785EDA004}" type="parTrans" cxnId="{A7286EB8-6265-4F9F-A692-AC157EC8F963}">
      <dgm:prSet/>
      <dgm:spPr/>
      <dgm:t>
        <a:bodyPr/>
        <a:lstStyle/>
        <a:p>
          <a:endParaRPr lang="en-US"/>
        </a:p>
      </dgm:t>
    </dgm:pt>
    <dgm:pt modelId="{BA35F480-763E-4ACE-9EC7-087F4AC4DC45}" type="sibTrans" cxnId="{A7286EB8-6265-4F9F-A692-AC157EC8F963}">
      <dgm:prSet/>
      <dgm:spPr/>
      <dgm:t>
        <a:bodyPr/>
        <a:lstStyle/>
        <a:p>
          <a:endParaRPr lang="en-US"/>
        </a:p>
      </dgm:t>
    </dgm:pt>
    <dgm:pt modelId="{71575483-5A39-48E5-B3CA-486A94A713C6}">
      <dgm:prSet phldrT="[Text]"/>
      <dgm:spPr/>
      <dgm:t>
        <a:bodyPr/>
        <a:lstStyle/>
        <a:p>
          <a:r>
            <a:rPr lang="en-US" dirty="0" smtClean="0"/>
            <a:t>T set</a:t>
          </a:r>
          <a:endParaRPr lang="en-US" dirty="0"/>
        </a:p>
      </dgm:t>
    </dgm:pt>
    <dgm:pt modelId="{B8C20CE2-7B1B-47DE-8C96-B259DB81B4E0}" type="parTrans" cxnId="{A8090DF9-D8FF-4798-8E23-09946278BF16}">
      <dgm:prSet/>
      <dgm:spPr/>
      <dgm:t>
        <a:bodyPr/>
        <a:lstStyle/>
        <a:p>
          <a:endParaRPr lang="en-US"/>
        </a:p>
      </dgm:t>
    </dgm:pt>
    <dgm:pt modelId="{E19357A7-44B6-424D-ACAD-52EF8A240D78}" type="sibTrans" cxnId="{A8090DF9-D8FF-4798-8E23-09946278BF16}">
      <dgm:prSet/>
      <dgm:spPr/>
      <dgm:t>
        <a:bodyPr/>
        <a:lstStyle/>
        <a:p>
          <a:endParaRPr lang="en-US"/>
        </a:p>
      </dgm:t>
    </dgm:pt>
    <dgm:pt modelId="{F39E611E-0984-463C-B2C6-5423682E605A}">
      <dgm:prSet phldrT="[Text]"/>
      <dgm:spPr/>
      <dgm:t>
        <a:bodyPr/>
        <a:lstStyle/>
        <a:p>
          <a:r>
            <a:rPr lang="en-US" dirty="0" smtClean="0"/>
            <a:t>V set</a:t>
          </a:r>
          <a:endParaRPr lang="en-US" dirty="0"/>
        </a:p>
      </dgm:t>
    </dgm:pt>
    <dgm:pt modelId="{1BD5F106-8736-42C3-8620-7F80F847A6BD}" type="parTrans" cxnId="{628793D2-A1EC-4EB7-86DF-C86D60EB6025}">
      <dgm:prSet/>
      <dgm:spPr/>
      <dgm:t>
        <a:bodyPr/>
        <a:lstStyle/>
        <a:p>
          <a:endParaRPr lang="en-US"/>
        </a:p>
      </dgm:t>
    </dgm:pt>
    <dgm:pt modelId="{4F6CBA14-B3FB-4F8C-8A2B-F04BD436B305}" type="sibTrans" cxnId="{628793D2-A1EC-4EB7-86DF-C86D60EB6025}">
      <dgm:prSet/>
      <dgm:spPr/>
      <dgm:t>
        <a:bodyPr/>
        <a:lstStyle/>
        <a:p>
          <a:endParaRPr lang="en-US"/>
        </a:p>
      </dgm:t>
    </dgm:pt>
    <dgm:pt modelId="{7DDFE801-DB43-4216-8196-4F3DF2EDB91C}">
      <dgm:prSet phldrT="[Text]"/>
      <dgm:spPr/>
      <dgm:t>
        <a:bodyPr/>
        <a:lstStyle/>
        <a:p>
          <a:r>
            <a:rPr lang="en-US" dirty="0" smtClean="0"/>
            <a:t>V trip</a:t>
          </a:r>
          <a:endParaRPr lang="en-US" dirty="0"/>
        </a:p>
      </dgm:t>
    </dgm:pt>
    <dgm:pt modelId="{D51B988C-943D-4433-8E94-023B1021A970}" type="parTrans" cxnId="{8FEC4CAE-B6E8-48FD-9550-389684B518D1}">
      <dgm:prSet/>
      <dgm:spPr/>
      <dgm:t>
        <a:bodyPr/>
        <a:lstStyle/>
        <a:p>
          <a:endParaRPr lang="en-US"/>
        </a:p>
      </dgm:t>
    </dgm:pt>
    <dgm:pt modelId="{4E16AE68-28D1-49D8-B808-ED06A4FCF069}" type="sibTrans" cxnId="{8FEC4CAE-B6E8-48FD-9550-389684B518D1}">
      <dgm:prSet/>
      <dgm:spPr/>
      <dgm:t>
        <a:bodyPr/>
        <a:lstStyle/>
        <a:p>
          <a:endParaRPr lang="en-US"/>
        </a:p>
      </dgm:t>
    </dgm:pt>
    <dgm:pt modelId="{2E213CAF-8705-40AC-BB8B-31DA99801746}">
      <dgm:prSet phldrT="[Text]"/>
      <dgm:spPr/>
      <dgm:t>
        <a:bodyPr/>
        <a:lstStyle/>
        <a:p>
          <a:r>
            <a:rPr lang="en-US" dirty="0" smtClean="0"/>
            <a:t>FPGA</a:t>
          </a:r>
          <a:endParaRPr lang="en-US" dirty="0"/>
        </a:p>
      </dgm:t>
    </dgm:pt>
    <dgm:pt modelId="{3FD94250-59C1-4481-BACD-0E8D990E16A8}" type="parTrans" cxnId="{5E92F885-FC20-4827-8137-B7659A190265}">
      <dgm:prSet/>
      <dgm:spPr/>
      <dgm:t>
        <a:bodyPr/>
        <a:lstStyle/>
        <a:p>
          <a:endParaRPr lang="en-US"/>
        </a:p>
      </dgm:t>
    </dgm:pt>
    <dgm:pt modelId="{BC86B70B-2FAA-4790-9675-90CFA131865E}" type="sibTrans" cxnId="{5E92F885-FC20-4827-8137-B7659A190265}">
      <dgm:prSet/>
      <dgm:spPr/>
      <dgm:t>
        <a:bodyPr/>
        <a:lstStyle/>
        <a:p>
          <a:endParaRPr lang="en-US"/>
        </a:p>
      </dgm:t>
    </dgm:pt>
    <dgm:pt modelId="{DCDBA840-533A-403A-8D89-4927F4B1DBBB}">
      <dgm:prSet phldrT="[Text]"/>
      <dgm:spPr/>
      <dgm:t>
        <a:bodyPr/>
        <a:lstStyle/>
        <a:p>
          <a:r>
            <a:rPr lang="en-US" dirty="0" smtClean="0"/>
            <a:t>Fit </a:t>
          </a:r>
          <a:r>
            <a:rPr lang="en-US" dirty="0" err="1" smtClean="0"/>
            <a:t>Param</a:t>
          </a:r>
          <a:r>
            <a:rPr lang="en-US" dirty="0" smtClean="0"/>
            <a:t>.</a:t>
          </a:r>
          <a:endParaRPr lang="en-US" dirty="0"/>
        </a:p>
      </dgm:t>
    </dgm:pt>
    <dgm:pt modelId="{06E98B71-C1E2-4013-8184-8F5034C8B8FA}" type="parTrans" cxnId="{37360E58-8BB2-4894-8B71-BB1D25E36DB2}">
      <dgm:prSet/>
      <dgm:spPr/>
      <dgm:t>
        <a:bodyPr/>
        <a:lstStyle/>
        <a:p>
          <a:endParaRPr lang="en-US"/>
        </a:p>
      </dgm:t>
    </dgm:pt>
    <dgm:pt modelId="{DA94F7DF-9DB8-4F9C-83F5-F7CF1BF7DDA8}" type="sibTrans" cxnId="{37360E58-8BB2-4894-8B71-BB1D25E36DB2}">
      <dgm:prSet/>
      <dgm:spPr/>
      <dgm:t>
        <a:bodyPr/>
        <a:lstStyle/>
        <a:p>
          <a:endParaRPr lang="en-US"/>
        </a:p>
      </dgm:t>
    </dgm:pt>
    <dgm:pt modelId="{63CE33DE-5F03-4C58-BD8D-C70CF76FF84B}">
      <dgm:prSet phldrT="[Text]"/>
      <dgm:spPr/>
      <dgm:t>
        <a:bodyPr/>
        <a:lstStyle/>
        <a:p>
          <a:r>
            <a:rPr lang="en-US" dirty="0" smtClean="0"/>
            <a:t>C1</a:t>
          </a:r>
          <a:endParaRPr lang="en-US" dirty="0"/>
        </a:p>
      </dgm:t>
    </dgm:pt>
    <dgm:pt modelId="{8E3FCBE6-9901-42FF-8C77-405EBDB2F525}" type="parTrans" cxnId="{00BC6D77-2FC8-4D43-B92D-130C00C53E61}">
      <dgm:prSet/>
      <dgm:spPr/>
      <dgm:t>
        <a:bodyPr/>
        <a:lstStyle/>
        <a:p>
          <a:endParaRPr lang="en-US"/>
        </a:p>
      </dgm:t>
    </dgm:pt>
    <dgm:pt modelId="{065AC3FF-6211-459E-9309-F6104F56475D}" type="sibTrans" cxnId="{00BC6D77-2FC8-4D43-B92D-130C00C53E61}">
      <dgm:prSet/>
      <dgm:spPr/>
      <dgm:t>
        <a:bodyPr/>
        <a:lstStyle/>
        <a:p>
          <a:endParaRPr lang="en-US"/>
        </a:p>
      </dgm:t>
    </dgm:pt>
    <dgm:pt modelId="{2E088E1D-C221-4855-8EA6-EDA734C33B3A}">
      <dgm:prSet phldrT="[Text]"/>
      <dgm:spPr/>
      <dgm:t>
        <a:bodyPr/>
        <a:lstStyle/>
        <a:p>
          <a:r>
            <a:rPr lang="en-US" dirty="0" smtClean="0"/>
            <a:t>C2</a:t>
          </a:r>
          <a:endParaRPr lang="en-US" dirty="0"/>
        </a:p>
      </dgm:t>
    </dgm:pt>
    <dgm:pt modelId="{519B0B91-B992-4279-8779-1B4017B4F0E0}" type="parTrans" cxnId="{90B4DB2C-0DE6-4492-8433-92C7C722B61A}">
      <dgm:prSet/>
      <dgm:spPr/>
      <dgm:t>
        <a:bodyPr/>
        <a:lstStyle/>
        <a:p>
          <a:endParaRPr lang="en-US"/>
        </a:p>
      </dgm:t>
    </dgm:pt>
    <dgm:pt modelId="{2B17167D-7EEF-4BE5-B3C8-0EB539C5779C}" type="sibTrans" cxnId="{90B4DB2C-0DE6-4492-8433-92C7C722B61A}">
      <dgm:prSet/>
      <dgm:spPr/>
      <dgm:t>
        <a:bodyPr/>
        <a:lstStyle/>
        <a:p>
          <a:endParaRPr lang="en-US"/>
        </a:p>
      </dgm:t>
    </dgm:pt>
    <dgm:pt modelId="{95528722-71D2-4E9C-88AF-927A8DC3462F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0AC0F7C5-24DC-46F8-B8AC-B8900A010468}" type="parTrans" cxnId="{D7E5DE1B-2590-412B-98E6-DD56BE6A9602}">
      <dgm:prSet/>
      <dgm:spPr/>
      <dgm:t>
        <a:bodyPr/>
        <a:lstStyle/>
        <a:p>
          <a:endParaRPr lang="en-US"/>
        </a:p>
      </dgm:t>
    </dgm:pt>
    <dgm:pt modelId="{0EACA747-EFC4-49F9-962A-476806005213}" type="sibTrans" cxnId="{D7E5DE1B-2590-412B-98E6-DD56BE6A9602}">
      <dgm:prSet/>
      <dgm:spPr/>
      <dgm:t>
        <a:bodyPr/>
        <a:lstStyle/>
        <a:p>
          <a:endParaRPr lang="en-US"/>
        </a:p>
      </dgm:t>
    </dgm:pt>
    <dgm:pt modelId="{3C558928-0B7A-4E57-96C9-B1746BAF3FBE}">
      <dgm:prSet phldrT="[Text]"/>
      <dgm:spPr/>
      <dgm:t>
        <a:bodyPr/>
        <a:lstStyle/>
        <a:p>
          <a:r>
            <a:rPr lang="en-US" dirty="0" smtClean="0"/>
            <a:t>Block 2</a:t>
          </a:r>
          <a:endParaRPr lang="en-US" dirty="0"/>
        </a:p>
      </dgm:t>
    </dgm:pt>
    <dgm:pt modelId="{C4BE9E22-03EC-4EA0-BA36-739376F27F04}" type="parTrans" cxnId="{F420DF7F-5B8E-4477-BF92-B74CA80819C8}">
      <dgm:prSet/>
      <dgm:spPr/>
      <dgm:t>
        <a:bodyPr/>
        <a:lstStyle/>
        <a:p>
          <a:endParaRPr lang="en-US"/>
        </a:p>
      </dgm:t>
    </dgm:pt>
    <dgm:pt modelId="{460A7D12-EC08-4A11-B68E-63EBFB042565}" type="sibTrans" cxnId="{F420DF7F-5B8E-4477-BF92-B74CA80819C8}">
      <dgm:prSet/>
      <dgm:spPr/>
      <dgm:t>
        <a:bodyPr/>
        <a:lstStyle/>
        <a:p>
          <a:endParaRPr lang="en-US"/>
        </a:p>
      </dgm:t>
    </dgm:pt>
    <dgm:pt modelId="{71EB7174-2CCA-4EED-BC3B-41908CF26BDF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54018B7-2494-43AB-89B9-E38F73986178}" type="parTrans" cxnId="{4939D3C3-DADD-4D89-9B5F-0B067CC278D4}">
      <dgm:prSet/>
      <dgm:spPr/>
      <dgm:t>
        <a:bodyPr/>
        <a:lstStyle/>
        <a:p>
          <a:endParaRPr lang="en-US"/>
        </a:p>
      </dgm:t>
    </dgm:pt>
    <dgm:pt modelId="{3C08DD92-B35B-4AC6-9A7F-4DAF8A3E2438}" type="sibTrans" cxnId="{4939D3C3-DADD-4D89-9B5F-0B067CC278D4}">
      <dgm:prSet/>
      <dgm:spPr/>
      <dgm:t>
        <a:bodyPr/>
        <a:lstStyle/>
        <a:p>
          <a:endParaRPr lang="en-US"/>
        </a:p>
      </dgm:t>
    </dgm:pt>
    <dgm:pt modelId="{D385A448-E6B3-4F0C-99A8-4D625E319BAF}">
      <dgm:prSet phldrT="[Text]"/>
      <dgm:spPr/>
      <dgm:t>
        <a:bodyPr/>
        <a:lstStyle/>
        <a:p>
          <a:r>
            <a:rPr lang="en-US" dirty="0" smtClean="0"/>
            <a:t>Block N</a:t>
          </a:r>
          <a:endParaRPr lang="en-US" dirty="0"/>
        </a:p>
      </dgm:t>
    </dgm:pt>
    <dgm:pt modelId="{2C7522D1-3965-4C6E-9419-BCB3E9E1880B}" type="parTrans" cxnId="{3395885F-1F2C-458D-B212-0C5E4A9D6D57}">
      <dgm:prSet/>
      <dgm:spPr/>
      <dgm:t>
        <a:bodyPr/>
        <a:lstStyle/>
        <a:p>
          <a:endParaRPr lang="en-US"/>
        </a:p>
      </dgm:t>
    </dgm:pt>
    <dgm:pt modelId="{2BA8B9E8-E42B-40AC-A39A-9FC904FD3E0B}" type="sibTrans" cxnId="{3395885F-1F2C-458D-B212-0C5E4A9D6D57}">
      <dgm:prSet/>
      <dgm:spPr/>
      <dgm:t>
        <a:bodyPr/>
        <a:lstStyle/>
        <a:p>
          <a:endParaRPr lang="en-US"/>
        </a:p>
      </dgm:t>
    </dgm:pt>
    <dgm:pt modelId="{CB2CE2F6-69CC-4D0D-8577-BCE6C37B41F3}">
      <dgm:prSet phldrT="[Text]"/>
      <dgm:spPr/>
      <dgm:t>
        <a:bodyPr/>
        <a:lstStyle/>
        <a:p>
          <a:r>
            <a:rPr lang="en-US" dirty="0" smtClean="0"/>
            <a:t>Det. </a:t>
          </a:r>
          <a:r>
            <a:rPr lang="en-US" dirty="0" err="1" smtClean="0"/>
            <a:t>Config</a:t>
          </a:r>
          <a:r>
            <a:rPr lang="en-US" dirty="0" smtClean="0"/>
            <a:t> Ver. N</a:t>
          </a:r>
          <a:endParaRPr lang="en-US" dirty="0"/>
        </a:p>
      </dgm:t>
    </dgm:pt>
    <dgm:pt modelId="{0A036975-6AA0-4298-9E0F-074A1ABC0708}" type="parTrans" cxnId="{7696C045-6674-4811-AAFB-C207BC6861F6}">
      <dgm:prSet/>
      <dgm:spPr/>
      <dgm:t>
        <a:bodyPr/>
        <a:lstStyle/>
        <a:p>
          <a:endParaRPr lang="en-US"/>
        </a:p>
      </dgm:t>
    </dgm:pt>
    <dgm:pt modelId="{27D0B2E9-25A6-4257-9F90-D334CB3222F3}" type="sibTrans" cxnId="{7696C045-6674-4811-AAFB-C207BC6861F6}">
      <dgm:prSet/>
      <dgm:spPr/>
      <dgm:t>
        <a:bodyPr/>
        <a:lstStyle/>
        <a:p>
          <a:endParaRPr lang="en-US"/>
        </a:p>
      </dgm:t>
    </dgm:pt>
    <dgm:pt modelId="{44670A13-2D3A-49AE-B664-548BA535EBB6}" type="pres">
      <dgm:prSet presAssocID="{5325BE4F-6842-4FF0-84D4-C361E271BC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F60095-998D-4C41-B803-5EF4272CE4B6}" type="pres">
      <dgm:prSet presAssocID="{CB2CE2F6-69CC-4D0D-8577-BCE6C37B41F3}" presName="hierRoot1" presStyleCnt="0"/>
      <dgm:spPr/>
    </dgm:pt>
    <dgm:pt modelId="{BA89CB94-2A10-4470-9081-434D71B26E8D}" type="pres">
      <dgm:prSet presAssocID="{CB2CE2F6-69CC-4D0D-8577-BCE6C37B41F3}" presName="composite" presStyleCnt="0"/>
      <dgm:spPr/>
    </dgm:pt>
    <dgm:pt modelId="{BB56C37D-88C3-466D-98A2-2DC219D5FEF9}" type="pres">
      <dgm:prSet presAssocID="{CB2CE2F6-69CC-4D0D-8577-BCE6C37B41F3}" presName="background" presStyleLbl="node0" presStyleIdx="0" presStyleCnt="1"/>
      <dgm:spPr/>
    </dgm:pt>
    <dgm:pt modelId="{177FAB23-90ED-47BC-9A60-1674FF5875F9}" type="pres">
      <dgm:prSet presAssocID="{CB2CE2F6-69CC-4D0D-8577-BCE6C37B41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CA6224-B903-4784-823C-F8DFA4F03E12}" type="pres">
      <dgm:prSet presAssocID="{CB2CE2F6-69CC-4D0D-8577-BCE6C37B41F3}" presName="hierChild2" presStyleCnt="0"/>
      <dgm:spPr/>
    </dgm:pt>
    <dgm:pt modelId="{2809259F-08F3-4D3E-9F86-1BC3C7C3E5AD}" type="pres">
      <dgm:prSet presAssocID="{3610CC04-A343-410A-9173-E0421F8963A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974B4B4C-EDCC-42D3-8B6F-3872470C5497}" type="pres">
      <dgm:prSet presAssocID="{A7BB239C-7DA5-4309-B2C8-F346AEE7E6AD}" presName="hierRoot2" presStyleCnt="0"/>
      <dgm:spPr/>
    </dgm:pt>
    <dgm:pt modelId="{606EF861-6859-4AAD-9867-670508C7716B}" type="pres">
      <dgm:prSet presAssocID="{A7BB239C-7DA5-4309-B2C8-F346AEE7E6AD}" presName="composite2" presStyleCnt="0"/>
      <dgm:spPr/>
    </dgm:pt>
    <dgm:pt modelId="{5E0A9835-2B04-4823-AD41-E537E25792D3}" type="pres">
      <dgm:prSet presAssocID="{A7BB239C-7DA5-4309-B2C8-F346AEE7E6AD}" presName="background2" presStyleLbl="node2" presStyleIdx="0" presStyleCnt="4"/>
      <dgm:spPr/>
    </dgm:pt>
    <dgm:pt modelId="{55515191-9346-4888-B304-87B6B69416BC}" type="pres">
      <dgm:prSet presAssocID="{A7BB239C-7DA5-4309-B2C8-F346AEE7E6AD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7BCED8-EFEF-470F-9B1B-2D37BBF01B46}" type="pres">
      <dgm:prSet presAssocID="{A7BB239C-7DA5-4309-B2C8-F346AEE7E6AD}" presName="hierChild3" presStyleCnt="0"/>
      <dgm:spPr/>
    </dgm:pt>
    <dgm:pt modelId="{86601A82-DCCE-4C39-B5D4-C8C29CA7B8C8}" type="pres">
      <dgm:prSet presAssocID="{9A94C13E-25D4-4734-9EDF-34D744F0913C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F409710-8A14-4FD3-8910-872AD1D960BE}" type="pres">
      <dgm:prSet presAssocID="{75EF0A45-4E36-4FA3-B8F1-275127EBE6C8}" presName="hierRoot3" presStyleCnt="0"/>
      <dgm:spPr/>
    </dgm:pt>
    <dgm:pt modelId="{1D3B65B6-171C-4927-8CA4-950579968E05}" type="pres">
      <dgm:prSet presAssocID="{75EF0A45-4E36-4FA3-B8F1-275127EBE6C8}" presName="composite3" presStyleCnt="0"/>
      <dgm:spPr/>
    </dgm:pt>
    <dgm:pt modelId="{DC02C87E-DE83-4B58-9D2C-669F5D3E1E3C}" type="pres">
      <dgm:prSet presAssocID="{75EF0A45-4E36-4FA3-B8F1-275127EBE6C8}" presName="background3" presStyleLbl="node3" presStyleIdx="0" presStyleCnt="2"/>
      <dgm:spPr/>
    </dgm:pt>
    <dgm:pt modelId="{DA9A64C0-F705-4033-952A-F9620AE6A483}" type="pres">
      <dgm:prSet presAssocID="{75EF0A45-4E36-4FA3-B8F1-275127EBE6C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FE1ED-D04E-432D-8A68-F7DA31FC1474}" type="pres">
      <dgm:prSet presAssocID="{75EF0A45-4E36-4FA3-B8F1-275127EBE6C8}" presName="hierChild4" presStyleCnt="0"/>
      <dgm:spPr/>
    </dgm:pt>
    <dgm:pt modelId="{131CFF9A-2AF5-4CCB-9264-0FA8EA6345E9}" type="pres">
      <dgm:prSet presAssocID="{0C1B4DAA-C2F0-405E-8E99-FA3EFA833089}" presName="Name23" presStyleLbl="parChTrans1D4" presStyleIdx="0" presStyleCnt="20"/>
      <dgm:spPr/>
      <dgm:t>
        <a:bodyPr/>
        <a:lstStyle/>
        <a:p>
          <a:endParaRPr lang="en-US"/>
        </a:p>
      </dgm:t>
    </dgm:pt>
    <dgm:pt modelId="{B296A582-5BC6-4473-AEAF-F8B3EEF0DBFE}" type="pres">
      <dgm:prSet presAssocID="{B550C456-64E7-48ED-8CA7-ABE7683BC86A}" presName="hierRoot4" presStyleCnt="0"/>
      <dgm:spPr/>
    </dgm:pt>
    <dgm:pt modelId="{7E5D6D27-8FDF-46EC-8FBC-E0A6AAB9833F}" type="pres">
      <dgm:prSet presAssocID="{B550C456-64E7-48ED-8CA7-ABE7683BC86A}" presName="composite4" presStyleCnt="0"/>
      <dgm:spPr/>
    </dgm:pt>
    <dgm:pt modelId="{AC8DE03E-5578-4627-80A6-FAF23D656939}" type="pres">
      <dgm:prSet presAssocID="{B550C456-64E7-48ED-8CA7-ABE7683BC86A}" presName="background4" presStyleLbl="node4" presStyleIdx="0" presStyleCnt="20"/>
      <dgm:spPr/>
    </dgm:pt>
    <dgm:pt modelId="{0D2D44BD-2115-43DB-8B1E-F32F25D77E1D}" type="pres">
      <dgm:prSet presAssocID="{B550C456-64E7-48ED-8CA7-ABE7683BC86A}" presName="text4" presStyleLbl="fgAcc4" presStyleIdx="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25FE2A-81F7-4D70-9C7E-639EFA569589}" type="pres">
      <dgm:prSet presAssocID="{B550C456-64E7-48ED-8CA7-ABE7683BC86A}" presName="hierChild5" presStyleCnt="0"/>
      <dgm:spPr/>
    </dgm:pt>
    <dgm:pt modelId="{EA889FB6-F76B-48EE-87C9-52BC3CD456E3}" type="pres">
      <dgm:prSet presAssocID="{013D559E-7493-42CF-9BFF-598847DACD33}" presName="Name23" presStyleLbl="parChTrans1D4" presStyleIdx="1" presStyleCnt="20"/>
      <dgm:spPr/>
      <dgm:t>
        <a:bodyPr/>
        <a:lstStyle/>
        <a:p>
          <a:endParaRPr lang="en-US"/>
        </a:p>
      </dgm:t>
    </dgm:pt>
    <dgm:pt modelId="{A861C57B-89AE-4023-B884-D3E09A0CE059}" type="pres">
      <dgm:prSet presAssocID="{B00D22AF-D404-4C0F-9FB5-2D76D0F28422}" presName="hierRoot4" presStyleCnt="0"/>
      <dgm:spPr/>
    </dgm:pt>
    <dgm:pt modelId="{E061E10A-37B3-438B-A4B2-7C4DF998B086}" type="pres">
      <dgm:prSet presAssocID="{B00D22AF-D404-4C0F-9FB5-2D76D0F28422}" presName="composite4" presStyleCnt="0"/>
      <dgm:spPr/>
    </dgm:pt>
    <dgm:pt modelId="{E3913362-B800-4B7B-B2A6-D6DAD70261BE}" type="pres">
      <dgm:prSet presAssocID="{B00D22AF-D404-4C0F-9FB5-2D76D0F28422}" presName="background4" presStyleLbl="node4" presStyleIdx="1" presStyleCnt="20"/>
      <dgm:spPr/>
    </dgm:pt>
    <dgm:pt modelId="{4560EE31-9D80-42CF-A540-AF2AB7B74F61}" type="pres">
      <dgm:prSet presAssocID="{B00D22AF-D404-4C0F-9FB5-2D76D0F28422}" presName="text4" presStyleLbl="fgAcc4" presStyleIdx="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3B8103-EFD1-412B-BDFC-38803BCA5747}" type="pres">
      <dgm:prSet presAssocID="{B00D22AF-D404-4C0F-9FB5-2D76D0F28422}" presName="hierChild5" presStyleCnt="0"/>
      <dgm:spPr/>
    </dgm:pt>
    <dgm:pt modelId="{F3E901F7-BB06-4DDA-ADDC-DCBE97168C9E}" type="pres">
      <dgm:prSet presAssocID="{1F9D6466-9347-4FF7-B2A6-38E4D9305416}" presName="Name23" presStyleLbl="parChTrans1D4" presStyleIdx="2" presStyleCnt="20"/>
      <dgm:spPr/>
      <dgm:t>
        <a:bodyPr/>
        <a:lstStyle/>
        <a:p>
          <a:endParaRPr lang="en-US"/>
        </a:p>
      </dgm:t>
    </dgm:pt>
    <dgm:pt modelId="{84290B5D-F15A-4F60-868F-195FE561B01D}" type="pres">
      <dgm:prSet presAssocID="{7362B932-2A19-4F62-9711-23344790DB20}" presName="hierRoot4" presStyleCnt="0"/>
      <dgm:spPr/>
    </dgm:pt>
    <dgm:pt modelId="{BA7F6C2B-0216-4ECF-AD4A-02228E4E1F30}" type="pres">
      <dgm:prSet presAssocID="{7362B932-2A19-4F62-9711-23344790DB20}" presName="composite4" presStyleCnt="0"/>
      <dgm:spPr/>
    </dgm:pt>
    <dgm:pt modelId="{46D63C81-0E48-4F10-969D-935B4301F15B}" type="pres">
      <dgm:prSet presAssocID="{7362B932-2A19-4F62-9711-23344790DB20}" presName="background4" presStyleLbl="node4" presStyleIdx="2" presStyleCnt="20"/>
      <dgm:spPr/>
    </dgm:pt>
    <dgm:pt modelId="{E90C3C62-E319-4602-B72F-ECBFC41C46E3}" type="pres">
      <dgm:prSet presAssocID="{7362B932-2A19-4F62-9711-23344790DB20}" presName="text4" presStyleLbl="fgAcc4" presStyleIdx="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DCF917-C12D-4A1A-A564-04A2B51C6254}" type="pres">
      <dgm:prSet presAssocID="{7362B932-2A19-4F62-9711-23344790DB20}" presName="hierChild5" presStyleCnt="0"/>
      <dgm:spPr/>
    </dgm:pt>
    <dgm:pt modelId="{C9CF0C6A-6725-452E-A182-F70840F04BCD}" type="pres">
      <dgm:prSet presAssocID="{72035106-2789-4847-88D6-0C6236F8D7BF}" presName="Name23" presStyleLbl="parChTrans1D4" presStyleIdx="3" presStyleCnt="20"/>
      <dgm:spPr/>
      <dgm:t>
        <a:bodyPr/>
        <a:lstStyle/>
        <a:p>
          <a:endParaRPr lang="en-US"/>
        </a:p>
      </dgm:t>
    </dgm:pt>
    <dgm:pt modelId="{4394D9C0-469C-4A5C-8A41-09338657DA8F}" type="pres">
      <dgm:prSet presAssocID="{DF78F835-C4D7-4EB3-B4BA-D021E95E55D3}" presName="hierRoot4" presStyleCnt="0"/>
      <dgm:spPr/>
    </dgm:pt>
    <dgm:pt modelId="{70B684F4-851F-45C9-B354-85F76CCFB875}" type="pres">
      <dgm:prSet presAssocID="{DF78F835-C4D7-4EB3-B4BA-D021E95E55D3}" presName="composite4" presStyleCnt="0"/>
      <dgm:spPr/>
    </dgm:pt>
    <dgm:pt modelId="{1C05738E-7D43-4C30-B9CD-78187C12010E}" type="pres">
      <dgm:prSet presAssocID="{DF78F835-C4D7-4EB3-B4BA-D021E95E55D3}" presName="background4" presStyleLbl="node4" presStyleIdx="3" presStyleCnt="20"/>
      <dgm:spPr/>
    </dgm:pt>
    <dgm:pt modelId="{12CE1131-ED38-4EAD-A234-3C6C2D9C3971}" type="pres">
      <dgm:prSet presAssocID="{DF78F835-C4D7-4EB3-B4BA-D021E95E55D3}" presName="text4" presStyleLbl="fgAcc4" presStyleIdx="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1034D5-8813-42F6-8E03-08AEE40A7E42}" type="pres">
      <dgm:prSet presAssocID="{DF78F835-C4D7-4EB3-B4BA-D021E95E55D3}" presName="hierChild5" presStyleCnt="0"/>
      <dgm:spPr/>
    </dgm:pt>
    <dgm:pt modelId="{A2A56B50-4A27-4C29-9598-5E0EE2119AC6}" type="pres">
      <dgm:prSet presAssocID="{FF467A11-2FD0-45BE-A18B-710785EDA004}" presName="Name23" presStyleLbl="parChTrans1D4" presStyleIdx="4" presStyleCnt="20"/>
      <dgm:spPr/>
      <dgm:t>
        <a:bodyPr/>
        <a:lstStyle/>
        <a:p>
          <a:endParaRPr lang="en-US"/>
        </a:p>
      </dgm:t>
    </dgm:pt>
    <dgm:pt modelId="{F8344C4E-65F6-4AE7-BBAA-B043B06748B1}" type="pres">
      <dgm:prSet presAssocID="{C3510CE9-2C3E-465F-BA06-FAF4A7E2F384}" presName="hierRoot4" presStyleCnt="0"/>
      <dgm:spPr/>
    </dgm:pt>
    <dgm:pt modelId="{B78B2ACC-72CB-4739-BC62-ACFDA9BECF44}" type="pres">
      <dgm:prSet presAssocID="{C3510CE9-2C3E-465F-BA06-FAF4A7E2F384}" presName="composite4" presStyleCnt="0"/>
      <dgm:spPr/>
    </dgm:pt>
    <dgm:pt modelId="{501B2B50-E2BF-4506-AA51-680EEC92B930}" type="pres">
      <dgm:prSet presAssocID="{C3510CE9-2C3E-465F-BA06-FAF4A7E2F384}" presName="background4" presStyleLbl="node4" presStyleIdx="4" presStyleCnt="20"/>
      <dgm:spPr/>
    </dgm:pt>
    <dgm:pt modelId="{772CCB3E-B901-4FC1-86C2-A30B4990A0CF}" type="pres">
      <dgm:prSet presAssocID="{C3510CE9-2C3E-465F-BA06-FAF4A7E2F384}" presName="text4" presStyleLbl="fgAcc4" presStyleIdx="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38A0E-E0E8-4A47-8C34-5DC683CA8C5D}" type="pres">
      <dgm:prSet presAssocID="{C3510CE9-2C3E-465F-BA06-FAF4A7E2F384}" presName="hierChild5" presStyleCnt="0"/>
      <dgm:spPr/>
    </dgm:pt>
    <dgm:pt modelId="{AA704B88-1535-4034-98AA-4FEC0E5DEBA6}" type="pres">
      <dgm:prSet presAssocID="{B8C20CE2-7B1B-47DE-8C96-B259DB81B4E0}" presName="Name23" presStyleLbl="parChTrans1D4" presStyleIdx="5" presStyleCnt="20"/>
      <dgm:spPr/>
      <dgm:t>
        <a:bodyPr/>
        <a:lstStyle/>
        <a:p>
          <a:endParaRPr lang="en-US"/>
        </a:p>
      </dgm:t>
    </dgm:pt>
    <dgm:pt modelId="{C6F1AB51-1D22-4DC2-94C6-86A552286CF2}" type="pres">
      <dgm:prSet presAssocID="{71575483-5A39-48E5-B3CA-486A94A713C6}" presName="hierRoot4" presStyleCnt="0"/>
      <dgm:spPr/>
    </dgm:pt>
    <dgm:pt modelId="{01D19C10-2E5F-4B68-9FBD-470E97F265DC}" type="pres">
      <dgm:prSet presAssocID="{71575483-5A39-48E5-B3CA-486A94A713C6}" presName="composite4" presStyleCnt="0"/>
      <dgm:spPr/>
    </dgm:pt>
    <dgm:pt modelId="{3926205D-392C-4C6C-9A48-1AE5EE2FBB26}" type="pres">
      <dgm:prSet presAssocID="{71575483-5A39-48E5-B3CA-486A94A713C6}" presName="background4" presStyleLbl="node4" presStyleIdx="5" presStyleCnt="20"/>
      <dgm:spPr/>
    </dgm:pt>
    <dgm:pt modelId="{8DD71101-ECAB-4D02-B20A-FAC7222FF227}" type="pres">
      <dgm:prSet presAssocID="{71575483-5A39-48E5-B3CA-486A94A713C6}" presName="text4" presStyleLbl="fgAcc4" presStyleIdx="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EBBC1-D4C2-4215-B330-0CB64CDFCBE0}" type="pres">
      <dgm:prSet presAssocID="{71575483-5A39-48E5-B3CA-486A94A713C6}" presName="hierChild5" presStyleCnt="0"/>
      <dgm:spPr/>
    </dgm:pt>
    <dgm:pt modelId="{F0DD3B64-628B-4B7F-802D-57562A1BEB2A}" type="pres">
      <dgm:prSet presAssocID="{1BD5F106-8736-42C3-8620-7F80F847A6BD}" presName="Name23" presStyleLbl="parChTrans1D4" presStyleIdx="6" presStyleCnt="20"/>
      <dgm:spPr/>
      <dgm:t>
        <a:bodyPr/>
        <a:lstStyle/>
        <a:p>
          <a:endParaRPr lang="en-US"/>
        </a:p>
      </dgm:t>
    </dgm:pt>
    <dgm:pt modelId="{BE3C4D4F-8AE8-4946-ABBA-F7D850AC124F}" type="pres">
      <dgm:prSet presAssocID="{F39E611E-0984-463C-B2C6-5423682E605A}" presName="hierRoot4" presStyleCnt="0"/>
      <dgm:spPr/>
    </dgm:pt>
    <dgm:pt modelId="{36DA8D0D-B0F4-45DB-83E4-E154BAAC6C87}" type="pres">
      <dgm:prSet presAssocID="{F39E611E-0984-463C-B2C6-5423682E605A}" presName="composite4" presStyleCnt="0"/>
      <dgm:spPr/>
    </dgm:pt>
    <dgm:pt modelId="{B6EE767A-5F24-45E2-8BF2-9EAC0D7C8DA5}" type="pres">
      <dgm:prSet presAssocID="{F39E611E-0984-463C-B2C6-5423682E605A}" presName="background4" presStyleLbl="node4" presStyleIdx="6" presStyleCnt="20"/>
      <dgm:spPr/>
    </dgm:pt>
    <dgm:pt modelId="{167458FD-FACF-452F-8FDF-1C31038FF383}" type="pres">
      <dgm:prSet presAssocID="{F39E611E-0984-463C-B2C6-5423682E605A}" presName="text4" presStyleLbl="fgAcc4" presStyleIdx="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A9B79-AE1F-4536-9686-64B2D3EE4B92}" type="pres">
      <dgm:prSet presAssocID="{F39E611E-0984-463C-B2C6-5423682E605A}" presName="hierChild5" presStyleCnt="0"/>
      <dgm:spPr/>
    </dgm:pt>
    <dgm:pt modelId="{FE52CDDA-764B-4FE6-979C-74130D1C5F8C}" type="pres">
      <dgm:prSet presAssocID="{D51B988C-943D-4433-8E94-023B1021A970}" presName="Name23" presStyleLbl="parChTrans1D4" presStyleIdx="7" presStyleCnt="20"/>
      <dgm:spPr/>
      <dgm:t>
        <a:bodyPr/>
        <a:lstStyle/>
        <a:p>
          <a:endParaRPr lang="en-US"/>
        </a:p>
      </dgm:t>
    </dgm:pt>
    <dgm:pt modelId="{EE0EEE17-945E-4B2D-B78D-87580C2D92F3}" type="pres">
      <dgm:prSet presAssocID="{7DDFE801-DB43-4216-8196-4F3DF2EDB91C}" presName="hierRoot4" presStyleCnt="0"/>
      <dgm:spPr/>
    </dgm:pt>
    <dgm:pt modelId="{A4DB52BF-76F8-4751-A659-D1EE48D10BE5}" type="pres">
      <dgm:prSet presAssocID="{7DDFE801-DB43-4216-8196-4F3DF2EDB91C}" presName="composite4" presStyleCnt="0"/>
      <dgm:spPr/>
    </dgm:pt>
    <dgm:pt modelId="{8E3F592B-CBC0-4551-9F1A-C94FDF7B7BC3}" type="pres">
      <dgm:prSet presAssocID="{7DDFE801-DB43-4216-8196-4F3DF2EDB91C}" presName="background4" presStyleLbl="node4" presStyleIdx="7" presStyleCnt="20"/>
      <dgm:spPr/>
    </dgm:pt>
    <dgm:pt modelId="{27E75C7A-C064-4548-B755-043E3D582776}" type="pres">
      <dgm:prSet presAssocID="{7DDFE801-DB43-4216-8196-4F3DF2EDB91C}" presName="text4" presStyleLbl="fgAcc4" presStyleIdx="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9850C-AFBC-476F-9DAB-A28CF4BBD066}" type="pres">
      <dgm:prSet presAssocID="{7DDFE801-DB43-4216-8196-4F3DF2EDB91C}" presName="hierChild5" presStyleCnt="0"/>
      <dgm:spPr/>
    </dgm:pt>
    <dgm:pt modelId="{2452549C-CB5F-4DF0-A7EA-4682DF86789F}" type="pres">
      <dgm:prSet presAssocID="{3FD94250-59C1-4481-BACD-0E8D990E16A8}" presName="Name23" presStyleLbl="parChTrans1D4" presStyleIdx="8" presStyleCnt="20"/>
      <dgm:spPr/>
      <dgm:t>
        <a:bodyPr/>
        <a:lstStyle/>
        <a:p>
          <a:endParaRPr lang="en-US"/>
        </a:p>
      </dgm:t>
    </dgm:pt>
    <dgm:pt modelId="{3EA6E278-4F0F-42B5-9344-B8D4CF40D47B}" type="pres">
      <dgm:prSet presAssocID="{2E213CAF-8705-40AC-BB8B-31DA99801746}" presName="hierRoot4" presStyleCnt="0"/>
      <dgm:spPr/>
    </dgm:pt>
    <dgm:pt modelId="{CFF8CB04-3325-4711-95B7-AD2F00DB771A}" type="pres">
      <dgm:prSet presAssocID="{2E213CAF-8705-40AC-BB8B-31DA99801746}" presName="composite4" presStyleCnt="0"/>
      <dgm:spPr/>
    </dgm:pt>
    <dgm:pt modelId="{4375E0D2-53ED-42E5-9920-02DCEAC3076F}" type="pres">
      <dgm:prSet presAssocID="{2E213CAF-8705-40AC-BB8B-31DA99801746}" presName="background4" presStyleLbl="node4" presStyleIdx="8" presStyleCnt="20"/>
      <dgm:spPr/>
    </dgm:pt>
    <dgm:pt modelId="{77617D4D-462B-4276-9F62-8DE8EDB902E1}" type="pres">
      <dgm:prSet presAssocID="{2E213CAF-8705-40AC-BB8B-31DA99801746}" presName="text4" presStyleLbl="fgAcc4" presStyleIdx="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FBC1D0-A750-4892-9F7C-350DEC9A8008}" type="pres">
      <dgm:prSet presAssocID="{2E213CAF-8705-40AC-BB8B-31DA99801746}" presName="hierChild5" presStyleCnt="0"/>
      <dgm:spPr/>
    </dgm:pt>
    <dgm:pt modelId="{6B4ECCC1-16EC-41B9-8A9B-4702F5A4586D}" type="pres">
      <dgm:prSet presAssocID="{06E98B71-C1E2-4013-8184-8F5034C8B8FA}" presName="Name23" presStyleLbl="parChTrans1D4" presStyleIdx="9" presStyleCnt="20"/>
      <dgm:spPr/>
      <dgm:t>
        <a:bodyPr/>
        <a:lstStyle/>
        <a:p>
          <a:endParaRPr lang="en-US"/>
        </a:p>
      </dgm:t>
    </dgm:pt>
    <dgm:pt modelId="{36039978-7A38-49F4-8D76-028E36DDDBC5}" type="pres">
      <dgm:prSet presAssocID="{DCDBA840-533A-403A-8D89-4927F4B1DBBB}" presName="hierRoot4" presStyleCnt="0"/>
      <dgm:spPr/>
    </dgm:pt>
    <dgm:pt modelId="{9FABAE56-8FF6-48B2-B673-961EABEB2C70}" type="pres">
      <dgm:prSet presAssocID="{DCDBA840-533A-403A-8D89-4927F4B1DBBB}" presName="composite4" presStyleCnt="0"/>
      <dgm:spPr/>
    </dgm:pt>
    <dgm:pt modelId="{83CBBD93-6D5C-4A59-9D97-ED3A6663E881}" type="pres">
      <dgm:prSet presAssocID="{DCDBA840-533A-403A-8D89-4927F4B1DBBB}" presName="background4" presStyleLbl="node4" presStyleIdx="9" presStyleCnt="20"/>
      <dgm:spPr/>
    </dgm:pt>
    <dgm:pt modelId="{C5A1AEAA-6665-4AAD-B69F-C438064E2E79}" type="pres">
      <dgm:prSet presAssocID="{DCDBA840-533A-403A-8D89-4927F4B1DBBB}" presName="text4" presStyleLbl="fgAcc4" presStyleIdx="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C1654-5F25-486F-A574-6B0B9931BB63}" type="pres">
      <dgm:prSet presAssocID="{DCDBA840-533A-403A-8D89-4927F4B1DBBB}" presName="hierChild5" presStyleCnt="0"/>
      <dgm:spPr/>
    </dgm:pt>
    <dgm:pt modelId="{88EB3F36-1E43-4351-AE73-07E33C0E46EE}" type="pres">
      <dgm:prSet presAssocID="{8E3FCBE6-9901-42FF-8C77-405EBDB2F525}" presName="Name23" presStyleLbl="parChTrans1D4" presStyleIdx="10" presStyleCnt="20"/>
      <dgm:spPr/>
      <dgm:t>
        <a:bodyPr/>
        <a:lstStyle/>
        <a:p>
          <a:endParaRPr lang="en-US"/>
        </a:p>
      </dgm:t>
    </dgm:pt>
    <dgm:pt modelId="{3E4F8075-5FED-4688-B3BB-DF02F4359447}" type="pres">
      <dgm:prSet presAssocID="{63CE33DE-5F03-4C58-BD8D-C70CF76FF84B}" presName="hierRoot4" presStyleCnt="0"/>
      <dgm:spPr/>
    </dgm:pt>
    <dgm:pt modelId="{CE2A16C5-14F4-4E62-89F8-C40FAAB08125}" type="pres">
      <dgm:prSet presAssocID="{63CE33DE-5F03-4C58-BD8D-C70CF76FF84B}" presName="composite4" presStyleCnt="0"/>
      <dgm:spPr/>
    </dgm:pt>
    <dgm:pt modelId="{53A9D00E-D058-40FE-865D-E7539A87D43A}" type="pres">
      <dgm:prSet presAssocID="{63CE33DE-5F03-4C58-BD8D-C70CF76FF84B}" presName="background4" presStyleLbl="node4" presStyleIdx="10" presStyleCnt="20"/>
      <dgm:spPr/>
    </dgm:pt>
    <dgm:pt modelId="{6DEFDAE1-74FF-41A4-A057-07265822FDCF}" type="pres">
      <dgm:prSet presAssocID="{63CE33DE-5F03-4C58-BD8D-C70CF76FF84B}" presName="text4" presStyleLbl="fgAcc4" presStyleIdx="10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EA237-58A6-43C8-8AA5-3EB51A0547D3}" type="pres">
      <dgm:prSet presAssocID="{63CE33DE-5F03-4C58-BD8D-C70CF76FF84B}" presName="hierChild5" presStyleCnt="0"/>
      <dgm:spPr/>
    </dgm:pt>
    <dgm:pt modelId="{C0BC6C7B-5E7A-4DC2-9F16-DD7D639AB2B1}" type="pres">
      <dgm:prSet presAssocID="{519B0B91-B992-4279-8779-1B4017B4F0E0}" presName="Name23" presStyleLbl="parChTrans1D4" presStyleIdx="11" presStyleCnt="20"/>
      <dgm:spPr/>
      <dgm:t>
        <a:bodyPr/>
        <a:lstStyle/>
        <a:p>
          <a:endParaRPr lang="en-US"/>
        </a:p>
      </dgm:t>
    </dgm:pt>
    <dgm:pt modelId="{FB23E373-B32C-42E0-BF19-65F35049632F}" type="pres">
      <dgm:prSet presAssocID="{2E088E1D-C221-4855-8EA6-EDA734C33B3A}" presName="hierRoot4" presStyleCnt="0"/>
      <dgm:spPr/>
    </dgm:pt>
    <dgm:pt modelId="{2D96B463-1869-4337-AF6A-8AF876DC910D}" type="pres">
      <dgm:prSet presAssocID="{2E088E1D-C221-4855-8EA6-EDA734C33B3A}" presName="composite4" presStyleCnt="0"/>
      <dgm:spPr/>
    </dgm:pt>
    <dgm:pt modelId="{1116C3BF-4A72-42A8-999B-918E44FA6EC2}" type="pres">
      <dgm:prSet presAssocID="{2E088E1D-C221-4855-8EA6-EDA734C33B3A}" presName="background4" presStyleLbl="node4" presStyleIdx="11" presStyleCnt="20"/>
      <dgm:spPr/>
    </dgm:pt>
    <dgm:pt modelId="{A6366D49-15E4-440D-807E-0652B0FFAD76}" type="pres">
      <dgm:prSet presAssocID="{2E088E1D-C221-4855-8EA6-EDA734C33B3A}" presName="text4" presStyleLbl="fgAcc4" presStyleIdx="11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FA128-23A6-43EC-B4D7-2903CF2E2ABD}" type="pres">
      <dgm:prSet presAssocID="{2E088E1D-C221-4855-8EA6-EDA734C33B3A}" presName="hierChild5" presStyleCnt="0"/>
      <dgm:spPr/>
    </dgm:pt>
    <dgm:pt modelId="{512E682A-0599-41D2-B9D7-0AC902847D38}" type="pres">
      <dgm:prSet presAssocID="{0AC0F7C5-24DC-46F8-B8AC-B8900A010468}" presName="Name23" presStyleLbl="parChTrans1D4" presStyleIdx="12" presStyleCnt="20"/>
      <dgm:spPr/>
      <dgm:t>
        <a:bodyPr/>
        <a:lstStyle/>
        <a:p>
          <a:endParaRPr lang="en-US"/>
        </a:p>
      </dgm:t>
    </dgm:pt>
    <dgm:pt modelId="{CE0DD02A-332F-4669-AF49-807E3469BAF5}" type="pres">
      <dgm:prSet presAssocID="{95528722-71D2-4E9C-88AF-927A8DC3462F}" presName="hierRoot4" presStyleCnt="0"/>
      <dgm:spPr/>
    </dgm:pt>
    <dgm:pt modelId="{FBBA57AD-D635-4F1B-A677-4FEB3018EBD9}" type="pres">
      <dgm:prSet presAssocID="{95528722-71D2-4E9C-88AF-927A8DC3462F}" presName="composite4" presStyleCnt="0"/>
      <dgm:spPr/>
    </dgm:pt>
    <dgm:pt modelId="{77FC2E8F-6DC2-4ABE-890A-A19A4E156786}" type="pres">
      <dgm:prSet presAssocID="{95528722-71D2-4E9C-88AF-927A8DC3462F}" presName="background4" presStyleLbl="node4" presStyleIdx="12" presStyleCnt="20"/>
      <dgm:spPr/>
    </dgm:pt>
    <dgm:pt modelId="{E2DB286B-C917-43ED-BBE8-854F2801C78C}" type="pres">
      <dgm:prSet presAssocID="{95528722-71D2-4E9C-88AF-927A8DC3462F}" presName="text4" presStyleLbl="fgAcc4" presStyleIdx="12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A77E85-350A-4526-B44A-625DCD2DF979}" type="pres">
      <dgm:prSet presAssocID="{95528722-71D2-4E9C-88AF-927A8DC3462F}" presName="hierChild5" presStyleCnt="0"/>
      <dgm:spPr/>
    </dgm:pt>
    <dgm:pt modelId="{D22D7808-2E19-4AE2-BD9E-23070DA5EBD7}" type="pres">
      <dgm:prSet presAssocID="{BF071D54-115C-4B64-97B3-626730B881A9}" presName="Name23" presStyleLbl="parChTrans1D4" presStyleIdx="13" presStyleCnt="20"/>
      <dgm:spPr/>
      <dgm:t>
        <a:bodyPr/>
        <a:lstStyle/>
        <a:p>
          <a:endParaRPr lang="en-US"/>
        </a:p>
      </dgm:t>
    </dgm:pt>
    <dgm:pt modelId="{68A409E9-7CC8-44E5-9E1D-4816F5F3670E}" type="pres">
      <dgm:prSet presAssocID="{B6F4229A-A9FB-4884-A747-393FE6DF35EF}" presName="hierRoot4" presStyleCnt="0"/>
      <dgm:spPr/>
    </dgm:pt>
    <dgm:pt modelId="{1DB46C2C-103B-49B1-B5A7-EE1B4DC145FC}" type="pres">
      <dgm:prSet presAssocID="{B6F4229A-A9FB-4884-A747-393FE6DF35EF}" presName="composite4" presStyleCnt="0"/>
      <dgm:spPr/>
    </dgm:pt>
    <dgm:pt modelId="{9C08309F-1176-4D41-B95A-59E53E1C648B}" type="pres">
      <dgm:prSet presAssocID="{B6F4229A-A9FB-4884-A747-393FE6DF35EF}" presName="background4" presStyleLbl="node4" presStyleIdx="13" presStyleCnt="20"/>
      <dgm:spPr/>
    </dgm:pt>
    <dgm:pt modelId="{E3AFB15F-B91F-4EB4-BFDC-DC0AE51B70A5}" type="pres">
      <dgm:prSet presAssocID="{B6F4229A-A9FB-4884-A747-393FE6DF35EF}" presName="text4" presStyleLbl="fgAcc4" presStyleIdx="13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F9858E-46E8-4615-BAA2-E38BB5B35914}" type="pres">
      <dgm:prSet presAssocID="{B6F4229A-A9FB-4884-A747-393FE6DF35EF}" presName="hierChild5" presStyleCnt="0"/>
      <dgm:spPr/>
    </dgm:pt>
    <dgm:pt modelId="{4E6E1766-2376-45BD-BF8C-E0795398B77A}" type="pres">
      <dgm:prSet presAssocID="{96EAC6E2-9FDF-4253-9B22-AA85EEE7638F}" presName="Name23" presStyleLbl="parChTrans1D4" presStyleIdx="14" presStyleCnt="20"/>
      <dgm:spPr/>
      <dgm:t>
        <a:bodyPr/>
        <a:lstStyle/>
        <a:p>
          <a:endParaRPr lang="en-US"/>
        </a:p>
      </dgm:t>
    </dgm:pt>
    <dgm:pt modelId="{24E9CBE6-6327-4E6A-96D1-374E548FEE97}" type="pres">
      <dgm:prSet presAssocID="{B792263B-380F-46DB-90F6-2797074D80E5}" presName="hierRoot4" presStyleCnt="0"/>
      <dgm:spPr/>
    </dgm:pt>
    <dgm:pt modelId="{E4AF2EE3-FB94-4726-BD7B-0E7A57002666}" type="pres">
      <dgm:prSet presAssocID="{B792263B-380F-46DB-90F6-2797074D80E5}" presName="composite4" presStyleCnt="0"/>
      <dgm:spPr/>
    </dgm:pt>
    <dgm:pt modelId="{9D130EE4-8A94-4617-BB50-BC26D6B37A8E}" type="pres">
      <dgm:prSet presAssocID="{B792263B-380F-46DB-90F6-2797074D80E5}" presName="background4" presStyleLbl="node4" presStyleIdx="14" presStyleCnt="20"/>
      <dgm:spPr/>
    </dgm:pt>
    <dgm:pt modelId="{337120DC-858C-4482-9708-A74CA76B645F}" type="pres">
      <dgm:prSet presAssocID="{B792263B-380F-46DB-90F6-2797074D80E5}" presName="text4" presStyleLbl="fgAcc4" presStyleIdx="14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4D57CF-D365-4128-8BE3-71146ED0ADC9}" type="pres">
      <dgm:prSet presAssocID="{B792263B-380F-46DB-90F6-2797074D80E5}" presName="hierChild5" presStyleCnt="0"/>
      <dgm:spPr/>
    </dgm:pt>
    <dgm:pt modelId="{8152B888-DC60-447F-B423-F36F9C72167D}" type="pres">
      <dgm:prSet presAssocID="{335F2E71-8C17-497F-B8BE-5DE762F931F3}" presName="Name23" presStyleLbl="parChTrans1D4" presStyleIdx="15" presStyleCnt="20"/>
      <dgm:spPr/>
      <dgm:t>
        <a:bodyPr/>
        <a:lstStyle/>
        <a:p>
          <a:endParaRPr lang="en-US"/>
        </a:p>
      </dgm:t>
    </dgm:pt>
    <dgm:pt modelId="{84DAAC7E-891F-499A-946F-815F851F65A7}" type="pres">
      <dgm:prSet presAssocID="{EE39D48F-52B1-4603-8E6B-7822BEEE8067}" presName="hierRoot4" presStyleCnt="0"/>
      <dgm:spPr/>
    </dgm:pt>
    <dgm:pt modelId="{9A9A1231-EF49-439D-A1DE-29E5FA5757B0}" type="pres">
      <dgm:prSet presAssocID="{EE39D48F-52B1-4603-8E6B-7822BEEE8067}" presName="composite4" presStyleCnt="0"/>
      <dgm:spPr/>
    </dgm:pt>
    <dgm:pt modelId="{8FE522EF-231D-477F-BB75-3AC0BDDCB132}" type="pres">
      <dgm:prSet presAssocID="{EE39D48F-52B1-4603-8E6B-7822BEEE8067}" presName="background4" presStyleLbl="node4" presStyleIdx="15" presStyleCnt="20"/>
      <dgm:spPr/>
    </dgm:pt>
    <dgm:pt modelId="{C862C1D5-3D6C-4480-8B9F-41F45CF4CE79}" type="pres">
      <dgm:prSet presAssocID="{EE39D48F-52B1-4603-8E6B-7822BEEE8067}" presName="text4" presStyleLbl="fgAcc4" presStyleIdx="15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4592DB-3F9B-4D19-B266-428912E6322A}" type="pres">
      <dgm:prSet presAssocID="{EE39D48F-52B1-4603-8E6B-7822BEEE8067}" presName="hierChild5" presStyleCnt="0"/>
      <dgm:spPr/>
    </dgm:pt>
    <dgm:pt modelId="{9D2F9D78-FA23-4472-BA90-EEDB0763C74B}" type="pres">
      <dgm:prSet presAssocID="{194B81BA-240A-4C18-850A-71A611E0AC76}" presName="Name23" presStyleLbl="parChTrans1D4" presStyleIdx="16" presStyleCnt="20"/>
      <dgm:spPr/>
      <dgm:t>
        <a:bodyPr/>
        <a:lstStyle/>
        <a:p>
          <a:endParaRPr lang="en-US"/>
        </a:p>
      </dgm:t>
    </dgm:pt>
    <dgm:pt modelId="{3B1188A3-AC53-48AB-AB40-89BA192D02F5}" type="pres">
      <dgm:prSet presAssocID="{85515DE1-2D58-4279-96FF-3BA7B71935B0}" presName="hierRoot4" presStyleCnt="0"/>
      <dgm:spPr/>
    </dgm:pt>
    <dgm:pt modelId="{DD87C045-0DD9-49A5-812D-2FF3A86DBD70}" type="pres">
      <dgm:prSet presAssocID="{85515DE1-2D58-4279-96FF-3BA7B71935B0}" presName="composite4" presStyleCnt="0"/>
      <dgm:spPr/>
    </dgm:pt>
    <dgm:pt modelId="{2878AE5A-A6D0-4754-B4F3-274A0AA74CAA}" type="pres">
      <dgm:prSet presAssocID="{85515DE1-2D58-4279-96FF-3BA7B71935B0}" presName="background4" presStyleLbl="node4" presStyleIdx="16" presStyleCnt="20"/>
      <dgm:spPr/>
    </dgm:pt>
    <dgm:pt modelId="{3FF3C426-0837-4D86-A201-9DA87F17CE1D}" type="pres">
      <dgm:prSet presAssocID="{85515DE1-2D58-4279-96FF-3BA7B71935B0}" presName="text4" presStyleLbl="fgAcc4" presStyleIdx="16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0493E6-ADC9-4122-9E03-C10EDAC48DD9}" type="pres">
      <dgm:prSet presAssocID="{85515DE1-2D58-4279-96FF-3BA7B71935B0}" presName="hierChild5" presStyleCnt="0"/>
      <dgm:spPr/>
    </dgm:pt>
    <dgm:pt modelId="{7AF10087-93DB-4F9C-8BCA-6D31BCE7EA80}" type="pres">
      <dgm:prSet presAssocID="{2D71C64D-08EE-4FF5-A11E-98B7B4A9E056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1D49332-1ABE-49EF-AF15-CC95728ACE84}" type="pres">
      <dgm:prSet presAssocID="{3BF405B1-A6EB-4230-9016-5EDFE316753C}" presName="hierRoot3" presStyleCnt="0"/>
      <dgm:spPr/>
    </dgm:pt>
    <dgm:pt modelId="{26403719-251D-401B-9ABB-FABFBFABD884}" type="pres">
      <dgm:prSet presAssocID="{3BF405B1-A6EB-4230-9016-5EDFE316753C}" presName="composite3" presStyleCnt="0"/>
      <dgm:spPr/>
    </dgm:pt>
    <dgm:pt modelId="{C651398C-21A6-44BC-9E0E-879CB2C4A011}" type="pres">
      <dgm:prSet presAssocID="{3BF405B1-A6EB-4230-9016-5EDFE316753C}" presName="background3" presStyleLbl="node3" presStyleIdx="1" presStyleCnt="2"/>
      <dgm:spPr/>
    </dgm:pt>
    <dgm:pt modelId="{CF4470B9-7CCF-42EE-8DBD-314DAB36EE25}" type="pres">
      <dgm:prSet presAssocID="{3BF405B1-A6EB-4230-9016-5EDFE316753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966FA-783F-49AB-A4F5-B7EDC09DF176}" type="pres">
      <dgm:prSet presAssocID="{3BF405B1-A6EB-4230-9016-5EDFE316753C}" presName="hierChild4" presStyleCnt="0"/>
      <dgm:spPr/>
    </dgm:pt>
    <dgm:pt modelId="{286C7685-199A-4BDF-AFF5-1976D3B86C0D}" type="pres">
      <dgm:prSet presAssocID="{253C7CDF-A4EA-4960-807E-A32AD708EEF8}" presName="Name23" presStyleLbl="parChTrans1D4" presStyleIdx="17" presStyleCnt="20"/>
      <dgm:spPr/>
      <dgm:t>
        <a:bodyPr/>
        <a:lstStyle/>
        <a:p>
          <a:endParaRPr lang="en-US"/>
        </a:p>
      </dgm:t>
    </dgm:pt>
    <dgm:pt modelId="{4DBC4404-6B08-4276-A007-AB726D3C3604}" type="pres">
      <dgm:prSet presAssocID="{75880BF7-41B3-46A8-BA71-6A2890513FC5}" presName="hierRoot4" presStyleCnt="0"/>
      <dgm:spPr/>
    </dgm:pt>
    <dgm:pt modelId="{FA83F69B-359E-4611-ADA7-3CAC4E1D5510}" type="pres">
      <dgm:prSet presAssocID="{75880BF7-41B3-46A8-BA71-6A2890513FC5}" presName="composite4" presStyleCnt="0"/>
      <dgm:spPr/>
    </dgm:pt>
    <dgm:pt modelId="{501525DE-8954-497B-99B9-48DBE82D0046}" type="pres">
      <dgm:prSet presAssocID="{75880BF7-41B3-46A8-BA71-6A2890513FC5}" presName="background4" presStyleLbl="node4" presStyleIdx="17" presStyleCnt="20"/>
      <dgm:spPr/>
    </dgm:pt>
    <dgm:pt modelId="{6420531A-F68E-43C0-89B1-45D9C068AEB2}" type="pres">
      <dgm:prSet presAssocID="{75880BF7-41B3-46A8-BA71-6A2890513FC5}" presName="text4" presStyleLbl="fgAcc4" presStyleIdx="17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F14D3-A881-4B45-8E28-9A9B3FC6ECF6}" type="pres">
      <dgm:prSet presAssocID="{75880BF7-41B3-46A8-BA71-6A2890513FC5}" presName="hierChild5" presStyleCnt="0"/>
      <dgm:spPr/>
    </dgm:pt>
    <dgm:pt modelId="{C92615BC-2D04-495C-89D2-F3AF25412F91}" type="pres">
      <dgm:prSet presAssocID="{124778B9-388E-4D61-9B43-988783419BBE}" presName="Name23" presStyleLbl="parChTrans1D4" presStyleIdx="18" presStyleCnt="20"/>
      <dgm:spPr/>
      <dgm:t>
        <a:bodyPr/>
        <a:lstStyle/>
        <a:p>
          <a:endParaRPr lang="en-US"/>
        </a:p>
      </dgm:t>
    </dgm:pt>
    <dgm:pt modelId="{671EDF12-358C-46BA-A014-D09173D829D5}" type="pres">
      <dgm:prSet presAssocID="{3A272611-3ED7-4E71-8044-B3BAC24B0025}" presName="hierRoot4" presStyleCnt="0"/>
      <dgm:spPr/>
    </dgm:pt>
    <dgm:pt modelId="{1C85DB98-5BB2-4B55-AA21-12F96BF37ACC}" type="pres">
      <dgm:prSet presAssocID="{3A272611-3ED7-4E71-8044-B3BAC24B0025}" presName="composite4" presStyleCnt="0"/>
      <dgm:spPr/>
    </dgm:pt>
    <dgm:pt modelId="{3332C6BF-F833-4283-BB6B-BC45C3A0EC8C}" type="pres">
      <dgm:prSet presAssocID="{3A272611-3ED7-4E71-8044-B3BAC24B0025}" presName="background4" presStyleLbl="node4" presStyleIdx="18" presStyleCnt="20"/>
      <dgm:spPr/>
    </dgm:pt>
    <dgm:pt modelId="{ADD19EF0-CCF8-4997-9F88-4B808384C26C}" type="pres">
      <dgm:prSet presAssocID="{3A272611-3ED7-4E71-8044-B3BAC24B0025}" presName="text4" presStyleLbl="fgAcc4" presStyleIdx="18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092B5-CA4B-41AD-B7CB-6CC4538835AB}" type="pres">
      <dgm:prSet presAssocID="{3A272611-3ED7-4E71-8044-B3BAC24B0025}" presName="hierChild5" presStyleCnt="0"/>
      <dgm:spPr/>
    </dgm:pt>
    <dgm:pt modelId="{E4A8D70D-3FE3-4194-B57D-3D4BFE9D71B6}" type="pres">
      <dgm:prSet presAssocID="{723E55AB-B2F1-45C5-84FA-72AFF391DECF}" presName="Name23" presStyleLbl="parChTrans1D4" presStyleIdx="19" presStyleCnt="20"/>
      <dgm:spPr/>
      <dgm:t>
        <a:bodyPr/>
        <a:lstStyle/>
        <a:p>
          <a:endParaRPr lang="en-US"/>
        </a:p>
      </dgm:t>
    </dgm:pt>
    <dgm:pt modelId="{BECB7FA6-860E-4D60-A8CE-C228836A7B98}" type="pres">
      <dgm:prSet presAssocID="{AE6A4C34-7B25-4E46-BCC0-E8152DDC4C79}" presName="hierRoot4" presStyleCnt="0"/>
      <dgm:spPr/>
    </dgm:pt>
    <dgm:pt modelId="{43C774CE-EB75-4BDA-B17C-6D971808FB8A}" type="pres">
      <dgm:prSet presAssocID="{AE6A4C34-7B25-4E46-BCC0-E8152DDC4C79}" presName="composite4" presStyleCnt="0"/>
      <dgm:spPr/>
    </dgm:pt>
    <dgm:pt modelId="{A38100C1-FB9D-4DE7-A154-437F6B2EE675}" type="pres">
      <dgm:prSet presAssocID="{AE6A4C34-7B25-4E46-BCC0-E8152DDC4C79}" presName="background4" presStyleLbl="node4" presStyleIdx="19" presStyleCnt="20"/>
      <dgm:spPr/>
    </dgm:pt>
    <dgm:pt modelId="{7BF1AB98-3BAD-4764-B684-9E588A628741}" type="pres">
      <dgm:prSet presAssocID="{AE6A4C34-7B25-4E46-BCC0-E8152DDC4C79}" presName="text4" presStyleLbl="fgAcc4" presStyleIdx="19" presStyleCnt="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AA336B-BCC5-46F6-B131-15E65CE97485}" type="pres">
      <dgm:prSet presAssocID="{AE6A4C34-7B25-4E46-BCC0-E8152DDC4C79}" presName="hierChild5" presStyleCnt="0"/>
      <dgm:spPr/>
    </dgm:pt>
    <dgm:pt modelId="{0A026F32-37D0-48A7-BB97-9829A5D5707D}" type="pres">
      <dgm:prSet presAssocID="{C4BE9E22-03EC-4EA0-BA36-739376F27F04}" presName="Name10" presStyleLbl="parChTrans1D2" presStyleIdx="1" presStyleCnt="4"/>
      <dgm:spPr/>
      <dgm:t>
        <a:bodyPr/>
        <a:lstStyle/>
        <a:p>
          <a:endParaRPr lang="en-US"/>
        </a:p>
      </dgm:t>
    </dgm:pt>
    <dgm:pt modelId="{FF222106-C7E9-4C0D-BCC1-2E31D5FF21D9}" type="pres">
      <dgm:prSet presAssocID="{3C558928-0B7A-4E57-96C9-B1746BAF3FBE}" presName="hierRoot2" presStyleCnt="0"/>
      <dgm:spPr/>
    </dgm:pt>
    <dgm:pt modelId="{8D185FE3-CCD8-4157-8729-1C252944ADC3}" type="pres">
      <dgm:prSet presAssocID="{3C558928-0B7A-4E57-96C9-B1746BAF3FBE}" presName="composite2" presStyleCnt="0"/>
      <dgm:spPr/>
    </dgm:pt>
    <dgm:pt modelId="{93CEA9DA-D4AB-4BD4-9502-D5A612DB4F55}" type="pres">
      <dgm:prSet presAssocID="{3C558928-0B7A-4E57-96C9-B1746BAF3FBE}" presName="background2" presStyleLbl="node2" presStyleIdx="1" presStyleCnt="4"/>
      <dgm:spPr/>
    </dgm:pt>
    <dgm:pt modelId="{9B429CA9-B9EB-4E82-AA99-8970D9301847}" type="pres">
      <dgm:prSet presAssocID="{3C558928-0B7A-4E57-96C9-B1746BAF3FBE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51990A-3819-4B1E-BEFC-755C6D54948A}" type="pres">
      <dgm:prSet presAssocID="{3C558928-0B7A-4E57-96C9-B1746BAF3FBE}" presName="hierChild3" presStyleCnt="0"/>
      <dgm:spPr/>
    </dgm:pt>
    <dgm:pt modelId="{FFD784DE-3F35-460F-82A8-D9AE61DAD750}" type="pres">
      <dgm:prSet presAssocID="{A54018B7-2494-43AB-89B9-E38F7398617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815FCF7A-6303-4D49-BAA0-26FA3B0EFF71}" type="pres">
      <dgm:prSet presAssocID="{71EB7174-2CCA-4EED-BC3B-41908CF26BDF}" presName="hierRoot2" presStyleCnt="0"/>
      <dgm:spPr/>
    </dgm:pt>
    <dgm:pt modelId="{08E2DCDD-A58F-4BB2-95CE-07D71741343F}" type="pres">
      <dgm:prSet presAssocID="{71EB7174-2CCA-4EED-BC3B-41908CF26BDF}" presName="composite2" presStyleCnt="0"/>
      <dgm:spPr/>
    </dgm:pt>
    <dgm:pt modelId="{935ADBDC-4B60-4667-A358-F73C85A3BBE3}" type="pres">
      <dgm:prSet presAssocID="{71EB7174-2CCA-4EED-BC3B-41908CF26BDF}" presName="background2" presStyleLbl="node2" presStyleIdx="2" presStyleCnt="4"/>
      <dgm:spPr/>
    </dgm:pt>
    <dgm:pt modelId="{EE8134A4-A872-458E-BF9E-7DB9C7615F13}" type="pres">
      <dgm:prSet presAssocID="{71EB7174-2CCA-4EED-BC3B-41908CF26BD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878DA9-DD73-46FA-BC4D-D108DA7D4D10}" type="pres">
      <dgm:prSet presAssocID="{71EB7174-2CCA-4EED-BC3B-41908CF26BDF}" presName="hierChild3" presStyleCnt="0"/>
      <dgm:spPr/>
    </dgm:pt>
    <dgm:pt modelId="{F768CDAF-A1F9-4BDB-BD02-CEB9BEFDC030}" type="pres">
      <dgm:prSet presAssocID="{2C7522D1-3965-4C6E-9419-BCB3E9E1880B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1DF0584-181D-49FC-B7A1-219AFAC8EC71}" type="pres">
      <dgm:prSet presAssocID="{D385A448-E6B3-4F0C-99A8-4D625E319BAF}" presName="hierRoot2" presStyleCnt="0"/>
      <dgm:spPr/>
    </dgm:pt>
    <dgm:pt modelId="{D5AA3837-2F84-4BA4-9D23-3D47F15B9C0D}" type="pres">
      <dgm:prSet presAssocID="{D385A448-E6B3-4F0C-99A8-4D625E319BAF}" presName="composite2" presStyleCnt="0"/>
      <dgm:spPr/>
    </dgm:pt>
    <dgm:pt modelId="{6D99AA29-082E-4F7C-B3FD-D4624419EC2E}" type="pres">
      <dgm:prSet presAssocID="{D385A448-E6B3-4F0C-99A8-4D625E319BAF}" presName="background2" presStyleLbl="node2" presStyleIdx="3" presStyleCnt="4"/>
      <dgm:spPr/>
    </dgm:pt>
    <dgm:pt modelId="{33ADC963-C2C7-4D6F-AE3A-A8FE25E21E61}" type="pres">
      <dgm:prSet presAssocID="{D385A448-E6B3-4F0C-99A8-4D625E319BAF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B8CC0A-A00B-4415-BA77-F5622333076C}" type="pres">
      <dgm:prSet presAssocID="{D385A448-E6B3-4F0C-99A8-4D625E319BAF}" presName="hierChild3" presStyleCnt="0"/>
      <dgm:spPr/>
    </dgm:pt>
  </dgm:ptLst>
  <dgm:cxnLst>
    <dgm:cxn modelId="{40C228E8-1A61-48FC-B506-CD64BEC4BC21}" type="presOf" srcId="{B00D22AF-D404-4C0F-9FB5-2D76D0F28422}" destId="{4560EE31-9D80-42CF-A540-AF2AB7B74F61}" srcOrd="0" destOrd="0" presId="urn:microsoft.com/office/officeart/2005/8/layout/hierarchy1"/>
    <dgm:cxn modelId="{6C59740B-B77F-47F4-90E5-087F65DC0B68}" type="presOf" srcId="{7DDFE801-DB43-4216-8196-4F3DF2EDB91C}" destId="{27E75C7A-C064-4548-B755-043E3D582776}" srcOrd="0" destOrd="0" presId="urn:microsoft.com/office/officeart/2005/8/layout/hierarchy1"/>
    <dgm:cxn modelId="{0C3F7C51-0EBC-4E67-9EA5-B808FC1F5E66}" type="presOf" srcId="{A54018B7-2494-43AB-89B9-E38F73986178}" destId="{FFD784DE-3F35-460F-82A8-D9AE61DAD750}" srcOrd="0" destOrd="0" presId="urn:microsoft.com/office/officeart/2005/8/layout/hierarchy1"/>
    <dgm:cxn modelId="{FAAA8C5F-ABD0-4CEC-B91A-C7315B429359}" type="presOf" srcId="{2D71C64D-08EE-4FF5-A11E-98B7B4A9E056}" destId="{7AF10087-93DB-4F9C-8BCA-6D31BCE7EA80}" srcOrd="0" destOrd="0" presId="urn:microsoft.com/office/officeart/2005/8/layout/hierarchy1"/>
    <dgm:cxn modelId="{5E92F885-FC20-4827-8137-B7659A190265}" srcId="{DF78F835-C4D7-4EB3-B4BA-D021E95E55D3}" destId="{2E213CAF-8705-40AC-BB8B-31DA99801746}" srcOrd="1" destOrd="0" parTransId="{3FD94250-59C1-4481-BACD-0E8D990E16A8}" sibTransId="{BC86B70B-2FAA-4790-9675-90CFA131865E}"/>
    <dgm:cxn modelId="{B27802B7-999C-4FA7-96EF-85C8E107586F}" type="presOf" srcId="{3610CC04-A343-410A-9173-E0421F8963AA}" destId="{2809259F-08F3-4D3E-9F86-1BC3C7C3E5AD}" srcOrd="0" destOrd="0" presId="urn:microsoft.com/office/officeart/2005/8/layout/hierarchy1"/>
    <dgm:cxn modelId="{D724D87F-3B8A-4EC1-A377-8F38FBA47F13}" type="presOf" srcId="{5325BE4F-6842-4FF0-84D4-C361E271BC21}" destId="{44670A13-2D3A-49AE-B664-548BA535EBB6}" srcOrd="0" destOrd="0" presId="urn:microsoft.com/office/officeart/2005/8/layout/hierarchy1"/>
    <dgm:cxn modelId="{907A33BF-E46A-4297-82A9-CE43DC16FCAD}" type="presOf" srcId="{3BF405B1-A6EB-4230-9016-5EDFE316753C}" destId="{CF4470B9-7CCF-42EE-8DBD-314DAB36EE25}" srcOrd="0" destOrd="0" presId="urn:microsoft.com/office/officeart/2005/8/layout/hierarchy1"/>
    <dgm:cxn modelId="{8FEC4CAE-B6E8-48FD-9550-389684B518D1}" srcId="{C3510CE9-2C3E-465F-BA06-FAF4A7E2F384}" destId="{7DDFE801-DB43-4216-8196-4F3DF2EDB91C}" srcOrd="2" destOrd="0" parTransId="{D51B988C-943D-4433-8E94-023B1021A970}" sibTransId="{4E16AE68-28D1-49D8-B808-ED06A4FCF069}"/>
    <dgm:cxn modelId="{6B96DB91-5164-45E8-9A81-F14524C1505F}" srcId="{75EF0A45-4E36-4FA3-B8F1-275127EBE6C8}" destId="{85515DE1-2D58-4279-96FF-3BA7B71935B0}" srcOrd="3" destOrd="0" parTransId="{194B81BA-240A-4C18-850A-71A611E0AC76}" sibTransId="{7335D6B6-A7FB-4E29-800D-1AB04D0072C0}"/>
    <dgm:cxn modelId="{628793D2-A1EC-4EB7-86DF-C86D60EB6025}" srcId="{C3510CE9-2C3E-465F-BA06-FAF4A7E2F384}" destId="{F39E611E-0984-463C-B2C6-5423682E605A}" srcOrd="1" destOrd="0" parTransId="{1BD5F106-8736-42C3-8620-7F80F847A6BD}" sibTransId="{4F6CBA14-B3FB-4F8C-8A2B-F04BD436B305}"/>
    <dgm:cxn modelId="{C8A02F03-2ACA-4779-AB03-B23C7F2E1DF7}" type="presOf" srcId="{194B81BA-240A-4C18-850A-71A611E0AC76}" destId="{9D2F9D78-FA23-4472-BA90-EEDB0763C74B}" srcOrd="0" destOrd="0" presId="urn:microsoft.com/office/officeart/2005/8/layout/hierarchy1"/>
    <dgm:cxn modelId="{F91797F8-8B2D-49EE-9552-23D0404D3019}" type="presOf" srcId="{1BD5F106-8736-42C3-8620-7F80F847A6BD}" destId="{F0DD3B64-628B-4B7F-802D-57562A1BEB2A}" srcOrd="0" destOrd="0" presId="urn:microsoft.com/office/officeart/2005/8/layout/hierarchy1"/>
    <dgm:cxn modelId="{98437716-C966-49C7-8AC9-A331B1698D4F}" type="presOf" srcId="{71EB7174-2CCA-4EED-BC3B-41908CF26BDF}" destId="{EE8134A4-A872-458E-BF9E-7DB9C7615F13}" srcOrd="0" destOrd="0" presId="urn:microsoft.com/office/officeart/2005/8/layout/hierarchy1"/>
    <dgm:cxn modelId="{A80C383E-BA9F-47A6-A08E-D635F3DE2F4C}" type="presOf" srcId="{8E3FCBE6-9901-42FF-8C77-405EBDB2F525}" destId="{88EB3F36-1E43-4351-AE73-07E33C0E46EE}" srcOrd="0" destOrd="0" presId="urn:microsoft.com/office/officeart/2005/8/layout/hierarchy1"/>
    <dgm:cxn modelId="{8A9E5EAB-3639-4F0E-A915-7CC224C0C3F5}" type="presOf" srcId="{A7BB239C-7DA5-4309-B2C8-F346AEE7E6AD}" destId="{55515191-9346-4888-B304-87B6B69416BC}" srcOrd="0" destOrd="0" presId="urn:microsoft.com/office/officeart/2005/8/layout/hierarchy1"/>
    <dgm:cxn modelId="{37360E58-8BB2-4894-8B71-BB1D25E36DB2}" srcId="{DF78F835-C4D7-4EB3-B4BA-D021E95E55D3}" destId="{DCDBA840-533A-403A-8D89-4927F4B1DBBB}" srcOrd="2" destOrd="0" parTransId="{06E98B71-C1E2-4013-8184-8F5034C8B8FA}" sibTransId="{DA94F7DF-9DB8-4F9C-83F5-F7CF1BF7DDA8}"/>
    <dgm:cxn modelId="{FC382A51-12ED-424D-B3FD-386018978A20}" type="presOf" srcId="{71575483-5A39-48E5-B3CA-486A94A713C6}" destId="{8DD71101-ECAB-4D02-B20A-FAC7222FF227}" srcOrd="0" destOrd="0" presId="urn:microsoft.com/office/officeart/2005/8/layout/hierarchy1"/>
    <dgm:cxn modelId="{41AC0F0E-4AE6-411A-BFC8-0A69A49AFE83}" srcId="{3BF405B1-A6EB-4230-9016-5EDFE316753C}" destId="{75880BF7-41B3-46A8-BA71-6A2890513FC5}" srcOrd="0" destOrd="0" parTransId="{253C7CDF-A4EA-4960-807E-A32AD708EEF8}" sibTransId="{BCA7C39F-31EA-429E-9376-19B42DC8D68A}"/>
    <dgm:cxn modelId="{26E845A5-4380-49BF-8A7E-0B9B3F6764FF}" srcId="{3BF405B1-A6EB-4230-9016-5EDFE316753C}" destId="{AE6A4C34-7B25-4E46-BCC0-E8152DDC4C79}" srcOrd="2" destOrd="0" parTransId="{723E55AB-B2F1-45C5-84FA-72AFF391DECF}" sibTransId="{C23E1DA5-8931-41E4-8923-C1F4F5ABA291}"/>
    <dgm:cxn modelId="{A5921747-E114-468B-800F-757123A6046F}" srcId="{CB2CE2F6-69CC-4D0D-8577-BCE6C37B41F3}" destId="{A7BB239C-7DA5-4309-B2C8-F346AEE7E6AD}" srcOrd="0" destOrd="0" parTransId="{3610CC04-A343-410A-9173-E0421F8963AA}" sibTransId="{E9BBC3CB-082A-4DAD-ABE3-FCF323AF120D}"/>
    <dgm:cxn modelId="{764165CB-C5ED-42E0-9E1A-46E8EC7EBF25}" type="presOf" srcId="{3C558928-0B7A-4E57-96C9-B1746BAF3FBE}" destId="{9B429CA9-B9EB-4E82-AA99-8970D9301847}" srcOrd="0" destOrd="0" presId="urn:microsoft.com/office/officeart/2005/8/layout/hierarchy1"/>
    <dgm:cxn modelId="{2137A873-F085-4675-B32B-3085D93E3AB4}" type="presOf" srcId="{75EF0A45-4E36-4FA3-B8F1-275127EBE6C8}" destId="{DA9A64C0-F705-4033-952A-F9620AE6A483}" srcOrd="0" destOrd="0" presId="urn:microsoft.com/office/officeart/2005/8/layout/hierarchy1"/>
    <dgm:cxn modelId="{1776BC6A-94FF-4C99-AA28-587CC8525CA6}" type="presOf" srcId="{B8C20CE2-7B1B-47DE-8C96-B259DB81B4E0}" destId="{AA704B88-1535-4034-98AA-4FEC0E5DEBA6}" srcOrd="0" destOrd="0" presId="urn:microsoft.com/office/officeart/2005/8/layout/hierarchy1"/>
    <dgm:cxn modelId="{92DB59DE-AD59-4BE0-A496-54B2AA88DDE8}" type="presOf" srcId="{DCDBA840-533A-403A-8D89-4927F4B1DBBB}" destId="{C5A1AEAA-6665-4AAD-B69F-C438064E2E79}" srcOrd="0" destOrd="0" presId="urn:microsoft.com/office/officeart/2005/8/layout/hierarchy1"/>
    <dgm:cxn modelId="{F6DED5CA-7A16-4107-93C4-0758EACD6266}" type="presOf" srcId="{2E213CAF-8705-40AC-BB8B-31DA99801746}" destId="{77617D4D-462B-4276-9F62-8DE8EDB902E1}" srcOrd="0" destOrd="0" presId="urn:microsoft.com/office/officeart/2005/8/layout/hierarchy1"/>
    <dgm:cxn modelId="{A8090DF9-D8FF-4798-8E23-09946278BF16}" srcId="{C3510CE9-2C3E-465F-BA06-FAF4A7E2F384}" destId="{71575483-5A39-48E5-B3CA-486A94A713C6}" srcOrd="0" destOrd="0" parTransId="{B8C20CE2-7B1B-47DE-8C96-B259DB81B4E0}" sibTransId="{E19357A7-44B6-424D-ACAD-52EF8A240D78}"/>
    <dgm:cxn modelId="{F5383A2A-FDBB-4E4B-A122-F6DA37CE3ADE}" type="presOf" srcId="{EE39D48F-52B1-4603-8E6B-7822BEEE8067}" destId="{C862C1D5-3D6C-4480-8B9F-41F45CF4CE79}" srcOrd="0" destOrd="0" presId="urn:microsoft.com/office/officeart/2005/8/layout/hierarchy1"/>
    <dgm:cxn modelId="{A08F032D-9BDB-4804-9646-46E308EBAA30}" type="presOf" srcId="{B792263B-380F-46DB-90F6-2797074D80E5}" destId="{337120DC-858C-4482-9708-A74CA76B645F}" srcOrd="0" destOrd="0" presId="urn:microsoft.com/office/officeart/2005/8/layout/hierarchy1"/>
    <dgm:cxn modelId="{B61B8E4F-3B65-494F-AA5C-E3F48C615D5B}" type="presOf" srcId="{0C1B4DAA-C2F0-405E-8E99-FA3EFA833089}" destId="{131CFF9A-2AF5-4CCB-9264-0FA8EA6345E9}" srcOrd="0" destOrd="0" presId="urn:microsoft.com/office/officeart/2005/8/layout/hierarchy1"/>
    <dgm:cxn modelId="{4939D3C3-DADD-4D89-9B5F-0B067CC278D4}" srcId="{CB2CE2F6-69CC-4D0D-8577-BCE6C37B41F3}" destId="{71EB7174-2CCA-4EED-BC3B-41908CF26BDF}" srcOrd="2" destOrd="0" parTransId="{A54018B7-2494-43AB-89B9-E38F73986178}" sibTransId="{3C08DD92-B35B-4AC6-9A7F-4DAF8A3E2438}"/>
    <dgm:cxn modelId="{B68E05F6-8530-4742-B4E0-ECDDB916A149}" type="presOf" srcId="{013D559E-7493-42CF-9BFF-598847DACD33}" destId="{EA889FB6-F76B-48EE-87C9-52BC3CD456E3}" srcOrd="0" destOrd="0" presId="urn:microsoft.com/office/officeart/2005/8/layout/hierarchy1"/>
    <dgm:cxn modelId="{3845A600-3502-460F-ADA1-11C41BB7C810}" srcId="{3BF405B1-A6EB-4230-9016-5EDFE316753C}" destId="{3A272611-3ED7-4E71-8044-B3BAC24B0025}" srcOrd="1" destOrd="0" parTransId="{124778B9-388E-4D61-9B43-988783419BBE}" sibTransId="{F086CC7D-1C58-491C-B56A-3D7626806FA7}"/>
    <dgm:cxn modelId="{47399CD2-AECA-46BA-B1A3-953CE2963F33}" type="presOf" srcId="{9A94C13E-25D4-4734-9EDF-34D744F0913C}" destId="{86601A82-DCCE-4C39-B5D4-C8C29CA7B8C8}" srcOrd="0" destOrd="0" presId="urn:microsoft.com/office/officeart/2005/8/layout/hierarchy1"/>
    <dgm:cxn modelId="{024FA333-B077-4C0D-B727-4EFEB94E8544}" type="presOf" srcId="{124778B9-388E-4D61-9B43-988783419BBE}" destId="{C92615BC-2D04-495C-89D2-F3AF25412F91}" srcOrd="0" destOrd="0" presId="urn:microsoft.com/office/officeart/2005/8/layout/hierarchy1"/>
    <dgm:cxn modelId="{D7E5DE1B-2590-412B-98E6-DD56BE6A9602}" srcId="{DCDBA840-533A-403A-8D89-4927F4B1DBBB}" destId="{95528722-71D2-4E9C-88AF-927A8DC3462F}" srcOrd="2" destOrd="0" parTransId="{0AC0F7C5-24DC-46F8-B8AC-B8900A010468}" sibTransId="{0EACA747-EFC4-49F9-962A-476806005213}"/>
    <dgm:cxn modelId="{3C2069DB-B053-4DF9-9F8A-59709EF4B5D8}" srcId="{A7BB239C-7DA5-4309-B2C8-F346AEE7E6AD}" destId="{3BF405B1-A6EB-4230-9016-5EDFE316753C}" srcOrd="1" destOrd="0" parTransId="{2D71C64D-08EE-4FF5-A11E-98B7B4A9E056}" sibTransId="{7263EC69-77F9-44F5-A6C2-C28051E4D907}"/>
    <dgm:cxn modelId="{724F34C8-3DF2-4193-8760-1DE766E4D3AA}" type="presOf" srcId="{D385A448-E6B3-4F0C-99A8-4D625E319BAF}" destId="{33ADC963-C2C7-4D6F-AE3A-A8FE25E21E61}" srcOrd="0" destOrd="0" presId="urn:microsoft.com/office/officeart/2005/8/layout/hierarchy1"/>
    <dgm:cxn modelId="{3A04C55A-023D-48B4-A518-AE2046195D50}" type="presOf" srcId="{72035106-2789-4847-88D6-0C6236F8D7BF}" destId="{C9CF0C6A-6725-452E-A182-F70840F04BCD}" srcOrd="0" destOrd="0" presId="urn:microsoft.com/office/officeart/2005/8/layout/hierarchy1"/>
    <dgm:cxn modelId="{C3A42F52-0093-4053-A2AB-18516161048D}" type="presOf" srcId="{63CE33DE-5F03-4C58-BD8D-C70CF76FF84B}" destId="{6DEFDAE1-74FF-41A4-A057-07265822FDCF}" srcOrd="0" destOrd="0" presId="urn:microsoft.com/office/officeart/2005/8/layout/hierarchy1"/>
    <dgm:cxn modelId="{F5693836-3639-4798-A817-5EE94BF21554}" type="presOf" srcId="{DF78F835-C4D7-4EB3-B4BA-D021E95E55D3}" destId="{12CE1131-ED38-4EAD-A234-3C6C2D9C3971}" srcOrd="0" destOrd="0" presId="urn:microsoft.com/office/officeart/2005/8/layout/hierarchy1"/>
    <dgm:cxn modelId="{67403F50-33CB-4450-B4F4-05279EB47590}" srcId="{B00D22AF-D404-4C0F-9FB5-2D76D0F28422}" destId="{DF78F835-C4D7-4EB3-B4BA-D021E95E55D3}" srcOrd="1" destOrd="0" parTransId="{72035106-2789-4847-88D6-0C6236F8D7BF}" sibTransId="{95027AFA-BFEB-458D-AE92-F684B09491FD}"/>
    <dgm:cxn modelId="{90B4DB2C-0DE6-4492-8433-92C7C722B61A}" srcId="{DCDBA840-533A-403A-8D89-4927F4B1DBBB}" destId="{2E088E1D-C221-4855-8EA6-EDA734C33B3A}" srcOrd="1" destOrd="0" parTransId="{519B0B91-B992-4279-8779-1B4017B4F0E0}" sibTransId="{2B17167D-7EEF-4BE5-B3C8-0EB539C5779C}"/>
    <dgm:cxn modelId="{44FB69B4-36CB-4838-9C37-352334FB4E04}" srcId="{75EF0A45-4E36-4FA3-B8F1-275127EBE6C8}" destId="{B550C456-64E7-48ED-8CA7-ABE7683BC86A}" srcOrd="0" destOrd="0" parTransId="{0C1B4DAA-C2F0-405E-8E99-FA3EFA833089}" sibTransId="{4CCC59E0-FEF9-4F9D-9CEC-3D48F61BE756}"/>
    <dgm:cxn modelId="{5B3B3B5E-C8A7-4325-A40C-0CCEA01673A6}" type="presOf" srcId="{3FD94250-59C1-4481-BACD-0E8D990E16A8}" destId="{2452549C-CB5F-4DF0-A7EA-4682DF86789F}" srcOrd="0" destOrd="0" presId="urn:microsoft.com/office/officeart/2005/8/layout/hierarchy1"/>
    <dgm:cxn modelId="{1C999EB2-B65E-4D58-A75C-E8034142DECC}" srcId="{B00D22AF-D404-4C0F-9FB5-2D76D0F28422}" destId="{B6F4229A-A9FB-4884-A747-393FE6DF35EF}" srcOrd="2" destOrd="0" parTransId="{BF071D54-115C-4B64-97B3-626730B881A9}" sibTransId="{A38E7A51-029A-43C3-93E9-5ED9707FF618}"/>
    <dgm:cxn modelId="{3E62D921-7E9E-43F8-997C-84B4F495B0B5}" type="presOf" srcId="{519B0B91-B992-4279-8779-1B4017B4F0E0}" destId="{C0BC6C7B-5E7A-4DC2-9F16-DD7D639AB2B1}" srcOrd="0" destOrd="0" presId="urn:microsoft.com/office/officeart/2005/8/layout/hierarchy1"/>
    <dgm:cxn modelId="{00BC6D77-2FC8-4D43-B92D-130C00C53E61}" srcId="{DCDBA840-533A-403A-8D89-4927F4B1DBBB}" destId="{63CE33DE-5F03-4C58-BD8D-C70CF76FF84B}" srcOrd="0" destOrd="0" parTransId="{8E3FCBE6-9901-42FF-8C77-405EBDB2F525}" sibTransId="{065AC3FF-6211-459E-9309-F6104F56475D}"/>
    <dgm:cxn modelId="{E59CE35A-40CD-4D7C-93D8-9F3212AE65B8}" type="presOf" srcId="{96EAC6E2-9FDF-4253-9B22-AA85EEE7638F}" destId="{4E6E1766-2376-45BD-BF8C-E0795398B77A}" srcOrd="0" destOrd="0" presId="urn:microsoft.com/office/officeart/2005/8/layout/hierarchy1"/>
    <dgm:cxn modelId="{969BC873-90F6-46D1-BD70-642D7B90D341}" type="presOf" srcId="{335F2E71-8C17-497F-B8BE-5DE762F931F3}" destId="{8152B888-DC60-447F-B423-F36F9C72167D}" srcOrd="0" destOrd="0" presId="urn:microsoft.com/office/officeart/2005/8/layout/hierarchy1"/>
    <dgm:cxn modelId="{B17C3471-AA34-47DC-AAC2-5BCA24C79D90}" type="presOf" srcId="{2C7522D1-3965-4C6E-9419-BCB3E9E1880B}" destId="{F768CDAF-A1F9-4BDB-BD02-CEB9BEFDC030}" srcOrd="0" destOrd="0" presId="urn:microsoft.com/office/officeart/2005/8/layout/hierarchy1"/>
    <dgm:cxn modelId="{601D1864-4555-44F5-AE1D-B11ABB331879}" type="presOf" srcId="{B550C456-64E7-48ED-8CA7-ABE7683BC86A}" destId="{0D2D44BD-2115-43DB-8B1E-F32F25D77E1D}" srcOrd="0" destOrd="0" presId="urn:microsoft.com/office/officeart/2005/8/layout/hierarchy1"/>
    <dgm:cxn modelId="{20133600-23FA-489D-8D94-14BF7B380A2B}" type="presOf" srcId="{2E088E1D-C221-4855-8EA6-EDA734C33B3A}" destId="{A6366D49-15E4-440D-807E-0652B0FFAD76}" srcOrd="0" destOrd="0" presId="urn:microsoft.com/office/officeart/2005/8/layout/hierarchy1"/>
    <dgm:cxn modelId="{3395885F-1F2C-458D-B212-0C5E4A9D6D57}" srcId="{CB2CE2F6-69CC-4D0D-8577-BCE6C37B41F3}" destId="{D385A448-E6B3-4F0C-99A8-4D625E319BAF}" srcOrd="3" destOrd="0" parTransId="{2C7522D1-3965-4C6E-9419-BCB3E9E1880B}" sibTransId="{2BA8B9E8-E42B-40AC-A39A-9FC904FD3E0B}"/>
    <dgm:cxn modelId="{073B5641-82CA-40CA-8E24-BBF3341C3E46}" srcId="{75EF0A45-4E36-4FA3-B8F1-275127EBE6C8}" destId="{EE39D48F-52B1-4603-8E6B-7822BEEE8067}" srcOrd="2" destOrd="0" parTransId="{335F2E71-8C17-497F-B8BE-5DE762F931F3}" sibTransId="{C99B5494-1F7C-4C6F-B40E-6E5D9ED398E7}"/>
    <dgm:cxn modelId="{0C038127-2400-48F9-8973-BD829D47C9B7}" type="presOf" srcId="{C3510CE9-2C3E-465F-BA06-FAF4A7E2F384}" destId="{772CCB3E-B901-4FC1-86C2-A30B4990A0CF}" srcOrd="0" destOrd="0" presId="urn:microsoft.com/office/officeart/2005/8/layout/hierarchy1"/>
    <dgm:cxn modelId="{5A1E9693-EBB9-480A-9936-FE54854AC7C0}" type="presOf" srcId="{85515DE1-2D58-4279-96FF-3BA7B71935B0}" destId="{3FF3C426-0837-4D86-A201-9DA87F17CE1D}" srcOrd="0" destOrd="0" presId="urn:microsoft.com/office/officeart/2005/8/layout/hierarchy1"/>
    <dgm:cxn modelId="{BEA37B10-DA88-40DA-A4D2-036D86E545A0}" type="presOf" srcId="{06E98B71-C1E2-4013-8184-8F5034C8B8FA}" destId="{6B4ECCC1-16EC-41B9-8A9B-4702F5A4586D}" srcOrd="0" destOrd="0" presId="urn:microsoft.com/office/officeart/2005/8/layout/hierarchy1"/>
    <dgm:cxn modelId="{7370A930-913C-4C64-81B1-E16A635668F6}" type="presOf" srcId="{3A272611-3ED7-4E71-8044-B3BAC24B0025}" destId="{ADD19EF0-CCF8-4997-9F88-4B808384C26C}" srcOrd="0" destOrd="0" presId="urn:microsoft.com/office/officeart/2005/8/layout/hierarchy1"/>
    <dgm:cxn modelId="{783C812A-F5A1-43B6-A9AA-6B4A74FCA99D}" type="presOf" srcId="{B6F4229A-A9FB-4884-A747-393FE6DF35EF}" destId="{E3AFB15F-B91F-4EB4-BFDC-DC0AE51B70A5}" srcOrd="0" destOrd="0" presId="urn:microsoft.com/office/officeart/2005/8/layout/hierarchy1"/>
    <dgm:cxn modelId="{B062F3E8-7446-44BA-896D-F33352717FE6}" type="presOf" srcId="{BF071D54-115C-4B64-97B3-626730B881A9}" destId="{D22D7808-2E19-4AE2-BD9E-23070DA5EBD7}" srcOrd="0" destOrd="0" presId="urn:microsoft.com/office/officeart/2005/8/layout/hierarchy1"/>
    <dgm:cxn modelId="{70058036-A593-41FE-9D74-DD4CA9E55F84}" srcId="{75EF0A45-4E36-4FA3-B8F1-275127EBE6C8}" destId="{B00D22AF-D404-4C0F-9FB5-2D76D0F28422}" srcOrd="1" destOrd="0" parTransId="{013D559E-7493-42CF-9BFF-598847DACD33}" sibTransId="{07B5762A-7FF5-4CFB-BFEC-697BD12316D3}"/>
    <dgm:cxn modelId="{02606464-A712-426C-B46A-5C33222561C9}" srcId="{B00D22AF-D404-4C0F-9FB5-2D76D0F28422}" destId="{7362B932-2A19-4F62-9711-23344790DB20}" srcOrd="0" destOrd="0" parTransId="{1F9D6466-9347-4FF7-B2A6-38E4D9305416}" sibTransId="{1FB6ABD0-502B-4FE3-AE66-4E22836A7685}"/>
    <dgm:cxn modelId="{03DCCD71-0832-4735-84B4-7BEBF55F3A5D}" srcId="{B00D22AF-D404-4C0F-9FB5-2D76D0F28422}" destId="{B792263B-380F-46DB-90F6-2797074D80E5}" srcOrd="3" destOrd="0" parTransId="{96EAC6E2-9FDF-4253-9B22-AA85EEE7638F}" sibTransId="{D1EF7B27-EAEE-4516-AD67-82AD034E7EB9}"/>
    <dgm:cxn modelId="{69C9D8D8-CA90-4CDF-88D6-562E9E55C263}" type="presOf" srcId="{723E55AB-B2F1-45C5-84FA-72AFF391DECF}" destId="{E4A8D70D-3FE3-4194-B57D-3D4BFE9D71B6}" srcOrd="0" destOrd="0" presId="urn:microsoft.com/office/officeart/2005/8/layout/hierarchy1"/>
    <dgm:cxn modelId="{70E90AEB-B831-4E3A-825F-C885AC22B7C6}" type="presOf" srcId="{C4BE9E22-03EC-4EA0-BA36-739376F27F04}" destId="{0A026F32-37D0-48A7-BB97-9829A5D5707D}" srcOrd="0" destOrd="0" presId="urn:microsoft.com/office/officeart/2005/8/layout/hierarchy1"/>
    <dgm:cxn modelId="{663309AC-FF6A-4495-8CEE-E51406E197F5}" type="presOf" srcId="{7362B932-2A19-4F62-9711-23344790DB20}" destId="{E90C3C62-E319-4602-B72F-ECBFC41C46E3}" srcOrd="0" destOrd="0" presId="urn:microsoft.com/office/officeart/2005/8/layout/hierarchy1"/>
    <dgm:cxn modelId="{46497186-9A07-4D3D-A6C7-4E0C14C88C19}" type="presOf" srcId="{0AC0F7C5-24DC-46F8-B8AC-B8900A010468}" destId="{512E682A-0599-41D2-B9D7-0AC902847D38}" srcOrd="0" destOrd="0" presId="urn:microsoft.com/office/officeart/2005/8/layout/hierarchy1"/>
    <dgm:cxn modelId="{E7E9EDA3-B94C-4266-BC7A-F8154C39D1ED}" type="presOf" srcId="{AE6A4C34-7B25-4E46-BCC0-E8152DDC4C79}" destId="{7BF1AB98-3BAD-4764-B684-9E588A628741}" srcOrd="0" destOrd="0" presId="urn:microsoft.com/office/officeart/2005/8/layout/hierarchy1"/>
    <dgm:cxn modelId="{3D6FD2B5-35A1-4C37-B488-8BE1A7E12CFD}" type="presOf" srcId="{95528722-71D2-4E9C-88AF-927A8DC3462F}" destId="{E2DB286B-C917-43ED-BBE8-854F2801C78C}" srcOrd="0" destOrd="0" presId="urn:microsoft.com/office/officeart/2005/8/layout/hierarchy1"/>
    <dgm:cxn modelId="{35C5F2E2-94A6-417C-84B3-887BBC8E94ED}" type="presOf" srcId="{75880BF7-41B3-46A8-BA71-6A2890513FC5}" destId="{6420531A-F68E-43C0-89B1-45D9C068AEB2}" srcOrd="0" destOrd="0" presId="urn:microsoft.com/office/officeart/2005/8/layout/hierarchy1"/>
    <dgm:cxn modelId="{F420DF7F-5B8E-4477-BF92-B74CA80819C8}" srcId="{CB2CE2F6-69CC-4D0D-8577-BCE6C37B41F3}" destId="{3C558928-0B7A-4E57-96C9-B1746BAF3FBE}" srcOrd="1" destOrd="0" parTransId="{C4BE9E22-03EC-4EA0-BA36-739376F27F04}" sibTransId="{460A7D12-EC08-4A11-B68E-63EBFB042565}"/>
    <dgm:cxn modelId="{DFA29457-B64E-4BC6-8047-9A55091FB59F}" type="presOf" srcId="{D51B988C-943D-4433-8E94-023B1021A970}" destId="{FE52CDDA-764B-4FE6-979C-74130D1C5F8C}" srcOrd="0" destOrd="0" presId="urn:microsoft.com/office/officeart/2005/8/layout/hierarchy1"/>
    <dgm:cxn modelId="{A7286EB8-6265-4F9F-A692-AC157EC8F963}" srcId="{DF78F835-C4D7-4EB3-B4BA-D021E95E55D3}" destId="{C3510CE9-2C3E-465F-BA06-FAF4A7E2F384}" srcOrd="0" destOrd="0" parTransId="{FF467A11-2FD0-45BE-A18B-710785EDA004}" sibTransId="{BA35F480-763E-4ACE-9EC7-087F4AC4DC45}"/>
    <dgm:cxn modelId="{5BC6A9C7-FDF7-4884-B315-6FBBF111CE9D}" type="presOf" srcId="{CB2CE2F6-69CC-4D0D-8577-BCE6C37B41F3}" destId="{177FAB23-90ED-47BC-9A60-1674FF5875F9}" srcOrd="0" destOrd="0" presId="urn:microsoft.com/office/officeart/2005/8/layout/hierarchy1"/>
    <dgm:cxn modelId="{FD4ABE22-A388-4D68-A20A-60199DC0D5D5}" type="presOf" srcId="{F39E611E-0984-463C-B2C6-5423682E605A}" destId="{167458FD-FACF-452F-8FDF-1C31038FF383}" srcOrd="0" destOrd="0" presId="urn:microsoft.com/office/officeart/2005/8/layout/hierarchy1"/>
    <dgm:cxn modelId="{2789A20C-A51E-4B0D-A2EC-910C97B77A66}" type="presOf" srcId="{1F9D6466-9347-4FF7-B2A6-38E4D9305416}" destId="{F3E901F7-BB06-4DDA-ADDC-DCBE97168C9E}" srcOrd="0" destOrd="0" presId="urn:microsoft.com/office/officeart/2005/8/layout/hierarchy1"/>
    <dgm:cxn modelId="{531F84D4-773C-4049-9081-2AD780BE04A0}" type="presOf" srcId="{FF467A11-2FD0-45BE-A18B-710785EDA004}" destId="{A2A56B50-4A27-4C29-9598-5E0EE2119AC6}" srcOrd="0" destOrd="0" presId="urn:microsoft.com/office/officeart/2005/8/layout/hierarchy1"/>
    <dgm:cxn modelId="{0FE91827-5A7B-44EE-A160-B37091C4A2DE}" type="presOf" srcId="{253C7CDF-A4EA-4960-807E-A32AD708EEF8}" destId="{286C7685-199A-4BDF-AFF5-1976D3B86C0D}" srcOrd="0" destOrd="0" presId="urn:microsoft.com/office/officeart/2005/8/layout/hierarchy1"/>
    <dgm:cxn modelId="{3D35174B-1ABC-4F01-818A-4236C2B858D7}" srcId="{A7BB239C-7DA5-4309-B2C8-F346AEE7E6AD}" destId="{75EF0A45-4E36-4FA3-B8F1-275127EBE6C8}" srcOrd="0" destOrd="0" parTransId="{9A94C13E-25D4-4734-9EDF-34D744F0913C}" sibTransId="{D5365F10-FF2A-4B8A-9F1D-DC98232ECF34}"/>
    <dgm:cxn modelId="{7696C045-6674-4811-AAFB-C207BC6861F6}" srcId="{5325BE4F-6842-4FF0-84D4-C361E271BC21}" destId="{CB2CE2F6-69CC-4D0D-8577-BCE6C37B41F3}" srcOrd="0" destOrd="0" parTransId="{0A036975-6AA0-4298-9E0F-074A1ABC0708}" sibTransId="{27D0B2E9-25A6-4257-9F90-D334CB3222F3}"/>
    <dgm:cxn modelId="{8EC6E842-866C-44E2-B2DC-5925DF6AF281}" type="presParOf" srcId="{44670A13-2D3A-49AE-B664-548BA535EBB6}" destId="{A6F60095-998D-4C41-B803-5EF4272CE4B6}" srcOrd="0" destOrd="0" presId="urn:microsoft.com/office/officeart/2005/8/layout/hierarchy1"/>
    <dgm:cxn modelId="{FFF8668B-AAED-418A-BE75-92B17AF10E27}" type="presParOf" srcId="{A6F60095-998D-4C41-B803-5EF4272CE4B6}" destId="{BA89CB94-2A10-4470-9081-434D71B26E8D}" srcOrd="0" destOrd="0" presId="urn:microsoft.com/office/officeart/2005/8/layout/hierarchy1"/>
    <dgm:cxn modelId="{3E74A3EB-E799-404A-9D50-AAD2954DA770}" type="presParOf" srcId="{BA89CB94-2A10-4470-9081-434D71B26E8D}" destId="{BB56C37D-88C3-466D-98A2-2DC219D5FEF9}" srcOrd="0" destOrd="0" presId="urn:microsoft.com/office/officeart/2005/8/layout/hierarchy1"/>
    <dgm:cxn modelId="{DEF7A7E3-5759-41E4-9E5D-905F99F24F69}" type="presParOf" srcId="{BA89CB94-2A10-4470-9081-434D71B26E8D}" destId="{177FAB23-90ED-47BC-9A60-1674FF5875F9}" srcOrd="1" destOrd="0" presId="urn:microsoft.com/office/officeart/2005/8/layout/hierarchy1"/>
    <dgm:cxn modelId="{46D69AB5-8454-4270-A600-6CBA4CC39AD3}" type="presParOf" srcId="{A6F60095-998D-4C41-B803-5EF4272CE4B6}" destId="{06CA6224-B903-4784-823C-F8DFA4F03E12}" srcOrd="1" destOrd="0" presId="urn:microsoft.com/office/officeart/2005/8/layout/hierarchy1"/>
    <dgm:cxn modelId="{4764A51A-7C68-46D1-8FB5-280D693F6BB2}" type="presParOf" srcId="{06CA6224-B903-4784-823C-F8DFA4F03E12}" destId="{2809259F-08F3-4D3E-9F86-1BC3C7C3E5AD}" srcOrd="0" destOrd="0" presId="urn:microsoft.com/office/officeart/2005/8/layout/hierarchy1"/>
    <dgm:cxn modelId="{4D7A7071-0BF1-47A7-8D18-F27EFD622D4B}" type="presParOf" srcId="{06CA6224-B903-4784-823C-F8DFA4F03E12}" destId="{974B4B4C-EDCC-42D3-8B6F-3872470C5497}" srcOrd="1" destOrd="0" presId="urn:microsoft.com/office/officeart/2005/8/layout/hierarchy1"/>
    <dgm:cxn modelId="{9F5BAF23-AE41-4549-99D1-6B506BC79177}" type="presParOf" srcId="{974B4B4C-EDCC-42D3-8B6F-3872470C5497}" destId="{606EF861-6859-4AAD-9867-670508C7716B}" srcOrd="0" destOrd="0" presId="urn:microsoft.com/office/officeart/2005/8/layout/hierarchy1"/>
    <dgm:cxn modelId="{4AB913D4-0C4E-4D92-8F70-B0CFAB422AB7}" type="presParOf" srcId="{606EF861-6859-4AAD-9867-670508C7716B}" destId="{5E0A9835-2B04-4823-AD41-E537E25792D3}" srcOrd="0" destOrd="0" presId="urn:microsoft.com/office/officeart/2005/8/layout/hierarchy1"/>
    <dgm:cxn modelId="{DBA75BBE-9808-449C-BECE-DEBF6202E91A}" type="presParOf" srcId="{606EF861-6859-4AAD-9867-670508C7716B}" destId="{55515191-9346-4888-B304-87B6B69416BC}" srcOrd="1" destOrd="0" presId="urn:microsoft.com/office/officeart/2005/8/layout/hierarchy1"/>
    <dgm:cxn modelId="{62657B25-CC10-4DE8-AD87-F8D4380B577C}" type="presParOf" srcId="{974B4B4C-EDCC-42D3-8B6F-3872470C5497}" destId="{0D7BCED8-EFEF-470F-9B1B-2D37BBF01B46}" srcOrd="1" destOrd="0" presId="urn:microsoft.com/office/officeart/2005/8/layout/hierarchy1"/>
    <dgm:cxn modelId="{4B847732-8226-4ADE-99CE-705F55D947EC}" type="presParOf" srcId="{0D7BCED8-EFEF-470F-9B1B-2D37BBF01B46}" destId="{86601A82-DCCE-4C39-B5D4-C8C29CA7B8C8}" srcOrd="0" destOrd="0" presId="urn:microsoft.com/office/officeart/2005/8/layout/hierarchy1"/>
    <dgm:cxn modelId="{33E7FBA1-A2E0-4FBE-9DE4-CB8717C55514}" type="presParOf" srcId="{0D7BCED8-EFEF-470F-9B1B-2D37BBF01B46}" destId="{AF409710-8A14-4FD3-8910-872AD1D960BE}" srcOrd="1" destOrd="0" presId="urn:microsoft.com/office/officeart/2005/8/layout/hierarchy1"/>
    <dgm:cxn modelId="{B311EDCB-B2D8-4F31-B690-9A5ECB7B3311}" type="presParOf" srcId="{AF409710-8A14-4FD3-8910-872AD1D960BE}" destId="{1D3B65B6-171C-4927-8CA4-950579968E05}" srcOrd="0" destOrd="0" presId="urn:microsoft.com/office/officeart/2005/8/layout/hierarchy1"/>
    <dgm:cxn modelId="{8CABC83B-9421-4260-A223-3A5679615515}" type="presParOf" srcId="{1D3B65B6-171C-4927-8CA4-950579968E05}" destId="{DC02C87E-DE83-4B58-9D2C-669F5D3E1E3C}" srcOrd="0" destOrd="0" presId="urn:microsoft.com/office/officeart/2005/8/layout/hierarchy1"/>
    <dgm:cxn modelId="{B3CD3FBC-BF54-445A-B1F3-21999DA25D72}" type="presParOf" srcId="{1D3B65B6-171C-4927-8CA4-950579968E05}" destId="{DA9A64C0-F705-4033-952A-F9620AE6A483}" srcOrd="1" destOrd="0" presId="urn:microsoft.com/office/officeart/2005/8/layout/hierarchy1"/>
    <dgm:cxn modelId="{A829B0ED-86A3-41FA-AC97-5BF9AC33A2C8}" type="presParOf" srcId="{AF409710-8A14-4FD3-8910-872AD1D960BE}" destId="{BBDFE1ED-D04E-432D-8A68-F7DA31FC1474}" srcOrd="1" destOrd="0" presId="urn:microsoft.com/office/officeart/2005/8/layout/hierarchy1"/>
    <dgm:cxn modelId="{D1F71D8F-D1C3-4E12-AE36-364B6F6BFF22}" type="presParOf" srcId="{BBDFE1ED-D04E-432D-8A68-F7DA31FC1474}" destId="{131CFF9A-2AF5-4CCB-9264-0FA8EA6345E9}" srcOrd="0" destOrd="0" presId="urn:microsoft.com/office/officeart/2005/8/layout/hierarchy1"/>
    <dgm:cxn modelId="{1E013EDF-34D6-4170-B2BF-1E40FCFA8C39}" type="presParOf" srcId="{BBDFE1ED-D04E-432D-8A68-F7DA31FC1474}" destId="{B296A582-5BC6-4473-AEAF-F8B3EEF0DBFE}" srcOrd="1" destOrd="0" presId="urn:microsoft.com/office/officeart/2005/8/layout/hierarchy1"/>
    <dgm:cxn modelId="{E04B4116-0609-46A5-A49A-9E5FA336011D}" type="presParOf" srcId="{B296A582-5BC6-4473-AEAF-F8B3EEF0DBFE}" destId="{7E5D6D27-8FDF-46EC-8FBC-E0A6AAB9833F}" srcOrd="0" destOrd="0" presId="urn:microsoft.com/office/officeart/2005/8/layout/hierarchy1"/>
    <dgm:cxn modelId="{333C8DAC-F9E9-4C76-AB24-14E353075DAB}" type="presParOf" srcId="{7E5D6D27-8FDF-46EC-8FBC-E0A6AAB9833F}" destId="{AC8DE03E-5578-4627-80A6-FAF23D656939}" srcOrd="0" destOrd="0" presId="urn:microsoft.com/office/officeart/2005/8/layout/hierarchy1"/>
    <dgm:cxn modelId="{ECB0BB40-5B24-48B0-8EFD-A91B1DCDC9D9}" type="presParOf" srcId="{7E5D6D27-8FDF-46EC-8FBC-E0A6AAB9833F}" destId="{0D2D44BD-2115-43DB-8B1E-F32F25D77E1D}" srcOrd="1" destOrd="0" presId="urn:microsoft.com/office/officeart/2005/8/layout/hierarchy1"/>
    <dgm:cxn modelId="{4DB98339-C00F-4BBB-917C-14CF9EB0769E}" type="presParOf" srcId="{B296A582-5BC6-4473-AEAF-F8B3EEF0DBFE}" destId="{AA25FE2A-81F7-4D70-9C7E-639EFA569589}" srcOrd="1" destOrd="0" presId="urn:microsoft.com/office/officeart/2005/8/layout/hierarchy1"/>
    <dgm:cxn modelId="{9681584B-5178-428B-9564-D696B2CC57C6}" type="presParOf" srcId="{BBDFE1ED-D04E-432D-8A68-F7DA31FC1474}" destId="{EA889FB6-F76B-48EE-87C9-52BC3CD456E3}" srcOrd="2" destOrd="0" presId="urn:microsoft.com/office/officeart/2005/8/layout/hierarchy1"/>
    <dgm:cxn modelId="{AD681401-D181-4776-9324-64967DAA2D38}" type="presParOf" srcId="{BBDFE1ED-D04E-432D-8A68-F7DA31FC1474}" destId="{A861C57B-89AE-4023-B884-D3E09A0CE059}" srcOrd="3" destOrd="0" presId="urn:microsoft.com/office/officeart/2005/8/layout/hierarchy1"/>
    <dgm:cxn modelId="{D95751A4-6F3B-4F61-A9B5-C1F2A8A76314}" type="presParOf" srcId="{A861C57B-89AE-4023-B884-D3E09A0CE059}" destId="{E061E10A-37B3-438B-A4B2-7C4DF998B086}" srcOrd="0" destOrd="0" presId="urn:microsoft.com/office/officeart/2005/8/layout/hierarchy1"/>
    <dgm:cxn modelId="{72609956-D40B-4E86-A21A-8879DDAE0A34}" type="presParOf" srcId="{E061E10A-37B3-438B-A4B2-7C4DF998B086}" destId="{E3913362-B800-4B7B-B2A6-D6DAD70261BE}" srcOrd="0" destOrd="0" presId="urn:microsoft.com/office/officeart/2005/8/layout/hierarchy1"/>
    <dgm:cxn modelId="{ED7AB181-40B2-47DE-BD37-C78D8E25A880}" type="presParOf" srcId="{E061E10A-37B3-438B-A4B2-7C4DF998B086}" destId="{4560EE31-9D80-42CF-A540-AF2AB7B74F61}" srcOrd="1" destOrd="0" presId="urn:microsoft.com/office/officeart/2005/8/layout/hierarchy1"/>
    <dgm:cxn modelId="{94F7C960-B3BD-4183-8478-581A30D7948B}" type="presParOf" srcId="{A861C57B-89AE-4023-B884-D3E09A0CE059}" destId="{223B8103-EFD1-412B-BDFC-38803BCA5747}" srcOrd="1" destOrd="0" presId="urn:microsoft.com/office/officeart/2005/8/layout/hierarchy1"/>
    <dgm:cxn modelId="{ED65B1D7-09B9-4893-A3DB-B1636406A2D1}" type="presParOf" srcId="{223B8103-EFD1-412B-BDFC-38803BCA5747}" destId="{F3E901F7-BB06-4DDA-ADDC-DCBE97168C9E}" srcOrd="0" destOrd="0" presId="urn:microsoft.com/office/officeart/2005/8/layout/hierarchy1"/>
    <dgm:cxn modelId="{75F178A9-CABE-4985-9219-DB02A5CE3679}" type="presParOf" srcId="{223B8103-EFD1-412B-BDFC-38803BCA5747}" destId="{84290B5D-F15A-4F60-868F-195FE561B01D}" srcOrd="1" destOrd="0" presId="urn:microsoft.com/office/officeart/2005/8/layout/hierarchy1"/>
    <dgm:cxn modelId="{DA162B8A-E0DC-4EB7-918D-C72AA2C2683B}" type="presParOf" srcId="{84290B5D-F15A-4F60-868F-195FE561B01D}" destId="{BA7F6C2B-0216-4ECF-AD4A-02228E4E1F30}" srcOrd="0" destOrd="0" presId="urn:microsoft.com/office/officeart/2005/8/layout/hierarchy1"/>
    <dgm:cxn modelId="{21D194DC-8AC9-4135-8F3A-D0A0CBEF62CF}" type="presParOf" srcId="{BA7F6C2B-0216-4ECF-AD4A-02228E4E1F30}" destId="{46D63C81-0E48-4F10-969D-935B4301F15B}" srcOrd="0" destOrd="0" presId="urn:microsoft.com/office/officeart/2005/8/layout/hierarchy1"/>
    <dgm:cxn modelId="{C1D8CB8E-57AA-4288-A443-A9A135236C36}" type="presParOf" srcId="{BA7F6C2B-0216-4ECF-AD4A-02228E4E1F30}" destId="{E90C3C62-E319-4602-B72F-ECBFC41C46E3}" srcOrd="1" destOrd="0" presId="urn:microsoft.com/office/officeart/2005/8/layout/hierarchy1"/>
    <dgm:cxn modelId="{F67E0D13-48F5-4A3D-AB37-CD54A752A5A7}" type="presParOf" srcId="{84290B5D-F15A-4F60-868F-195FE561B01D}" destId="{86DCF917-C12D-4A1A-A564-04A2B51C6254}" srcOrd="1" destOrd="0" presId="urn:microsoft.com/office/officeart/2005/8/layout/hierarchy1"/>
    <dgm:cxn modelId="{A68AA2A1-1457-4984-A58C-ED71ED48D951}" type="presParOf" srcId="{223B8103-EFD1-412B-BDFC-38803BCA5747}" destId="{C9CF0C6A-6725-452E-A182-F70840F04BCD}" srcOrd="2" destOrd="0" presId="urn:microsoft.com/office/officeart/2005/8/layout/hierarchy1"/>
    <dgm:cxn modelId="{854527B1-A67F-4CFB-BBD8-AEAA2198FE19}" type="presParOf" srcId="{223B8103-EFD1-412B-BDFC-38803BCA5747}" destId="{4394D9C0-469C-4A5C-8A41-09338657DA8F}" srcOrd="3" destOrd="0" presId="urn:microsoft.com/office/officeart/2005/8/layout/hierarchy1"/>
    <dgm:cxn modelId="{AEDBF353-398F-4692-8921-A1629C27CDEF}" type="presParOf" srcId="{4394D9C0-469C-4A5C-8A41-09338657DA8F}" destId="{70B684F4-851F-45C9-B354-85F76CCFB875}" srcOrd="0" destOrd="0" presId="urn:microsoft.com/office/officeart/2005/8/layout/hierarchy1"/>
    <dgm:cxn modelId="{9247E437-7FB3-40D8-994F-2EA1C5ADE96A}" type="presParOf" srcId="{70B684F4-851F-45C9-B354-85F76CCFB875}" destId="{1C05738E-7D43-4C30-B9CD-78187C12010E}" srcOrd="0" destOrd="0" presId="urn:microsoft.com/office/officeart/2005/8/layout/hierarchy1"/>
    <dgm:cxn modelId="{5018B051-40F3-4B22-9CC1-F07173B0FF34}" type="presParOf" srcId="{70B684F4-851F-45C9-B354-85F76CCFB875}" destId="{12CE1131-ED38-4EAD-A234-3C6C2D9C3971}" srcOrd="1" destOrd="0" presId="urn:microsoft.com/office/officeart/2005/8/layout/hierarchy1"/>
    <dgm:cxn modelId="{4BC28A0D-C773-4704-BE76-EAAC79609F2E}" type="presParOf" srcId="{4394D9C0-469C-4A5C-8A41-09338657DA8F}" destId="{D11034D5-8813-42F6-8E03-08AEE40A7E42}" srcOrd="1" destOrd="0" presId="urn:microsoft.com/office/officeart/2005/8/layout/hierarchy1"/>
    <dgm:cxn modelId="{2AE15284-C9BD-4AAC-95B6-0D370C57D2A1}" type="presParOf" srcId="{D11034D5-8813-42F6-8E03-08AEE40A7E42}" destId="{A2A56B50-4A27-4C29-9598-5E0EE2119AC6}" srcOrd="0" destOrd="0" presId="urn:microsoft.com/office/officeart/2005/8/layout/hierarchy1"/>
    <dgm:cxn modelId="{0338956D-3422-454E-BF61-5E7B0A8ABE8A}" type="presParOf" srcId="{D11034D5-8813-42F6-8E03-08AEE40A7E42}" destId="{F8344C4E-65F6-4AE7-BBAA-B043B06748B1}" srcOrd="1" destOrd="0" presId="urn:microsoft.com/office/officeart/2005/8/layout/hierarchy1"/>
    <dgm:cxn modelId="{3E53C483-5323-4C99-A8BB-C2F5C3470F3F}" type="presParOf" srcId="{F8344C4E-65F6-4AE7-BBAA-B043B06748B1}" destId="{B78B2ACC-72CB-4739-BC62-ACFDA9BECF44}" srcOrd="0" destOrd="0" presId="urn:microsoft.com/office/officeart/2005/8/layout/hierarchy1"/>
    <dgm:cxn modelId="{5DF9E776-FBE0-4ABF-8585-3F7ACB081DAC}" type="presParOf" srcId="{B78B2ACC-72CB-4739-BC62-ACFDA9BECF44}" destId="{501B2B50-E2BF-4506-AA51-680EEC92B930}" srcOrd="0" destOrd="0" presId="urn:microsoft.com/office/officeart/2005/8/layout/hierarchy1"/>
    <dgm:cxn modelId="{195E3138-174D-4CD0-A0FE-29287D8B1918}" type="presParOf" srcId="{B78B2ACC-72CB-4739-BC62-ACFDA9BECF44}" destId="{772CCB3E-B901-4FC1-86C2-A30B4990A0CF}" srcOrd="1" destOrd="0" presId="urn:microsoft.com/office/officeart/2005/8/layout/hierarchy1"/>
    <dgm:cxn modelId="{F091B7AF-C41E-4295-AD8A-4B5B58D60497}" type="presParOf" srcId="{F8344C4E-65F6-4AE7-BBAA-B043B06748B1}" destId="{65C38A0E-E0E8-4A47-8C34-5DC683CA8C5D}" srcOrd="1" destOrd="0" presId="urn:microsoft.com/office/officeart/2005/8/layout/hierarchy1"/>
    <dgm:cxn modelId="{F9A4326E-7905-4B20-AB46-BC168B2DD265}" type="presParOf" srcId="{65C38A0E-E0E8-4A47-8C34-5DC683CA8C5D}" destId="{AA704B88-1535-4034-98AA-4FEC0E5DEBA6}" srcOrd="0" destOrd="0" presId="urn:microsoft.com/office/officeart/2005/8/layout/hierarchy1"/>
    <dgm:cxn modelId="{3B097E93-F74B-46F9-BFB6-FBE355B8D680}" type="presParOf" srcId="{65C38A0E-E0E8-4A47-8C34-5DC683CA8C5D}" destId="{C6F1AB51-1D22-4DC2-94C6-86A552286CF2}" srcOrd="1" destOrd="0" presId="urn:microsoft.com/office/officeart/2005/8/layout/hierarchy1"/>
    <dgm:cxn modelId="{FE4E2B05-A5D3-47A1-A2D0-29088F20C7FB}" type="presParOf" srcId="{C6F1AB51-1D22-4DC2-94C6-86A552286CF2}" destId="{01D19C10-2E5F-4B68-9FBD-470E97F265DC}" srcOrd="0" destOrd="0" presId="urn:microsoft.com/office/officeart/2005/8/layout/hierarchy1"/>
    <dgm:cxn modelId="{1954BDC5-D6DE-47C5-AE4F-0F6501C8AE55}" type="presParOf" srcId="{01D19C10-2E5F-4B68-9FBD-470E97F265DC}" destId="{3926205D-392C-4C6C-9A48-1AE5EE2FBB26}" srcOrd="0" destOrd="0" presId="urn:microsoft.com/office/officeart/2005/8/layout/hierarchy1"/>
    <dgm:cxn modelId="{6F03BF2B-03FF-40D1-B210-00018F12B892}" type="presParOf" srcId="{01D19C10-2E5F-4B68-9FBD-470E97F265DC}" destId="{8DD71101-ECAB-4D02-B20A-FAC7222FF227}" srcOrd="1" destOrd="0" presId="urn:microsoft.com/office/officeart/2005/8/layout/hierarchy1"/>
    <dgm:cxn modelId="{A6D2B38A-552D-45B0-B28A-C3C61FF0198C}" type="presParOf" srcId="{C6F1AB51-1D22-4DC2-94C6-86A552286CF2}" destId="{4F1EBBC1-D4C2-4215-B330-0CB64CDFCBE0}" srcOrd="1" destOrd="0" presId="urn:microsoft.com/office/officeart/2005/8/layout/hierarchy1"/>
    <dgm:cxn modelId="{672161B6-E8CB-4A34-9840-1316711A8E7A}" type="presParOf" srcId="{65C38A0E-E0E8-4A47-8C34-5DC683CA8C5D}" destId="{F0DD3B64-628B-4B7F-802D-57562A1BEB2A}" srcOrd="2" destOrd="0" presId="urn:microsoft.com/office/officeart/2005/8/layout/hierarchy1"/>
    <dgm:cxn modelId="{900DB363-9AC5-4854-857C-5DD40E4FF26F}" type="presParOf" srcId="{65C38A0E-E0E8-4A47-8C34-5DC683CA8C5D}" destId="{BE3C4D4F-8AE8-4946-ABBA-F7D850AC124F}" srcOrd="3" destOrd="0" presId="urn:microsoft.com/office/officeart/2005/8/layout/hierarchy1"/>
    <dgm:cxn modelId="{C7EFC712-1407-4837-B2F0-688672FBD401}" type="presParOf" srcId="{BE3C4D4F-8AE8-4946-ABBA-F7D850AC124F}" destId="{36DA8D0D-B0F4-45DB-83E4-E154BAAC6C87}" srcOrd="0" destOrd="0" presId="urn:microsoft.com/office/officeart/2005/8/layout/hierarchy1"/>
    <dgm:cxn modelId="{9E70906C-B03E-46D9-A78B-52AE883398DB}" type="presParOf" srcId="{36DA8D0D-B0F4-45DB-83E4-E154BAAC6C87}" destId="{B6EE767A-5F24-45E2-8BF2-9EAC0D7C8DA5}" srcOrd="0" destOrd="0" presId="urn:microsoft.com/office/officeart/2005/8/layout/hierarchy1"/>
    <dgm:cxn modelId="{288CC6AB-CD36-4D5C-BDF5-1D10B105CD00}" type="presParOf" srcId="{36DA8D0D-B0F4-45DB-83E4-E154BAAC6C87}" destId="{167458FD-FACF-452F-8FDF-1C31038FF383}" srcOrd="1" destOrd="0" presId="urn:microsoft.com/office/officeart/2005/8/layout/hierarchy1"/>
    <dgm:cxn modelId="{D808D7A5-12DF-4CF4-95BC-F820E70265E7}" type="presParOf" srcId="{BE3C4D4F-8AE8-4946-ABBA-F7D850AC124F}" destId="{BABA9B79-AE1F-4536-9686-64B2D3EE4B92}" srcOrd="1" destOrd="0" presId="urn:microsoft.com/office/officeart/2005/8/layout/hierarchy1"/>
    <dgm:cxn modelId="{4DFB8925-CB0B-4345-853C-09430FE8327E}" type="presParOf" srcId="{65C38A0E-E0E8-4A47-8C34-5DC683CA8C5D}" destId="{FE52CDDA-764B-4FE6-979C-74130D1C5F8C}" srcOrd="4" destOrd="0" presId="urn:microsoft.com/office/officeart/2005/8/layout/hierarchy1"/>
    <dgm:cxn modelId="{53040CD1-2CB2-4835-99E8-35EB7A6F9214}" type="presParOf" srcId="{65C38A0E-E0E8-4A47-8C34-5DC683CA8C5D}" destId="{EE0EEE17-945E-4B2D-B78D-87580C2D92F3}" srcOrd="5" destOrd="0" presId="urn:microsoft.com/office/officeart/2005/8/layout/hierarchy1"/>
    <dgm:cxn modelId="{8FB1F4B9-91F7-46AA-A019-D186C98A0ADD}" type="presParOf" srcId="{EE0EEE17-945E-4B2D-B78D-87580C2D92F3}" destId="{A4DB52BF-76F8-4751-A659-D1EE48D10BE5}" srcOrd="0" destOrd="0" presId="urn:microsoft.com/office/officeart/2005/8/layout/hierarchy1"/>
    <dgm:cxn modelId="{80C2CA35-6E16-486E-912F-1F5A85ADAC9A}" type="presParOf" srcId="{A4DB52BF-76F8-4751-A659-D1EE48D10BE5}" destId="{8E3F592B-CBC0-4551-9F1A-C94FDF7B7BC3}" srcOrd="0" destOrd="0" presId="urn:microsoft.com/office/officeart/2005/8/layout/hierarchy1"/>
    <dgm:cxn modelId="{6F9F87FD-543E-4623-AECD-02B0552291DA}" type="presParOf" srcId="{A4DB52BF-76F8-4751-A659-D1EE48D10BE5}" destId="{27E75C7A-C064-4548-B755-043E3D582776}" srcOrd="1" destOrd="0" presId="urn:microsoft.com/office/officeart/2005/8/layout/hierarchy1"/>
    <dgm:cxn modelId="{C740CCCB-1DA3-4224-BD4B-C5B05D1C1485}" type="presParOf" srcId="{EE0EEE17-945E-4B2D-B78D-87580C2D92F3}" destId="{62C9850C-AFBC-476F-9DAB-A28CF4BBD066}" srcOrd="1" destOrd="0" presId="urn:microsoft.com/office/officeart/2005/8/layout/hierarchy1"/>
    <dgm:cxn modelId="{27DE355E-16A3-4080-A74F-71D181753E4D}" type="presParOf" srcId="{D11034D5-8813-42F6-8E03-08AEE40A7E42}" destId="{2452549C-CB5F-4DF0-A7EA-4682DF86789F}" srcOrd="2" destOrd="0" presId="urn:microsoft.com/office/officeart/2005/8/layout/hierarchy1"/>
    <dgm:cxn modelId="{7C23C14E-22EA-4A1E-BC76-A0915357A52C}" type="presParOf" srcId="{D11034D5-8813-42F6-8E03-08AEE40A7E42}" destId="{3EA6E278-4F0F-42B5-9344-B8D4CF40D47B}" srcOrd="3" destOrd="0" presId="urn:microsoft.com/office/officeart/2005/8/layout/hierarchy1"/>
    <dgm:cxn modelId="{C29884B8-956D-4F6A-AD67-D64BF1409563}" type="presParOf" srcId="{3EA6E278-4F0F-42B5-9344-B8D4CF40D47B}" destId="{CFF8CB04-3325-4711-95B7-AD2F00DB771A}" srcOrd="0" destOrd="0" presId="urn:microsoft.com/office/officeart/2005/8/layout/hierarchy1"/>
    <dgm:cxn modelId="{C055423F-DAE6-4143-AEE5-E8DC49F07D59}" type="presParOf" srcId="{CFF8CB04-3325-4711-95B7-AD2F00DB771A}" destId="{4375E0D2-53ED-42E5-9920-02DCEAC3076F}" srcOrd="0" destOrd="0" presId="urn:microsoft.com/office/officeart/2005/8/layout/hierarchy1"/>
    <dgm:cxn modelId="{901126F3-CAAC-4DD7-9553-1BFAB46615CA}" type="presParOf" srcId="{CFF8CB04-3325-4711-95B7-AD2F00DB771A}" destId="{77617D4D-462B-4276-9F62-8DE8EDB902E1}" srcOrd="1" destOrd="0" presId="urn:microsoft.com/office/officeart/2005/8/layout/hierarchy1"/>
    <dgm:cxn modelId="{36BF0B56-BF27-42E1-A2E9-48BFDE1350DC}" type="presParOf" srcId="{3EA6E278-4F0F-42B5-9344-B8D4CF40D47B}" destId="{8FFBC1D0-A750-4892-9F7C-350DEC9A8008}" srcOrd="1" destOrd="0" presId="urn:microsoft.com/office/officeart/2005/8/layout/hierarchy1"/>
    <dgm:cxn modelId="{C5E81646-A6AF-4D87-9582-73D273958DC4}" type="presParOf" srcId="{D11034D5-8813-42F6-8E03-08AEE40A7E42}" destId="{6B4ECCC1-16EC-41B9-8A9B-4702F5A4586D}" srcOrd="4" destOrd="0" presId="urn:microsoft.com/office/officeart/2005/8/layout/hierarchy1"/>
    <dgm:cxn modelId="{2F7FFCC2-0C66-4A2B-954B-9E8210961AE6}" type="presParOf" srcId="{D11034D5-8813-42F6-8E03-08AEE40A7E42}" destId="{36039978-7A38-49F4-8D76-028E36DDDBC5}" srcOrd="5" destOrd="0" presId="urn:microsoft.com/office/officeart/2005/8/layout/hierarchy1"/>
    <dgm:cxn modelId="{AF04751C-498C-4C5E-8FEB-4C871D172765}" type="presParOf" srcId="{36039978-7A38-49F4-8D76-028E36DDDBC5}" destId="{9FABAE56-8FF6-48B2-B673-961EABEB2C70}" srcOrd="0" destOrd="0" presId="urn:microsoft.com/office/officeart/2005/8/layout/hierarchy1"/>
    <dgm:cxn modelId="{DE4165F4-5DED-42F9-B458-CA0F1D86FEAD}" type="presParOf" srcId="{9FABAE56-8FF6-48B2-B673-961EABEB2C70}" destId="{83CBBD93-6D5C-4A59-9D97-ED3A6663E881}" srcOrd="0" destOrd="0" presId="urn:microsoft.com/office/officeart/2005/8/layout/hierarchy1"/>
    <dgm:cxn modelId="{FF2E5257-BCEB-4E2A-A7F7-40874673EEB7}" type="presParOf" srcId="{9FABAE56-8FF6-48B2-B673-961EABEB2C70}" destId="{C5A1AEAA-6665-4AAD-B69F-C438064E2E79}" srcOrd="1" destOrd="0" presId="urn:microsoft.com/office/officeart/2005/8/layout/hierarchy1"/>
    <dgm:cxn modelId="{E7DB4B00-1576-4439-82A9-DD32D81272D8}" type="presParOf" srcId="{36039978-7A38-49F4-8D76-028E36DDDBC5}" destId="{65BC1654-5F25-486F-A574-6B0B9931BB63}" srcOrd="1" destOrd="0" presId="urn:microsoft.com/office/officeart/2005/8/layout/hierarchy1"/>
    <dgm:cxn modelId="{2CF4465F-27C0-4784-85DB-33A483AA9EE5}" type="presParOf" srcId="{65BC1654-5F25-486F-A574-6B0B9931BB63}" destId="{88EB3F36-1E43-4351-AE73-07E33C0E46EE}" srcOrd="0" destOrd="0" presId="urn:microsoft.com/office/officeart/2005/8/layout/hierarchy1"/>
    <dgm:cxn modelId="{692F0672-E88D-4115-A70E-941B784D731A}" type="presParOf" srcId="{65BC1654-5F25-486F-A574-6B0B9931BB63}" destId="{3E4F8075-5FED-4688-B3BB-DF02F4359447}" srcOrd="1" destOrd="0" presId="urn:microsoft.com/office/officeart/2005/8/layout/hierarchy1"/>
    <dgm:cxn modelId="{C9A56B2C-0380-41E8-85F2-A2317AB52474}" type="presParOf" srcId="{3E4F8075-5FED-4688-B3BB-DF02F4359447}" destId="{CE2A16C5-14F4-4E62-89F8-C40FAAB08125}" srcOrd="0" destOrd="0" presId="urn:microsoft.com/office/officeart/2005/8/layout/hierarchy1"/>
    <dgm:cxn modelId="{EBBD451B-23B1-455F-9316-8FE1D8AAE8E3}" type="presParOf" srcId="{CE2A16C5-14F4-4E62-89F8-C40FAAB08125}" destId="{53A9D00E-D058-40FE-865D-E7539A87D43A}" srcOrd="0" destOrd="0" presId="urn:microsoft.com/office/officeart/2005/8/layout/hierarchy1"/>
    <dgm:cxn modelId="{740DF07E-58B9-4EB2-81F9-FECDF38D0A0F}" type="presParOf" srcId="{CE2A16C5-14F4-4E62-89F8-C40FAAB08125}" destId="{6DEFDAE1-74FF-41A4-A057-07265822FDCF}" srcOrd="1" destOrd="0" presId="urn:microsoft.com/office/officeart/2005/8/layout/hierarchy1"/>
    <dgm:cxn modelId="{5FF6BFA8-E22F-4519-9E00-67FD6CD1EF6B}" type="presParOf" srcId="{3E4F8075-5FED-4688-B3BB-DF02F4359447}" destId="{6C7EA237-58A6-43C8-8AA5-3EB51A0547D3}" srcOrd="1" destOrd="0" presId="urn:microsoft.com/office/officeart/2005/8/layout/hierarchy1"/>
    <dgm:cxn modelId="{8D2454D6-599E-4848-A22E-20346BF9173B}" type="presParOf" srcId="{65BC1654-5F25-486F-A574-6B0B9931BB63}" destId="{C0BC6C7B-5E7A-4DC2-9F16-DD7D639AB2B1}" srcOrd="2" destOrd="0" presId="urn:microsoft.com/office/officeart/2005/8/layout/hierarchy1"/>
    <dgm:cxn modelId="{F7A0FF88-40C2-437C-AAEE-EAF426C9F5F7}" type="presParOf" srcId="{65BC1654-5F25-486F-A574-6B0B9931BB63}" destId="{FB23E373-B32C-42E0-BF19-65F35049632F}" srcOrd="3" destOrd="0" presId="urn:microsoft.com/office/officeart/2005/8/layout/hierarchy1"/>
    <dgm:cxn modelId="{42C09208-4077-4910-A3F3-E0904938EAAC}" type="presParOf" srcId="{FB23E373-B32C-42E0-BF19-65F35049632F}" destId="{2D96B463-1869-4337-AF6A-8AF876DC910D}" srcOrd="0" destOrd="0" presId="urn:microsoft.com/office/officeart/2005/8/layout/hierarchy1"/>
    <dgm:cxn modelId="{8CECCC55-F62B-4221-925B-D2B359A6FD97}" type="presParOf" srcId="{2D96B463-1869-4337-AF6A-8AF876DC910D}" destId="{1116C3BF-4A72-42A8-999B-918E44FA6EC2}" srcOrd="0" destOrd="0" presId="urn:microsoft.com/office/officeart/2005/8/layout/hierarchy1"/>
    <dgm:cxn modelId="{12183CB7-ABBF-4A6C-91C1-FE932CC48C38}" type="presParOf" srcId="{2D96B463-1869-4337-AF6A-8AF876DC910D}" destId="{A6366D49-15E4-440D-807E-0652B0FFAD76}" srcOrd="1" destOrd="0" presId="urn:microsoft.com/office/officeart/2005/8/layout/hierarchy1"/>
    <dgm:cxn modelId="{F7F4D847-5008-4E24-9466-4CB594307F23}" type="presParOf" srcId="{FB23E373-B32C-42E0-BF19-65F35049632F}" destId="{425FA128-23A6-43EC-B4D7-2903CF2E2ABD}" srcOrd="1" destOrd="0" presId="urn:microsoft.com/office/officeart/2005/8/layout/hierarchy1"/>
    <dgm:cxn modelId="{EB6FF6BA-ED8C-4868-8C1B-9087DBB75EB0}" type="presParOf" srcId="{65BC1654-5F25-486F-A574-6B0B9931BB63}" destId="{512E682A-0599-41D2-B9D7-0AC902847D38}" srcOrd="4" destOrd="0" presId="urn:microsoft.com/office/officeart/2005/8/layout/hierarchy1"/>
    <dgm:cxn modelId="{17DFE94A-5911-4408-B28C-D1E085BB221B}" type="presParOf" srcId="{65BC1654-5F25-486F-A574-6B0B9931BB63}" destId="{CE0DD02A-332F-4669-AF49-807E3469BAF5}" srcOrd="5" destOrd="0" presId="urn:microsoft.com/office/officeart/2005/8/layout/hierarchy1"/>
    <dgm:cxn modelId="{0463A182-C837-4301-96C8-4FA2A729C440}" type="presParOf" srcId="{CE0DD02A-332F-4669-AF49-807E3469BAF5}" destId="{FBBA57AD-D635-4F1B-A677-4FEB3018EBD9}" srcOrd="0" destOrd="0" presId="urn:microsoft.com/office/officeart/2005/8/layout/hierarchy1"/>
    <dgm:cxn modelId="{2D0E9335-1723-48BB-BB1D-CA4ECB99CA52}" type="presParOf" srcId="{FBBA57AD-D635-4F1B-A677-4FEB3018EBD9}" destId="{77FC2E8F-6DC2-4ABE-890A-A19A4E156786}" srcOrd="0" destOrd="0" presId="urn:microsoft.com/office/officeart/2005/8/layout/hierarchy1"/>
    <dgm:cxn modelId="{E76E6F63-128D-4B2E-A63E-FBFFA386A793}" type="presParOf" srcId="{FBBA57AD-D635-4F1B-A677-4FEB3018EBD9}" destId="{E2DB286B-C917-43ED-BBE8-854F2801C78C}" srcOrd="1" destOrd="0" presId="urn:microsoft.com/office/officeart/2005/8/layout/hierarchy1"/>
    <dgm:cxn modelId="{8118D7F0-DBC0-4F6F-9398-84A3E45A6C3D}" type="presParOf" srcId="{CE0DD02A-332F-4669-AF49-807E3469BAF5}" destId="{0BA77E85-350A-4526-B44A-625DCD2DF979}" srcOrd="1" destOrd="0" presId="urn:microsoft.com/office/officeart/2005/8/layout/hierarchy1"/>
    <dgm:cxn modelId="{EFA2B752-B478-466C-840A-A16B96D42D20}" type="presParOf" srcId="{223B8103-EFD1-412B-BDFC-38803BCA5747}" destId="{D22D7808-2E19-4AE2-BD9E-23070DA5EBD7}" srcOrd="4" destOrd="0" presId="urn:microsoft.com/office/officeart/2005/8/layout/hierarchy1"/>
    <dgm:cxn modelId="{8BF39C6A-6720-4E4B-B6B7-943173FB4E35}" type="presParOf" srcId="{223B8103-EFD1-412B-BDFC-38803BCA5747}" destId="{68A409E9-7CC8-44E5-9E1D-4816F5F3670E}" srcOrd="5" destOrd="0" presId="urn:microsoft.com/office/officeart/2005/8/layout/hierarchy1"/>
    <dgm:cxn modelId="{5EB42B10-77BE-476C-89EA-F57C2C939DE7}" type="presParOf" srcId="{68A409E9-7CC8-44E5-9E1D-4816F5F3670E}" destId="{1DB46C2C-103B-49B1-B5A7-EE1B4DC145FC}" srcOrd="0" destOrd="0" presId="urn:microsoft.com/office/officeart/2005/8/layout/hierarchy1"/>
    <dgm:cxn modelId="{1935C9F3-8C0B-4748-B068-E1E29078215B}" type="presParOf" srcId="{1DB46C2C-103B-49B1-B5A7-EE1B4DC145FC}" destId="{9C08309F-1176-4D41-B95A-59E53E1C648B}" srcOrd="0" destOrd="0" presId="urn:microsoft.com/office/officeart/2005/8/layout/hierarchy1"/>
    <dgm:cxn modelId="{4BF48BBF-FDCE-4843-9A0F-1D515B36F8CA}" type="presParOf" srcId="{1DB46C2C-103B-49B1-B5A7-EE1B4DC145FC}" destId="{E3AFB15F-B91F-4EB4-BFDC-DC0AE51B70A5}" srcOrd="1" destOrd="0" presId="urn:microsoft.com/office/officeart/2005/8/layout/hierarchy1"/>
    <dgm:cxn modelId="{E8B7BA4D-B93D-40F6-A142-0487DBA0D526}" type="presParOf" srcId="{68A409E9-7CC8-44E5-9E1D-4816F5F3670E}" destId="{35F9858E-46E8-4615-BAA2-E38BB5B35914}" srcOrd="1" destOrd="0" presId="urn:microsoft.com/office/officeart/2005/8/layout/hierarchy1"/>
    <dgm:cxn modelId="{F073E7AA-A0C9-4801-8CE1-3EBDDD49AAE1}" type="presParOf" srcId="{223B8103-EFD1-412B-BDFC-38803BCA5747}" destId="{4E6E1766-2376-45BD-BF8C-E0795398B77A}" srcOrd="6" destOrd="0" presId="urn:microsoft.com/office/officeart/2005/8/layout/hierarchy1"/>
    <dgm:cxn modelId="{951CF871-A8C9-4056-BECA-0D445AEA95C4}" type="presParOf" srcId="{223B8103-EFD1-412B-BDFC-38803BCA5747}" destId="{24E9CBE6-6327-4E6A-96D1-374E548FEE97}" srcOrd="7" destOrd="0" presId="urn:microsoft.com/office/officeart/2005/8/layout/hierarchy1"/>
    <dgm:cxn modelId="{027FD192-9DE6-40ED-9AC2-F83B82F0B5C6}" type="presParOf" srcId="{24E9CBE6-6327-4E6A-96D1-374E548FEE97}" destId="{E4AF2EE3-FB94-4726-BD7B-0E7A57002666}" srcOrd="0" destOrd="0" presId="urn:microsoft.com/office/officeart/2005/8/layout/hierarchy1"/>
    <dgm:cxn modelId="{6EDADC4B-FA15-4D38-BF7A-ABAD37DAC6B1}" type="presParOf" srcId="{E4AF2EE3-FB94-4726-BD7B-0E7A57002666}" destId="{9D130EE4-8A94-4617-BB50-BC26D6B37A8E}" srcOrd="0" destOrd="0" presId="urn:microsoft.com/office/officeart/2005/8/layout/hierarchy1"/>
    <dgm:cxn modelId="{3B520216-4A45-49B0-8917-988BB20EF782}" type="presParOf" srcId="{E4AF2EE3-FB94-4726-BD7B-0E7A57002666}" destId="{337120DC-858C-4482-9708-A74CA76B645F}" srcOrd="1" destOrd="0" presId="urn:microsoft.com/office/officeart/2005/8/layout/hierarchy1"/>
    <dgm:cxn modelId="{94D1FD31-2455-4977-9845-CF3225031DA3}" type="presParOf" srcId="{24E9CBE6-6327-4E6A-96D1-374E548FEE97}" destId="{5B4D57CF-D365-4128-8BE3-71146ED0ADC9}" srcOrd="1" destOrd="0" presId="urn:microsoft.com/office/officeart/2005/8/layout/hierarchy1"/>
    <dgm:cxn modelId="{A72C8CF2-ADBA-4C54-9E32-3D3B91ADE36E}" type="presParOf" srcId="{BBDFE1ED-D04E-432D-8A68-F7DA31FC1474}" destId="{8152B888-DC60-447F-B423-F36F9C72167D}" srcOrd="4" destOrd="0" presId="urn:microsoft.com/office/officeart/2005/8/layout/hierarchy1"/>
    <dgm:cxn modelId="{CACA1DA2-D767-432A-8139-1A786B6ACFF0}" type="presParOf" srcId="{BBDFE1ED-D04E-432D-8A68-F7DA31FC1474}" destId="{84DAAC7E-891F-499A-946F-815F851F65A7}" srcOrd="5" destOrd="0" presId="urn:microsoft.com/office/officeart/2005/8/layout/hierarchy1"/>
    <dgm:cxn modelId="{E6485FA3-8321-415F-84C7-3FF549F09C99}" type="presParOf" srcId="{84DAAC7E-891F-499A-946F-815F851F65A7}" destId="{9A9A1231-EF49-439D-A1DE-29E5FA5757B0}" srcOrd="0" destOrd="0" presId="urn:microsoft.com/office/officeart/2005/8/layout/hierarchy1"/>
    <dgm:cxn modelId="{5841C8F7-D076-493E-8226-3F821F5FDB9B}" type="presParOf" srcId="{9A9A1231-EF49-439D-A1DE-29E5FA5757B0}" destId="{8FE522EF-231D-477F-BB75-3AC0BDDCB132}" srcOrd="0" destOrd="0" presId="urn:microsoft.com/office/officeart/2005/8/layout/hierarchy1"/>
    <dgm:cxn modelId="{3E7DD1DC-ED2E-4139-A27F-0307575E1343}" type="presParOf" srcId="{9A9A1231-EF49-439D-A1DE-29E5FA5757B0}" destId="{C862C1D5-3D6C-4480-8B9F-41F45CF4CE79}" srcOrd="1" destOrd="0" presId="urn:microsoft.com/office/officeart/2005/8/layout/hierarchy1"/>
    <dgm:cxn modelId="{8DF13774-AA7F-4656-85BF-885BCFA81C8B}" type="presParOf" srcId="{84DAAC7E-891F-499A-946F-815F851F65A7}" destId="{C44592DB-3F9B-4D19-B266-428912E6322A}" srcOrd="1" destOrd="0" presId="urn:microsoft.com/office/officeart/2005/8/layout/hierarchy1"/>
    <dgm:cxn modelId="{B6AEA790-FEEA-49EC-8DED-C10ADAE5FC7E}" type="presParOf" srcId="{BBDFE1ED-D04E-432D-8A68-F7DA31FC1474}" destId="{9D2F9D78-FA23-4472-BA90-EEDB0763C74B}" srcOrd="6" destOrd="0" presId="urn:microsoft.com/office/officeart/2005/8/layout/hierarchy1"/>
    <dgm:cxn modelId="{FAC21FA7-0A28-4BFB-B00A-C7E52D8CE7C5}" type="presParOf" srcId="{BBDFE1ED-D04E-432D-8A68-F7DA31FC1474}" destId="{3B1188A3-AC53-48AB-AB40-89BA192D02F5}" srcOrd="7" destOrd="0" presId="urn:microsoft.com/office/officeart/2005/8/layout/hierarchy1"/>
    <dgm:cxn modelId="{13FC7FD3-0A01-42F2-B4D1-1680640E9F3F}" type="presParOf" srcId="{3B1188A3-AC53-48AB-AB40-89BA192D02F5}" destId="{DD87C045-0DD9-49A5-812D-2FF3A86DBD70}" srcOrd="0" destOrd="0" presId="urn:microsoft.com/office/officeart/2005/8/layout/hierarchy1"/>
    <dgm:cxn modelId="{3FE5EB96-E14D-4402-AA92-050553293E68}" type="presParOf" srcId="{DD87C045-0DD9-49A5-812D-2FF3A86DBD70}" destId="{2878AE5A-A6D0-4754-B4F3-274A0AA74CAA}" srcOrd="0" destOrd="0" presId="urn:microsoft.com/office/officeart/2005/8/layout/hierarchy1"/>
    <dgm:cxn modelId="{4BA4CB73-81FE-4596-AC82-8BF7665C07E9}" type="presParOf" srcId="{DD87C045-0DD9-49A5-812D-2FF3A86DBD70}" destId="{3FF3C426-0837-4D86-A201-9DA87F17CE1D}" srcOrd="1" destOrd="0" presId="urn:microsoft.com/office/officeart/2005/8/layout/hierarchy1"/>
    <dgm:cxn modelId="{06C15CD3-5105-41EB-8205-67FA7DB6ACFC}" type="presParOf" srcId="{3B1188A3-AC53-48AB-AB40-89BA192D02F5}" destId="{F60493E6-ADC9-4122-9E03-C10EDAC48DD9}" srcOrd="1" destOrd="0" presId="urn:microsoft.com/office/officeart/2005/8/layout/hierarchy1"/>
    <dgm:cxn modelId="{9873EFB9-A488-4E1F-8579-152AEE83A0C1}" type="presParOf" srcId="{0D7BCED8-EFEF-470F-9B1B-2D37BBF01B46}" destId="{7AF10087-93DB-4F9C-8BCA-6D31BCE7EA80}" srcOrd="2" destOrd="0" presId="urn:microsoft.com/office/officeart/2005/8/layout/hierarchy1"/>
    <dgm:cxn modelId="{536317AA-6340-4381-AFBC-98E200E3B43D}" type="presParOf" srcId="{0D7BCED8-EFEF-470F-9B1B-2D37BBF01B46}" destId="{E1D49332-1ABE-49EF-AF15-CC95728ACE84}" srcOrd="3" destOrd="0" presId="urn:microsoft.com/office/officeart/2005/8/layout/hierarchy1"/>
    <dgm:cxn modelId="{EE1A5616-0F34-45BF-8500-BED552311D60}" type="presParOf" srcId="{E1D49332-1ABE-49EF-AF15-CC95728ACE84}" destId="{26403719-251D-401B-9ABB-FABFBFABD884}" srcOrd="0" destOrd="0" presId="urn:microsoft.com/office/officeart/2005/8/layout/hierarchy1"/>
    <dgm:cxn modelId="{F5260F8B-BA56-427D-8548-B9844FB5C473}" type="presParOf" srcId="{26403719-251D-401B-9ABB-FABFBFABD884}" destId="{C651398C-21A6-44BC-9E0E-879CB2C4A011}" srcOrd="0" destOrd="0" presId="urn:microsoft.com/office/officeart/2005/8/layout/hierarchy1"/>
    <dgm:cxn modelId="{8E5903BF-D81F-4CF1-BBE0-E1426D0F8328}" type="presParOf" srcId="{26403719-251D-401B-9ABB-FABFBFABD884}" destId="{CF4470B9-7CCF-42EE-8DBD-314DAB36EE25}" srcOrd="1" destOrd="0" presId="urn:microsoft.com/office/officeart/2005/8/layout/hierarchy1"/>
    <dgm:cxn modelId="{2CB4E3CA-4AB1-4563-A21D-45154277BB3A}" type="presParOf" srcId="{E1D49332-1ABE-49EF-AF15-CC95728ACE84}" destId="{4D3966FA-783F-49AB-A4F5-B7EDC09DF176}" srcOrd="1" destOrd="0" presId="urn:microsoft.com/office/officeart/2005/8/layout/hierarchy1"/>
    <dgm:cxn modelId="{C46F2FAD-C747-41B3-B812-31CED981B772}" type="presParOf" srcId="{4D3966FA-783F-49AB-A4F5-B7EDC09DF176}" destId="{286C7685-199A-4BDF-AFF5-1976D3B86C0D}" srcOrd="0" destOrd="0" presId="urn:microsoft.com/office/officeart/2005/8/layout/hierarchy1"/>
    <dgm:cxn modelId="{3B16B389-DC12-4A8C-8537-77EFA6C3C053}" type="presParOf" srcId="{4D3966FA-783F-49AB-A4F5-B7EDC09DF176}" destId="{4DBC4404-6B08-4276-A007-AB726D3C3604}" srcOrd="1" destOrd="0" presId="urn:microsoft.com/office/officeart/2005/8/layout/hierarchy1"/>
    <dgm:cxn modelId="{9E70904C-8FAB-48C3-AEE5-D7A6073BE54D}" type="presParOf" srcId="{4DBC4404-6B08-4276-A007-AB726D3C3604}" destId="{FA83F69B-359E-4611-ADA7-3CAC4E1D5510}" srcOrd="0" destOrd="0" presId="urn:microsoft.com/office/officeart/2005/8/layout/hierarchy1"/>
    <dgm:cxn modelId="{29C81983-4710-46E8-AD59-951998D37DFC}" type="presParOf" srcId="{FA83F69B-359E-4611-ADA7-3CAC4E1D5510}" destId="{501525DE-8954-497B-99B9-48DBE82D0046}" srcOrd="0" destOrd="0" presId="urn:microsoft.com/office/officeart/2005/8/layout/hierarchy1"/>
    <dgm:cxn modelId="{BD545BFA-8418-436D-8ED3-19324C7A6EE6}" type="presParOf" srcId="{FA83F69B-359E-4611-ADA7-3CAC4E1D5510}" destId="{6420531A-F68E-43C0-89B1-45D9C068AEB2}" srcOrd="1" destOrd="0" presId="urn:microsoft.com/office/officeart/2005/8/layout/hierarchy1"/>
    <dgm:cxn modelId="{B171F9BB-0BE8-46E3-8432-1BE96AE12A57}" type="presParOf" srcId="{4DBC4404-6B08-4276-A007-AB726D3C3604}" destId="{5DBF14D3-A881-4B45-8E28-9A9B3FC6ECF6}" srcOrd="1" destOrd="0" presId="urn:microsoft.com/office/officeart/2005/8/layout/hierarchy1"/>
    <dgm:cxn modelId="{2494BA92-46CC-4A1D-BD9B-39E4122BE37D}" type="presParOf" srcId="{4D3966FA-783F-49AB-A4F5-B7EDC09DF176}" destId="{C92615BC-2D04-495C-89D2-F3AF25412F91}" srcOrd="2" destOrd="0" presId="urn:microsoft.com/office/officeart/2005/8/layout/hierarchy1"/>
    <dgm:cxn modelId="{81466ECC-43BD-4731-8304-E56B710C29F4}" type="presParOf" srcId="{4D3966FA-783F-49AB-A4F5-B7EDC09DF176}" destId="{671EDF12-358C-46BA-A014-D09173D829D5}" srcOrd="3" destOrd="0" presId="urn:microsoft.com/office/officeart/2005/8/layout/hierarchy1"/>
    <dgm:cxn modelId="{732A9300-6410-41F1-95C6-CCF66B44663C}" type="presParOf" srcId="{671EDF12-358C-46BA-A014-D09173D829D5}" destId="{1C85DB98-5BB2-4B55-AA21-12F96BF37ACC}" srcOrd="0" destOrd="0" presId="urn:microsoft.com/office/officeart/2005/8/layout/hierarchy1"/>
    <dgm:cxn modelId="{46B0FFAF-D184-4265-B603-C8E5501DEB99}" type="presParOf" srcId="{1C85DB98-5BB2-4B55-AA21-12F96BF37ACC}" destId="{3332C6BF-F833-4283-BB6B-BC45C3A0EC8C}" srcOrd="0" destOrd="0" presId="urn:microsoft.com/office/officeart/2005/8/layout/hierarchy1"/>
    <dgm:cxn modelId="{F6003318-8889-4359-BFF3-02DA2A1B4198}" type="presParOf" srcId="{1C85DB98-5BB2-4B55-AA21-12F96BF37ACC}" destId="{ADD19EF0-CCF8-4997-9F88-4B808384C26C}" srcOrd="1" destOrd="0" presId="urn:microsoft.com/office/officeart/2005/8/layout/hierarchy1"/>
    <dgm:cxn modelId="{9DCE5A0B-D3D5-4A93-98D1-70AA40E9AFA8}" type="presParOf" srcId="{671EDF12-358C-46BA-A014-D09173D829D5}" destId="{AC5092B5-CA4B-41AD-B7CB-6CC4538835AB}" srcOrd="1" destOrd="0" presId="urn:microsoft.com/office/officeart/2005/8/layout/hierarchy1"/>
    <dgm:cxn modelId="{9D5F9A1A-AF49-47E8-8391-51F16C96276D}" type="presParOf" srcId="{4D3966FA-783F-49AB-A4F5-B7EDC09DF176}" destId="{E4A8D70D-3FE3-4194-B57D-3D4BFE9D71B6}" srcOrd="4" destOrd="0" presId="urn:microsoft.com/office/officeart/2005/8/layout/hierarchy1"/>
    <dgm:cxn modelId="{486A2356-DC98-43DC-BD32-9342752B9350}" type="presParOf" srcId="{4D3966FA-783F-49AB-A4F5-B7EDC09DF176}" destId="{BECB7FA6-860E-4D60-A8CE-C228836A7B98}" srcOrd="5" destOrd="0" presId="urn:microsoft.com/office/officeart/2005/8/layout/hierarchy1"/>
    <dgm:cxn modelId="{0710895E-9347-487C-BA68-712F32251A83}" type="presParOf" srcId="{BECB7FA6-860E-4D60-A8CE-C228836A7B98}" destId="{43C774CE-EB75-4BDA-B17C-6D971808FB8A}" srcOrd="0" destOrd="0" presId="urn:microsoft.com/office/officeart/2005/8/layout/hierarchy1"/>
    <dgm:cxn modelId="{1D66E432-6E91-403E-8E01-7F899C544D2C}" type="presParOf" srcId="{43C774CE-EB75-4BDA-B17C-6D971808FB8A}" destId="{A38100C1-FB9D-4DE7-A154-437F6B2EE675}" srcOrd="0" destOrd="0" presId="urn:microsoft.com/office/officeart/2005/8/layout/hierarchy1"/>
    <dgm:cxn modelId="{8762F9D2-47B7-4C54-BFDF-72CA9796B3C0}" type="presParOf" srcId="{43C774CE-EB75-4BDA-B17C-6D971808FB8A}" destId="{7BF1AB98-3BAD-4764-B684-9E588A628741}" srcOrd="1" destOrd="0" presId="urn:microsoft.com/office/officeart/2005/8/layout/hierarchy1"/>
    <dgm:cxn modelId="{87791809-151A-4298-8C5B-4A02C57BA460}" type="presParOf" srcId="{BECB7FA6-860E-4D60-A8CE-C228836A7B98}" destId="{4DAA336B-BCC5-46F6-B131-15E65CE97485}" srcOrd="1" destOrd="0" presId="urn:microsoft.com/office/officeart/2005/8/layout/hierarchy1"/>
    <dgm:cxn modelId="{855124D5-05EA-44D2-BB43-C64DC455E8C6}" type="presParOf" srcId="{06CA6224-B903-4784-823C-F8DFA4F03E12}" destId="{0A026F32-37D0-48A7-BB97-9829A5D5707D}" srcOrd="2" destOrd="0" presId="urn:microsoft.com/office/officeart/2005/8/layout/hierarchy1"/>
    <dgm:cxn modelId="{D19A3152-7103-4817-880C-927770F4087F}" type="presParOf" srcId="{06CA6224-B903-4784-823C-F8DFA4F03E12}" destId="{FF222106-C7E9-4C0D-BCC1-2E31D5FF21D9}" srcOrd="3" destOrd="0" presId="urn:microsoft.com/office/officeart/2005/8/layout/hierarchy1"/>
    <dgm:cxn modelId="{A0DF85BE-2608-4F11-BED8-32B2CA0E3FDB}" type="presParOf" srcId="{FF222106-C7E9-4C0D-BCC1-2E31D5FF21D9}" destId="{8D185FE3-CCD8-4157-8729-1C252944ADC3}" srcOrd="0" destOrd="0" presId="urn:microsoft.com/office/officeart/2005/8/layout/hierarchy1"/>
    <dgm:cxn modelId="{B7BE47E2-4651-4026-8ECC-0D0704838ED8}" type="presParOf" srcId="{8D185FE3-CCD8-4157-8729-1C252944ADC3}" destId="{93CEA9DA-D4AB-4BD4-9502-D5A612DB4F55}" srcOrd="0" destOrd="0" presId="urn:microsoft.com/office/officeart/2005/8/layout/hierarchy1"/>
    <dgm:cxn modelId="{BF45BB0E-0E84-4401-95C4-B85CAD0A4D5F}" type="presParOf" srcId="{8D185FE3-CCD8-4157-8729-1C252944ADC3}" destId="{9B429CA9-B9EB-4E82-AA99-8970D9301847}" srcOrd="1" destOrd="0" presId="urn:microsoft.com/office/officeart/2005/8/layout/hierarchy1"/>
    <dgm:cxn modelId="{6BBC037F-430B-443E-A4D0-E2C43E577028}" type="presParOf" srcId="{FF222106-C7E9-4C0D-BCC1-2E31D5FF21D9}" destId="{E851990A-3819-4B1E-BEFC-755C6D54948A}" srcOrd="1" destOrd="0" presId="urn:microsoft.com/office/officeart/2005/8/layout/hierarchy1"/>
    <dgm:cxn modelId="{43D639A7-35A8-4904-A101-995F98EBA306}" type="presParOf" srcId="{06CA6224-B903-4784-823C-F8DFA4F03E12}" destId="{FFD784DE-3F35-460F-82A8-D9AE61DAD750}" srcOrd="4" destOrd="0" presId="urn:microsoft.com/office/officeart/2005/8/layout/hierarchy1"/>
    <dgm:cxn modelId="{008140DB-56F0-402C-96E1-3EED8FB49716}" type="presParOf" srcId="{06CA6224-B903-4784-823C-F8DFA4F03E12}" destId="{815FCF7A-6303-4D49-BAA0-26FA3B0EFF71}" srcOrd="5" destOrd="0" presId="urn:microsoft.com/office/officeart/2005/8/layout/hierarchy1"/>
    <dgm:cxn modelId="{22D59384-D58D-4DB6-B986-D79B7A9C7246}" type="presParOf" srcId="{815FCF7A-6303-4D49-BAA0-26FA3B0EFF71}" destId="{08E2DCDD-A58F-4BB2-95CE-07D71741343F}" srcOrd="0" destOrd="0" presId="urn:microsoft.com/office/officeart/2005/8/layout/hierarchy1"/>
    <dgm:cxn modelId="{AA02966B-4FA0-426B-86A8-63092EB94A8D}" type="presParOf" srcId="{08E2DCDD-A58F-4BB2-95CE-07D71741343F}" destId="{935ADBDC-4B60-4667-A358-F73C85A3BBE3}" srcOrd="0" destOrd="0" presId="urn:microsoft.com/office/officeart/2005/8/layout/hierarchy1"/>
    <dgm:cxn modelId="{4E157AAF-A56E-483D-9DC3-725C6B472DE5}" type="presParOf" srcId="{08E2DCDD-A58F-4BB2-95CE-07D71741343F}" destId="{EE8134A4-A872-458E-BF9E-7DB9C7615F13}" srcOrd="1" destOrd="0" presId="urn:microsoft.com/office/officeart/2005/8/layout/hierarchy1"/>
    <dgm:cxn modelId="{E1711FD6-E690-4259-B8D1-87E200737F3D}" type="presParOf" srcId="{815FCF7A-6303-4D49-BAA0-26FA3B0EFF71}" destId="{0D878DA9-DD73-46FA-BC4D-D108DA7D4D10}" srcOrd="1" destOrd="0" presId="urn:microsoft.com/office/officeart/2005/8/layout/hierarchy1"/>
    <dgm:cxn modelId="{F4CD8820-1B18-45C5-8CDE-E85675F73243}" type="presParOf" srcId="{06CA6224-B903-4784-823C-F8DFA4F03E12}" destId="{F768CDAF-A1F9-4BDB-BD02-CEB9BEFDC030}" srcOrd="6" destOrd="0" presId="urn:microsoft.com/office/officeart/2005/8/layout/hierarchy1"/>
    <dgm:cxn modelId="{226E3FB5-094B-4627-B5AE-2C477C9F4FEA}" type="presParOf" srcId="{06CA6224-B903-4784-823C-F8DFA4F03E12}" destId="{E1DF0584-181D-49FC-B7A1-219AFAC8EC71}" srcOrd="7" destOrd="0" presId="urn:microsoft.com/office/officeart/2005/8/layout/hierarchy1"/>
    <dgm:cxn modelId="{259F7CF1-2122-4B0A-B970-C205A20BFA7D}" type="presParOf" srcId="{E1DF0584-181D-49FC-B7A1-219AFAC8EC71}" destId="{D5AA3837-2F84-4BA4-9D23-3D47F15B9C0D}" srcOrd="0" destOrd="0" presId="urn:microsoft.com/office/officeart/2005/8/layout/hierarchy1"/>
    <dgm:cxn modelId="{545C5C4D-6396-4653-AE45-DF345F4DD427}" type="presParOf" srcId="{D5AA3837-2F84-4BA4-9D23-3D47F15B9C0D}" destId="{6D99AA29-082E-4F7C-B3FD-D4624419EC2E}" srcOrd="0" destOrd="0" presId="urn:microsoft.com/office/officeart/2005/8/layout/hierarchy1"/>
    <dgm:cxn modelId="{8FC2C837-BF57-4D1A-A09A-848A8F94FA88}" type="presParOf" srcId="{D5AA3837-2F84-4BA4-9D23-3D47F15B9C0D}" destId="{33ADC963-C2C7-4D6F-AE3A-A8FE25E21E61}" srcOrd="1" destOrd="0" presId="urn:microsoft.com/office/officeart/2005/8/layout/hierarchy1"/>
    <dgm:cxn modelId="{15D21E0D-59F5-4E61-BF36-DD7A3F9DEB88}" type="presParOf" srcId="{E1DF0584-181D-49FC-B7A1-219AFAC8EC71}" destId="{8FB8CC0A-A00B-4415-BA77-F5622333076C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4478">
              <a:defRPr sz="1200"/>
            </a:lvl1pPr>
          </a:lstStyle>
          <a:p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727" y="0"/>
            <a:ext cx="3168812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4478">
              <a:defRPr sz="1200"/>
            </a:lvl1pPr>
          </a:lstStyle>
          <a:p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513"/>
            <a:ext cx="3170475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4478">
              <a:defRPr sz="1200"/>
            </a:lvl1pPr>
          </a:lstStyle>
          <a:p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727" y="9118513"/>
            <a:ext cx="3168812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4478">
              <a:defRPr sz="1200"/>
            </a:lvl1pPr>
          </a:lstStyle>
          <a:p>
            <a:fld id="{CE504F93-44D4-4EFD-8B3D-42177B495C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3" tIns="47831" rIns="95663" bIns="47831" numCol="1" anchor="t" anchorCtr="0" compatLnSpc="1">
            <a:prstTxWarp prst="textNoShape">
              <a:avLst/>
            </a:prstTxWarp>
          </a:bodyPr>
          <a:lstStyle>
            <a:lvl1pPr defTabSz="957396">
              <a:defRPr sz="14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727" y="0"/>
            <a:ext cx="3168812" cy="4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3" tIns="47831" rIns="95663" bIns="47831" numCol="1" anchor="t" anchorCtr="0" compatLnSpc="1">
            <a:prstTxWarp prst="textNoShape">
              <a:avLst/>
            </a:prstTxWarp>
          </a:bodyPr>
          <a:lstStyle>
            <a:lvl1pPr algn="r" defTabSz="957396">
              <a:defRPr sz="14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7550"/>
            <a:ext cx="4803775" cy="360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898"/>
            <a:ext cx="5852160" cy="432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3" tIns="47831" rIns="95663" bIns="47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6872"/>
            <a:ext cx="3170475" cy="4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3" tIns="47831" rIns="95663" bIns="47831" numCol="1" anchor="b" anchorCtr="0" compatLnSpc="1">
            <a:prstTxWarp prst="textNoShape">
              <a:avLst/>
            </a:prstTxWarp>
          </a:bodyPr>
          <a:lstStyle>
            <a:lvl1pPr defTabSz="957396">
              <a:defRPr sz="14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727" y="9116872"/>
            <a:ext cx="3168812" cy="4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3" tIns="47831" rIns="95663" bIns="47831" numCol="1" anchor="b" anchorCtr="0" compatLnSpc="1">
            <a:prstTxWarp prst="textNoShape">
              <a:avLst/>
            </a:prstTxWarp>
          </a:bodyPr>
          <a:lstStyle>
            <a:lvl1pPr algn="r" defTabSz="957396">
              <a:defRPr sz="1400"/>
            </a:lvl1pPr>
          </a:lstStyle>
          <a:p>
            <a:fld id="{19194DFC-DBB9-4861-8DD5-23B8F8B474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FCFF4-76F1-4638-991F-A03EE897D8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085F176C-03D8-4117-9567-261F59B90213}" type="slidenum">
              <a:rPr lang="en-US" smtClean="0">
                <a:latin typeface="Arial" pitchFamily="34" charset="0"/>
              </a:rPr>
              <a:pPr defTabSz="995362">
                <a:defRPr/>
              </a:pPr>
              <a:t>11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BB15828E-D8FE-4E6D-A38F-234C85EC958A}" type="slidenum">
              <a:rPr lang="en-US" smtClean="0">
                <a:latin typeface="Arial" pitchFamily="34" charset="0"/>
              </a:rPr>
              <a:pPr defTabSz="995362">
                <a:defRPr/>
              </a:pPr>
              <a:t>12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AD38BB22-47C5-40B2-9FC2-820FAC7AF710}" type="slidenum">
              <a:rPr lang="en-US" smtClean="0">
                <a:latin typeface="Arial" pitchFamily="34" charset="0"/>
              </a:rPr>
              <a:pPr defTabSz="995362">
                <a:defRPr/>
              </a:pPr>
              <a:t>13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EDE2B599-03FC-4C91-A168-20F14790F639}" type="slidenum">
              <a:rPr lang="en-US" smtClean="0">
                <a:latin typeface="Arial" pitchFamily="34" charset="0"/>
              </a:rPr>
              <a:pPr defTabSz="995362">
                <a:defRPr/>
              </a:pPr>
              <a:t>14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4FAFC-C973-45CF-957C-DAF2EEC938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EF12785E-FBC5-4294-994D-4D6463D6F3C0}" type="slidenum">
              <a:rPr lang="en-US" smtClean="0">
                <a:latin typeface="Arial" pitchFamily="34" charset="0"/>
              </a:rPr>
              <a:pPr defTabSz="995362">
                <a:defRPr/>
              </a:pPr>
              <a:t>16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D93A1A91-37DA-4E49-9F46-E280D3BFE721}" type="slidenum">
              <a:rPr lang="en-US" smtClean="0">
                <a:latin typeface="Arial" pitchFamily="34" charset="0"/>
              </a:rPr>
              <a:pPr defTabSz="995362">
                <a:defRPr/>
              </a:pPr>
              <a:t>17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91D53DD5-E5F1-42BB-B7A7-51DD2B3D1EF2}" type="slidenum">
              <a:rPr lang="en-US" smtClean="0">
                <a:latin typeface="Arial" pitchFamily="34" charset="0"/>
              </a:rPr>
              <a:pPr defTabSz="995362">
                <a:defRPr/>
              </a:pPr>
              <a:t>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0ED7A-A940-4F79-BB10-E7F9B5BD210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0ED7A-A940-4F79-BB10-E7F9B5BD210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4E6E97F0-AC43-46BF-8074-12995FAEDB01}" type="slidenum">
              <a:rPr lang="en-US" smtClean="0">
                <a:latin typeface="Arial" pitchFamily="34" charset="0"/>
              </a:rPr>
              <a:pPr defTabSz="995362">
                <a:defRPr/>
              </a:pPr>
              <a:t>26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2AA619D0-153B-438A-801F-79C7645FC496}" type="slidenum">
              <a:rPr lang="en-US" smtClean="0">
                <a:latin typeface="Arial" pitchFamily="34" charset="0"/>
              </a:rPr>
              <a:pPr defTabSz="995362">
                <a:defRPr/>
              </a:pPr>
              <a:t>28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91D53DD5-E5F1-42BB-B7A7-51DD2B3D1EF2}" type="slidenum">
              <a:rPr lang="en-US" smtClean="0">
                <a:latin typeface="Arial" pitchFamily="34" charset="0"/>
              </a:rPr>
              <a:pPr defTabSz="995362">
                <a:defRPr/>
              </a:pPr>
              <a:t>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B78BCC-C98B-4406-9B2E-1C2A4AAFADB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67DBF374-CD8B-4EAB-91F2-DA8DBC474687}" type="slidenum">
              <a:rPr lang="en-US" smtClean="0">
                <a:latin typeface="Arial" pitchFamily="34" charset="0"/>
              </a:rPr>
              <a:pPr defTabSz="995362">
                <a:defRPr/>
              </a:pPr>
              <a:t>31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6C9BA-07DF-41F1-95BE-C23DEDBB57A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F27F5-0CFD-40FF-8F4E-94412BE4AC1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DBA50A-69A1-4BAA-8D4A-A374ED76CB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B2CC0-67DA-4184-B42F-F01F1F40B47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098EA3-4388-4744-BE53-DF6C8072C3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35A81-ECD5-4C80-B401-B51A39EB5BD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B436B-67F3-49B8-A6EB-4F34B54F48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8AD9A-0B23-4257-B790-C2B759A7700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6CF44399-1B3D-448A-B6E4-51E02697C7D3}" type="slidenum">
              <a:rPr lang="en-US" smtClean="0">
                <a:latin typeface="Arial" pitchFamily="34" charset="0"/>
              </a:rPr>
              <a:pPr defTabSz="995362">
                <a:defRPr/>
              </a:pPr>
              <a:t>4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3A234A7C-1C85-4C47-B2B7-8AEA0162E889}" type="slidenum">
              <a:rPr lang="en-US" smtClean="0">
                <a:latin typeface="Arial" pitchFamily="34" charset="0"/>
              </a:rPr>
              <a:pPr defTabSz="995362">
                <a:defRPr/>
              </a:pPr>
              <a:t>40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EB45AA80-4AE8-4D2E-B8D8-6FD2015C7D09}" type="slidenum">
              <a:rPr lang="en-US" smtClean="0">
                <a:latin typeface="Arial" pitchFamily="34" charset="0"/>
              </a:rPr>
              <a:pPr defTabSz="995362">
                <a:defRPr/>
              </a:pPr>
              <a:t>41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36DBE-28CC-48D1-B36C-7B4430473A0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C5430EC1-C00C-4F7A-BBCF-596E2F5C2793}" type="slidenum">
              <a:rPr lang="en-US" smtClean="0">
                <a:latin typeface="Arial" pitchFamily="34" charset="0"/>
              </a:rPr>
              <a:pPr defTabSz="995362">
                <a:defRPr/>
              </a:pPr>
              <a:t>43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5DA5E8FE-155A-4BDF-84FA-9788FFBC0763}" type="slidenum">
              <a:rPr lang="en-US" smtClean="0">
                <a:latin typeface="Arial" pitchFamily="34" charset="0"/>
              </a:rPr>
              <a:pPr defTabSz="995362">
                <a:defRPr/>
              </a:pPr>
              <a:t>44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67832-4220-4512-B9FC-36737F9A95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F1772F3E-BF00-4711-8CEF-A7A33CCF7D39}" type="slidenum">
              <a:rPr lang="en-US" smtClean="0">
                <a:latin typeface="Arial" pitchFamily="34" charset="0"/>
              </a:rPr>
              <a:pPr defTabSz="995362">
                <a:defRPr/>
              </a:pPr>
              <a:t>6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D4A03-E1F8-4DB8-A831-C552AECB2C4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4DFC-DBB9-4861-8DD5-23B8F8B474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5362">
              <a:defRPr/>
            </a:pPr>
            <a:fld id="{220EB3D3-3890-48EF-8E27-D690128C5D23}" type="slidenum">
              <a:rPr lang="en-US" smtClean="0">
                <a:latin typeface="Arial" pitchFamily="34" charset="0"/>
              </a:rPr>
              <a:pPr defTabSz="995362">
                <a:defRPr/>
              </a:pPr>
              <a:t>9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96931-32EE-47B0-B526-928607BC5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E0B1-213B-4B36-AB3F-5FA4F54D1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44475"/>
            <a:ext cx="2057400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019800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EA4C9-3D15-490C-ABDB-B538C365C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629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33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6375"/>
            <a:ext cx="370681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24288" y="6565900"/>
            <a:ext cx="289560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5953-15AC-4FA3-B5D1-C75EF50B9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629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33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96063"/>
            <a:ext cx="3697288" cy="261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NOvA CD-2/3a  Review Breakout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8" y="6605588"/>
            <a:ext cx="2119312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Norman (U. Virginia)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05588"/>
            <a:ext cx="2133600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05C34-DEFB-4881-89D6-49EDC378B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6931-32EE-47B0-B526-928607BC5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DA78-D4FD-4F76-85B5-F740C07AF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A176-7637-47D9-A38B-2B4BDC2C8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2D0A-2FBC-45B8-BC68-BBE08BA8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E4F3-FEEE-4C23-9AC5-79F50DEE4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11B-8A79-420B-A9D4-64122FADF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EDA78-D4FD-4F76-85B5-F740C07AF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DA47-67D2-4725-95DF-DA2A6B04E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D2F4-6D9B-42E6-9139-D4E5ACD7FD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0AAA-3A5C-473B-A0C2-13DC26691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E0B1-213B-4B36-AB3F-5FA4F54D1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EA4C9-3D15-490C-ABDB-B538C365C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3A176-7637-47D9-A38B-2B4BDC2C8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32D0A-2FBC-45B8-BC68-BBE08BA83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E4F3-FEEE-4C23-9AC5-79F50DEE4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B011B-8A79-420B-A9D4-64122FADF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5DA47-67D2-4725-95DF-DA2A6B04E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2F4-6D9B-42E6-9139-D4E5ACD7F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50AAA-3A5C-473B-A0C2-13DC26691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1963" y="244475"/>
            <a:ext cx="68976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1463"/>
            <a:ext cx="328136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0113" y="6624638"/>
            <a:ext cx="342423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624638"/>
            <a:ext cx="2133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E93311-648C-4007-B15F-3B41081934D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25425"/>
            <a:ext cx="14097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WordArt 9"/>
          <p:cNvSpPr>
            <a:spLocks noChangeArrowheads="1" noChangeShapeType="1" noTextEdit="1"/>
          </p:cNvSpPr>
          <p:nvPr userDrawn="1"/>
        </p:nvSpPr>
        <p:spPr bwMode="auto">
          <a:xfrm>
            <a:off x="1616075" y="995363"/>
            <a:ext cx="7297738" cy="4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___________________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3311-648C-4007-B15F-3B41081934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25425"/>
            <a:ext cx="14097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WordArt 9"/>
          <p:cNvSpPr>
            <a:spLocks noChangeArrowheads="1" noChangeShapeType="1" noTextEdit="1"/>
          </p:cNvSpPr>
          <p:nvPr userDrawn="1"/>
        </p:nvSpPr>
        <p:spPr bwMode="auto">
          <a:xfrm>
            <a:off x="1616075" y="995363"/>
            <a:ext cx="7297738" cy="4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___________________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8801100" cy="2092325"/>
          </a:xfrm>
        </p:spPr>
        <p:txBody>
          <a:bodyPr/>
          <a:lstStyle/>
          <a:p>
            <a:r>
              <a:rPr lang="en-US" sz="5400" b="1" dirty="0">
                <a:solidFill>
                  <a:schemeClr val="accent2"/>
                </a:solidFill>
              </a:rPr>
              <a:t>WBS </a:t>
            </a:r>
            <a:r>
              <a:rPr lang="en-US" sz="5400" b="1" dirty="0" smtClean="0">
                <a:solidFill>
                  <a:schemeClr val="accent2"/>
                </a:solidFill>
              </a:rPr>
              <a:t>2.7.4 Breakout</a:t>
            </a:r>
            <a:r>
              <a:rPr lang="en-US" sz="5400" b="1" dirty="0">
                <a:solidFill>
                  <a:schemeClr val="accent2"/>
                </a:solidFill>
              </a:rPr>
              <a:t/>
            </a:r>
            <a:br>
              <a:rPr lang="en-US" sz="5400" b="1" dirty="0">
                <a:solidFill>
                  <a:schemeClr val="accent2"/>
                </a:solidFill>
              </a:rPr>
            </a:br>
            <a:r>
              <a:rPr lang="en-US" sz="5400" b="1" dirty="0" smtClean="0">
                <a:solidFill>
                  <a:schemeClr val="accent2"/>
                </a:solidFill>
              </a:rPr>
              <a:t>Detector Controls (DCS)</a:t>
            </a:r>
            <a:endParaRPr lang="en-US" sz="4000" dirty="0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55925"/>
            <a:ext cx="6985000" cy="24209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A.Norman</a:t>
            </a:r>
            <a:r>
              <a:rPr lang="en-US" sz="2800" dirty="0" smtClean="0"/>
              <a:t> (</a:t>
            </a:r>
            <a:r>
              <a:rPr lang="en-US" sz="2800" dirty="0" err="1" smtClean="0"/>
              <a:t>U.Virginia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L3 Manager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June 16, 2009</a:t>
            </a:r>
          </a:p>
          <a:p>
            <a:pPr algn="l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1945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Detector Controls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4B8A5-68FC-4A0F-B60A-8822FC7038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DCS Readout Hardware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144713"/>
            <a:ext cx="4040188" cy="3951287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CAEN SY1527High Voltage</a:t>
            </a:r>
          </a:p>
          <a:p>
            <a:pPr eaLnBrk="1" hangingPunct="1"/>
            <a:r>
              <a:rPr lang="en-US" sz="2000" dirty="0" smtClean="0">
                <a:solidFill>
                  <a:srgbClr val="0070C0"/>
                </a:solidFill>
              </a:rPr>
              <a:t>Wiener PL508 Low Voltage</a:t>
            </a:r>
          </a:p>
          <a:p>
            <a:pPr eaLnBrk="1" hangingPunct="1"/>
            <a:r>
              <a:rPr lang="en-US" sz="2000" dirty="0" smtClean="0">
                <a:solidFill>
                  <a:srgbClr val="FF00FF"/>
                </a:solidFill>
              </a:rPr>
              <a:t>Data Concentrator Modules</a:t>
            </a:r>
          </a:p>
          <a:p>
            <a:pPr eaLnBrk="1" hangingPunct="1"/>
            <a:r>
              <a:rPr lang="en-US" sz="2000" dirty="0" smtClean="0">
                <a:solidFill>
                  <a:srgbClr val="00B050"/>
                </a:solidFill>
              </a:rPr>
              <a:t>Compact </a:t>
            </a:r>
            <a:r>
              <a:rPr lang="en-US" sz="2000" dirty="0" err="1" smtClean="0">
                <a:solidFill>
                  <a:srgbClr val="00B050"/>
                </a:solidFill>
              </a:rPr>
              <a:t>Fieldpoint</a:t>
            </a:r>
            <a:r>
              <a:rPr lang="en-US" sz="2000" dirty="0" smtClean="0">
                <a:solidFill>
                  <a:srgbClr val="00B050"/>
                </a:solidFill>
              </a:rPr>
              <a:t> Controllers</a:t>
            </a:r>
          </a:p>
          <a:p>
            <a:pPr eaLnBrk="1" hangingPunct="1"/>
            <a:r>
              <a:rPr lang="en-US" sz="2000" dirty="0" smtClean="0"/>
              <a:t>Remote power protection circuits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Non-Ethernet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smtClean="0"/>
              <a:t>Temperature sensors (RTDs)</a:t>
            </a:r>
          </a:p>
          <a:p>
            <a:r>
              <a:rPr lang="en-US" sz="2000" smtClean="0"/>
              <a:t>Pressure and flow sensors</a:t>
            </a:r>
          </a:p>
          <a:p>
            <a:r>
              <a:rPr lang="en-US" sz="2000" smtClean="0"/>
              <a:t>Stress/Strain gages</a:t>
            </a:r>
          </a:p>
          <a:p>
            <a:r>
              <a:rPr lang="en-US" sz="2000" smtClean="0"/>
              <a:t>Local relays</a:t>
            </a:r>
          </a:p>
          <a:p>
            <a:r>
              <a:rPr lang="en-US" sz="2000" smtClean="0"/>
              <a:t>Rack monitoring</a:t>
            </a:r>
          </a:p>
          <a:p>
            <a:r>
              <a:rPr lang="en-US" sz="2000" smtClean="0"/>
              <a:t>Misc sensor packs</a:t>
            </a:r>
          </a:p>
          <a:p>
            <a:r>
              <a:rPr lang="en-US" sz="2000" smtClean="0"/>
              <a:t>RS485 protocol devices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Front End Boards (FEBs)</a:t>
            </a:r>
          </a:p>
        </p:txBody>
      </p:sp>
      <p:sp>
        <p:nvSpPr>
          <p:cNvPr id="184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16-18, 2009 Director's CD-3b Review </a:t>
            </a:r>
            <a:endParaRPr lang="en-US">
              <a:latin typeface="Arial" pitchFamily="34" charset="0"/>
            </a:endParaRPr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A.Norman, WBS 2.7.4 Manager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CC2C4-06D6-499A-A007-ED17EF18CF19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138" y="1219200"/>
            <a:ext cx="742315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 Readout interfaces fall into two general categories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013" y="4710113"/>
            <a:ext cx="2951162" cy="646112"/>
          </a:xfrm>
          <a:prstGeom prst="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/>
              <a:t>These we readout directly via network switch connection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100" y="5530850"/>
            <a:ext cx="2949575" cy="92233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/>
              <a:t>These we readout first by a </a:t>
            </a:r>
            <a:r>
              <a:rPr lang="en-US" sz="1800" dirty="0" err="1"/>
              <a:t>Fieldpoint</a:t>
            </a:r>
            <a:r>
              <a:rPr lang="en-US" sz="1800" dirty="0"/>
              <a:t> station, then into the network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8081963" y="2271713"/>
            <a:ext cx="227012" cy="240823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7536656" y="4931569"/>
            <a:ext cx="757238" cy="431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902620" y="4139406"/>
            <a:ext cx="614362" cy="3778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73325" y="5688013"/>
            <a:ext cx="2949575" cy="64611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/>
              <a:t>FEBs are readout via a DCM pass through method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4237831" y="5156994"/>
            <a:ext cx="614363" cy="3778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DCS Readout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Ethernet enabled devices are connected directly to a second level switch and read through the </a:t>
            </a:r>
            <a:r>
              <a:rPr lang="en-US" sz="24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dirty="0" smtClean="0"/>
              <a:t>Sensor packs are readout through a National Instruments Compact Field Point station which is outfitted with an Ethernet control interface</a:t>
            </a:r>
          </a:p>
          <a:p>
            <a:pPr eaLnBrk="1" hangingPunct="1">
              <a:defRPr/>
            </a:pPr>
            <a:r>
              <a:rPr lang="en-US" sz="2400" dirty="0" smtClean="0"/>
              <a:t>Front End Boards are readout through the DCMs in a pass through fashion that routes the status packets through embedded system handler</a:t>
            </a:r>
          </a:p>
          <a:p>
            <a:pPr lvl="1">
              <a:defRPr/>
            </a:pPr>
            <a:r>
              <a:rPr lang="en-US" sz="2000" dirty="0" smtClean="0"/>
              <a:t>DAQ/Data </a:t>
            </a:r>
            <a:r>
              <a:rPr lang="en-US" sz="2000" dirty="0" err="1" smtClean="0"/>
              <a:t>traffice</a:t>
            </a:r>
            <a:r>
              <a:rPr lang="en-US" sz="2000" dirty="0" smtClean="0"/>
              <a:t> is routed to Eth0 to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DAQ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DCS traffic is routed out on Eth1 to </a:t>
            </a:r>
            <a:r>
              <a:rPr lang="en-US" sz="20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The general monitoring stations are arrayed in the detector hall on the upper catwalk spaced by </a:t>
            </a:r>
            <a:r>
              <a:rPr lang="en-US" sz="2400" dirty="0" err="1" smtClean="0"/>
              <a:t>di</a:t>
            </a:r>
            <a:r>
              <a:rPr lang="en-US" sz="2400" dirty="0" smtClean="0"/>
              <a:t>-block</a:t>
            </a:r>
            <a:endParaRPr lang="en-US" sz="2400" dirty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16-18, 2009 Director's CD-3b Review </a:t>
            </a:r>
            <a:endParaRPr lang="en-US">
              <a:latin typeface="Arial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smtClean="0">
                <a:latin typeface="Arial" pitchFamily="34" charset="0"/>
              </a:rPr>
              <a:t>A.Norman, WBS 2.7.4 Manager</a:t>
            </a:r>
            <a:endParaRPr lang="en-US" sz="1000" dirty="0" smtClean="0">
              <a:latin typeface="Arial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4D5BB-0BAD-4326-B6C1-D580753732C3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100" y="4648200"/>
            <a:ext cx="21336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Fully Partitioned Network Traffic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r>
              <a:rPr lang="en-US" sz="3200" dirty="0" smtClean="0"/>
              <a:t> Network Topology</a:t>
            </a:r>
            <a:endParaRPr lang="en-US" sz="3200" dirty="0"/>
          </a:p>
        </p:txBody>
      </p:sp>
      <p:sp>
        <p:nvSpPr>
          <p:cNvPr id="2355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235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 Norman (U. Virginia)</a:t>
            </a: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9EB2D-353A-4DB4-8EE0-710C6F61876F}" type="slidenum">
              <a:rPr lang="en-US" smtClean="0">
                <a:latin typeface="Arial" pitchFamily="34" charset="0"/>
              </a:rPr>
              <a:pPr>
                <a:defRPr/>
              </a:pPr>
              <a:t>13</a:t>
            </a:fld>
            <a:endParaRPr lang="en-US" smtClean="0">
              <a:latin typeface="Arial" pitchFamily="34" charset="0"/>
            </a:endParaRPr>
          </a:p>
        </p:txBody>
      </p:sp>
      <p:cxnSp>
        <p:nvCxnSpPr>
          <p:cNvPr id="439" name="Straight Connector 438"/>
          <p:cNvCxnSpPr/>
          <p:nvPr/>
        </p:nvCxnSpPr>
        <p:spPr>
          <a:xfrm rot="16200000" flipV="1">
            <a:off x="3390901" y="3965575"/>
            <a:ext cx="11430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/>
        </p:nvCxnSpPr>
        <p:spPr>
          <a:xfrm rot="16200000" flipV="1">
            <a:off x="3456782" y="3964781"/>
            <a:ext cx="1143000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 rot="16200000" flipV="1">
            <a:off x="3532982" y="3964781"/>
            <a:ext cx="1143000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 rot="16200000" flipV="1">
            <a:off x="3609182" y="3964781"/>
            <a:ext cx="1143000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 rot="16200000" flipV="1">
            <a:off x="3314701" y="3965575"/>
            <a:ext cx="11430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5" name="Line 96"/>
          <p:cNvSpPr>
            <a:spLocks noChangeShapeType="1"/>
          </p:cNvSpPr>
          <p:nvPr/>
        </p:nvSpPr>
        <p:spPr bwMode="auto">
          <a:xfrm flipH="1">
            <a:off x="7386638" y="1417638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45" name="Straight Connector 444"/>
          <p:cNvCxnSpPr/>
          <p:nvPr/>
        </p:nvCxnSpPr>
        <p:spPr>
          <a:xfrm rot="10800000">
            <a:off x="1138238" y="1951038"/>
            <a:ext cx="3048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757" name="Line 96"/>
          <p:cNvSpPr>
            <a:spLocks noChangeShapeType="1"/>
          </p:cNvSpPr>
          <p:nvPr/>
        </p:nvSpPr>
        <p:spPr bwMode="auto">
          <a:xfrm flipH="1">
            <a:off x="7410450" y="2732088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8" name="Line 95"/>
          <p:cNvSpPr>
            <a:spLocks noChangeShapeType="1"/>
          </p:cNvSpPr>
          <p:nvPr/>
        </p:nvSpPr>
        <p:spPr bwMode="auto">
          <a:xfrm flipH="1">
            <a:off x="7410450" y="3429000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447"/>
          <p:cNvGrpSpPr>
            <a:grpSpLocks/>
          </p:cNvGrpSpPr>
          <p:nvPr/>
        </p:nvGrpSpPr>
        <p:grpSpPr bwMode="auto">
          <a:xfrm>
            <a:off x="8138339" y="5444311"/>
            <a:ext cx="768352" cy="577851"/>
            <a:chOff x="5033" y="3539"/>
            <a:chExt cx="484" cy="364"/>
          </a:xfrm>
          <a:solidFill>
            <a:srgbClr val="003399"/>
          </a:solidFill>
        </p:grpSpPr>
        <p:sp>
          <p:nvSpPr>
            <p:cNvPr id="576" name="AutoShape 4"/>
            <p:cNvSpPr>
              <a:spLocks noChangeArrowheads="1"/>
            </p:cNvSpPr>
            <p:nvPr/>
          </p:nvSpPr>
          <p:spPr bwMode="auto">
            <a:xfrm>
              <a:off x="5033" y="3539"/>
              <a:ext cx="260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/>
                <a:t>FEB</a:t>
              </a:r>
            </a:p>
          </p:txBody>
        </p:sp>
        <p:sp>
          <p:nvSpPr>
            <p:cNvPr id="577" name="AutoShape 5"/>
            <p:cNvSpPr>
              <a:spLocks noChangeArrowheads="1"/>
            </p:cNvSpPr>
            <p:nvPr/>
          </p:nvSpPr>
          <p:spPr bwMode="auto">
            <a:xfrm>
              <a:off x="5088" y="3587"/>
              <a:ext cx="260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/>
                <a:t>FEB</a:t>
              </a:r>
            </a:p>
          </p:txBody>
        </p:sp>
        <p:sp>
          <p:nvSpPr>
            <p:cNvPr id="578" name="AutoShape 6"/>
            <p:cNvSpPr>
              <a:spLocks noChangeArrowheads="1"/>
            </p:cNvSpPr>
            <p:nvPr/>
          </p:nvSpPr>
          <p:spPr bwMode="auto">
            <a:xfrm>
              <a:off x="5130" y="3635"/>
              <a:ext cx="260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/>
                <a:t>FEB</a:t>
              </a:r>
            </a:p>
          </p:txBody>
        </p:sp>
        <p:sp>
          <p:nvSpPr>
            <p:cNvPr id="579" name="AutoShape 7"/>
            <p:cNvSpPr>
              <a:spLocks noChangeArrowheads="1"/>
            </p:cNvSpPr>
            <p:nvPr/>
          </p:nvSpPr>
          <p:spPr bwMode="auto">
            <a:xfrm>
              <a:off x="5184" y="3684"/>
              <a:ext cx="260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/>
                <a:t>FEB</a:t>
              </a:r>
            </a:p>
          </p:txBody>
        </p:sp>
        <p:sp>
          <p:nvSpPr>
            <p:cNvPr id="580" name="AutoShape 8"/>
            <p:cNvSpPr>
              <a:spLocks noChangeArrowheads="1"/>
            </p:cNvSpPr>
            <p:nvPr/>
          </p:nvSpPr>
          <p:spPr bwMode="auto">
            <a:xfrm>
              <a:off x="5226" y="3733"/>
              <a:ext cx="291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bg1"/>
                  </a:solidFill>
                </a:rPr>
                <a:t>FEBs</a:t>
              </a:r>
            </a:p>
          </p:txBody>
        </p:sp>
      </p:grpSp>
      <p:sp>
        <p:nvSpPr>
          <p:cNvPr id="449" name="AutoShape 10"/>
          <p:cNvSpPr>
            <a:spLocks noChangeArrowheads="1"/>
          </p:cNvSpPr>
          <p:nvPr/>
        </p:nvSpPr>
        <p:spPr bwMode="auto">
          <a:xfrm>
            <a:off x="7523957" y="4782314"/>
            <a:ext cx="655637" cy="3365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400"/>
              <a:t>DCM</a:t>
            </a:r>
          </a:p>
        </p:txBody>
      </p:sp>
      <p:cxnSp>
        <p:nvCxnSpPr>
          <p:cNvPr id="31763" name="AutoShape 11"/>
          <p:cNvCxnSpPr>
            <a:cxnSpLocks noChangeShapeType="1"/>
          </p:cNvCxnSpPr>
          <p:nvPr/>
        </p:nvCxnSpPr>
        <p:spPr bwMode="auto">
          <a:xfrm rot="16200000" flipH="1">
            <a:off x="7770812" y="5202238"/>
            <a:ext cx="758825" cy="590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764" name="AutoShape 12"/>
          <p:cNvCxnSpPr>
            <a:cxnSpLocks noChangeShapeType="1"/>
          </p:cNvCxnSpPr>
          <p:nvPr/>
        </p:nvCxnSpPr>
        <p:spPr bwMode="auto">
          <a:xfrm rot="16200000" flipH="1">
            <a:off x="7775575" y="5195888"/>
            <a:ext cx="681038" cy="5254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765" name="AutoShape 13"/>
          <p:cNvCxnSpPr>
            <a:cxnSpLocks noChangeShapeType="1"/>
          </p:cNvCxnSpPr>
          <p:nvPr/>
        </p:nvCxnSpPr>
        <p:spPr bwMode="auto">
          <a:xfrm rot="16200000" flipH="1">
            <a:off x="7772400" y="5200650"/>
            <a:ext cx="603250" cy="438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766" name="AutoShape 14"/>
          <p:cNvCxnSpPr>
            <a:cxnSpLocks noChangeShapeType="1"/>
          </p:cNvCxnSpPr>
          <p:nvPr/>
        </p:nvCxnSpPr>
        <p:spPr bwMode="auto">
          <a:xfrm rot="16200000" flipH="1">
            <a:off x="7777163" y="5195887"/>
            <a:ext cx="527050" cy="371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767" name="AutoShape 15"/>
          <p:cNvCxnSpPr>
            <a:cxnSpLocks noChangeShapeType="1"/>
          </p:cNvCxnSpPr>
          <p:nvPr/>
        </p:nvCxnSpPr>
        <p:spPr bwMode="auto">
          <a:xfrm rot="16200000" flipH="1">
            <a:off x="7770813" y="5200650"/>
            <a:ext cx="450850" cy="285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4" name="Group 454"/>
          <p:cNvGrpSpPr>
            <a:grpSpLocks/>
          </p:cNvGrpSpPr>
          <p:nvPr/>
        </p:nvGrpSpPr>
        <p:grpSpPr bwMode="auto">
          <a:xfrm>
            <a:off x="7721600" y="3794125"/>
            <a:ext cx="1143000" cy="533400"/>
            <a:chOff x="4915" y="2257"/>
            <a:chExt cx="720" cy="336"/>
          </a:xfrm>
          <a:solidFill>
            <a:srgbClr val="92D050"/>
          </a:solidFill>
        </p:grpSpPr>
        <p:sp>
          <p:nvSpPr>
            <p:cNvPr id="572" name="AutoShape 17"/>
            <p:cNvSpPr>
              <a:spLocks noChangeArrowheads="1"/>
            </p:cNvSpPr>
            <p:nvPr/>
          </p:nvSpPr>
          <p:spPr bwMode="auto">
            <a:xfrm>
              <a:off x="4915" y="2257"/>
              <a:ext cx="578" cy="19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LV Supply</a:t>
              </a:r>
            </a:p>
          </p:txBody>
        </p:sp>
        <p:sp>
          <p:nvSpPr>
            <p:cNvPr id="573" name="AutoShape 18"/>
            <p:cNvSpPr>
              <a:spLocks noChangeArrowheads="1"/>
            </p:cNvSpPr>
            <p:nvPr/>
          </p:nvSpPr>
          <p:spPr bwMode="auto">
            <a:xfrm>
              <a:off x="4961" y="2305"/>
              <a:ext cx="578" cy="19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LV Supply</a:t>
              </a:r>
            </a:p>
          </p:txBody>
        </p:sp>
        <p:sp>
          <p:nvSpPr>
            <p:cNvPr id="574" name="AutoShape 19"/>
            <p:cNvSpPr>
              <a:spLocks noChangeArrowheads="1"/>
            </p:cNvSpPr>
            <p:nvPr/>
          </p:nvSpPr>
          <p:spPr bwMode="auto">
            <a:xfrm>
              <a:off x="5009" y="2356"/>
              <a:ext cx="578" cy="19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LV Supply</a:t>
              </a:r>
            </a:p>
          </p:txBody>
        </p:sp>
        <p:sp>
          <p:nvSpPr>
            <p:cNvPr id="575" name="AutoShape 20"/>
            <p:cNvSpPr>
              <a:spLocks noChangeArrowheads="1"/>
            </p:cNvSpPr>
            <p:nvPr/>
          </p:nvSpPr>
          <p:spPr bwMode="auto">
            <a:xfrm>
              <a:off x="5057" y="2402"/>
              <a:ext cx="578" cy="19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 dirty="0"/>
                <a:t>LV Supply</a:t>
              </a:r>
            </a:p>
          </p:txBody>
        </p:sp>
      </p:grpSp>
      <p:sp>
        <p:nvSpPr>
          <p:cNvPr id="456" name="AutoShape 22"/>
          <p:cNvSpPr>
            <a:spLocks noChangeArrowheads="1"/>
          </p:cNvSpPr>
          <p:nvPr/>
        </p:nvSpPr>
        <p:spPr bwMode="auto">
          <a:xfrm>
            <a:off x="7723982" y="3317051"/>
            <a:ext cx="952500" cy="3032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/>
              <a:t>HV Supply</a:t>
            </a:r>
          </a:p>
        </p:txBody>
      </p:sp>
      <p:sp>
        <p:nvSpPr>
          <p:cNvPr id="457" name="AutoShape 23"/>
          <p:cNvSpPr>
            <a:spLocks noChangeArrowheads="1"/>
          </p:cNvSpPr>
          <p:nvPr/>
        </p:nvSpPr>
        <p:spPr bwMode="auto">
          <a:xfrm>
            <a:off x="7762082" y="3391663"/>
            <a:ext cx="952500" cy="30321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/>
              <a:t>HV Supply</a:t>
            </a:r>
          </a:p>
        </p:txBody>
      </p:sp>
      <p:sp>
        <p:nvSpPr>
          <p:cNvPr id="458" name="AutoShape 24"/>
          <p:cNvSpPr>
            <a:spLocks noChangeArrowheads="1"/>
          </p:cNvSpPr>
          <p:nvPr/>
        </p:nvSpPr>
        <p:spPr bwMode="auto">
          <a:xfrm>
            <a:off x="7703344" y="2589975"/>
            <a:ext cx="1089025" cy="303213"/>
          </a:xfrm>
          <a:prstGeom prst="roundRect">
            <a:avLst>
              <a:gd name="adj" fmla="val 16667"/>
            </a:avLst>
          </a:prstGeom>
          <a:solidFill>
            <a:srgbClr val="A5975B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/>
              <a:t>Env. Sensors</a:t>
            </a:r>
          </a:p>
        </p:txBody>
      </p:sp>
      <p:sp>
        <p:nvSpPr>
          <p:cNvPr id="459" name="AutoShape 25"/>
          <p:cNvSpPr>
            <a:spLocks noChangeArrowheads="1"/>
          </p:cNvSpPr>
          <p:nvPr/>
        </p:nvSpPr>
        <p:spPr bwMode="auto">
          <a:xfrm>
            <a:off x="7741444" y="2651888"/>
            <a:ext cx="1089025" cy="303213"/>
          </a:xfrm>
          <a:prstGeom prst="roundRect">
            <a:avLst>
              <a:gd name="adj" fmla="val 16667"/>
            </a:avLst>
          </a:prstGeom>
          <a:solidFill>
            <a:srgbClr val="A5975B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/>
              <a:t>Env. Sensors</a:t>
            </a:r>
          </a:p>
        </p:txBody>
      </p:sp>
      <p:sp>
        <p:nvSpPr>
          <p:cNvPr id="460" name="AutoShape 26"/>
          <p:cNvSpPr>
            <a:spLocks noChangeArrowheads="1"/>
          </p:cNvSpPr>
          <p:nvPr/>
        </p:nvSpPr>
        <p:spPr bwMode="auto">
          <a:xfrm>
            <a:off x="7793832" y="2732851"/>
            <a:ext cx="1089025" cy="303212"/>
          </a:xfrm>
          <a:prstGeom prst="roundRect">
            <a:avLst>
              <a:gd name="adj" fmla="val 16667"/>
            </a:avLst>
          </a:prstGeom>
          <a:solidFill>
            <a:srgbClr val="A5975B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/>
              <a:t>Env. Sensors</a:t>
            </a:r>
          </a:p>
        </p:txBody>
      </p:sp>
      <p:sp>
        <p:nvSpPr>
          <p:cNvPr id="461" name="AutoShape 27"/>
          <p:cNvSpPr>
            <a:spLocks noChangeArrowheads="1"/>
          </p:cNvSpPr>
          <p:nvPr/>
        </p:nvSpPr>
        <p:spPr bwMode="auto">
          <a:xfrm>
            <a:off x="7855744" y="2810638"/>
            <a:ext cx="1089025" cy="303213"/>
          </a:xfrm>
          <a:prstGeom prst="roundRect">
            <a:avLst>
              <a:gd name="adj" fmla="val 16667"/>
            </a:avLst>
          </a:prstGeom>
          <a:solidFill>
            <a:srgbClr val="A5975B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/>
              <a:t>Env. Sensors</a:t>
            </a:r>
          </a:p>
        </p:txBody>
      </p:sp>
      <p:sp>
        <p:nvSpPr>
          <p:cNvPr id="462" name="AutoShape 28"/>
          <p:cNvSpPr>
            <a:spLocks noChangeArrowheads="1"/>
          </p:cNvSpPr>
          <p:nvPr/>
        </p:nvSpPr>
        <p:spPr bwMode="auto">
          <a:xfrm>
            <a:off x="7908132" y="2886838"/>
            <a:ext cx="1089025" cy="303213"/>
          </a:xfrm>
          <a:prstGeom prst="roundRect">
            <a:avLst>
              <a:gd name="adj" fmla="val 16667"/>
            </a:avLst>
          </a:prstGeom>
          <a:solidFill>
            <a:srgbClr val="A5975B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/>
              <a:t>Env. Sensors</a:t>
            </a:r>
          </a:p>
        </p:txBody>
      </p:sp>
      <p:grpSp>
        <p:nvGrpSpPr>
          <p:cNvPr id="5" name="Group 462"/>
          <p:cNvGrpSpPr>
            <a:grpSpLocks/>
          </p:cNvGrpSpPr>
          <p:nvPr/>
        </p:nvGrpSpPr>
        <p:grpSpPr bwMode="auto">
          <a:xfrm>
            <a:off x="6998514" y="5423673"/>
            <a:ext cx="768352" cy="577851"/>
            <a:chOff x="5033" y="3539"/>
            <a:chExt cx="484" cy="364"/>
          </a:xfrm>
          <a:solidFill>
            <a:srgbClr val="003399"/>
          </a:solidFill>
        </p:grpSpPr>
        <p:sp>
          <p:nvSpPr>
            <p:cNvPr id="567" name="AutoShape 33"/>
            <p:cNvSpPr>
              <a:spLocks noChangeArrowheads="1"/>
            </p:cNvSpPr>
            <p:nvPr/>
          </p:nvSpPr>
          <p:spPr bwMode="auto">
            <a:xfrm>
              <a:off x="5033" y="3539"/>
              <a:ext cx="260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/>
                <a:t>FEB</a:t>
              </a:r>
            </a:p>
          </p:txBody>
        </p:sp>
        <p:sp>
          <p:nvSpPr>
            <p:cNvPr id="568" name="AutoShape 34"/>
            <p:cNvSpPr>
              <a:spLocks noChangeArrowheads="1"/>
            </p:cNvSpPr>
            <p:nvPr/>
          </p:nvSpPr>
          <p:spPr bwMode="auto">
            <a:xfrm>
              <a:off x="5088" y="3587"/>
              <a:ext cx="260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/>
                <a:t>FEB</a:t>
              </a:r>
            </a:p>
          </p:txBody>
        </p:sp>
        <p:sp>
          <p:nvSpPr>
            <p:cNvPr id="569" name="AutoShape 35"/>
            <p:cNvSpPr>
              <a:spLocks noChangeArrowheads="1"/>
            </p:cNvSpPr>
            <p:nvPr/>
          </p:nvSpPr>
          <p:spPr bwMode="auto">
            <a:xfrm>
              <a:off x="5130" y="3635"/>
              <a:ext cx="260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/>
                <a:t>FEB</a:t>
              </a:r>
            </a:p>
          </p:txBody>
        </p:sp>
        <p:sp>
          <p:nvSpPr>
            <p:cNvPr id="570" name="AutoShape 36"/>
            <p:cNvSpPr>
              <a:spLocks noChangeArrowheads="1"/>
            </p:cNvSpPr>
            <p:nvPr/>
          </p:nvSpPr>
          <p:spPr bwMode="auto">
            <a:xfrm>
              <a:off x="5184" y="3684"/>
              <a:ext cx="260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/>
                <a:t>FEB</a:t>
              </a:r>
            </a:p>
          </p:txBody>
        </p:sp>
        <p:sp>
          <p:nvSpPr>
            <p:cNvPr id="571" name="AutoShape 37"/>
            <p:cNvSpPr>
              <a:spLocks noChangeArrowheads="1"/>
            </p:cNvSpPr>
            <p:nvPr/>
          </p:nvSpPr>
          <p:spPr bwMode="auto">
            <a:xfrm>
              <a:off x="5226" y="3733"/>
              <a:ext cx="291" cy="17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FEBs</a:t>
              </a:r>
            </a:p>
          </p:txBody>
        </p:sp>
      </p:grpSp>
      <p:sp>
        <p:nvSpPr>
          <p:cNvPr id="464" name="AutoShape 38"/>
          <p:cNvSpPr>
            <a:spLocks noChangeArrowheads="1"/>
          </p:cNvSpPr>
          <p:nvPr/>
        </p:nvSpPr>
        <p:spPr bwMode="auto">
          <a:xfrm>
            <a:off x="6384132" y="4771201"/>
            <a:ext cx="655637" cy="3365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dirty="0"/>
              <a:t>DCM</a:t>
            </a:r>
          </a:p>
        </p:txBody>
      </p:sp>
      <p:cxnSp>
        <p:nvCxnSpPr>
          <p:cNvPr id="31794" name="AutoShape 39"/>
          <p:cNvCxnSpPr>
            <a:cxnSpLocks noChangeShapeType="1"/>
          </p:cNvCxnSpPr>
          <p:nvPr/>
        </p:nvCxnSpPr>
        <p:spPr bwMode="auto">
          <a:xfrm rot="16200000" flipH="1">
            <a:off x="6630987" y="5189538"/>
            <a:ext cx="758825" cy="590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795" name="AutoShape 40"/>
          <p:cNvCxnSpPr>
            <a:cxnSpLocks noChangeShapeType="1"/>
          </p:cNvCxnSpPr>
          <p:nvPr/>
        </p:nvCxnSpPr>
        <p:spPr bwMode="auto">
          <a:xfrm rot="16200000" flipH="1">
            <a:off x="6635750" y="5184776"/>
            <a:ext cx="681037" cy="5254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796" name="AutoShape 41"/>
          <p:cNvCxnSpPr>
            <a:cxnSpLocks noChangeShapeType="1"/>
          </p:cNvCxnSpPr>
          <p:nvPr/>
        </p:nvCxnSpPr>
        <p:spPr bwMode="auto">
          <a:xfrm rot="16200000" flipH="1">
            <a:off x="6632575" y="5187950"/>
            <a:ext cx="603250" cy="438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797" name="AutoShape 42"/>
          <p:cNvCxnSpPr>
            <a:cxnSpLocks noChangeShapeType="1"/>
          </p:cNvCxnSpPr>
          <p:nvPr/>
        </p:nvCxnSpPr>
        <p:spPr bwMode="auto">
          <a:xfrm rot="16200000" flipH="1">
            <a:off x="6637338" y="5183187"/>
            <a:ext cx="527050" cy="371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1798" name="AutoShape 43"/>
          <p:cNvCxnSpPr>
            <a:cxnSpLocks noChangeShapeType="1"/>
          </p:cNvCxnSpPr>
          <p:nvPr/>
        </p:nvCxnSpPr>
        <p:spPr bwMode="auto">
          <a:xfrm rot="16200000" flipH="1">
            <a:off x="6630988" y="5189538"/>
            <a:ext cx="450850" cy="285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1799" name="Line 94"/>
          <p:cNvSpPr>
            <a:spLocks noChangeShapeType="1"/>
          </p:cNvSpPr>
          <p:nvPr/>
        </p:nvSpPr>
        <p:spPr bwMode="auto">
          <a:xfrm flipH="1">
            <a:off x="7410450" y="3544888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00" name="Text Box 58"/>
          <p:cNvSpPr txBox="1">
            <a:spLocks noChangeArrowheads="1"/>
          </p:cNvSpPr>
          <p:nvPr/>
        </p:nvSpPr>
        <p:spPr bwMode="auto">
          <a:xfrm>
            <a:off x="5451475" y="4292600"/>
            <a:ext cx="7032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000" dirty="0" err="1">
                <a:latin typeface="Century Gothic" pitchFamily="34" charset="0"/>
              </a:rPr>
              <a:t>DAQNet</a:t>
            </a:r>
            <a:endParaRPr lang="en-US" sz="1000" dirty="0">
              <a:latin typeface="Century Gothic" pitchFamily="34" charset="0"/>
            </a:endParaRPr>
          </a:p>
        </p:txBody>
      </p:sp>
      <p:sp>
        <p:nvSpPr>
          <p:cNvPr id="31801" name="Text Box 59"/>
          <p:cNvSpPr txBox="1">
            <a:spLocks noChangeArrowheads="1"/>
          </p:cNvSpPr>
          <p:nvPr/>
        </p:nvSpPr>
        <p:spPr bwMode="auto">
          <a:xfrm rot="-5400000">
            <a:off x="6955632" y="2307431"/>
            <a:ext cx="6651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000">
                <a:latin typeface="Century Gothic" pitchFamily="34" charset="0"/>
              </a:rPr>
              <a:t>DCSNet</a:t>
            </a:r>
          </a:p>
        </p:txBody>
      </p:sp>
      <p:sp>
        <p:nvSpPr>
          <p:cNvPr id="31802" name="Line 93"/>
          <p:cNvSpPr>
            <a:spLocks noChangeShapeType="1"/>
          </p:cNvSpPr>
          <p:nvPr/>
        </p:nvSpPr>
        <p:spPr bwMode="auto">
          <a:xfrm flipH="1">
            <a:off x="7410450" y="4178300"/>
            <a:ext cx="53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03" name="Line 97"/>
          <p:cNvSpPr>
            <a:spLocks noChangeShapeType="1"/>
          </p:cNvSpPr>
          <p:nvPr/>
        </p:nvSpPr>
        <p:spPr bwMode="auto">
          <a:xfrm flipH="1">
            <a:off x="7410450" y="2809875"/>
            <a:ext cx="344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04" name="Line 98"/>
          <p:cNvSpPr>
            <a:spLocks noChangeShapeType="1"/>
          </p:cNvSpPr>
          <p:nvPr/>
        </p:nvSpPr>
        <p:spPr bwMode="auto">
          <a:xfrm flipH="1">
            <a:off x="7410450" y="2886075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05" name="Line 99"/>
          <p:cNvSpPr>
            <a:spLocks noChangeShapeType="1"/>
          </p:cNvSpPr>
          <p:nvPr/>
        </p:nvSpPr>
        <p:spPr bwMode="auto">
          <a:xfrm flipH="1">
            <a:off x="7410450" y="296227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06" name="Line 100"/>
          <p:cNvSpPr>
            <a:spLocks noChangeShapeType="1"/>
          </p:cNvSpPr>
          <p:nvPr/>
        </p:nvSpPr>
        <p:spPr bwMode="auto">
          <a:xfrm flipH="1">
            <a:off x="7410450" y="3040063"/>
            <a:ext cx="536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07" name="Line 107"/>
          <p:cNvSpPr>
            <a:spLocks noChangeShapeType="1"/>
          </p:cNvSpPr>
          <p:nvPr/>
        </p:nvSpPr>
        <p:spPr bwMode="auto">
          <a:xfrm flipV="1">
            <a:off x="6718300" y="4513263"/>
            <a:ext cx="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08" name="Line 108"/>
          <p:cNvSpPr>
            <a:spLocks noChangeShapeType="1"/>
          </p:cNvSpPr>
          <p:nvPr/>
        </p:nvSpPr>
        <p:spPr bwMode="auto">
          <a:xfrm flipV="1">
            <a:off x="7870825" y="4513263"/>
            <a:ext cx="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0" name="AutoShape 115"/>
          <p:cNvSpPr>
            <a:spLocks noChangeArrowheads="1"/>
          </p:cNvSpPr>
          <p:nvPr/>
        </p:nvSpPr>
        <p:spPr bwMode="auto">
          <a:xfrm>
            <a:off x="4225132" y="4809301"/>
            <a:ext cx="1379537" cy="1049338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2000"/>
              <a:t>Run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/>
              <a:t>Control</a:t>
            </a:r>
          </a:p>
        </p:txBody>
      </p:sp>
      <p:sp>
        <p:nvSpPr>
          <p:cNvPr id="31812" name="Line 119"/>
          <p:cNvSpPr>
            <a:spLocks noChangeShapeType="1"/>
          </p:cNvSpPr>
          <p:nvPr/>
        </p:nvSpPr>
        <p:spPr bwMode="auto">
          <a:xfrm>
            <a:off x="5605463" y="531971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13" name="Line 120"/>
          <p:cNvSpPr>
            <a:spLocks noChangeShapeType="1"/>
          </p:cNvSpPr>
          <p:nvPr/>
        </p:nvSpPr>
        <p:spPr bwMode="auto">
          <a:xfrm flipV="1">
            <a:off x="5835650" y="4513263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14" name="Text Box 83"/>
          <p:cNvSpPr txBox="1">
            <a:spLocks noChangeArrowheads="1"/>
          </p:cNvSpPr>
          <p:nvPr/>
        </p:nvSpPr>
        <p:spPr bwMode="auto">
          <a:xfrm rot="-5400000">
            <a:off x="975520" y="2472531"/>
            <a:ext cx="6651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000">
                <a:latin typeface="Century Gothic" pitchFamily="34" charset="0"/>
              </a:rPr>
              <a:t>DCSNet</a:t>
            </a:r>
          </a:p>
        </p:txBody>
      </p:sp>
      <p:sp>
        <p:nvSpPr>
          <p:cNvPr id="484" name="AutoShape 90"/>
          <p:cNvSpPr>
            <a:spLocks noChangeArrowheads="1"/>
          </p:cNvSpPr>
          <p:nvPr/>
        </p:nvSpPr>
        <p:spPr bwMode="auto">
          <a:xfrm>
            <a:off x="146845" y="1599375"/>
            <a:ext cx="1055688" cy="102836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bg1"/>
                </a:solidFill>
              </a:rPr>
              <a:t>Master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bg1"/>
                </a:solidFill>
              </a:rPr>
              <a:t>Channel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485" name="AutoShape 60"/>
          <p:cNvSpPr>
            <a:spLocks noChangeArrowheads="1"/>
          </p:cNvSpPr>
          <p:nvPr/>
        </p:nvSpPr>
        <p:spPr bwMode="auto">
          <a:xfrm>
            <a:off x="3118644" y="1496189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A5975B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ENV. IOC</a:t>
            </a:r>
          </a:p>
        </p:txBody>
      </p:sp>
      <p:sp>
        <p:nvSpPr>
          <p:cNvPr id="486" name="AutoShape 61"/>
          <p:cNvSpPr>
            <a:spLocks noChangeArrowheads="1"/>
          </p:cNvSpPr>
          <p:nvPr/>
        </p:nvSpPr>
        <p:spPr bwMode="auto">
          <a:xfrm>
            <a:off x="3118644" y="195497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Voltage IOC</a:t>
            </a:r>
          </a:p>
        </p:txBody>
      </p:sp>
      <p:sp>
        <p:nvSpPr>
          <p:cNvPr id="487" name="AutoShape 65"/>
          <p:cNvSpPr>
            <a:spLocks noChangeArrowheads="1"/>
          </p:cNvSpPr>
          <p:nvPr/>
        </p:nvSpPr>
        <p:spPr bwMode="auto">
          <a:xfrm>
            <a:off x="2356644" y="396792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DCM IOC</a:t>
            </a:r>
          </a:p>
        </p:txBody>
      </p:sp>
      <p:sp>
        <p:nvSpPr>
          <p:cNvPr id="488" name="AutoShape 66"/>
          <p:cNvSpPr>
            <a:spLocks noChangeArrowheads="1"/>
          </p:cNvSpPr>
          <p:nvPr/>
        </p:nvSpPr>
        <p:spPr bwMode="auto">
          <a:xfrm>
            <a:off x="3118644" y="2840801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IOC</a:t>
            </a:r>
          </a:p>
        </p:txBody>
      </p:sp>
      <p:sp>
        <p:nvSpPr>
          <p:cNvPr id="489" name="AutoShape 71"/>
          <p:cNvSpPr>
            <a:spLocks noChangeArrowheads="1"/>
          </p:cNvSpPr>
          <p:nvPr/>
        </p:nvSpPr>
        <p:spPr bwMode="auto">
          <a:xfrm>
            <a:off x="1581944" y="2840801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Chan Serv</a:t>
            </a:r>
          </a:p>
        </p:txBody>
      </p:sp>
      <p:sp>
        <p:nvSpPr>
          <p:cNvPr id="490" name="AutoShape 73"/>
          <p:cNvSpPr>
            <a:spLocks noChangeArrowheads="1"/>
          </p:cNvSpPr>
          <p:nvPr/>
        </p:nvSpPr>
        <p:spPr bwMode="auto">
          <a:xfrm>
            <a:off x="1574007" y="3585339"/>
            <a:ext cx="1198562" cy="2698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DCM Chan Serv</a:t>
            </a:r>
          </a:p>
        </p:txBody>
      </p:sp>
      <p:sp>
        <p:nvSpPr>
          <p:cNvPr id="491" name="AutoShape 74"/>
          <p:cNvSpPr>
            <a:spLocks noChangeArrowheads="1"/>
          </p:cNvSpPr>
          <p:nvPr/>
        </p:nvSpPr>
        <p:spPr bwMode="auto">
          <a:xfrm>
            <a:off x="1620044" y="1956564"/>
            <a:ext cx="1198563" cy="2724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Voltage Chan </a:t>
            </a:r>
            <a:r>
              <a:rPr lang="en-US" dirty="0" err="1">
                <a:solidFill>
                  <a:schemeClr val="bg1"/>
                </a:solidFill>
              </a:rPr>
              <a:t>Serv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2" name="AutoShape 75"/>
          <p:cNvSpPr>
            <a:spLocks noChangeArrowheads="1"/>
          </p:cNvSpPr>
          <p:nvPr/>
        </p:nvSpPr>
        <p:spPr bwMode="auto">
          <a:xfrm>
            <a:off x="1620044" y="1496189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Env. Chan Serv</a:t>
            </a:r>
          </a:p>
        </p:txBody>
      </p:sp>
      <p:cxnSp>
        <p:nvCxnSpPr>
          <p:cNvPr id="31842" name="AutoShape 76"/>
          <p:cNvCxnSpPr>
            <a:cxnSpLocks noChangeShapeType="1"/>
          </p:cNvCxnSpPr>
          <p:nvPr/>
        </p:nvCxnSpPr>
        <p:spPr bwMode="auto">
          <a:xfrm>
            <a:off x="2819400" y="1630363"/>
            <a:ext cx="300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843" name="AutoShape 77"/>
          <p:cNvCxnSpPr>
            <a:cxnSpLocks noChangeShapeType="1"/>
          </p:cNvCxnSpPr>
          <p:nvPr/>
        </p:nvCxnSpPr>
        <p:spPr bwMode="auto">
          <a:xfrm flipV="1">
            <a:off x="2819400" y="2089150"/>
            <a:ext cx="3000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844" name="AutoShape 78"/>
          <p:cNvCxnSpPr>
            <a:cxnSpLocks noChangeShapeType="1"/>
          </p:cNvCxnSpPr>
          <p:nvPr/>
        </p:nvCxnSpPr>
        <p:spPr bwMode="auto">
          <a:xfrm>
            <a:off x="2781300" y="2974975"/>
            <a:ext cx="3381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96" name="Line 82"/>
          <p:cNvSpPr>
            <a:spLocks noChangeShapeType="1"/>
          </p:cNvSpPr>
          <p:nvPr/>
        </p:nvSpPr>
        <p:spPr bwMode="auto">
          <a:xfrm>
            <a:off x="1446433" y="1418401"/>
            <a:ext cx="0" cy="26495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31848" name="Line 102"/>
          <p:cNvSpPr>
            <a:spLocks noChangeShapeType="1"/>
          </p:cNvSpPr>
          <p:nvPr/>
        </p:nvSpPr>
        <p:spPr bwMode="auto">
          <a:xfrm>
            <a:off x="4346575" y="2955925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49" name="Text Box 112"/>
          <p:cNvSpPr txBox="1">
            <a:spLocks noChangeArrowheads="1"/>
          </p:cNvSpPr>
          <p:nvPr/>
        </p:nvSpPr>
        <p:spPr bwMode="auto">
          <a:xfrm rot="-5400000">
            <a:off x="4128295" y="2389981"/>
            <a:ext cx="6651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000">
                <a:latin typeface="Century Gothic" pitchFamily="34" charset="0"/>
              </a:rPr>
              <a:t>DCSNet</a:t>
            </a:r>
          </a:p>
        </p:txBody>
      </p:sp>
      <p:sp>
        <p:nvSpPr>
          <p:cNvPr id="31850" name="Line 136"/>
          <p:cNvSpPr>
            <a:spLocks noChangeShapeType="1"/>
          </p:cNvSpPr>
          <p:nvPr/>
        </p:nvSpPr>
        <p:spPr bwMode="auto">
          <a:xfrm>
            <a:off x="1428750" y="2071688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51" name="Line 137"/>
          <p:cNvSpPr>
            <a:spLocks noChangeShapeType="1"/>
          </p:cNvSpPr>
          <p:nvPr/>
        </p:nvSpPr>
        <p:spPr bwMode="auto">
          <a:xfrm>
            <a:off x="1430338" y="1647825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52" name="Line 138"/>
          <p:cNvSpPr>
            <a:spLocks noChangeShapeType="1"/>
          </p:cNvSpPr>
          <p:nvPr/>
        </p:nvSpPr>
        <p:spPr bwMode="auto">
          <a:xfrm>
            <a:off x="1430338" y="29940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53" name="Line 139"/>
          <p:cNvSpPr>
            <a:spLocks noChangeShapeType="1"/>
          </p:cNvSpPr>
          <p:nvPr/>
        </p:nvSpPr>
        <p:spPr bwMode="auto">
          <a:xfrm>
            <a:off x="1430338" y="3702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3" name="Rounded Rectangle 502"/>
          <p:cNvSpPr/>
          <p:nvPr/>
        </p:nvSpPr>
        <p:spPr>
          <a:xfrm>
            <a:off x="6090444" y="1723201"/>
            <a:ext cx="990600" cy="3048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dirty="0"/>
              <a:t>Secondary Switch</a:t>
            </a:r>
          </a:p>
        </p:txBody>
      </p:sp>
      <p:sp>
        <p:nvSpPr>
          <p:cNvPr id="504" name="Rounded Rectangle 503"/>
          <p:cNvSpPr/>
          <p:nvPr/>
        </p:nvSpPr>
        <p:spPr>
          <a:xfrm>
            <a:off x="6090444" y="3018601"/>
            <a:ext cx="990600" cy="3048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dirty="0"/>
              <a:t>Secondary Switch</a:t>
            </a:r>
          </a:p>
        </p:txBody>
      </p:sp>
      <p:cxnSp>
        <p:nvCxnSpPr>
          <p:cNvPr id="505" name="Straight Connector 504"/>
          <p:cNvCxnSpPr/>
          <p:nvPr/>
        </p:nvCxnSpPr>
        <p:spPr>
          <a:xfrm>
            <a:off x="7081838" y="1874838"/>
            <a:ext cx="3048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>
            <a:off x="7081838" y="3170238"/>
            <a:ext cx="3048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7" name="Rounded Rectangle 506"/>
          <p:cNvSpPr/>
          <p:nvPr/>
        </p:nvSpPr>
        <p:spPr>
          <a:xfrm>
            <a:off x="4795044" y="2256601"/>
            <a:ext cx="990600" cy="60960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dirty="0"/>
              <a:t>Master DCS Switch</a:t>
            </a:r>
          </a:p>
        </p:txBody>
      </p:sp>
      <p:cxnSp>
        <p:nvCxnSpPr>
          <p:cNvPr id="508" name="Elbow Connector 507"/>
          <p:cNvCxnSpPr/>
          <p:nvPr/>
        </p:nvCxnSpPr>
        <p:spPr>
          <a:xfrm flipV="1">
            <a:off x="5786438" y="1874838"/>
            <a:ext cx="304800" cy="6858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9" name="Elbow Connector 508"/>
          <p:cNvCxnSpPr/>
          <p:nvPr/>
        </p:nvCxnSpPr>
        <p:spPr>
          <a:xfrm>
            <a:off x="5786438" y="2560638"/>
            <a:ext cx="304800" cy="6096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0" name="TextBox 218"/>
          <p:cNvSpPr txBox="1"/>
          <p:nvPr/>
        </p:nvSpPr>
        <p:spPr>
          <a:xfrm>
            <a:off x="5862638" y="2027238"/>
            <a:ext cx="338137" cy="981075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dirty="0">
                <a:cs typeface="+mn-cs"/>
              </a:rPr>
              <a:t>Fiber Connect</a:t>
            </a:r>
          </a:p>
        </p:txBody>
      </p:sp>
      <p:cxnSp>
        <p:nvCxnSpPr>
          <p:cNvPr id="511" name="Straight Connector 510"/>
          <p:cNvCxnSpPr/>
          <p:nvPr/>
        </p:nvCxnSpPr>
        <p:spPr>
          <a:xfrm>
            <a:off x="3652044" y="4542601"/>
            <a:ext cx="4495800" cy="158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 rot="10800000">
            <a:off x="4567238" y="2560638"/>
            <a:ext cx="228600" cy="1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3" name="Straight Connector 512"/>
          <p:cNvCxnSpPr/>
          <p:nvPr/>
        </p:nvCxnSpPr>
        <p:spPr>
          <a:xfrm>
            <a:off x="4338638" y="2103438"/>
            <a:ext cx="2492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4316413" y="1646238"/>
            <a:ext cx="2508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5" name="Straight Connector 514"/>
          <p:cNvCxnSpPr/>
          <p:nvPr/>
        </p:nvCxnSpPr>
        <p:spPr>
          <a:xfrm rot="5400000">
            <a:off x="3145617" y="2834952"/>
            <a:ext cx="2838967" cy="58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>
            <a:stCxn id="484" idx="2"/>
          </p:cNvCxnSpPr>
          <p:nvPr/>
        </p:nvCxnSpPr>
        <p:spPr>
          <a:xfrm rot="16200000" flipH="1">
            <a:off x="-165659" y="3468090"/>
            <a:ext cx="1762451" cy="8175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7" name="Rectangle 516"/>
          <p:cNvSpPr/>
          <p:nvPr/>
        </p:nvSpPr>
        <p:spPr>
          <a:xfrm>
            <a:off x="146844" y="4390201"/>
            <a:ext cx="2286000" cy="137160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isometricLeftDown">
              <a:rot lat="12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/>
                </a:solidFill>
              </a:rPr>
              <a:t>Client Controls and Monitoring Applications</a:t>
            </a:r>
          </a:p>
        </p:txBody>
      </p:sp>
      <p:cxnSp>
        <p:nvCxnSpPr>
          <p:cNvPr id="518" name="Straight Arrow Connector 517"/>
          <p:cNvCxnSpPr>
            <a:endCxn id="480" idx="5"/>
          </p:cNvCxnSpPr>
          <p:nvPr/>
        </p:nvCxnSpPr>
        <p:spPr>
          <a:xfrm flipV="1">
            <a:off x="2356646" y="5116621"/>
            <a:ext cx="1868486" cy="18798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9" name="AutoShape 66"/>
          <p:cNvSpPr>
            <a:spLocks noChangeArrowheads="1"/>
          </p:cNvSpPr>
          <p:nvPr/>
        </p:nvSpPr>
        <p:spPr bwMode="auto">
          <a:xfrm>
            <a:off x="3131344" y="290112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IOC</a:t>
            </a:r>
          </a:p>
        </p:txBody>
      </p:sp>
      <p:sp>
        <p:nvSpPr>
          <p:cNvPr id="520" name="AutoShape 71"/>
          <p:cNvSpPr>
            <a:spLocks noChangeArrowheads="1"/>
          </p:cNvSpPr>
          <p:nvPr/>
        </p:nvSpPr>
        <p:spPr bwMode="auto">
          <a:xfrm>
            <a:off x="1594644" y="290112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Chan Serv</a:t>
            </a:r>
          </a:p>
        </p:txBody>
      </p:sp>
      <p:cxnSp>
        <p:nvCxnSpPr>
          <p:cNvPr id="31882" name="AutoShape 78"/>
          <p:cNvCxnSpPr>
            <a:cxnSpLocks noChangeShapeType="1"/>
          </p:cNvCxnSpPr>
          <p:nvPr/>
        </p:nvCxnSpPr>
        <p:spPr bwMode="auto">
          <a:xfrm>
            <a:off x="2794000" y="3035300"/>
            <a:ext cx="3381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883" name="Line 102"/>
          <p:cNvSpPr>
            <a:spLocks noChangeShapeType="1"/>
          </p:cNvSpPr>
          <p:nvPr/>
        </p:nvSpPr>
        <p:spPr bwMode="auto">
          <a:xfrm>
            <a:off x="4359275" y="3016250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84" name="Line 138"/>
          <p:cNvSpPr>
            <a:spLocks noChangeShapeType="1"/>
          </p:cNvSpPr>
          <p:nvPr/>
        </p:nvSpPr>
        <p:spPr bwMode="auto">
          <a:xfrm>
            <a:off x="1443038" y="30543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4" name="AutoShape 66"/>
          <p:cNvSpPr>
            <a:spLocks noChangeArrowheads="1"/>
          </p:cNvSpPr>
          <p:nvPr/>
        </p:nvSpPr>
        <p:spPr bwMode="auto">
          <a:xfrm>
            <a:off x="3131344" y="297732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IOC</a:t>
            </a:r>
          </a:p>
        </p:txBody>
      </p:sp>
      <p:sp>
        <p:nvSpPr>
          <p:cNvPr id="525" name="AutoShape 71"/>
          <p:cNvSpPr>
            <a:spLocks noChangeArrowheads="1"/>
          </p:cNvSpPr>
          <p:nvPr/>
        </p:nvSpPr>
        <p:spPr bwMode="auto">
          <a:xfrm>
            <a:off x="1594644" y="297732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Chan Serv</a:t>
            </a:r>
          </a:p>
        </p:txBody>
      </p:sp>
      <p:cxnSp>
        <p:nvCxnSpPr>
          <p:cNvPr id="31891" name="AutoShape 78"/>
          <p:cNvCxnSpPr>
            <a:cxnSpLocks noChangeShapeType="1"/>
          </p:cNvCxnSpPr>
          <p:nvPr/>
        </p:nvCxnSpPr>
        <p:spPr bwMode="auto">
          <a:xfrm>
            <a:off x="2794000" y="3111500"/>
            <a:ext cx="3381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892" name="Line 102"/>
          <p:cNvSpPr>
            <a:spLocks noChangeShapeType="1"/>
          </p:cNvSpPr>
          <p:nvPr/>
        </p:nvSpPr>
        <p:spPr bwMode="auto">
          <a:xfrm>
            <a:off x="4359275" y="3092450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893" name="Line 138"/>
          <p:cNvSpPr>
            <a:spLocks noChangeShapeType="1"/>
          </p:cNvSpPr>
          <p:nvPr/>
        </p:nvSpPr>
        <p:spPr bwMode="auto">
          <a:xfrm>
            <a:off x="1443038" y="31305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9" name="AutoShape 66"/>
          <p:cNvSpPr>
            <a:spLocks noChangeArrowheads="1"/>
          </p:cNvSpPr>
          <p:nvPr/>
        </p:nvSpPr>
        <p:spPr bwMode="auto">
          <a:xfrm>
            <a:off x="3131344" y="305352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IOC</a:t>
            </a:r>
          </a:p>
        </p:txBody>
      </p:sp>
      <p:sp>
        <p:nvSpPr>
          <p:cNvPr id="530" name="AutoShape 71"/>
          <p:cNvSpPr>
            <a:spLocks noChangeArrowheads="1"/>
          </p:cNvSpPr>
          <p:nvPr/>
        </p:nvSpPr>
        <p:spPr bwMode="auto">
          <a:xfrm>
            <a:off x="1594644" y="305352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Chan Serv</a:t>
            </a:r>
          </a:p>
        </p:txBody>
      </p:sp>
      <p:cxnSp>
        <p:nvCxnSpPr>
          <p:cNvPr id="31900" name="AutoShape 78"/>
          <p:cNvCxnSpPr>
            <a:cxnSpLocks noChangeShapeType="1"/>
          </p:cNvCxnSpPr>
          <p:nvPr/>
        </p:nvCxnSpPr>
        <p:spPr bwMode="auto">
          <a:xfrm>
            <a:off x="2794000" y="3187700"/>
            <a:ext cx="3381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901" name="Line 102"/>
          <p:cNvSpPr>
            <a:spLocks noChangeShapeType="1"/>
          </p:cNvSpPr>
          <p:nvPr/>
        </p:nvSpPr>
        <p:spPr bwMode="auto">
          <a:xfrm>
            <a:off x="4359275" y="3168650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902" name="Line 138"/>
          <p:cNvSpPr>
            <a:spLocks noChangeShapeType="1"/>
          </p:cNvSpPr>
          <p:nvPr/>
        </p:nvSpPr>
        <p:spPr bwMode="auto">
          <a:xfrm>
            <a:off x="1443038" y="32067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4" name="AutoShape 66"/>
          <p:cNvSpPr>
            <a:spLocks noChangeArrowheads="1"/>
          </p:cNvSpPr>
          <p:nvPr/>
        </p:nvSpPr>
        <p:spPr bwMode="auto">
          <a:xfrm>
            <a:off x="3145631" y="312972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IOC</a:t>
            </a:r>
          </a:p>
        </p:txBody>
      </p:sp>
      <p:sp>
        <p:nvSpPr>
          <p:cNvPr id="535" name="AutoShape 71"/>
          <p:cNvSpPr>
            <a:spLocks noChangeArrowheads="1"/>
          </p:cNvSpPr>
          <p:nvPr/>
        </p:nvSpPr>
        <p:spPr bwMode="auto">
          <a:xfrm>
            <a:off x="1608931" y="3129726"/>
            <a:ext cx="1198563" cy="2698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>
                <a:solidFill>
                  <a:schemeClr val="bg1"/>
                </a:solidFill>
              </a:rPr>
              <a:t>FEB Chan Serv</a:t>
            </a:r>
          </a:p>
        </p:txBody>
      </p:sp>
      <p:cxnSp>
        <p:nvCxnSpPr>
          <p:cNvPr id="31909" name="AutoShape 78"/>
          <p:cNvCxnSpPr>
            <a:cxnSpLocks noChangeShapeType="1"/>
          </p:cNvCxnSpPr>
          <p:nvPr/>
        </p:nvCxnSpPr>
        <p:spPr bwMode="auto">
          <a:xfrm>
            <a:off x="2808288" y="3263900"/>
            <a:ext cx="33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910" name="Line 102"/>
          <p:cNvSpPr>
            <a:spLocks noChangeShapeType="1"/>
          </p:cNvSpPr>
          <p:nvPr/>
        </p:nvSpPr>
        <p:spPr bwMode="auto">
          <a:xfrm>
            <a:off x="4373563" y="3244850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911" name="Line 138"/>
          <p:cNvSpPr>
            <a:spLocks noChangeShapeType="1"/>
          </p:cNvSpPr>
          <p:nvPr/>
        </p:nvSpPr>
        <p:spPr bwMode="auto">
          <a:xfrm>
            <a:off x="1457325" y="3282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9" name="AutoShape 28"/>
          <p:cNvSpPr>
            <a:spLocks noChangeArrowheads="1"/>
          </p:cNvSpPr>
          <p:nvPr/>
        </p:nvSpPr>
        <p:spPr bwMode="auto">
          <a:xfrm>
            <a:off x="7617619" y="1266001"/>
            <a:ext cx="1165702" cy="306467"/>
          </a:xfrm>
          <a:prstGeom prst="roundRect">
            <a:avLst>
              <a:gd name="adj" fmla="val 16667"/>
            </a:avLst>
          </a:prstGeom>
          <a:solidFill>
            <a:srgbClr val="229E3A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 dirty="0" smtClean="0"/>
              <a:t>Field Point Unit</a:t>
            </a:r>
            <a:endParaRPr lang="en-US" sz="1200" dirty="0"/>
          </a:p>
        </p:txBody>
      </p:sp>
      <p:sp>
        <p:nvSpPr>
          <p:cNvPr id="31915" name="Line 96"/>
          <p:cNvSpPr>
            <a:spLocks noChangeShapeType="1"/>
          </p:cNvSpPr>
          <p:nvPr/>
        </p:nvSpPr>
        <p:spPr bwMode="auto">
          <a:xfrm flipH="1">
            <a:off x="7389813" y="1493838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1" name="AutoShape 28"/>
          <p:cNvSpPr>
            <a:spLocks noChangeArrowheads="1"/>
          </p:cNvSpPr>
          <p:nvPr/>
        </p:nvSpPr>
        <p:spPr bwMode="auto">
          <a:xfrm>
            <a:off x="7693819" y="1340614"/>
            <a:ext cx="1165702" cy="306467"/>
          </a:xfrm>
          <a:prstGeom prst="roundRect">
            <a:avLst>
              <a:gd name="adj" fmla="val 16667"/>
            </a:avLst>
          </a:prstGeom>
          <a:solidFill>
            <a:srgbClr val="229E3A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 dirty="0" smtClean="0"/>
              <a:t>Field Point Unit</a:t>
            </a:r>
            <a:endParaRPr lang="en-US" sz="1200" dirty="0"/>
          </a:p>
        </p:txBody>
      </p:sp>
      <p:sp>
        <p:nvSpPr>
          <p:cNvPr id="31919" name="Line 96"/>
          <p:cNvSpPr>
            <a:spLocks noChangeShapeType="1"/>
          </p:cNvSpPr>
          <p:nvPr/>
        </p:nvSpPr>
        <p:spPr bwMode="auto">
          <a:xfrm flipH="1">
            <a:off x="7389813" y="1570038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3" name="AutoShape 28"/>
          <p:cNvSpPr>
            <a:spLocks noChangeArrowheads="1"/>
          </p:cNvSpPr>
          <p:nvPr/>
        </p:nvSpPr>
        <p:spPr bwMode="auto">
          <a:xfrm>
            <a:off x="7747317" y="1415147"/>
            <a:ext cx="1165702" cy="306467"/>
          </a:xfrm>
          <a:prstGeom prst="roundRect">
            <a:avLst>
              <a:gd name="adj" fmla="val 16667"/>
            </a:avLst>
          </a:prstGeom>
          <a:solidFill>
            <a:srgbClr val="229E3A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 dirty="0" smtClean="0"/>
              <a:t>Field Point Unit</a:t>
            </a:r>
            <a:endParaRPr lang="en-US" sz="1200" dirty="0"/>
          </a:p>
        </p:txBody>
      </p:sp>
      <p:sp>
        <p:nvSpPr>
          <p:cNvPr id="544" name="AutoShape 28"/>
          <p:cNvSpPr>
            <a:spLocks noChangeArrowheads="1"/>
          </p:cNvSpPr>
          <p:nvPr/>
        </p:nvSpPr>
        <p:spPr bwMode="auto">
          <a:xfrm>
            <a:off x="7823517" y="1491347"/>
            <a:ext cx="1165702" cy="306467"/>
          </a:xfrm>
          <a:prstGeom prst="roundRect">
            <a:avLst>
              <a:gd name="adj" fmla="val 16667"/>
            </a:avLst>
          </a:prstGeom>
          <a:solidFill>
            <a:srgbClr val="229E3A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  <a:flatTx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sz="1200" dirty="0" smtClean="0"/>
              <a:t>Field Point Unit</a:t>
            </a:r>
            <a:endParaRPr lang="en-US" sz="1200" dirty="0"/>
          </a:p>
        </p:txBody>
      </p:sp>
      <p:sp>
        <p:nvSpPr>
          <p:cNvPr id="31926" name="Line 99"/>
          <p:cNvSpPr>
            <a:spLocks noChangeShapeType="1"/>
          </p:cNvSpPr>
          <p:nvPr/>
        </p:nvSpPr>
        <p:spPr bwMode="auto">
          <a:xfrm flipH="1">
            <a:off x="7389813" y="164623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6" name="Line 44"/>
          <p:cNvSpPr>
            <a:spLocks noChangeShapeType="1"/>
          </p:cNvSpPr>
          <p:nvPr/>
        </p:nvSpPr>
        <p:spPr bwMode="auto">
          <a:xfrm rot="21540000" flipH="1">
            <a:off x="7385050" y="1189038"/>
            <a:ext cx="46038" cy="30654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7919244" y="195180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8147844" y="195180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8376444" y="195180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8605044" y="195180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7995444" y="210420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8224044" y="210420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553" name="Oval 552"/>
          <p:cNvSpPr/>
          <p:nvPr/>
        </p:nvSpPr>
        <p:spPr>
          <a:xfrm>
            <a:off x="8452644" y="210420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554" name="Straight Connector 553"/>
          <p:cNvCxnSpPr>
            <a:endCxn id="0" idx="0"/>
          </p:cNvCxnSpPr>
          <p:nvPr/>
        </p:nvCxnSpPr>
        <p:spPr>
          <a:xfrm rot="5400000">
            <a:off x="7919244" y="1875631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rot="5400000">
            <a:off x="8147844" y="1875631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rot="5400000">
            <a:off x="8375651" y="187325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rot="5400000">
            <a:off x="8604251" y="187325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>
            <a:endCxn id="0" idx="0"/>
          </p:cNvCxnSpPr>
          <p:nvPr/>
        </p:nvCxnSpPr>
        <p:spPr>
          <a:xfrm rot="5400000">
            <a:off x="7920832" y="1950244"/>
            <a:ext cx="304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/>
          <p:nvPr/>
        </p:nvCxnSpPr>
        <p:spPr>
          <a:xfrm rot="5400000">
            <a:off x="8149432" y="1950244"/>
            <a:ext cx="304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rot="5400000">
            <a:off x="8375651" y="194945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1" name="Oval 560"/>
          <p:cNvSpPr/>
          <p:nvPr/>
        </p:nvSpPr>
        <p:spPr>
          <a:xfrm>
            <a:off x="8681244" y="2104201"/>
            <a:ext cx="152400" cy="152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562" name="Straight Connector 561"/>
          <p:cNvCxnSpPr/>
          <p:nvPr/>
        </p:nvCxnSpPr>
        <p:spPr>
          <a:xfrm rot="5400000">
            <a:off x="8606632" y="1950244"/>
            <a:ext cx="304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Text Box 59"/>
          <p:cNvSpPr txBox="1">
            <a:spLocks noChangeArrowheads="1"/>
          </p:cNvSpPr>
          <p:nvPr/>
        </p:nvSpPr>
        <p:spPr bwMode="auto">
          <a:xfrm rot="16200000">
            <a:off x="8189913" y="1900238"/>
            <a:ext cx="339725" cy="87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"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en-US" dirty="0" smtClean="0"/>
              <a:t>Point Sensors</a:t>
            </a:r>
            <a:endParaRPr lang="en-US" dirty="0"/>
          </a:p>
        </p:txBody>
      </p:sp>
      <p:cxnSp>
        <p:nvCxnSpPr>
          <p:cNvPr id="564" name="Elbow Connector 563"/>
          <p:cNvCxnSpPr/>
          <p:nvPr/>
        </p:nvCxnSpPr>
        <p:spPr>
          <a:xfrm flipV="1">
            <a:off x="3271838" y="3703638"/>
            <a:ext cx="1295400" cy="228600"/>
          </a:xfrm>
          <a:prstGeom prst="bentConnector3">
            <a:avLst>
              <a:gd name="adj1" fmla="val -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hape 292"/>
          <p:cNvCxnSpPr>
            <a:stCxn id="0" idx="3"/>
            <a:endCxn id="0" idx="0"/>
          </p:cNvCxnSpPr>
          <p:nvPr/>
        </p:nvCxnSpPr>
        <p:spPr>
          <a:xfrm>
            <a:off x="2773363" y="3719513"/>
            <a:ext cx="182562" cy="24765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Line 44"/>
          <p:cNvSpPr>
            <a:spLocks noChangeShapeType="1"/>
          </p:cNvSpPr>
          <p:nvPr/>
        </p:nvSpPr>
        <p:spPr bwMode="auto">
          <a:xfrm rot="21540000">
            <a:off x="4562475" y="4222750"/>
            <a:ext cx="2873375" cy="730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7329714" y="-222068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hape 150"/>
          <p:cNvCxnSpPr>
            <a:stCxn id="487" idx="3"/>
          </p:cNvCxnSpPr>
          <p:nvPr/>
        </p:nvCxnSpPr>
        <p:spPr>
          <a:xfrm flipV="1">
            <a:off x="3555207" y="4097338"/>
            <a:ext cx="1032668" cy="55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 rot="16200000" flipV="1">
            <a:off x="6015054" y="4440222"/>
            <a:ext cx="554800" cy="183357"/>
          </a:xfrm>
          <a:prstGeom prst="bentConnector3">
            <a:avLst>
              <a:gd name="adj1" fmla="val -49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Elbow Connector 159"/>
          <p:cNvCxnSpPr/>
          <p:nvPr/>
        </p:nvCxnSpPr>
        <p:spPr>
          <a:xfrm rot="16200000" flipV="1">
            <a:off x="7136621" y="4452922"/>
            <a:ext cx="554800" cy="183357"/>
          </a:xfrm>
          <a:prstGeom prst="bentConnector3">
            <a:avLst>
              <a:gd name="adj1" fmla="val -49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Text Box 58"/>
          <p:cNvSpPr txBox="1">
            <a:spLocks noChangeArrowheads="1"/>
          </p:cNvSpPr>
          <p:nvPr/>
        </p:nvSpPr>
        <p:spPr bwMode="auto">
          <a:xfrm>
            <a:off x="5430837" y="3984625"/>
            <a:ext cx="67037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000" dirty="0" err="1" smtClean="0">
                <a:latin typeface="Century Gothic" pitchFamily="34" charset="0"/>
              </a:rPr>
              <a:t>DCSNet</a:t>
            </a:r>
            <a:endParaRPr lang="en-US" sz="1000" dirty="0">
              <a:latin typeface="Century Gothic" pitchFamily="34" charset="0"/>
            </a:endParaRPr>
          </a:p>
        </p:txBody>
      </p:sp>
      <p:cxnSp>
        <p:nvCxnSpPr>
          <p:cNvPr id="163" name="Shape 162"/>
          <p:cNvCxnSpPr>
            <a:stCxn id="487" idx="2"/>
          </p:cNvCxnSpPr>
          <p:nvPr/>
        </p:nvCxnSpPr>
        <p:spPr>
          <a:xfrm rot="16200000" flipH="1">
            <a:off x="3799285" y="3394442"/>
            <a:ext cx="152400" cy="183911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4734307" y="4451732"/>
            <a:ext cx="1230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DCS Network Overview</a:t>
            </a: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A. Norman (U. Virginia)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C56BD-EF0B-4963-96B6-C50CE1A09825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283242" y="1671687"/>
            <a:ext cx="4403558" cy="214460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4211053" y="4173728"/>
            <a:ext cx="4475747" cy="214460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" name="TextBox 4"/>
          <p:cNvSpPr txBox="1"/>
          <p:nvPr/>
        </p:nvSpPr>
        <p:spPr bwMode="auto">
          <a:xfrm>
            <a:off x="5365750" y="3498850"/>
            <a:ext cx="2166938" cy="3175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 site Control Room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5"/>
          <p:cNvSpPr txBox="1"/>
          <p:nvPr/>
        </p:nvSpPr>
        <p:spPr bwMode="auto">
          <a:xfrm>
            <a:off x="5365750" y="6032500"/>
            <a:ext cx="2347913" cy="3175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FNAL site Control Room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" y="1600200"/>
            <a:ext cx="3176337" cy="243055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529389" y="4459675"/>
            <a:ext cx="3176337" cy="178717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TextBox 8"/>
          <p:cNvSpPr txBox="1"/>
          <p:nvPr/>
        </p:nvSpPr>
        <p:spPr bwMode="auto">
          <a:xfrm>
            <a:off x="668338" y="5929313"/>
            <a:ext cx="2965450" cy="3175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Hall Controls Access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9"/>
          <p:cNvSpPr txBox="1"/>
          <p:nvPr/>
        </p:nvSpPr>
        <p:spPr bwMode="auto">
          <a:xfrm>
            <a:off x="746125" y="3744913"/>
            <a:ext cx="2513013" cy="3175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 Site Electronics Room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684421" y="1814661"/>
            <a:ext cx="1299411" cy="28594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/>
              <a:t>DCS Chan. Server/IOC</a:t>
            </a:r>
            <a:endParaRPr lang="en-US" sz="90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1684421" y="2243582"/>
            <a:ext cx="1299411" cy="28594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/>
              <a:t>DCS Chan. Server/IOC</a:t>
            </a:r>
            <a:endParaRPr lang="en-US" sz="900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1684421" y="2886964"/>
            <a:ext cx="1299411" cy="28594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/>
              <a:t>DCS Chan. Server/IOC</a:t>
            </a:r>
            <a:endParaRPr lang="en-US" sz="900" dirty="0"/>
          </a:p>
        </p:txBody>
      </p:sp>
      <p:sp>
        <p:nvSpPr>
          <p:cNvPr id="19" name="Down Arrow 18"/>
          <p:cNvSpPr/>
          <p:nvPr/>
        </p:nvSpPr>
        <p:spPr bwMode="auto">
          <a:xfrm>
            <a:off x="2334126" y="2601016"/>
            <a:ext cx="72189" cy="21446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1684421" y="3244398"/>
            <a:ext cx="1299411" cy="28594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/>
              <a:t>DCS Local Logger </a:t>
            </a:r>
          </a:p>
          <a:p>
            <a:pPr algn="ctr">
              <a:defRPr/>
            </a:pPr>
            <a:r>
              <a:rPr lang="en-US" sz="900" dirty="0" smtClean="0"/>
              <a:t>(4TB storage)</a:t>
            </a:r>
            <a:endParaRPr lang="en-US" sz="9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4788568" y="1814661"/>
            <a:ext cx="1443789" cy="428921"/>
          </a:xfrm>
          <a:prstGeom prst="roundRect">
            <a:avLst/>
          </a:prstGeom>
          <a:solidFill>
            <a:srgbClr val="0070C0"/>
          </a:solidFill>
          <a:ln>
            <a:solidFill>
              <a:srgbClr val="A597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/>
              <a:t>DCS Master Server 1</a:t>
            </a:r>
          </a:p>
          <a:p>
            <a:pPr algn="ctr">
              <a:defRPr/>
            </a:pPr>
            <a:r>
              <a:rPr lang="en-US" sz="900" dirty="0" smtClean="0"/>
              <a:t>(Displays and Controls)</a:t>
            </a:r>
            <a:endParaRPr lang="en-US" sz="90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4788568" y="4388188"/>
            <a:ext cx="1443789" cy="428921"/>
          </a:xfrm>
          <a:prstGeom prst="roundRect">
            <a:avLst/>
          </a:prstGeom>
          <a:solidFill>
            <a:srgbClr val="0070C0"/>
          </a:solidFill>
          <a:ln>
            <a:solidFill>
              <a:srgbClr val="A597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DCS Master Server 2</a:t>
            </a:r>
          </a:p>
          <a:p>
            <a:pPr algn="ctr">
              <a:defRPr/>
            </a:pPr>
            <a:r>
              <a:rPr lang="en-US" dirty="0" smtClean="0"/>
              <a:t>(Displays and Controls)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4788568" y="2601016"/>
            <a:ext cx="1010653" cy="214461"/>
          </a:xfrm>
          <a:prstGeom prst="roundRect">
            <a:avLst/>
          </a:prstGeom>
          <a:solidFill>
            <a:srgbClr val="229E3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/>
              <a:t>DCS User Client</a:t>
            </a:r>
            <a:endParaRPr lang="en-US" sz="900" dirty="0"/>
          </a:p>
        </p:txBody>
      </p:sp>
      <p:cxnSp>
        <p:nvCxnSpPr>
          <p:cNvPr id="24" name="Elbow Connector 23"/>
          <p:cNvCxnSpPr>
            <a:stCxn id="0" idx="3"/>
            <a:endCxn id="0" idx="1"/>
          </p:cNvCxnSpPr>
          <p:nvPr/>
        </p:nvCxnSpPr>
        <p:spPr bwMode="auto">
          <a:xfrm>
            <a:off x="3633788" y="2816225"/>
            <a:ext cx="577850" cy="2430463"/>
          </a:xfrm>
          <a:prstGeom prst="bentConnector3">
            <a:avLst>
              <a:gd name="adj1" fmla="val 50000"/>
            </a:avLst>
          </a:prstGeom>
          <a:ln>
            <a:prstDash val="sysDash"/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3200400" y="2457450"/>
            <a:ext cx="1371600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1771650" y="3387725"/>
            <a:ext cx="2857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rot="10800000">
            <a:off x="4572000" y="2671763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81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5368" y="5281774"/>
            <a:ext cx="757989" cy="750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82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8839" y="1743174"/>
            <a:ext cx="1719261" cy="951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 bwMode="auto">
          <a:xfrm>
            <a:off x="4788568" y="5603465"/>
            <a:ext cx="1010653" cy="357434"/>
          </a:xfrm>
          <a:prstGeom prst="roundRect">
            <a:avLst/>
          </a:prstGeom>
          <a:solidFill>
            <a:srgbClr val="229E3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Remote DCS User Client</a:t>
            </a:r>
            <a:endParaRPr lang="en-US" dirty="0"/>
          </a:p>
        </p:txBody>
      </p:sp>
      <p:pic>
        <p:nvPicPr>
          <p:cNvPr id="32824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0971" y="4245214"/>
            <a:ext cx="1719261" cy="951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825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168" y="5281774"/>
            <a:ext cx="757989" cy="750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 bwMode="auto">
          <a:xfrm>
            <a:off x="4788568" y="4888596"/>
            <a:ext cx="1443789" cy="42892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Database Server</a:t>
            </a:r>
          </a:p>
          <a:p>
            <a:pPr algn="ctr">
              <a:defRPr/>
            </a:pPr>
            <a:r>
              <a:rPr lang="en-US" dirty="0" smtClean="0"/>
              <a:t>(FNAL/Feynman CD)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 bwMode="auto">
          <a:xfrm rot="5400000">
            <a:off x="3714750" y="2743200"/>
            <a:ext cx="17160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rot="10800000">
            <a:off x="4572000" y="2457450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rot="10800000">
            <a:off x="4572000" y="2028825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rot="5400000">
            <a:off x="3714750" y="5245100"/>
            <a:ext cx="17160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10800000">
            <a:off x="4572000" y="4602163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rot="10800000">
            <a:off x="4572000" y="5103813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10800000">
            <a:off x="4572000" y="5818188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rot="10800000" flipV="1">
            <a:off x="6232525" y="2028825"/>
            <a:ext cx="504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 rot="10800000" flipV="1">
            <a:off x="6232525" y="4602163"/>
            <a:ext cx="504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0" idx="3"/>
          </p:cNvCxnSpPr>
          <p:nvPr/>
        </p:nvCxnSpPr>
        <p:spPr bwMode="auto">
          <a:xfrm flipH="1">
            <a:off x="3200400" y="2816225"/>
            <a:ext cx="4333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0" idx="1"/>
          </p:cNvCxnSpPr>
          <p:nvPr/>
        </p:nvCxnSpPr>
        <p:spPr bwMode="auto">
          <a:xfrm rot="10800000">
            <a:off x="4211638" y="5246688"/>
            <a:ext cx="3603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66"/>
          <p:cNvSpPr txBox="1"/>
          <p:nvPr/>
        </p:nvSpPr>
        <p:spPr bwMode="auto">
          <a:xfrm>
            <a:off x="3633788" y="2243138"/>
            <a:ext cx="6667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b="1" dirty="0" err="1" smtClean="0">
                <a:solidFill>
                  <a:srgbClr val="229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67"/>
          <p:cNvSpPr txBox="1"/>
          <p:nvPr/>
        </p:nvSpPr>
        <p:spPr bwMode="auto">
          <a:xfrm>
            <a:off x="3128211" y="3029938"/>
            <a:ext cx="335314" cy="57387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b="1" dirty="0" err="1" smtClean="0">
                <a:solidFill>
                  <a:srgbClr val="229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68"/>
          <p:cNvSpPr txBox="1"/>
          <p:nvPr/>
        </p:nvSpPr>
        <p:spPr bwMode="auto">
          <a:xfrm>
            <a:off x="4283242" y="4600673"/>
            <a:ext cx="335314" cy="57387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b="1" dirty="0" err="1" smtClean="0">
                <a:solidFill>
                  <a:srgbClr val="229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71"/>
          <p:cNvSpPr txBox="1"/>
          <p:nvPr/>
        </p:nvSpPr>
        <p:spPr bwMode="auto">
          <a:xfrm>
            <a:off x="2511425" y="4530725"/>
            <a:ext cx="688975" cy="404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b="1" dirty="0" err="1" smtClean="0">
                <a:solidFill>
                  <a:srgbClr val="229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rot="10800000">
            <a:off x="2984500" y="3387725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10800000">
            <a:off x="2984500" y="3030538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rot="10800000">
            <a:off x="2984500" y="2386013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rot="10800000">
            <a:off x="2984500" y="1957388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52"/>
          <p:cNvGrpSpPr>
            <a:grpSpLocks noChangeAspect="1"/>
          </p:cNvGrpSpPr>
          <p:nvPr/>
        </p:nvGrpSpPr>
        <p:grpSpPr bwMode="auto">
          <a:xfrm>
            <a:off x="3069556" y="4674136"/>
            <a:ext cx="419602" cy="382752"/>
            <a:chOff x="4993" y="2376"/>
            <a:chExt cx="279" cy="257"/>
          </a:xfrm>
        </p:grpSpPr>
        <p:sp>
          <p:nvSpPr>
            <p:cNvPr id="32869" name="AutoShape 42"/>
            <p:cNvSpPr>
              <a:spLocks noChangeAspect="1" noChangeArrowheads="1" noTextEdit="1"/>
            </p:cNvSpPr>
            <p:nvPr/>
          </p:nvSpPr>
          <p:spPr bwMode="auto">
            <a:xfrm>
              <a:off x="4993" y="2376"/>
              <a:ext cx="279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Freeform 70"/>
            <p:cNvSpPr>
              <a:spLocks/>
            </p:cNvSpPr>
            <p:nvPr/>
          </p:nvSpPr>
          <p:spPr bwMode="auto">
            <a:xfrm>
              <a:off x="5003" y="2428"/>
              <a:ext cx="259" cy="205"/>
            </a:xfrm>
            <a:custGeom>
              <a:avLst/>
              <a:gdLst>
                <a:gd name="T0" fmla="*/ 4 w 2078"/>
                <a:gd name="T1" fmla="*/ 2 h 1641"/>
                <a:gd name="T2" fmla="*/ 4 w 2078"/>
                <a:gd name="T3" fmla="*/ 2 h 1641"/>
                <a:gd name="T4" fmla="*/ 3 w 2078"/>
                <a:gd name="T5" fmla="*/ 3 h 1641"/>
                <a:gd name="T6" fmla="*/ 3 w 2078"/>
                <a:gd name="T7" fmla="*/ 3 h 1641"/>
                <a:gd name="T8" fmla="*/ 3 w 2078"/>
                <a:gd name="T9" fmla="*/ 3 h 1641"/>
                <a:gd name="T10" fmla="*/ 3 w 2078"/>
                <a:gd name="T11" fmla="*/ 3 h 1641"/>
                <a:gd name="T12" fmla="*/ 2 w 2078"/>
                <a:gd name="T13" fmla="*/ 3 h 1641"/>
                <a:gd name="T14" fmla="*/ 1 w 2078"/>
                <a:gd name="T15" fmla="*/ 3 h 1641"/>
                <a:gd name="T16" fmla="*/ 0 w 2078"/>
                <a:gd name="T17" fmla="*/ 2 h 1641"/>
                <a:gd name="T18" fmla="*/ 0 w 2078"/>
                <a:gd name="T19" fmla="*/ 2 h 1641"/>
                <a:gd name="T20" fmla="*/ 0 w 2078"/>
                <a:gd name="T21" fmla="*/ 2 h 1641"/>
                <a:gd name="T22" fmla="*/ 0 w 2078"/>
                <a:gd name="T23" fmla="*/ 2 h 1641"/>
                <a:gd name="T24" fmla="*/ 0 w 2078"/>
                <a:gd name="T25" fmla="*/ 2 h 1641"/>
                <a:gd name="T26" fmla="*/ 0 w 2078"/>
                <a:gd name="T27" fmla="*/ 2 h 1641"/>
                <a:gd name="T28" fmla="*/ 0 w 2078"/>
                <a:gd name="T29" fmla="*/ 2 h 1641"/>
                <a:gd name="T30" fmla="*/ 0 w 2078"/>
                <a:gd name="T31" fmla="*/ 2 h 1641"/>
                <a:gd name="T32" fmla="*/ 0 w 2078"/>
                <a:gd name="T33" fmla="*/ 2 h 1641"/>
                <a:gd name="T34" fmla="*/ 0 w 2078"/>
                <a:gd name="T35" fmla="*/ 2 h 1641"/>
                <a:gd name="T36" fmla="*/ 0 w 2078"/>
                <a:gd name="T37" fmla="*/ 2 h 1641"/>
                <a:gd name="T38" fmla="*/ 0 w 2078"/>
                <a:gd name="T39" fmla="*/ 2 h 1641"/>
                <a:gd name="T40" fmla="*/ 0 w 2078"/>
                <a:gd name="T41" fmla="*/ 2 h 1641"/>
                <a:gd name="T42" fmla="*/ 0 w 2078"/>
                <a:gd name="T43" fmla="*/ 2 h 1641"/>
                <a:gd name="T44" fmla="*/ 0 w 2078"/>
                <a:gd name="T45" fmla="*/ 2 h 1641"/>
                <a:gd name="T46" fmla="*/ 0 w 2078"/>
                <a:gd name="T47" fmla="*/ 1 h 1641"/>
                <a:gd name="T48" fmla="*/ 0 w 2078"/>
                <a:gd name="T49" fmla="*/ 1 h 1641"/>
                <a:gd name="T50" fmla="*/ 1 w 2078"/>
                <a:gd name="T51" fmla="*/ 1 h 1641"/>
                <a:gd name="T52" fmla="*/ 2 w 2078"/>
                <a:gd name="T53" fmla="*/ 1 h 1641"/>
                <a:gd name="T54" fmla="*/ 2 w 2078"/>
                <a:gd name="T55" fmla="*/ 0 h 1641"/>
                <a:gd name="T56" fmla="*/ 2 w 2078"/>
                <a:gd name="T57" fmla="*/ 0 h 1641"/>
                <a:gd name="T58" fmla="*/ 2 w 2078"/>
                <a:gd name="T59" fmla="*/ 1 h 1641"/>
                <a:gd name="T60" fmla="*/ 3 w 2078"/>
                <a:gd name="T61" fmla="*/ 1 h 1641"/>
                <a:gd name="T62" fmla="*/ 3 w 2078"/>
                <a:gd name="T63" fmla="*/ 0 h 1641"/>
                <a:gd name="T64" fmla="*/ 4 w 2078"/>
                <a:gd name="T65" fmla="*/ 0 h 1641"/>
                <a:gd name="T66" fmla="*/ 3 w 2078"/>
                <a:gd name="T67" fmla="*/ 2 h 1641"/>
                <a:gd name="T68" fmla="*/ 4 w 2078"/>
                <a:gd name="T69" fmla="*/ 2 h 16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78"/>
                <a:gd name="T106" fmla="*/ 0 h 1641"/>
                <a:gd name="T107" fmla="*/ 2078 w 2078"/>
                <a:gd name="T108" fmla="*/ 1641 h 16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78" h="1641">
                  <a:moveTo>
                    <a:pt x="2078" y="1125"/>
                  </a:moveTo>
                  <a:lnTo>
                    <a:pt x="1947" y="1191"/>
                  </a:lnTo>
                  <a:lnTo>
                    <a:pt x="1725" y="1495"/>
                  </a:lnTo>
                  <a:lnTo>
                    <a:pt x="1684" y="1601"/>
                  </a:lnTo>
                  <a:lnTo>
                    <a:pt x="1501" y="1641"/>
                  </a:lnTo>
                  <a:lnTo>
                    <a:pt x="1435" y="1627"/>
                  </a:lnTo>
                  <a:lnTo>
                    <a:pt x="1264" y="1614"/>
                  </a:lnTo>
                  <a:lnTo>
                    <a:pt x="450" y="1416"/>
                  </a:lnTo>
                  <a:lnTo>
                    <a:pt x="122" y="1310"/>
                  </a:lnTo>
                  <a:lnTo>
                    <a:pt x="98" y="1281"/>
                  </a:lnTo>
                  <a:lnTo>
                    <a:pt x="75" y="1252"/>
                  </a:lnTo>
                  <a:lnTo>
                    <a:pt x="55" y="1222"/>
                  </a:lnTo>
                  <a:lnTo>
                    <a:pt x="37" y="1191"/>
                  </a:lnTo>
                  <a:lnTo>
                    <a:pt x="23" y="1159"/>
                  </a:lnTo>
                  <a:lnTo>
                    <a:pt x="12" y="1127"/>
                  </a:lnTo>
                  <a:lnTo>
                    <a:pt x="4" y="1093"/>
                  </a:lnTo>
                  <a:lnTo>
                    <a:pt x="0" y="1059"/>
                  </a:lnTo>
                  <a:lnTo>
                    <a:pt x="0" y="1025"/>
                  </a:lnTo>
                  <a:lnTo>
                    <a:pt x="6" y="988"/>
                  </a:lnTo>
                  <a:lnTo>
                    <a:pt x="16" y="951"/>
                  </a:lnTo>
                  <a:lnTo>
                    <a:pt x="30" y="915"/>
                  </a:lnTo>
                  <a:lnTo>
                    <a:pt x="51" y="876"/>
                  </a:lnTo>
                  <a:lnTo>
                    <a:pt x="78" y="836"/>
                  </a:lnTo>
                  <a:lnTo>
                    <a:pt x="110" y="796"/>
                  </a:lnTo>
                  <a:lnTo>
                    <a:pt x="149" y="755"/>
                  </a:lnTo>
                  <a:lnTo>
                    <a:pt x="700" y="410"/>
                  </a:lnTo>
                  <a:lnTo>
                    <a:pt x="884" y="397"/>
                  </a:lnTo>
                  <a:lnTo>
                    <a:pt x="936" y="0"/>
                  </a:lnTo>
                  <a:lnTo>
                    <a:pt x="989" y="27"/>
                  </a:lnTo>
                  <a:lnTo>
                    <a:pt x="976" y="385"/>
                  </a:lnTo>
                  <a:lnTo>
                    <a:pt x="1737" y="517"/>
                  </a:lnTo>
                  <a:lnTo>
                    <a:pt x="1789" y="133"/>
                  </a:lnTo>
                  <a:lnTo>
                    <a:pt x="1842" y="146"/>
                  </a:lnTo>
                  <a:lnTo>
                    <a:pt x="1829" y="873"/>
                  </a:lnTo>
                  <a:lnTo>
                    <a:pt x="2078" y="1125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71" name="Freeform 71"/>
            <p:cNvSpPr>
              <a:spLocks/>
            </p:cNvSpPr>
            <p:nvPr/>
          </p:nvSpPr>
          <p:spPr bwMode="auto">
            <a:xfrm>
              <a:off x="5143" y="2376"/>
              <a:ext cx="14" cy="106"/>
            </a:xfrm>
            <a:custGeom>
              <a:avLst/>
              <a:gdLst>
                <a:gd name="T0" fmla="*/ 0 w 116"/>
                <a:gd name="T1" fmla="*/ 1 h 850"/>
                <a:gd name="T2" fmla="*/ 0 w 116"/>
                <a:gd name="T3" fmla="*/ 1 h 850"/>
                <a:gd name="T4" fmla="*/ 0 w 116"/>
                <a:gd name="T5" fmla="*/ 0 h 850"/>
                <a:gd name="T6" fmla="*/ 0 w 116"/>
                <a:gd name="T7" fmla="*/ 0 h 850"/>
                <a:gd name="T8" fmla="*/ 0 w 116"/>
                <a:gd name="T9" fmla="*/ 0 h 850"/>
                <a:gd name="T10" fmla="*/ 0 w 116"/>
                <a:gd name="T11" fmla="*/ 0 h 850"/>
                <a:gd name="T12" fmla="*/ 0 w 116"/>
                <a:gd name="T13" fmla="*/ 0 h 850"/>
                <a:gd name="T14" fmla="*/ 0 w 116"/>
                <a:gd name="T15" fmla="*/ 0 h 850"/>
                <a:gd name="T16" fmla="*/ 0 w 116"/>
                <a:gd name="T17" fmla="*/ 1 h 850"/>
                <a:gd name="T18" fmla="*/ 0 w 116"/>
                <a:gd name="T19" fmla="*/ 2 h 850"/>
                <a:gd name="T20" fmla="*/ 0 w 116"/>
                <a:gd name="T21" fmla="*/ 2 h 850"/>
                <a:gd name="T22" fmla="*/ 0 w 116"/>
                <a:gd name="T23" fmla="*/ 1 h 8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850"/>
                <a:gd name="T38" fmla="*/ 116 w 116"/>
                <a:gd name="T39" fmla="*/ 850 h 8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850">
                  <a:moveTo>
                    <a:pt x="0" y="779"/>
                  </a:moveTo>
                  <a:lnTo>
                    <a:pt x="13" y="579"/>
                  </a:lnTo>
                  <a:lnTo>
                    <a:pt x="36" y="284"/>
                  </a:lnTo>
                  <a:lnTo>
                    <a:pt x="46" y="278"/>
                  </a:lnTo>
                  <a:lnTo>
                    <a:pt x="64" y="0"/>
                  </a:lnTo>
                  <a:lnTo>
                    <a:pt x="97" y="0"/>
                  </a:lnTo>
                  <a:lnTo>
                    <a:pt x="100" y="274"/>
                  </a:lnTo>
                  <a:lnTo>
                    <a:pt x="113" y="288"/>
                  </a:lnTo>
                  <a:lnTo>
                    <a:pt x="116" y="592"/>
                  </a:lnTo>
                  <a:lnTo>
                    <a:pt x="113" y="850"/>
                  </a:lnTo>
                  <a:lnTo>
                    <a:pt x="0" y="850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72" name="Freeform 72"/>
            <p:cNvSpPr>
              <a:spLocks/>
            </p:cNvSpPr>
            <p:nvPr/>
          </p:nvSpPr>
          <p:spPr bwMode="auto">
            <a:xfrm>
              <a:off x="5242" y="2383"/>
              <a:ext cx="14" cy="118"/>
            </a:xfrm>
            <a:custGeom>
              <a:avLst/>
              <a:gdLst>
                <a:gd name="T0" fmla="*/ 0 w 116"/>
                <a:gd name="T1" fmla="*/ 2 h 936"/>
                <a:gd name="T2" fmla="*/ 0 w 116"/>
                <a:gd name="T3" fmla="*/ 1 h 936"/>
                <a:gd name="T4" fmla="*/ 0 w 116"/>
                <a:gd name="T5" fmla="*/ 1 h 936"/>
                <a:gd name="T6" fmla="*/ 0 w 116"/>
                <a:gd name="T7" fmla="*/ 1 h 936"/>
                <a:gd name="T8" fmla="*/ 0 w 116"/>
                <a:gd name="T9" fmla="*/ 0 h 936"/>
                <a:gd name="T10" fmla="*/ 0 w 116"/>
                <a:gd name="T11" fmla="*/ 0 h 936"/>
                <a:gd name="T12" fmla="*/ 0 w 116"/>
                <a:gd name="T13" fmla="*/ 1 h 936"/>
                <a:gd name="T14" fmla="*/ 0 w 116"/>
                <a:gd name="T15" fmla="*/ 1 h 936"/>
                <a:gd name="T16" fmla="*/ 0 w 116"/>
                <a:gd name="T17" fmla="*/ 1 h 936"/>
                <a:gd name="T18" fmla="*/ 0 w 116"/>
                <a:gd name="T19" fmla="*/ 2 h 936"/>
                <a:gd name="T20" fmla="*/ 0 w 116"/>
                <a:gd name="T21" fmla="*/ 2 h 936"/>
                <a:gd name="T22" fmla="*/ 0 w 116"/>
                <a:gd name="T23" fmla="*/ 2 h 9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936"/>
                <a:gd name="T38" fmla="*/ 116 w 116"/>
                <a:gd name="T39" fmla="*/ 936 h 9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936">
                  <a:moveTo>
                    <a:pt x="0" y="865"/>
                  </a:moveTo>
                  <a:lnTo>
                    <a:pt x="14" y="578"/>
                  </a:lnTo>
                  <a:lnTo>
                    <a:pt x="36" y="284"/>
                  </a:lnTo>
                  <a:lnTo>
                    <a:pt x="45" y="278"/>
                  </a:lnTo>
                  <a:lnTo>
                    <a:pt x="63" y="0"/>
                  </a:lnTo>
                  <a:lnTo>
                    <a:pt x="96" y="0"/>
                  </a:lnTo>
                  <a:lnTo>
                    <a:pt x="100" y="273"/>
                  </a:lnTo>
                  <a:lnTo>
                    <a:pt x="113" y="288"/>
                  </a:lnTo>
                  <a:lnTo>
                    <a:pt x="116" y="591"/>
                  </a:lnTo>
                  <a:lnTo>
                    <a:pt x="113" y="936"/>
                  </a:lnTo>
                  <a:lnTo>
                    <a:pt x="0" y="936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73" name="Freeform 73"/>
            <p:cNvSpPr>
              <a:spLocks/>
            </p:cNvSpPr>
            <p:nvPr/>
          </p:nvSpPr>
          <p:spPr bwMode="auto">
            <a:xfrm>
              <a:off x="5145" y="2377"/>
              <a:ext cx="11" cy="105"/>
            </a:xfrm>
            <a:custGeom>
              <a:avLst/>
              <a:gdLst>
                <a:gd name="T0" fmla="*/ 0 w 83"/>
                <a:gd name="T1" fmla="*/ 1 h 843"/>
                <a:gd name="T2" fmla="*/ 0 w 83"/>
                <a:gd name="T3" fmla="*/ 1 h 843"/>
                <a:gd name="T4" fmla="*/ 0 w 83"/>
                <a:gd name="T5" fmla="*/ 0 h 843"/>
                <a:gd name="T6" fmla="*/ 0 w 83"/>
                <a:gd name="T7" fmla="*/ 0 h 843"/>
                <a:gd name="T8" fmla="*/ 0 w 83"/>
                <a:gd name="T9" fmla="*/ 0 h 843"/>
                <a:gd name="T10" fmla="*/ 0 w 83"/>
                <a:gd name="T11" fmla="*/ 0 h 843"/>
                <a:gd name="T12" fmla="*/ 0 w 83"/>
                <a:gd name="T13" fmla="*/ 0 h 843"/>
                <a:gd name="T14" fmla="*/ 0 w 83"/>
                <a:gd name="T15" fmla="*/ 0 h 843"/>
                <a:gd name="T16" fmla="*/ 0 w 83"/>
                <a:gd name="T17" fmla="*/ 1 h 843"/>
                <a:gd name="T18" fmla="*/ 0 w 83"/>
                <a:gd name="T19" fmla="*/ 2 h 843"/>
                <a:gd name="T20" fmla="*/ 0 w 83"/>
                <a:gd name="T21" fmla="*/ 2 h 843"/>
                <a:gd name="T22" fmla="*/ 0 w 83"/>
                <a:gd name="T23" fmla="*/ 1 h 8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843"/>
                <a:gd name="T38" fmla="*/ 83 w 83"/>
                <a:gd name="T39" fmla="*/ 843 h 8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843">
                  <a:moveTo>
                    <a:pt x="0" y="772"/>
                  </a:moveTo>
                  <a:lnTo>
                    <a:pt x="7" y="568"/>
                  </a:lnTo>
                  <a:lnTo>
                    <a:pt x="26" y="284"/>
                  </a:lnTo>
                  <a:lnTo>
                    <a:pt x="36" y="277"/>
                  </a:lnTo>
                  <a:lnTo>
                    <a:pt x="54" y="0"/>
                  </a:lnTo>
                  <a:lnTo>
                    <a:pt x="67" y="3"/>
                  </a:lnTo>
                  <a:lnTo>
                    <a:pt x="70" y="274"/>
                  </a:lnTo>
                  <a:lnTo>
                    <a:pt x="83" y="287"/>
                  </a:lnTo>
                  <a:lnTo>
                    <a:pt x="80" y="575"/>
                  </a:lnTo>
                  <a:lnTo>
                    <a:pt x="70" y="843"/>
                  </a:lnTo>
                  <a:lnTo>
                    <a:pt x="0" y="843"/>
                  </a:lnTo>
                  <a:lnTo>
                    <a:pt x="0" y="772"/>
                  </a:lnTo>
                  <a:close/>
                </a:path>
              </a:pathLst>
            </a:custGeom>
            <a:solidFill>
              <a:srgbClr val="3D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74" name="Freeform 74"/>
            <p:cNvSpPr>
              <a:spLocks/>
            </p:cNvSpPr>
            <p:nvPr/>
          </p:nvSpPr>
          <p:spPr bwMode="auto">
            <a:xfrm>
              <a:off x="5244" y="2384"/>
              <a:ext cx="10" cy="114"/>
            </a:xfrm>
            <a:custGeom>
              <a:avLst/>
              <a:gdLst>
                <a:gd name="T0" fmla="*/ 0 w 82"/>
                <a:gd name="T1" fmla="*/ 2 h 908"/>
                <a:gd name="T2" fmla="*/ 0 w 82"/>
                <a:gd name="T3" fmla="*/ 1 h 908"/>
                <a:gd name="T4" fmla="*/ 0 w 82"/>
                <a:gd name="T5" fmla="*/ 1 h 908"/>
                <a:gd name="T6" fmla="*/ 0 w 82"/>
                <a:gd name="T7" fmla="*/ 1 h 908"/>
                <a:gd name="T8" fmla="*/ 0 w 82"/>
                <a:gd name="T9" fmla="*/ 0 h 908"/>
                <a:gd name="T10" fmla="*/ 0 w 82"/>
                <a:gd name="T11" fmla="*/ 0 h 908"/>
                <a:gd name="T12" fmla="*/ 0 w 82"/>
                <a:gd name="T13" fmla="*/ 1 h 908"/>
                <a:gd name="T14" fmla="*/ 0 w 82"/>
                <a:gd name="T15" fmla="*/ 1 h 908"/>
                <a:gd name="T16" fmla="*/ 0 w 82"/>
                <a:gd name="T17" fmla="*/ 1 h 908"/>
                <a:gd name="T18" fmla="*/ 0 w 82"/>
                <a:gd name="T19" fmla="*/ 2 h 908"/>
                <a:gd name="T20" fmla="*/ 0 w 82"/>
                <a:gd name="T21" fmla="*/ 2 h 908"/>
                <a:gd name="T22" fmla="*/ 0 w 82"/>
                <a:gd name="T23" fmla="*/ 2 h 9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908"/>
                <a:gd name="T38" fmla="*/ 82 w 82"/>
                <a:gd name="T39" fmla="*/ 908 h 9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908">
                  <a:moveTo>
                    <a:pt x="0" y="772"/>
                  </a:moveTo>
                  <a:lnTo>
                    <a:pt x="6" y="567"/>
                  </a:lnTo>
                  <a:lnTo>
                    <a:pt x="26" y="284"/>
                  </a:lnTo>
                  <a:lnTo>
                    <a:pt x="35" y="277"/>
                  </a:lnTo>
                  <a:lnTo>
                    <a:pt x="53" y="0"/>
                  </a:lnTo>
                  <a:lnTo>
                    <a:pt x="66" y="3"/>
                  </a:lnTo>
                  <a:lnTo>
                    <a:pt x="70" y="274"/>
                  </a:lnTo>
                  <a:lnTo>
                    <a:pt x="82" y="287"/>
                  </a:lnTo>
                  <a:lnTo>
                    <a:pt x="79" y="574"/>
                  </a:lnTo>
                  <a:lnTo>
                    <a:pt x="70" y="908"/>
                  </a:lnTo>
                  <a:lnTo>
                    <a:pt x="0" y="908"/>
                  </a:lnTo>
                  <a:lnTo>
                    <a:pt x="0" y="772"/>
                  </a:lnTo>
                  <a:close/>
                </a:path>
              </a:pathLst>
            </a:custGeom>
            <a:solidFill>
              <a:srgbClr val="3D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75" name="Freeform 75"/>
            <p:cNvSpPr>
              <a:spLocks/>
            </p:cNvSpPr>
            <p:nvPr/>
          </p:nvSpPr>
          <p:spPr bwMode="auto">
            <a:xfrm>
              <a:off x="5149" y="2377"/>
              <a:ext cx="4" cy="105"/>
            </a:xfrm>
            <a:custGeom>
              <a:avLst/>
              <a:gdLst>
                <a:gd name="T0" fmla="*/ 0 w 36"/>
                <a:gd name="T1" fmla="*/ 2 h 840"/>
                <a:gd name="T2" fmla="*/ 0 w 36"/>
                <a:gd name="T3" fmla="*/ 1 h 840"/>
                <a:gd name="T4" fmla="*/ 0 w 36"/>
                <a:gd name="T5" fmla="*/ 1 h 840"/>
                <a:gd name="T6" fmla="*/ 0 w 36"/>
                <a:gd name="T7" fmla="*/ 1 h 840"/>
                <a:gd name="T8" fmla="*/ 0 w 36"/>
                <a:gd name="T9" fmla="*/ 0 h 840"/>
                <a:gd name="T10" fmla="*/ 0 w 36"/>
                <a:gd name="T11" fmla="*/ 0 h 840"/>
                <a:gd name="T12" fmla="*/ 0 w 36"/>
                <a:gd name="T13" fmla="*/ 1 h 840"/>
                <a:gd name="T14" fmla="*/ 0 w 36"/>
                <a:gd name="T15" fmla="*/ 1 h 840"/>
                <a:gd name="T16" fmla="*/ 0 w 36"/>
                <a:gd name="T17" fmla="*/ 1 h 840"/>
                <a:gd name="T18" fmla="*/ 0 w 36"/>
                <a:gd name="T19" fmla="*/ 2 h 840"/>
                <a:gd name="T20" fmla="*/ 0 w 36"/>
                <a:gd name="T21" fmla="*/ 2 h 840"/>
                <a:gd name="T22" fmla="*/ 0 w 36"/>
                <a:gd name="T23" fmla="*/ 2 h 8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840"/>
                <a:gd name="T38" fmla="*/ 36 w 36"/>
                <a:gd name="T39" fmla="*/ 840 h 8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840">
                  <a:moveTo>
                    <a:pt x="0" y="769"/>
                  </a:moveTo>
                  <a:lnTo>
                    <a:pt x="0" y="569"/>
                  </a:lnTo>
                  <a:lnTo>
                    <a:pt x="22" y="291"/>
                  </a:lnTo>
                  <a:lnTo>
                    <a:pt x="21" y="274"/>
                  </a:lnTo>
                  <a:lnTo>
                    <a:pt x="31" y="7"/>
                  </a:lnTo>
                  <a:lnTo>
                    <a:pt x="33" y="0"/>
                  </a:lnTo>
                  <a:lnTo>
                    <a:pt x="30" y="271"/>
                  </a:lnTo>
                  <a:lnTo>
                    <a:pt x="36" y="284"/>
                  </a:lnTo>
                  <a:lnTo>
                    <a:pt x="33" y="572"/>
                  </a:lnTo>
                  <a:lnTo>
                    <a:pt x="26" y="840"/>
                  </a:lnTo>
                  <a:lnTo>
                    <a:pt x="0" y="840"/>
                  </a:lnTo>
                  <a:lnTo>
                    <a:pt x="0" y="769"/>
                  </a:lnTo>
                  <a:close/>
                </a:path>
              </a:pathLst>
            </a:custGeom>
            <a:solidFill>
              <a:srgbClr val="4C4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76" name="Freeform 76"/>
            <p:cNvSpPr>
              <a:spLocks/>
            </p:cNvSpPr>
            <p:nvPr/>
          </p:nvSpPr>
          <p:spPr bwMode="auto">
            <a:xfrm>
              <a:off x="5247" y="2385"/>
              <a:ext cx="5" cy="111"/>
            </a:xfrm>
            <a:custGeom>
              <a:avLst/>
              <a:gdLst>
                <a:gd name="T0" fmla="*/ 0 w 36"/>
                <a:gd name="T1" fmla="*/ 2 h 891"/>
                <a:gd name="T2" fmla="*/ 0 w 36"/>
                <a:gd name="T3" fmla="*/ 1 h 891"/>
                <a:gd name="T4" fmla="*/ 0 w 36"/>
                <a:gd name="T5" fmla="*/ 0 h 891"/>
                <a:gd name="T6" fmla="*/ 0 w 36"/>
                <a:gd name="T7" fmla="*/ 0 h 891"/>
                <a:gd name="T8" fmla="*/ 0 w 36"/>
                <a:gd name="T9" fmla="*/ 0 h 891"/>
                <a:gd name="T10" fmla="*/ 0 w 36"/>
                <a:gd name="T11" fmla="*/ 0 h 891"/>
                <a:gd name="T12" fmla="*/ 0 w 36"/>
                <a:gd name="T13" fmla="*/ 0 h 891"/>
                <a:gd name="T14" fmla="*/ 0 w 36"/>
                <a:gd name="T15" fmla="*/ 0 h 891"/>
                <a:gd name="T16" fmla="*/ 0 w 36"/>
                <a:gd name="T17" fmla="*/ 1 h 891"/>
                <a:gd name="T18" fmla="*/ 0 w 36"/>
                <a:gd name="T19" fmla="*/ 2 h 891"/>
                <a:gd name="T20" fmla="*/ 0 w 36"/>
                <a:gd name="T21" fmla="*/ 2 h 891"/>
                <a:gd name="T22" fmla="*/ 0 w 36"/>
                <a:gd name="T23" fmla="*/ 2 h 8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891"/>
                <a:gd name="T38" fmla="*/ 36 w 36"/>
                <a:gd name="T39" fmla="*/ 891 h 8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891">
                  <a:moveTo>
                    <a:pt x="1" y="819"/>
                  </a:moveTo>
                  <a:lnTo>
                    <a:pt x="0" y="568"/>
                  </a:lnTo>
                  <a:lnTo>
                    <a:pt x="22" y="291"/>
                  </a:lnTo>
                  <a:lnTo>
                    <a:pt x="22" y="274"/>
                  </a:lnTo>
                  <a:lnTo>
                    <a:pt x="31" y="7"/>
                  </a:lnTo>
                  <a:lnTo>
                    <a:pt x="34" y="0"/>
                  </a:lnTo>
                  <a:lnTo>
                    <a:pt x="31" y="271"/>
                  </a:lnTo>
                  <a:lnTo>
                    <a:pt x="36" y="284"/>
                  </a:lnTo>
                  <a:lnTo>
                    <a:pt x="33" y="571"/>
                  </a:lnTo>
                  <a:lnTo>
                    <a:pt x="27" y="891"/>
                  </a:lnTo>
                  <a:lnTo>
                    <a:pt x="1" y="891"/>
                  </a:lnTo>
                  <a:lnTo>
                    <a:pt x="1" y="819"/>
                  </a:lnTo>
                  <a:close/>
                </a:path>
              </a:pathLst>
            </a:custGeom>
            <a:solidFill>
              <a:srgbClr val="4C4C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77" name="Freeform 77"/>
            <p:cNvSpPr>
              <a:spLocks/>
            </p:cNvSpPr>
            <p:nvPr/>
          </p:nvSpPr>
          <p:spPr bwMode="auto">
            <a:xfrm>
              <a:off x="5026" y="2571"/>
              <a:ext cx="35" cy="23"/>
            </a:xfrm>
            <a:custGeom>
              <a:avLst/>
              <a:gdLst>
                <a:gd name="T0" fmla="*/ 0 w 281"/>
                <a:gd name="T1" fmla="*/ 0 h 189"/>
                <a:gd name="T2" fmla="*/ 0 w 281"/>
                <a:gd name="T3" fmla="*/ 0 h 189"/>
                <a:gd name="T4" fmla="*/ 0 w 281"/>
                <a:gd name="T5" fmla="*/ 0 h 189"/>
                <a:gd name="T6" fmla="*/ 0 w 281"/>
                <a:gd name="T7" fmla="*/ 0 h 189"/>
                <a:gd name="T8" fmla="*/ 0 w 281"/>
                <a:gd name="T9" fmla="*/ 0 h 189"/>
                <a:gd name="T10" fmla="*/ 0 w 281"/>
                <a:gd name="T11" fmla="*/ 0 h 189"/>
                <a:gd name="T12" fmla="*/ 0 w 281"/>
                <a:gd name="T13" fmla="*/ 0 h 189"/>
                <a:gd name="T14" fmla="*/ 0 w 281"/>
                <a:gd name="T15" fmla="*/ 0 h 189"/>
                <a:gd name="T16" fmla="*/ 0 w 281"/>
                <a:gd name="T17" fmla="*/ 0 h 189"/>
                <a:gd name="T18" fmla="*/ 0 w 281"/>
                <a:gd name="T19" fmla="*/ 0 h 189"/>
                <a:gd name="T20" fmla="*/ 0 w 281"/>
                <a:gd name="T21" fmla="*/ 0 h 189"/>
                <a:gd name="T22" fmla="*/ 0 w 281"/>
                <a:gd name="T23" fmla="*/ 0 h 189"/>
                <a:gd name="T24" fmla="*/ 0 w 281"/>
                <a:gd name="T25" fmla="*/ 0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1"/>
                <a:gd name="T40" fmla="*/ 0 h 189"/>
                <a:gd name="T41" fmla="*/ 281 w 281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1" h="189">
                  <a:moveTo>
                    <a:pt x="0" y="29"/>
                  </a:moveTo>
                  <a:lnTo>
                    <a:pt x="8" y="123"/>
                  </a:lnTo>
                  <a:lnTo>
                    <a:pt x="224" y="189"/>
                  </a:lnTo>
                  <a:lnTo>
                    <a:pt x="281" y="123"/>
                  </a:lnTo>
                  <a:lnTo>
                    <a:pt x="57" y="0"/>
                  </a:lnTo>
                  <a:lnTo>
                    <a:pt x="55" y="1"/>
                  </a:lnTo>
                  <a:lnTo>
                    <a:pt x="50" y="2"/>
                  </a:lnTo>
                  <a:lnTo>
                    <a:pt x="41" y="6"/>
                  </a:lnTo>
                  <a:lnTo>
                    <a:pt x="32" y="9"/>
                  </a:lnTo>
                  <a:lnTo>
                    <a:pt x="22" y="13"/>
                  </a:lnTo>
                  <a:lnTo>
                    <a:pt x="12" y="18"/>
                  </a:lnTo>
                  <a:lnTo>
                    <a:pt x="4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4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78" name="Freeform 78"/>
            <p:cNvSpPr>
              <a:spLocks/>
            </p:cNvSpPr>
            <p:nvPr/>
          </p:nvSpPr>
          <p:spPr bwMode="auto">
            <a:xfrm>
              <a:off x="5049" y="2465"/>
              <a:ext cx="219" cy="88"/>
            </a:xfrm>
            <a:custGeom>
              <a:avLst/>
              <a:gdLst>
                <a:gd name="T0" fmla="*/ 1 w 1756"/>
                <a:gd name="T1" fmla="*/ 0 h 703"/>
                <a:gd name="T2" fmla="*/ 1 w 1756"/>
                <a:gd name="T3" fmla="*/ 0 h 703"/>
                <a:gd name="T4" fmla="*/ 1 w 1756"/>
                <a:gd name="T5" fmla="*/ 0 h 703"/>
                <a:gd name="T6" fmla="*/ 1 w 1756"/>
                <a:gd name="T7" fmla="*/ 0 h 703"/>
                <a:gd name="T8" fmla="*/ 0 w 1756"/>
                <a:gd name="T9" fmla="*/ 1 h 703"/>
                <a:gd name="T10" fmla="*/ 3 w 1756"/>
                <a:gd name="T11" fmla="*/ 1 h 703"/>
                <a:gd name="T12" fmla="*/ 3 w 1756"/>
                <a:gd name="T13" fmla="*/ 1 h 703"/>
                <a:gd name="T14" fmla="*/ 3 w 1756"/>
                <a:gd name="T15" fmla="*/ 1 h 703"/>
                <a:gd name="T16" fmla="*/ 3 w 1756"/>
                <a:gd name="T17" fmla="*/ 0 h 703"/>
                <a:gd name="T18" fmla="*/ 3 w 1756"/>
                <a:gd name="T19" fmla="*/ 0 h 703"/>
                <a:gd name="T20" fmla="*/ 3 w 1756"/>
                <a:gd name="T21" fmla="*/ 0 h 703"/>
                <a:gd name="T22" fmla="*/ 3 w 1756"/>
                <a:gd name="T23" fmla="*/ 0 h 703"/>
                <a:gd name="T24" fmla="*/ 3 w 1756"/>
                <a:gd name="T25" fmla="*/ 0 h 703"/>
                <a:gd name="T26" fmla="*/ 3 w 1756"/>
                <a:gd name="T27" fmla="*/ 0 h 703"/>
                <a:gd name="T28" fmla="*/ 3 w 1756"/>
                <a:gd name="T29" fmla="*/ 0 h 703"/>
                <a:gd name="T30" fmla="*/ 3 w 1756"/>
                <a:gd name="T31" fmla="*/ 0 h 703"/>
                <a:gd name="T32" fmla="*/ 3 w 1756"/>
                <a:gd name="T33" fmla="*/ 0 h 703"/>
                <a:gd name="T34" fmla="*/ 3 w 1756"/>
                <a:gd name="T35" fmla="*/ 0 h 703"/>
                <a:gd name="T36" fmla="*/ 3 w 1756"/>
                <a:gd name="T37" fmla="*/ 0 h 703"/>
                <a:gd name="T38" fmla="*/ 3 w 1756"/>
                <a:gd name="T39" fmla="*/ 0 h 703"/>
                <a:gd name="T40" fmla="*/ 3 w 1756"/>
                <a:gd name="T41" fmla="*/ 0 h 703"/>
                <a:gd name="T42" fmla="*/ 2 w 1756"/>
                <a:gd name="T43" fmla="*/ 0 h 703"/>
                <a:gd name="T44" fmla="*/ 2 w 1756"/>
                <a:gd name="T45" fmla="*/ 0 h 703"/>
                <a:gd name="T46" fmla="*/ 2 w 1756"/>
                <a:gd name="T47" fmla="*/ 0 h 703"/>
                <a:gd name="T48" fmla="*/ 2 w 1756"/>
                <a:gd name="T49" fmla="*/ 0 h 703"/>
                <a:gd name="T50" fmla="*/ 2 w 1756"/>
                <a:gd name="T51" fmla="*/ 0 h 703"/>
                <a:gd name="T52" fmla="*/ 2 w 1756"/>
                <a:gd name="T53" fmla="*/ 0 h 703"/>
                <a:gd name="T54" fmla="*/ 2 w 1756"/>
                <a:gd name="T55" fmla="*/ 0 h 703"/>
                <a:gd name="T56" fmla="*/ 2 w 1756"/>
                <a:gd name="T57" fmla="*/ 0 h 703"/>
                <a:gd name="T58" fmla="*/ 2 w 1756"/>
                <a:gd name="T59" fmla="*/ 0 h 703"/>
                <a:gd name="T60" fmla="*/ 2 w 1756"/>
                <a:gd name="T61" fmla="*/ 0 h 703"/>
                <a:gd name="T62" fmla="*/ 2 w 1756"/>
                <a:gd name="T63" fmla="*/ 0 h 703"/>
                <a:gd name="T64" fmla="*/ 1 w 1756"/>
                <a:gd name="T65" fmla="*/ 0 h 703"/>
                <a:gd name="T66" fmla="*/ 1 w 1756"/>
                <a:gd name="T67" fmla="*/ 0 h 703"/>
                <a:gd name="T68" fmla="*/ 1 w 1756"/>
                <a:gd name="T69" fmla="*/ 0 h 703"/>
                <a:gd name="T70" fmla="*/ 1 w 1756"/>
                <a:gd name="T71" fmla="*/ 0 h 703"/>
                <a:gd name="T72" fmla="*/ 1 w 1756"/>
                <a:gd name="T73" fmla="*/ 0 h 703"/>
                <a:gd name="T74" fmla="*/ 1 w 1756"/>
                <a:gd name="T75" fmla="*/ 0 h 703"/>
                <a:gd name="T76" fmla="*/ 1 w 1756"/>
                <a:gd name="T77" fmla="*/ 0 h 70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56"/>
                <a:gd name="T118" fmla="*/ 0 h 703"/>
                <a:gd name="T119" fmla="*/ 1756 w 1756"/>
                <a:gd name="T120" fmla="*/ 703 h 70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56" h="703">
                  <a:moveTo>
                    <a:pt x="597" y="2"/>
                  </a:moveTo>
                  <a:lnTo>
                    <a:pt x="526" y="48"/>
                  </a:lnTo>
                  <a:lnTo>
                    <a:pt x="526" y="101"/>
                  </a:lnTo>
                  <a:lnTo>
                    <a:pt x="479" y="81"/>
                  </a:lnTo>
                  <a:lnTo>
                    <a:pt x="0" y="376"/>
                  </a:lnTo>
                  <a:lnTo>
                    <a:pt x="1378" y="703"/>
                  </a:lnTo>
                  <a:lnTo>
                    <a:pt x="1756" y="237"/>
                  </a:lnTo>
                  <a:lnTo>
                    <a:pt x="1746" y="227"/>
                  </a:lnTo>
                  <a:lnTo>
                    <a:pt x="1733" y="216"/>
                  </a:lnTo>
                  <a:lnTo>
                    <a:pt x="1715" y="205"/>
                  </a:lnTo>
                  <a:lnTo>
                    <a:pt x="1694" y="193"/>
                  </a:lnTo>
                  <a:lnTo>
                    <a:pt x="1670" y="183"/>
                  </a:lnTo>
                  <a:lnTo>
                    <a:pt x="1643" y="172"/>
                  </a:lnTo>
                  <a:lnTo>
                    <a:pt x="1612" y="161"/>
                  </a:lnTo>
                  <a:lnTo>
                    <a:pt x="1580" y="150"/>
                  </a:lnTo>
                  <a:lnTo>
                    <a:pt x="1546" y="139"/>
                  </a:lnTo>
                  <a:lnTo>
                    <a:pt x="1508" y="129"/>
                  </a:lnTo>
                  <a:lnTo>
                    <a:pt x="1469" y="118"/>
                  </a:lnTo>
                  <a:lnTo>
                    <a:pt x="1428" y="108"/>
                  </a:lnTo>
                  <a:lnTo>
                    <a:pt x="1386" y="98"/>
                  </a:lnTo>
                  <a:lnTo>
                    <a:pt x="1343" y="88"/>
                  </a:lnTo>
                  <a:lnTo>
                    <a:pt x="1298" y="79"/>
                  </a:lnTo>
                  <a:lnTo>
                    <a:pt x="1253" y="69"/>
                  </a:lnTo>
                  <a:lnTo>
                    <a:pt x="1208" y="61"/>
                  </a:lnTo>
                  <a:lnTo>
                    <a:pt x="1161" y="52"/>
                  </a:lnTo>
                  <a:lnTo>
                    <a:pt x="1115" y="45"/>
                  </a:lnTo>
                  <a:lnTo>
                    <a:pt x="1068" y="38"/>
                  </a:lnTo>
                  <a:lnTo>
                    <a:pt x="1023" y="31"/>
                  </a:lnTo>
                  <a:lnTo>
                    <a:pt x="977" y="25"/>
                  </a:lnTo>
                  <a:lnTo>
                    <a:pt x="932" y="19"/>
                  </a:lnTo>
                  <a:lnTo>
                    <a:pt x="887" y="14"/>
                  </a:lnTo>
                  <a:lnTo>
                    <a:pt x="845" y="10"/>
                  </a:lnTo>
                  <a:lnTo>
                    <a:pt x="804" y="6"/>
                  </a:lnTo>
                  <a:lnTo>
                    <a:pt x="764" y="4"/>
                  </a:lnTo>
                  <a:lnTo>
                    <a:pt x="726" y="1"/>
                  </a:lnTo>
                  <a:lnTo>
                    <a:pt x="690" y="0"/>
                  </a:lnTo>
                  <a:lnTo>
                    <a:pt x="657" y="0"/>
                  </a:lnTo>
                  <a:lnTo>
                    <a:pt x="626" y="1"/>
                  </a:lnTo>
                  <a:lnTo>
                    <a:pt x="59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79" name="Freeform 79"/>
            <p:cNvSpPr>
              <a:spLocks/>
            </p:cNvSpPr>
            <p:nvPr/>
          </p:nvSpPr>
          <p:spPr bwMode="auto">
            <a:xfrm>
              <a:off x="5053" y="2465"/>
              <a:ext cx="212" cy="84"/>
            </a:xfrm>
            <a:custGeom>
              <a:avLst/>
              <a:gdLst>
                <a:gd name="T0" fmla="*/ 1 w 1691"/>
                <a:gd name="T1" fmla="*/ 0 h 671"/>
                <a:gd name="T2" fmla="*/ 1 w 1691"/>
                <a:gd name="T3" fmla="*/ 0 h 671"/>
                <a:gd name="T4" fmla="*/ 1 w 1691"/>
                <a:gd name="T5" fmla="*/ 0 h 671"/>
                <a:gd name="T6" fmla="*/ 1 w 1691"/>
                <a:gd name="T7" fmla="*/ 0 h 671"/>
                <a:gd name="T8" fmla="*/ 1 w 1691"/>
                <a:gd name="T9" fmla="*/ 0 h 671"/>
                <a:gd name="T10" fmla="*/ 1 w 1691"/>
                <a:gd name="T11" fmla="*/ 0 h 671"/>
                <a:gd name="T12" fmla="*/ 1 w 1691"/>
                <a:gd name="T13" fmla="*/ 0 h 671"/>
                <a:gd name="T14" fmla="*/ 1 w 1691"/>
                <a:gd name="T15" fmla="*/ 0 h 671"/>
                <a:gd name="T16" fmla="*/ 1 w 1691"/>
                <a:gd name="T17" fmla="*/ 0 h 671"/>
                <a:gd name="T18" fmla="*/ 1 w 1691"/>
                <a:gd name="T19" fmla="*/ 0 h 671"/>
                <a:gd name="T20" fmla="*/ 1 w 1691"/>
                <a:gd name="T21" fmla="*/ 0 h 671"/>
                <a:gd name="T22" fmla="*/ 1 w 1691"/>
                <a:gd name="T23" fmla="*/ 0 h 671"/>
                <a:gd name="T24" fmla="*/ 1 w 1691"/>
                <a:gd name="T25" fmla="*/ 0 h 671"/>
                <a:gd name="T26" fmla="*/ 1 w 1691"/>
                <a:gd name="T27" fmla="*/ 0 h 671"/>
                <a:gd name="T28" fmla="*/ 0 w 1691"/>
                <a:gd name="T29" fmla="*/ 1 h 671"/>
                <a:gd name="T30" fmla="*/ 0 w 1691"/>
                <a:gd name="T31" fmla="*/ 1 h 671"/>
                <a:gd name="T32" fmla="*/ 0 w 1691"/>
                <a:gd name="T33" fmla="*/ 1 h 671"/>
                <a:gd name="T34" fmla="*/ 0 w 1691"/>
                <a:gd name="T35" fmla="*/ 1 h 671"/>
                <a:gd name="T36" fmla="*/ 0 w 1691"/>
                <a:gd name="T37" fmla="*/ 1 h 671"/>
                <a:gd name="T38" fmla="*/ 0 w 1691"/>
                <a:gd name="T39" fmla="*/ 1 h 671"/>
                <a:gd name="T40" fmla="*/ 0 w 1691"/>
                <a:gd name="T41" fmla="*/ 1 h 671"/>
                <a:gd name="T42" fmla="*/ 1 w 1691"/>
                <a:gd name="T43" fmla="*/ 1 h 671"/>
                <a:gd name="T44" fmla="*/ 1 w 1691"/>
                <a:gd name="T45" fmla="*/ 1 h 671"/>
                <a:gd name="T46" fmla="*/ 1 w 1691"/>
                <a:gd name="T47" fmla="*/ 1 h 671"/>
                <a:gd name="T48" fmla="*/ 1 w 1691"/>
                <a:gd name="T49" fmla="*/ 1 h 671"/>
                <a:gd name="T50" fmla="*/ 1 w 1691"/>
                <a:gd name="T51" fmla="*/ 1 h 671"/>
                <a:gd name="T52" fmla="*/ 1 w 1691"/>
                <a:gd name="T53" fmla="*/ 1 h 671"/>
                <a:gd name="T54" fmla="*/ 2 w 1691"/>
                <a:gd name="T55" fmla="*/ 1 h 671"/>
                <a:gd name="T56" fmla="*/ 2 w 1691"/>
                <a:gd name="T57" fmla="*/ 1 h 671"/>
                <a:gd name="T58" fmla="*/ 2 w 1691"/>
                <a:gd name="T59" fmla="*/ 1 h 671"/>
                <a:gd name="T60" fmla="*/ 2 w 1691"/>
                <a:gd name="T61" fmla="*/ 1 h 671"/>
                <a:gd name="T62" fmla="*/ 2 w 1691"/>
                <a:gd name="T63" fmla="*/ 1 h 671"/>
                <a:gd name="T64" fmla="*/ 2 w 1691"/>
                <a:gd name="T65" fmla="*/ 1 h 671"/>
                <a:gd name="T66" fmla="*/ 3 w 1691"/>
                <a:gd name="T67" fmla="*/ 1 h 671"/>
                <a:gd name="T68" fmla="*/ 3 w 1691"/>
                <a:gd name="T69" fmla="*/ 1 h 671"/>
                <a:gd name="T70" fmla="*/ 3 w 1691"/>
                <a:gd name="T71" fmla="*/ 1 h 671"/>
                <a:gd name="T72" fmla="*/ 3 w 1691"/>
                <a:gd name="T73" fmla="*/ 1 h 671"/>
                <a:gd name="T74" fmla="*/ 3 w 1691"/>
                <a:gd name="T75" fmla="*/ 1 h 671"/>
                <a:gd name="T76" fmla="*/ 3 w 1691"/>
                <a:gd name="T77" fmla="*/ 1 h 671"/>
                <a:gd name="T78" fmla="*/ 3 w 1691"/>
                <a:gd name="T79" fmla="*/ 1 h 671"/>
                <a:gd name="T80" fmla="*/ 3 w 1691"/>
                <a:gd name="T81" fmla="*/ 1 h 671"/>
                <a:gd name="T82" fmla="*/ 3 w 1691"/>
                <a:gd name="T83" fmla="*/ 1 h 671"/>
                <a:gd name="T84" fmla="*/ 3 w 1691"/>
                <a:gd name="T85" fmla="*/ 0 h 671"/>
                <a:gd name="T86" fmla="*/ 3 w 1691"/>
                <a:gd name="T87" fmla="*/ 0 h 671"/>
                <a:gd name="T88" fmla="*/ 3 w 1691"/>
                <a:gd name="T89" fmla="*/ 0 h 671"/>
                <a:gd name="T90" fmla="*/ 3 w 1691"/>
                <a:gd name="T91" fmla="*/ 0 h 671"/>
                <a:gd name="T92" fmla="*/ 3 w 1691"/>
                <a:gd name="T93" fmla="*/ 0 h 671"/>
                <a:gd name="T94" fmla="*/ 3 w 1691"/>
                <a:gd name="T95" fmla="*/ 0 h 671"/>
                <a:gd name="T96" fmla="*/ 3 w 1691"/>
                <a:gd name="T97" fmla="*/ 0 h 671"/>
                <a:gd name="T98" fmla="*/ 3 w 1691"/>
                <a:gd name="T99" fmla="*/ 0 h 671"/>
                <a:gd name="T100" fmla="*/ 2 w 1691"/>
                <a:gd name="T101" fmla="*/ 0 h 671"/>
                <a:gd name="T102" fmla="*/ 2 w 1691"/>
                <a:gd name="T103" fmla="*/ 0 h 671"/>
                <a:gd name="T104" fmla="*/ 2 w 1691"/>
                <a:gd name="T105" fmla="*/ 0 h 671"/>
                <a:gd name="T106" fmla="*/ 2 w 1691"/>
                <a:gd name="T107" fmla="*/ 0 h 671"/>
                <a:gd name="T108" fmla="*/ 2 w 1691"/>
                <a:gd name="T109" fmla="*/ 0 h 671"/>
                <a:gd name="T110" fmla="*/ 1 w 1691"/>
                <a:gd name="T111" fmla="*/ 0 h 671"/>
                <a:gd name="T112" fmla="*/ 1 w 1691"/>
                <a:gd name="T113" fmla="*/ 0 h 671"/>
                <a:gd name="T114" fmla="*/ 1 w 1691"/>
                <a:gd name="T115" fmla="*/ 0 h 6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91"/>
                <a:gd name="T175" fmla="*/ 0 h 671"/>
                <a:gd name="T176" fmla="*/ 1691 w 1691"/>
                <a:gd name="T177" fmla="*/ 671 h 6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91" h="671">
                  <a:moveTo>
                    <a:pt x="564" y="2"/>
                  </a:moveTo>
                  <a:lnTo>
                    <a:pt x="555" y="8"/>
                  </a:lnTo>
                  <a:lnTo>
                    <a:pt x="546" y="14"/>
                  </a:lnTo>
                  <a:lnTo>
                    <a:pt x="538" y="20"/>
                  </a:lnTo>
                  <a:lnTo>
                    <a:pt x="529" y="26"/>
                  </a:lnTo>
                  <a:lnTo>
                    <a:pt x="519" y="31"/>
                  </a:lnTo>
                  <a:lnTo>
                    <a:pt x="510" y="37"/>
                  </a:lnTo>
                  <a:lnTo>
                    <a:pt x="501" y="42"/>
                  </a:lnTo>
                  <a:lnTo>
                    <a:pt x="492" y="48"/>
                  </a:lnTo>
                  <a:lnTo>
                    <a:pt x="492" y="61"/>
                  </a:lnTo>
                  <a:lnTo>
                    <a:pt x="492" y="75"/>
                  </a:lnTo>
                  <a:lnTo>
                    <a:pt x="492" y="88"/>
                  </a:lnTo>
                  <a:lnTo>
                    <a:pt x="492" y="101"/>
                  </a:lnTo>
                  <a:lnTo>
                    <a:pt x="487" y="99"/>
                  </a:lnTo>
                  <a:lnTo>
                    <a:pt x="481" y="96"/>
                  </a:lnTo>
                  <a:lnTo>
                    <a:pt x="476" y="94"/>
                  </a:lnTo>
                  <a:lnTo>
                    <a:pt x="470" y="91"/>
                  </a:lnTo>
                  <a:lnTo>
                    <a:pt x="464" y="89"/>
                  </a:lnTo>
                  <a:lnTo>
                    <a:pt x="458" y="86"/>
                  </a:lnTo>
                  <a:lnTo>
                    <a:pt x="452" y="84"/>
                  </a:lnTo>
                  <a:lnTo>
                    <a:pt x="447" y="81"/>
                  </a:lnTo>
                  <a:lnTo>
                    <a:pt x="419" y="99"/>
                  </a:lnTo>
                  <a:lnTo>
                    <a:pt x="391" y="116"/>
                  </a:lnTo>
                  <a:lnTo>
                    <a:pt x="364" y="134"/>
                  </a:lnTo>
                  <a:lnTo>
                    <a:pt x="335" y="151"/>
                  </a:lnTo>
                  <a:lnTo>
                    <a:pt x="307" y="169"/>
                  </a:lnTo>
                  <a:lnTo>
                    <a:pt x="279" y="186"/>
                  </a:lnTo>
                  <a:lnTo>
                    <a:pt x="252" y="203"/>
                  </a:lnTo>
                  <a:lnTo>
                    <a:pt x="224" y="221"/>
                  </a:lnTo>
                  <a:lnTo>
                    <a:pt x="195" y="239"/>
                  </a:lnTo>
                  <a:lnTo>
                    <a:pt x="167" y="257"/>
                  </a:lnTo>
                  <a:lnTo>
                    <a:pt x="140" y="275"/>
                  </a:lnTo>
                  <a:lnTo>
                    <a:pt x="112" y="292"/>
                  </a:lnTo>
                  <a:lnTo>
                    <a:pt x="83" y="310"/>
                  </a:lnTo>
                  <a:lnTo>
                    <a:pt x="55" y="327"/>
                  </a:lnTo>
                  <a:lnTo>
                    <a:pt x="28" y="345"/>
                  </a:lnTo>
                  <a:lnTo>
                    <a:pt x="0" y="362"/>
                  </a:lnTo>
                  <a:lnTo>
                    <a:pt x="41" y="372"/>
                  </a:lnTo>
                  <a:lnTo>
                    <a:pt x="82" y="381"/>
                  </a:lnTo>
                  <a:lnTo>
                    <a:pt x="124" y="391"/>
                  </a:lnTo>
                  <a:lnTo>
                    <a:pt x="165" y="401"/>
                  </a:lnTo>
                  <a:lnTo>
                    <a:pt x="206" y="411"/>
                  </a:lnTo>
                  <a:lnTo>
                    <a:pt x="247" y="420"/>
                  </a:lnTo>
                  <a:lnTo>
                    <a:pt x="289" y="430"/>
                  </a:lnTo>
                  <a:lnTo>
                    <a:pt x="330" y="440"/>
                  </a:lnTo>
                  <a:lnTo>
                    <a:pt x="371" y="449"/>
                  </a:lnTo>
                  <a:lnTo>
                    <a:pt x="412" y="459"/>
                  </a:lnTo>
                  <a:lnTo>
                    <a:pt x="454" y="469"/>
                  </a:lnTo>
                  <a:lnTo>
                    <a:pt x="495" y="479"/>
                  </a:lnTo>
                  <a:lnTo>
                    <a:pt x="536" y="488"/>
                  </a:lnTo>
                  <a:lnTo>
                    <a:pt x="577" y="498"/>
                  </a:lnTo>
                  <a:lnTo>
                    <a:pt x="620" y="508"/>
                  </a:lnTo>
                  <a:lnTo>
                    <a:pt x="661" y="517"/>
                  </a:lnTo>
                  <a:lnTo>
                    <a:pt x="702" y="527"/>
                  </a:lnTo>
                  <a:lnTo>
                    <a:pt x="744" y="537"/>
                  </a:lnTo>
                  <a:lnTo>
                    <a:pt x="785" y="546"/>
                  </a:lnTo>
                  <a:lnTo>
                    <a:pt x="826" y="556"/>
                  </a:lnTo>
                  <a:lnTo>
                    <a:pt x="867" y="566"/>
                  </a:lnTo>
                  <a:lnTo>
                    <a:pt x="909" y="574"/>
                  </a:lnTo>
                  <a:lnTo>
                    <a:pt x="950" y="584"/>
                  </a:lnTo>
                  <a:lnTo>
                    <a:pt x="991" y="594"/>
                  </a:lnTo>
                  <a:lnTo>
                    <a:pt x="1032" y="603"/>
                  </a:lnTo>
                  <a:lnTo>
                    <a:pt x="1074" y="613"/>
                  </a:lnTo>
                  <a:lnTo>
                    <a:pt x="1115" y="623"/>
                  </a:lnTo>
                  <a:lnTo>
                    <a:pt x="1156" y="632"/>
                  </a:lnTo>
                  <a:lnTo>
                    <a:pt x="1197" y="642"/>
                  </a:lnTo>
                  <a:lnTo>
                    <a:pt x="1239" y="652"/>
                  </a:lnTo>
                  <a:lnTo>
                    <a:pt x="1280" y="661"/>
                  </a:lnTo>
                  <a:lnTo>
                    <a:pt x="1321" y="671"/>
                  </a:lnTo>
                  <a:lnTo>
                    <a:pt x="1344" y="643"/>
                  </a:lnTo>
                  <a:lnTo>
                    <a:pt x="1368" y="616"/>
                  </a:lnTo>
                  <a:lnTo>
                    <a:pt x="1391" y="588"/>
                  </a:lnTo>
                  <a:lnTo>
                    <a:pt x="1413" y="560"/>
                  </a:lnTo>
                  <a:lnTo>
                    <a:pt x="1436" y="532"/>
                  </a:lnTo>
                  <a:lnTo>
                    <a:pt x="1460" y="504"/>
                  </a:lnTo>
                  <a:lnTo>
                    <a:pt x="1483" y="477"/>
                  </a:lnTo>
                  <a:lnTo>
                    <a:pt x="1506" y="449"/>
                  </a:lnTo>
                  <a:lnTo>
                    <a:pt x="1529" y="422"/>
                  </a:lnTo>
                  <a:lnTo>
                    <a:pt x="1553" y="395"/>
                  </a:lnTo>
                  <a:lnTo>
                    <a:pt x="1576" y="367"/>
                  </a:lnTo>
                  <a:lnTo>
                    <a:pt x="1599" y="339"/>
                  </a:lnTo>
                  <a:lnTo>
                    <a:pt x="1621" y="311"/>
                  </a:lnTo>
                  <a:lnTo>
                    <a:pt x="1645" y="283"/>
                  </a:lnTo>
                  <a:lnTo>
                    <a:pt x="1668" y="256"/>
                  </a:lnTo>
                  <a:lnTo>
                    <a:pt x="1691" y="228"/>
                  </a:lnTo>
                  <a:lnTo>
                    <a:pt x="1681" y="218"/>
                  </a:lnTo>
                  <a:lnTo>
                    <a:pt x="1667" y="207"/>
                  </a:lnTo>
                  <a:lnTo>
                    <a:pt x="1649" y="197"/>
                  </a:lnTo>
                  <a:lnTo>
                    <a:pt x="1629" y="186"/>
                  </a:lnTo>
                  <a:lnTo>
                    <a:pt x="1605" y="176"/>
                  </a:lnTo>
                  <a:lnTo>
                    <a:pt x="1578" y="165"/>
                  </a:lnTo>
                  <a:lnTo>
                    <a:pt x="1549" y="155"/>
                  </a:lnTo>
                  <a:lnTo>
                    <a:pt x="1517" y="143"/>
                  </a:lnTo>
                  <a:lnTo>
                    <a:pt x="1483" y="134"/>
                  </a:lnTo>
                  <a:lnTo>
                    <a:pt x="1447" y="124"/>
                  </a:lnTo>
                  <a:lnTo>
                    <a:pt x="1410" y="114"/>
                  </a:lnTo>
                  <a:lnTo>
                    <a:pt x="1370" y="104"/>
                  </a:lnTo>
                  <a:lnTo>
                    <a:pt x="1329" y="94"/>
                  </a:lnTo>
                  <a:lnTo>
                    <a:pt x="1287" y="85"/>
                  </a:lnTo>
                  <a:lnTo>
                    <a:pt x="1244" y="76"/>
                  </a:lnTo>
                  <a:lnTo>
                    <a:pt x="1200" y="67"/>
                  </a:lnTo>
                  <a:lnTo>
                    <a:pt x="1156" y="59"/>
                  </a:lnTo>
                  <a:lnTo>
                    <a:pt x="1111" y="51"/>
                  </a:lnTo>
                  <a:lnTo>
                    <a:pt x="1066" y="44"/>
                  </a:lnTo>
                  <a:lnTo>
                    <a:pt x="1021" y="37"/>
                  </a:lnTo>
                  <a:lnTo>
                    <a:pt x="976" y="30"/>
                  </a:lnTo>
                  <a:lnTo>
                    <a:pt x="932" y="25"/>
                  </a:lnTo>
                  <a:lnTo>
                    <a:pt x="889" y="19"/>
                  </a:lnTo>
                  <a:lnTo>
                    <a:pt x="847" y="15"/>
                  </a:lnTo>
                  <a:lnTo>
                    <a:pt x="805" y="10"/>
                  </a:lnTo>
                  <a:lnTo>
                    <a:pt x="765" y="7"/>
                  </a:lnTo>
                  <a:lnTo>
                    <a:pt x="727" y="5"/>
                  </a:lnTo>
                  <a:lnTo>
                    <a:pt x="689" y="2"/>
                  </a:lnTo>
                  <a:lnTo>
                    <a:pt x="655" y="1"/>
                  </a:lnTo>
                  <a:lnTo>
                    <a:pt x="622" y="0"/>
                  </a:lnTo>
                  <a:lnTo>
                    <a:pt x="592" y="1"/>
                  </a:lnTo>
                  <a:lnTo>
                    <a:pt x="564" y="2"/>
                  </a:lnTo>
                  <a:close/>
                </a:path>
              </a:pathLst>
            </a:custGeom>
            <a:solidFill>
              <a:srgbClr val="07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0" name="Freeform 80"/>
            <p:cNvSpPr>
              <a:spLocks/>
            </p:cNvSpPr>
            <p:nvPr/>
          </p:nvSpPr>
          <p:spPr bwMode="auto">
            <a:xfrm>
              <a:off x="5058" y="2465"/>
              <a:ext cx="203" cy="80"/>
            </a:xfrm>
            <a:custGeom>
              <a:avLst/>
              <a:gdLst>
                <a:gd name="T0" fmla="*/ 1 w 1627"/>
                <a:gd name="T1" fmla="*/ 0 h 639"/>
                <a:gd name="T2" fmla="*/ 1 w 1627"/>
                <a:gd name="T3" fmla="*/ 0 h 639"/>
                <a:gd name="T4" fmla="*/ 1 w 1627"/>
                <a:gd name="T5" fmla="*/ 0 h 639"/>
                <a:gd name="T6" fmla="*/ 1 w 1627"/>
                <a:gd name="T7" fmla="*/ 0 h 639"/>
                <a:gd name="T8" fmla="*/ 1 w 1627"/>
                <a:gd name="T9" fmla="*/ 0 h 639"/>
                <a:gd name="T10" fmla="*/ 1 w 1627"/>
                <a:gd name="T11" fmla="*/ 0 h 639"/>
                <a:gd name="T12" fmla="*/ 1 w 1627"/>
                <a:gd name="T13" fmla="*/ 0 h 639"/>
                <a:gd name="T14" fmla="*/ 1 w 1627"/>
                <a:gd name="T15" fmla="*/ 0 h 639"/>
                <a:gd name="T16" fmla="*/ 1 w 1627"/>
                <a:gd name="T17" fmla="*/ 0 h 639"/>
                <a:gd name="T18" fmla="*/ 1 w 1627"/>
                <a:gd name="T19" fmla="*/ 0 h 639"/>
                <a:gd name="T20" fmla="*/ 1 w 1627"/>
                <a:gd name="T21" fmla="*/ 0 h 639"/>
                <a:gd name="T22" fmla="*/ 1 w 1627"/>
                <a:gd name="T23" fmla="*/ 0 h 639"/>
                <a:gd name="T24" fmla="*/ 0 w 1627"/>
                <a:gd name="T25" fmla="*/ 0 h 639"/>
                <a:gd name="T26" fmla="*/ 0 w 1627"/>
                <a:gd name="T27" fmla="*/ 0 h 639"/>
                <a:gd name="T28" fmla="*/ 0 w 1627"/>
                <a:gd name="T29" fmla="*/ 1 h 639"/>
                <a:gd name="T30" fmla="*/ 0 w 1627"/>
                <a:gd name="T31" fmla="*/ 1 h 639"/>
                <a:gd name="T32" fmla="*/ 0 w 1627"/>
                <a:gd name="T33" fmla="*/ 1 h 639"/>
                <a:gd name="T34" fmla="*/ 0 w 1627"/>
                <a:gd name="T35" fmla="*/ 1 h 639"/>
                <a:gd name="T36" fmla="*/ 0 w 1627"/>
                <a:gd name="T37" fmla="*/ 1 h 639"/>
                <a:gd name="T38" fmla="*/ 0 w 1627"/>
                <a:gd name="T39" fmla="*/ 1 h 639"/>
                <a:gd name="T40" fmla="*/ 0 w 1627"/>
                <a:gd name="T41" fmla="*/ 1 h 639"/>
                <a:gd name="T42" fmla="*/ 0 w 1627"/>
                <a:gd name="T43" fmla="*/ 1 h 639"/>
                <a:gd name="T44" fmla="*/ 1 w 1627"/>
                <a:gd name="T45" fmla="*/ 1 h 639"/>
                <a:gd name="T46" fmla="*/ 1 w 1627"/>
                <a:gd name="T47" fmla="*/ 1 h 639"/>
                <a:gd name="T48" fmla="*/ 1 w 1627"/>
                <a:gd name="T49" fmla="*/ 1 h 639"/>
                <a:gd name="T50" fmla="*/ 1 w 1627"/>
                <a:gd name="T51" fmla="*/ 1 h 639"/>
                <a:gd name="T52" fmla="*/ 1 w 1627"/>
                <a:gd name="T53" fmla="*/ 1 h 639"/>
                <a:gd name="T54" fmla="*/ 1 w 1627"/>
                <a:gd name="T55" fmla="*/ 1 h 639"/>
                <a:gd name="T56" fmla="*/ 2 w 1627"/>
                <a:gd name="T57" fmla="*/ 1 h 639"/>
                <a:gd name="T58" fmla="*/ 2 w 1627"/>
                <a:gd name="T59" fmla="*/ 1 h 639"/>
                <a:gd name="T60" fmla="*/ 2 w 1627"/>
                <a:gd name="T61" fmla="*/ 1 h 639"/>
                <a:gd name="T62" fmla="*/ 2 w 1627"/>
                <a:gd name="T63" fmla="*/ 1 h 639"/>
                <a:gd name="T64" fmla="*/ 2 w 1627"/>
                <a:gd name="T65" fmla="*/ 1 h 639"/>
                <a:gd name="T66" fmla="*/ 2 w 1627"/>
                <a:gd name="T67" fmla="*/ 1 h 639"/>
                <a:gd name="T68" fmla="*/ 2 w 1627"/>
                <a:gd name="T69" fmla="*/ 1 h 639"/>
                <a:gd name="T70" fmla="*/ 3 w 1627"/>
                <a:gd name="T71" fmla="*/ 1 h 639"/>
                <a:gd name="T72" fmla="*/ 3 w 1627"/>
                <a:gd name="T73" fmla="*/ 1 h 639"/>
                <a:gd name="T74" fmla="*/ 3 w 1627"/>
                <a:gd name="T75" fmla="*/ 1 h 639"/>
                <a:gd name="T76" fmla="*/ 3 w 1627"/>
                <a:gd name="T77" fmla="*/ 1 h 639"/>
                <a:gd name="T78" fmla="*/ 3 w 1627"/>
                <a:gd name="T79" fmla="*/ 1 h 639"/>
                <a:gd name="T80" fmla="*/ 3 w 1627"/>
                <a:gd name="T81" fmla="*/ 1 h 639"/>
                <a:gd name="T82" fmla="*/ 3 w 1627"/>
                <a:gd name="T83" fmla="*/ 1 h 639"/>
                <a:gd name="T84" fmla="*/ 3 w 1627"/>
                <a:gd name="T85" fmla="*/ 0 h 639"/>
                <a:gd name="T86" fmla="*/ 3 w 1627"/>
                <a:gd name="T87" fmla="*/ 0 h 639"/>
                <a:gd name="T88" fmla="*/ 3 w 1627"/>
                <a:gd name="T89" fmla="*/ 0 h 639"/>
                <a:gd name="T90" fmla="*/ 3 w 1627"/>
                <a:gd name="T91" fmla="*/ 0 h 639"/>
                <a:gd name="T92" fmla="*/ 3 w 1627"/>
                <a:gd name="T93" fmla="*/ 0 h 639"/>
                <a:gd name="T94" fmla="*/ 3 w 1627"/>
                <a:gd name="T95" fmla="*/ 0 h 639"/>
                <a:gd name="T96" fmla="*/ 2 w 1627"/>
                <a:gd name="T97" fmla="*/ 0 h 639"/>
                <a:gd name="T98" fmla="*/ 2 w 1627"/>
                <a:gd name="T99" fmla="*/ 0 h 639"/>
                <a:gd name="T100" fmla="*/ 2 w 1627"/>
                <a:gd name="T101" fmla="*/ 0 h 639"/>
                <a:gd name="T102" fmla="*/ 2 w 1627"/>
                <a:gd name="T103" fmla="*/ 0 h 639"/>
                <a:gd name="T104" fmla="*/ 2 w 1627"/>
                <a:gd name="T105" fmla="*/ 0 h 639"/>
                <a:gd name="T106" fmla="*/ 2 w 1627"/>
                <a:gd name="T107" fmla="*/ 0 h 639"/>
                <a:gd name="T108" fmla="*/ 1 w 1627"/>
                <a:gd name="T109" fmla="*/ 0 h 639"/>
                <a:gd name="T110" fmla="*/ 1 w 1627"/>
                <a:gd name="T111" fmla="*/ 0 h 639"/>
                <a:gd name="T112" fmla="*/ 1 w 1627"/>
                <a:gd name="T113" fmla="*/ 0 h 639"/>
                <a:gd name="T114" fmla="*/ 1 w 1627"/>
                <a:gd name="T115" fmla="*/ 0 h 6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27"/>
                <a:gd name="T175" fmla="*/ 0 h 639"/>
                <a:gd name="T176" fmla="*/ 1627 w 1627"/>
                <a:gd name="T177" fmla="*/ 639 h 6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27" h="639">
                  <a:moveTo>
                    <a:pt x="531" y="1"/>
                  </a:moveTo>
                  <a:lnTo>
                    <a:pt x="522" y="7"/>
                  </a:lnTo>
                  <a:lnTo>
                    <a:pt x="514" y="13"/>
                  </a:lnTo>
                  <a:lnTo>
                    <a:pt x="505" y="19"/>
                  </a:lnTo>
                  <a:lnTo>
                    <a:pt x="496" y="25"/>
                  </a:lnTo>
                  <a:lnTo>
                    <a:pt x="487" y="30"/>
                  </a:lnTo>
                  <a:lnTo>
                    <a:pt x="478" y="36"/>
                  </a:lnTo>
                  <a:lnTo>
                    <a:pt x="469" y="41"/>
                  </a:lnTo>
                  <a:lnTo>
                    <a:pt x="460" y="47"/>
                  </a:lnTo>
                  <a:lnTo>
                    <a:pt x="460" y="60"/>
                  </a:lnTo>
                  <a:lnTo>
                    <a:pt x="460" y="74"/>
                  </a:lnTo>
                  <a:lnTo>
                    <a:pt x="460" y="87"/>
                  </a:lnTo>
                  <a:lnTo>
                    <a:pt x="460" y="100"/>
                  </a:lnTo>
                  <a:lnTo>
                    <a:pt x="455" y="98"/>
                  </a:lnTo>
                  <a:lnTo>
                    <a:pt x="449" y="95"/>
                  </a:lnTo>
                  <a:lnTo>
                    <a:pt x="444" y="93"/>
                  </a:lnTo>
                  <a:lnTo>
                    <a:pt x="438" y="90"/>
                  </a:lnTo>
                  <a:lnTo>
                    <a:pt x="432" y="88"/>
                  </a:lnTo>
                  <a:lnTo>
                    <a:pt x="426" y="85"/>
                  </a:lnTo>
                  <a:lnTo>
                    <a:pt x="420" y="83"/>
                  </a:lnTo>
                  <a:lnTo>
                    <a:pt x="415" y="80"/>
                  </a:lnTo>
                  <a:lnTo>
                    <a:pt x="389" y="97"/>
                  </a:lnTo>
                  <a:lnTo>
                    <a:pt x="363" y="114"/>
                  </a:lnTo>
                  <a:lnTo>
                    <a:pt x="337" y="130"/>
                  </a:lnTo>
                  <a:lnTo>
                    <a:pt x="311" y="147"/>
                  </a:lnTo>
                  <a:lnTo>
                    <a:pt x="285" y="164"/>
                  </a:lnTo>
                  <a:lnTo>
                    <a:pt x="260" y="180"/>
                  </a:lnTo>
                  <a:lnTo>
                    <a:pt x="233" y="197"/>
                  </a:lnTo>
                  <a:lnTo>
                    <a:pt x="208" y="214"/>
                  </a:lnTo>
                  <a:lnTo>
                    <a:pt x="182" y="230"/>
                  </a:lnTo>
                  <a:lnTo>
                    <a:pt x="156" y="247"/>
                  </a:lnTo>
                  <a:lnTo>
                    <a:pt x="130" y="264"/>
                  </a:lnTo>
                  <a:lnTo>
                    <a:pt x="105" y="280"/>
                  </a:lnTo>
                  <a:lnTo>
                    <a:pt x="78" y="298"/>
                  </a:lnTo>
                  <a:lnTo>
                    <a:pt x="53" y="315"/>
                  </a:lnTo>
                  <a:lnTo>
                    <a:pt x="26" y="331"/>
                  </a:lnTo>
                  <a:lnTo>
                    <a:pt x="0" y="348"/>
                  </a:lnTo>
                  <a:lnTo>
                    <a:pt x="40" y="357"/>
                  </a:lnTo>
                  <a:lnTo>
                    <a:pt x="79" y="366"/>
                  </a:lnTo>
                  <a:lnTo>
                    <a:pt x="119" y="375"/>
                  </a:lnTo>
                  <a:lnTo>
                    <a:pt x="159" y="385"/>
                  </a:lnTo>
                  <a:lnTo>
                    <a:pt x="199" y="394"/>
                  </a:lnTo>
                  <a:lnTo>
                    <a:pt x="238" y="402"/>
                  </a:lnTo>
                  <a:lnTo>
                    <a:pt x="278" y="411"/>
                  </a:lnTo>
                  <a:lnTo>
                    <a:pt x="317" y="420"/>
                  </a:lnTo>
                  <a:lnTo>
                    <a:pt x="356" y="430"/>
                  </a:lnTo>
                  <a:lnTo>
                    <a:pt x="396" y="439"/>
                  </a:lnTo>
                  <a:lnTo>
                    <a:pt x="436" y="448"/>
                  </a:lnTo>
                  <a:lnTo>
                    <a:pt x="475" y="457"/>
                  </a:lnTo>
                  <a:lnTo>
                    <a:pt x="515" y="466"/>
                  </a:lnTo>
                  <a:lnTo>
                    <a:pt x="555" y="476"/>
                  </a:lnTo>
                  <a:lnTo>
                    <a:pt x="593" y="485"/>
                  </a:lnTo>
                  <a:lnTo>
                    <a:pt x="633" y="493"/>
                  </a:lnTo>
                  <a:lnTo>
                    <a:pt x="673" y="502"/>
                  </a:lnTo>
                  <a:lnTo>
                    <a:pt x="712" y="511"/>
                  </a:lnTo>
                  <a:lnTo>
                    <a:pt x="752" y="521"/>
                  </a:lnTo>
                  <a:lnTo>
                    <a:pt x="792" y="530"/>
                  </a:lnTo>
                  <a:lnTo>
                    <a:pt x="831" y="539"/>
                  </a:lnTo>
                  <a:lnTo>
                    <a:pt x="870" y="548"/>
                  </a:lnTo>
                  <a:lnTo>
                    <a:pt x="910" y="557"/>
                  </a:lnTo>
                  <a:lnTo>
                    <a:pt x="949" y="567"/>
                  </a:lnTo>
                  <a:lnTo>
                    <a:pt x="989" y="576"/>
                  </a:lnTo>
                  <a:lnTo>
                    <a:pt x="1029" y="585"/>
                  </a:lnTo>
                  <a:lnTo>
                    <a:pt x="1068" y="593"/>
                  </a:lnTo>
                  <a:lnTo>
                    <a:pt x="1108" y="602"/>
                  </a:lnTo>
                  <a:lnTo>
                    <a:pt x="1147" y="612"/>
                  </a:lnTo>
                  <a:lnTo>
                    <a:pt x="1187" y="621"/>
                  </a:lnTo>
                  <a:lnTo>
                    <a:pt x="1226" y="630"/>
                  </a:lnTo>
                  <a:lnTo>
                    <a:pt x="1266" y="639"/>
                  </a:lnTo>
                  <a:lnTo>
                    <a:pt x="1288" y="612"/>
                  </a:lnTo>
                  <a:lnTo>
                    <a:pt x="1311" y="587"/>
                  </a:lnTo>
                  <a:lnTo>
                    <a:pt x="1334" y="560"/>
                  </a:lnTo>
                  <a:lnTo>
                    <a:pt x="1356" y="533"/>
                  </a:lnTo>
                  <a:lnTo>
                    <a:pt x="1379" y="507"/>
                  </a:lnTo>
                  <a:lnTo>
                    <a:pt x="1401" y="481"/>
                  </a:lnTo>
                  <a:lnTo>
                    <a:pt x="1423" y="455"/>
                  </a:lnTo>
                  <a:lnTo>
                    <a:pt x="1447" y="428"/>
                  </a:lnTo>
                  <a:lnTo>
                    <a:pt x="1469" y="401"/>
                  </a:lnTo>
                  <a:lnTo>
                    <a:pt x="1491" y="376"/>
                  </a:lnTo>
                  <a:lnTo>
                    <a:pt x="1514" y="349"/>
                  </a:lnTo>
                  <a:lnTo>
                    <a:pt x="1536" y="322"/>
                  </a:lnTo>
                  <a:lnTo>
                    <a:pt x="1560" y="297"/>
                  </a:lnTo>
                  <a:lnTo>
                    <a:pt x="1582" y="270"/>
                  </a:lnTo>
                  <a:lnTo>
                    <a:pt x="1605" y="244"/>
                  </a:lnTo>
                  <a:lnTo>
                    <a:pt x="1627" y="218"/>
                  </a:lnTo>
                  <a:lnTo>
                    <a:pt x="1616" y="208"/>
                  </a:lnTo>
                  <a:lnTo>
                    <a:pt x="1603" y="197"/>
                  </a:lnTo>
                  <a:lnTo>
                    <a:pt x="1585" y="187"/>
                  </a:lnTo>
                  <a:lnTo>
                    <a:pt x="1565" y="177"/>
                  </a:lnTo>
                  <a:lnTo>
                    <a:pt x="1541" y="167"/>
                  </a:lnTo>
                  <a:lnTo>
                    <a:pt x="1515" y="156"/>
                  </a:lnTo>
                  <a:lnTo>
                    <a:pt x="1487" y="146"/>
                  </a:lnTo>
                  <a:lnTo>
                    <a:pt x="1456" y="136"/>
                  </a:lnTo>
                  <a:lnTo>
                    <a:pt x="1422" y="126"/>
                  </a:lnTo>
                  <a:lnTo>
                    <a:pt x="1388" y="116"/>
                  </a:lnTo>
                  <a:lnTo>
                    <a:pt x="1350" y="107"/>
                  </a:lnTo>
                  <a:lnTo>
                    <a:pt x="1313" y="97"/>
                  </a:lnTo>
                  <a:lnTo>
                    <a:pt x="1273" y="88"/>
                  </a:lnTo>
                  <a:lnTo>
                    <a:pt x="1232" y="79"/>
                  </a:lnTo>
                  <a:lnTo>
                    <a:pt x="1191" y="70"/>
                  </a:lnTo>
                  <a:lnTo>
                    <a:pt x="1147" y="63"/>
                  </a:lnTo>
                  <a:lnTo>
                    <a:pt x="1105" y="55"/>
                  </a:lnTo>
                  <a:lnTo>
                    <a:pt x="1062" y="47"/>
                  </a:lnTo>
                  <a:lnTo>
                    <a:pt x="1018" y="40"/>
                  </a:lnTo>
                  <a:lnTo>
                    <a:pt x="975" y="34"/>
                  </a:lnTo>
                  <a:lnTo>
                    <a:pt x="931" y="28"/>
                  </a:lnTo>
                  <a:lnTo>
                    <a:pt x="889" y="23"/>
                  </a:lnTo>
                  <a:lnTo>
                    <a:pt x="847" y="17"/>
                  </a:lnTo>
                  <a:lnTo>
                    <a:pt x="806" y="13"/>
                  </a:lnTo>
                  <a:lnTo>
                    <a:pt x="766" y="9"/>
                  </a:lnTo>
                  <a:lnTo>
                    <a:pt x="727" y="6"/>
                  </a:lnTo>
                  <a:lnTo>
                    <a:pt x="690" y="4"/>
                  </a:lnTo>
                  <a:lnTo>
                    <a:pt x="654" y="1"/>
                  </a:lnTo>
                  <a:lnTo>
                    <a:pt x="620" y="0"/>
                  </a:lnTo>
                  <a:lnTo>
                    <a:pt x="588" y="0"/>
                  </a:lnTo>
                  <a:lnTo>
                    <a:pt x="559" y="0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1" name="Freeform 81"/>
            <p:cNvSpPr>
              <a:spLocks/>
            </p:cNvSpPr>
            <p:nvPr/>
          </p:nvSpPr>
          <p:spPr bwMode="auto">
            <a:xfrm>
              <a:off x="5062" y="2465"/>
              <a:ext cx="195" cy="76"/>
            </a:xfrm>
            <a:custGeom>
              <a:avLst/>
              <a:gdLst>
                <a:gd name="T0" fmla="*/ 1 w 1561"/>
                <a:gd name="T1" fmla="*/ 0 h 608"/>
                <a:gd name="T2" fmla="*/ 1 w 1561"/>
                <a:gd name="T3" fmla="*/ 0 h 608"/>
                <a:gd name="T4" fmla="*/ 1 w 1561"/>
                <a:gd name="T5" fmla="*/ 0 h 608"/>
                <a:gd name="T6" fmla="*/ 1 w 1561"/>
                <a:gd name="T7" fmla="*/ 0 h 608"/>
                <a:gd name="T8" fmla="*/ 1 w 1561"/>
                <a:gd name="T9" fmla="*/ 0 h 608"/>
                <a:gd name="T10" fmla="*/ 1 w 1561"/>
                <a:gd name="T11" fmla="*/ 0 h 608"/>
                <a:gd name="T12" fmla="*/ 1 w 1561"/>
                <a:gd name="T13" fmla="*/ 0 h 608"/>
                <a:gd name="T14" fmla="*/ 1 w 1561"/>
                <a:gd name="T15" fmla="*/ 0 h 608"/>
                <a:gd name="T16" fmla="*/ 1 w 1561"/>
                <a:gd name="T17" fmla="*/ 0 h 608"/>
                <a:gd name="T18" fmla="*/ 1 w 1561"/>
                <a:gd name="T19" fmla="*/ 0 h 608"/>
                <a:gd name="T20" fmla="*/ 1 w 1561"/>
                <a:gd name="T21" fmla="*/ 0 h 608"/>
                <a:gd name="T22" fmla="*/ 1 w 1561"/>
                <a:gd name="T23" fmla="*/ 0 h 608"/>
                <a:gd name="T24" fmla="*/ 0 w 1561"/>
                <a:gd name="T25" fmla="*/ 0 h 608"/>
                <a:gd name="T26" fmla="*/ 0 w 1561"/>
                <a:gd name="T27" fmla="*/ 0 h 608"/>
                <a:gd name="T28" fmla="*/ 0 w 1561"/>
                <a:gd name="T29" fmla="*/ 0 h 608"/>
                <a:gd name="T30" fmla="*/ 0 w 1561"/>
                <a:gd name="T31" fmla="*/ 1 h 608"/>
                <a:gd name="T32" fmla="*/ 0 w 1561"/>
                <a:gd name="T33" fmla="*/ 1 h 608"/>
                <a:gd name="T34" fmla="*/ 0 w 1561"/>
                <a:gd name="T35" fmla="*/ 1 h 608"/>
                <a:gd name="T36" fmla="*/ 0 w 1561"/>
                <a:gd name="T37" fmla="*/ 1 h 608"/>
                <a:gd name="T38" fmla="*/ 0 w 1561"/>
                <a:gd name="T39" fmla="*/ 1 h 608"/>
                <a:gd name="T40" fmla="*/ 0 w 1561"/>
                <a:gd name="T41" fmla="*/ 1 h 608"/>
                <a:gd name="T42" fmla="*/ 0 w 1561"/>
                <a:gd name="T43" fmla="*/ 1 h 608"/>
                <a:gd name="T44" fmla="*/ 1 w 1561"/>
                <a:gd name="T45" fmla="*/ 1 h 608"/>
                <a:gd name="T46" fmla="*/ 1 w 1561"/>
                <a:gd name="T47" fmla="*/ 1 h 608"/>
                <a:gd name="T48" fmla="*/ 1 w 1561"/>
                <a:gd name="T49" fmla="*/ 1 h 608"/>
                <a:gd name="T50" fmla="*/ 1 w 1561"/>
                <a:gd name="T51" fmla="*/ 1 h 608"/>
                <a:gd name="T52" fmla="*/ 1 w 1561"/>
                <a:gd name="T53" fmla="*/ 1 h 608"/>
                <a:gd name="T54" fmla="*/ 1 w 1561"/>
                <a:gd name="T55" fmla="*/ 1 h 608"/>
                <a:gd name="T56" fmla="*/ 1 w 1561"/>
                <a:gd name="T57" fmla="*/ 1 h 608"/>
                <a:gd name="T58" fmla="*/ 2 w 1561"/>
                <a:gd name="T59" fmla="*/ 1 h 608"/>
                <a:gd name="T60" fmla="*/ 2 w 1561"/>
                <a:gd name="T61" fmla="*/ 1 h 608"/>
                <a:gd name="T62" fmla="*/ 2 w 1561"/>
                <a:gd name="T63" fmla="*/ 1 h 608"/>
                <a:gd name="T64" fmla="*/ 2 w 1561"/>
                <a:gd name="T65" fmla="*/ 1 h 608"/>
                <a:gd name="T66" fmla="*/ 2 w 1561"/>
                <a:gd name="T67" fmla="*/ 1 h 608"/>
                <a:gd name="T68" fmla="*/ 2 w 1561"/>
                <a:gd name="T69" fmla="*/ 1 h 608"/>
                <a:gd name="T70" fmla="*/ 2 w 1561"/>
                <a:gd name="T71" fmla="*/ 1 h 608"/>
                <a:gd name="T72" fmla="*/ 3 w 1561"/>
                <a:gd name="T73" fmla="*/ 1 h 608"/>
                <a:gd name="T74" fmla="*/ 3 w 1561"/>
                <a:gd name="T75" fmla="*/ 1 h 608"/>
                <a:gd name="T76" fmla="*/ 3 w 1561"/>
                <a:gd name="T77" fmla="*/ 1 h 608"/>
                <a:gd name="T78" fmla="*/ 3 w 1561"/>
                <a:gd name="T79" fmla="*/ 1 h 608"/>
                <a:gd name="T80" fmla="*/ 3 w 1561"/>
                <a:gd name="T81" fmla="*/ 1 h 608"/>
                <a:gd name="T82" fmla="*/ 3 w 1561"/>
                <a:gd name="T83" fmla="*/ 1 h 608"/>
                <a:gd name="T84" fmla="*/ 3 w 1561"/>
                <a:gd name="T85" fmla="*/ 0 h 608"/>
                <a:gd name="T86" fmla="*/ 3 w 1561"/>
                <a:gd name="T87" fmla="*/ 0 h 608"/>
                <a:gd name="T88" fmla="*/ 3 w 1561"/>
                <a:gd name="T89" fmla="*/ 0 h 608"/>
                <a:gd name="T90" fmla="*/ 3 w 1561"/>
                <a:gd name="T91" fmla="*/ 0 h 608"/>
                <a:gd name="T92" fmla="*/ 3 w 1561"/>
                <a:gd name="T93" fmla="*/ 0 h 608"/>
                <a:gd name="T94" fmla="*/ 2 w 1561"/>
                <a:gd name="T95" fmla="*/ 0 h 608"/>
                <a:gd name="T96" fmla="*/ 2 w 1561"/>
                <a:gd name="T97" fmla="*/ 0 h 608"/>
                <a:gd name="T98" fmla="*/ 2 w 1561"/>
                <a:gd name="T99" fmla="*/ 0 h 608"/>
                <a:gd name="T100" fmla="*/ 2 w 1561"/>
                <a:gd name="T101" fmla="*/ 0 h 608"/>
                <a:gd name="T102" fmla="*/ 2 w 1561"/>
                <a:gd name="T103" fmla="*/ 0 h 608"/>
                <a:gd name="T104" fmla="*/ 2 w 1561"/>
                <a:gd name="T105" fmla="*/ 0 h 608"/>
                <a:gd name="T106" fmla="*/ 1 w 1561"/>
                <a:gd name="T107" fmla="*/ 0 h 608"/>
                <a:gd name="T108" fmla="*/ 1 w 1561"/>
                <a:gd name="T109" fmla="*/ 0 h 608"/>
                <a:gd name="T110" fmla="*/ 1 w 1561"/>
                <a:gd name="T111" fmla="*/ 0 h 608"/>
                <a:gd name="T112" fmla="*/ 1 w 1561"/>
                <a:gd name="T113" fmla="*/ 0 h 608"/>
                <a:gd name="T114" fmla="*/ 1 w 1561"/>
                <a:gd name="T115" fmla="*/ 0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61"/>
                <a:gd name="T175" fmla="*/ 0 h 608"/>
                <a:gd name="T176" fmla="*/ 1561 w 1561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61" h="608">
                  <a:moveTo>
                    <a:pt x="499" y="1"/>
                  </a:moveTo>
                  <a:lnTo>
                    <a:pt x="490" y="7"/>
                  </a:lnTo>
                  <a:lnTo>
                    <a:pt x="481" y="13"/>
                  </a:lnTo>
                  <a:lnTo>
                    <a:pt x="472" y="19"/>
                  </a:lnTo>
                  <a:lnTo>
                    <a:pt x="463" y="25"/>
                  </a:lnTo>
                  <a:lnTo>
                    <a:pt x="454" y="30"/>
                  </a:lnTo>
                  <a:lnTo>
                    <a:pt x="445" y="36"/>
                  </a:lnTo>
                  <a:lnTo>
                    <a:pt x="436" y="41"/>
                  </a:lnTo>
                  <a:lnTo>
                    <a:pt x="428" y="47"/>
                  </a:lnTo>
                  <a:lnTo>
                    <a:pt x="428" y="60"/>
                  </a:lnTo>
                  <a:lnTo>
                    <a:pt x="428" y="74"/>
                  </a:lnTo>
                  <a:lnTo>
                    <a:pt x="428" y="87"/>
                  </a:lnTo>
                  <a:lnTo>
                    <a:pt x="428" y="100"/>
                  </a:lnTo>
                  <a:lnTo>
                    <a:pt x="422" y="98"/>
                  </a:lnTo>
                  <a:lnTo>
                    <a:pt x="416" y="95"/>
                  </a:lnTo>
                  <a:lnTo>
                    <a:pt x="410" y="93"/>
                  </a:lnTo>
                  <a:lnTo>
                    <a:pt x="404" y="90"/>
                  </a:lnTo>
                  <a:lnTo>
                    <a:pt x="399" y="88"/>
                  </a:lnTo>
                  <a:lnTo>
                    <a:pt x="393" y="85"/>
                  </a:lnTo>
                  <a:lnTo>
                    <a:pt x="388" y="83"/>
                  </a:lnTo>
                  <a:lnTo>
                    <a:pt x="382" y="80"/>
                  </a:lnTo>
                  <a:lnTo>
                    <a:pt x="358" y="96"/>
                  </a:lnTo>
                  <a:lnTo>
                    <a:pt x="334" y="113"/>
                  </a:lnTo>
                  <a:lnTo>
                    <a:pt x="310" y="128"/>
                  </a:lnTo>
                  <a:lnTo>
                    <a:pt x="287" y="144"/>
                  </a:lnTo>
                  <a:lnTo>
                    <a:pt x="262" y="159"/>
                  </a:lnTo>
                  <a:lnTo>
                    <a:pt x="239" y="176"/>
                  </a:lnTo>
                  <a:lnTo>
                    <a:pt x="215" y="191"/>
                  </a:lnTo>
                  <a:lnTo>
                    <a:pt x="192" y="207"/>
                  </a:lnTo>
                  <a:lnTo>
                    <a:pt x="167" y="222"/>
                  </a:lnTo>
                  <a:lnTo>
                    <a:pt x="143" y="239"/>
                  </a:lnTo>
                  <a:lnTo>
                    <a:pt x="119" y="255"/>
                  </a:lnTo>
                  <a:lnTo>
                    <a:pt x="95" y="270"/>
                  </a:lnTo>
                  <a:lnTo>
                    <a:pt x="72" y="287"/>
                  </a:lnTo>
                  <a:lnTo>
                    <a:pt x="47" y="302"/>
                  </a:lnTo>
                  <a:lnTo>
                    <a:pt x="24" y="319"/>
                  </a:lnTo>
                  <a:lnTo>
                    <a:pt x="0" y="335"/>
                  </a:lnTo>
                  <a:lnTo>
                    <a:pt x="37" y="344"/>
                  </a:lnTo>
                  <a:lnTo>
                    <a:pt x="75" y="351"/>
                  </a:lnTo>
                  <a:lnTo>
                    <a:pt x="113" y="360"/>
                  </a:lnTo>
                  <a:lnTo>
                    <a:pt x="151" y="369"/>
                  </a:lnTo>
                  <a:lnTo>
                    <a:pt x="189" y="377"/>
                  </a:lnTo>
                  <a:lnTo>
                    <a:pt x="227" y="386"/>
                  </a:lnTo>
                  <a:lnTo>
                    <a:pt x="265" y="395"/>
                  </a:lnTo>
                  <a:lnTo>
                    <a:pt x="302" y="402"/>
                  </a:lnTo>
                  <a:lnTo>
                    <a:pt x="340" y="411"/>
                  </a:lnTo>
                  <a:lnTo>
                    <a:pt x="378" y="420"/>
                  </a:lnTo>
                  <a:lnTo>
                    <a:pt x="415" y="429"/>
                  </a:lnTo>
                  <a:lnTo>
                    <a:pt x="453" y="437"/>
                  </a:lnTo>
                  <a:lnTo>
                    <a:pt x="492" y="446"/>
                  </a:lnTo>
                  <a:lnTo>
                    <a:pt x="530" y="455"/>
                  </a:lnTo>
                  <a:lnTo>
                    <a:pt x="567" y="462"/>
                  </a:lnTo>
                  <a:lnTo>
                    <a:pt x="605" y="471"/>
                  </a:lnTo>
                  <a:lnTo>
                    <a:pt x="643" y="480"/>
                  </a:lnTo>
                  <a:lnTo>
                    <a:pt x="680" y="488"/>
                  </a:lnTo>
                  <a:lnTo>
                    <a:pt x="718" y="497"/>
                  </a:lnTo>
                  <a:lnTo>
                    <a:pt x="756" y="506"/>
                  </a:lnTo>
                  <a:lnTo>
                    <a:pt x="793" y="513"/>
                  </a:lnTo>
                  <a:lnTo>
                    <a:pt x="831" y="522"/>
                  </a:lnTo>
                  <a:lnTo>
                    <a:pt x="870" y="531"/>
                  </a:lnTo>
                  <a:lnTo>
                    <a:pt x="907" y="539"/>
                  </a:lnTo>
                  <a:lnTo>
                    <a:pt x="945" y="548"/>
                  </a:lnTo>
                  <a:lnTo>
                    <a:pt x="983" y="557"/>
                  </a:lnTo>
                  <a:lnTo>
                    <a:pt x="1020" y="566"/>
                  </a:lnTo>
                  <a:lnTo>
                    <a:pt x="1058" y="573"/>
                  </a:lnTo>
                  <a:lnTo>
                    <a:pt x="1096" y="582"/>
                  </a:lnTo>
                  <a:lnTo>
                    <a:pt x="1134" y="591"/>
                  </a:lnTo>
                  <a:lnTo>
                    <a:pt x="1171" y="599"/>
                  </a:lnTo>
                  <a:lnTo>
                    <a:pt x="1209" y="608"/>
                  </a:lnTo>
                  <a:lnTo>
                    <a:pt x="1231" y="582"/>
                  </a:lnTo>
                  <a:lnTo>
                    <a:pt x="1253" y="558"/>
                  </a:lnTo>
                  <a:lnTo>
                    <a:pt x="1275" y="532"/>
                  </a:lnTo>
                  <a:lnTo>
                    <a:pt x="1298" y="508"/>
                  </a:lnTo>
                  <a:lnTo>
                    <a:pt x="1319" y="482"/>
                  </a:lnTo>
                  <a:lnTo>
                    <a:pt x="1341" y="458"/>
                  </a:lnTo>
                  <a:lnTo>
                    <a:pt x="1363" y="432"/>
                  </a:lnTo>
                  <a:lnTo>
                    <a:pt x="1385" y="408"/>
                  </a:lnTo>
                  <a:lnTo>
                    <a:pt x="1407" y="382"/>
                  </a:lnTo>
                  <a:lnTo>
                    <a:pt x="1429" y="358"/>
                  </a:lnTo>
                  <a:lnTo>
                    <a:pt x="1452" y="332"/>
                  </a:lnTo>
                  <a:lnTo>
                    <a:pt x="1474" y="308"/>
                  </a:lnTo>
                  <a:lnTo>
                    <a:pt x="1495" y="282"/>
                  </a:lnTo>
                  <a:lnTo>
                    <a:pt x="1517" y="258"/>
                  </a:lnTo>
                  <a:lnTo>
                    <a:pt x="1539" y="232"/>
                  </a:lnTo>
                  <a:lnTo>
                    <a:pt x="1561" y="208"/>
                  </a:lnTo>
                  <a:lnTo>
                    <a:pt x="1550" y="198"/>
                  </a:lnTo>
                  <a:lnTo>
                    <a:pt x="1537" y="188"/>
                  </a:lnTo>
                  <a:lnTo>
                    <a:pt x="1519" y="178"/>
                  </a:lnTo>
                  <a:lnTo>
                    <a:pt x="1499" y="168"/>
                  </a:lnTo>
                  <a:lnTo>
                    <a:pt x="1476" y="158"/>
                  </a:lnTo>
                  <a:lnTo>
                    <a:pt x="1450" y="148"/>
                  </a:lnTo>
                  <a:lnTo>
                    <a:pt x="1423" y="138"/>
                  </a:lnTo>
                  <a:lnTo>
                    <a:pt x="1393" y="129"/>
                  </a:lnTo>
                  <a:lnTo>
                    <a:pt x="1361" y="119"/>
                  </a:lnTo>
                  <a:lnTo>
                    <a:pt x="1326" y="110"/>
                  </a:lnTo>
                  <a:lnTo>
                    <a:pt x="1291" y="101"/>
                  </a:lnTo>
                  <a:lnTo>
                    <a:pt x="1253" y="93"/>
                  </a:lnTo>
                  <a:lnTo>
                    <a:pt x="1216" y="84"/>
                  </a:lnTo>
                  <a:lnTo>
                    <a:pt x="1176" y="75"/>
                  </a:lnTo>
                  <a:lnTo>
                    <a:pt x="1136" y="67"/>
                  </a:lnTo>
                  <a:lnTo>
                    <a:pt x="1095" y="59"/>
                  </a:lnTo>
                  <a:lnTo>
                    <a:pt x="1054" y="53"/>
                  </a:lnTo>
                  <a:lnTo>
                    <a:pt x="1012" y="45"/>
                  </a:lnTo>
                  <a:lnTo>
                    <a:pt x="970" y="38"/>
                  </a:lnTo>
                  <a:lnTo>
                    <a:pt x="927" y="33"/>
                  </a:lnTo>
                  <a:lnTo>
                    <a:pt x="886" y="27"/>
                  </a:lnTo>
                  <a:lnTo>
                    <a:pt x="845" y="21"/>
                  </a:lnTo>
                  <a:lnTo>
                    <a:pt x="804" y="17"/>
                  </a:lnTo>
                  <a:lnTo>
                    <a:pt x="764" y="13"/>
                  </a:lnTo>
                  <a:lnTo>
                    <a:pt x="726" y="9"/>
                  </a:lnTo>
                  <a:lnTo>
                    <a:pt x="688" y="6"/>
                  </a:lnTo>
                  <a:lnTo>
                    <a:pt x="653" y="4"/>
                  </a:lnTo>
                  <a:lnTo>
                    <a:pt x="617" y="1"/>
                  </a:lnTo>
                  <a:lnTo>
                    <a:pt x="585" y="0"/>
                  </a:lnTo>
                  <a:lnTo>
                    <a:pt x="554" y="0"/>
                  </a:lnTo>
                  <a:lnTo>
                    <a:pt x="525" y="0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11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2" name="Freeform 82"/>
            <p:cNvSpPr>
              <a:spLocks/>
            </p:cNvSpPr>
            <p:nvPr/>
          </p:nvSpPr>
          <p:spPr bwMode="auto">
            <a:xfrm>
              <a:off x="5066" y="2465"/>
              <a:ext cx="187" cy="72"/>
            </a:xfrm>
            <a:custGeom>
              <a:avLst/>
              <a:gdLst>
                <a:gd name="T0" fmla="*/ 1 w 1496"/>
                <a:gd name="T1" fmla="*/ 0 h 576"/>
                <a:gd name="T2" fmla="*/ 1 w 1496"/>
                <a:gd name="T3" fmla="*/ 0 h 576"/>
                <a:gd name="T4" fmla="*/ 1 w 1496"/>
                <a:gd name="T5" fmla="*/ 0 h 576"/>
                <a:gd name="T6" fmla="*/ 1 w 1496"/>
                <a:gd name="T7" fmla="*/ 0 h 576"/>
                <a:gd name="T8" fmla="*/ 1 w 1496"/>
                <a:gd name="T9" fmla="*/ 0 h 576"/>
                <a:gd name="T10" fmla="*/ 1 w 1496"/>
                <a:gd name="T11" fmla="*/ 0 h 576"/>
                <a:gd name="T12" fmla="*/ 1 w 1496"/>
                <a:gd name="T13" fmla="*/ 0 h 576"/>
                <a:gd name="T14" fmla="*/ 1 w 1496"/>
                <a:gd name="T15" fmla="*/ 0 h 576"/>
                <a:gd name="T16" fmla="*/ 1 w 1496"/>
                <a:gd name="T17" fmla="*/ 0 h 576"/>
                <a:gd name="T18" fmla="*/ 1 w 1496"/>
                <a:gd name="T19" fmla="*/ 0 h 576"/>
                <a:gd name="T20" fmla="*/ 1 w 1496"/>
                <a:gd name="T21" fmla="*/ 0 h 576"/>
                <a:gd name="T22" fmla="*/ 1 w 1496"/>
                <a:gd name="T23" fmla="*/ 0 h 576"/>
                <a:gd name="T24" fmla="*/ 1 w 1496"/>
                <a:gd name="T25" fmla="*/ 0 h 576"/>
                <a:gd name="T26" fmla="*/ 0 w 1496"/>
                <a:gd name="T27" fmla="*/ 0 h 576"/>
                <a:gd name="T28" fmla="*/ 0 w 1496"/>
                <a:gd name="T29" fmla="*/ 0 h 576"/>
                <a:gd name="T30" fmla="*/ 0 w 1496"/>
                <a:gd name="T31" fmla="*/ 1 h 576"/>
                <a:gd name="T32" fmla="*/ 0 w 1496"/>
                <a:gd name="T33" fmla="*/ 1 h 576"/>
                <a:gd name="T34" fmla="*/ 0 w 1496"/>
                <a:gd name="T35" fmla="*/ 1 h 576"/>
                <a:gd name="T36" fmla="*/ 0 w 1496"/>
                <a:gd name="T37" fmla="*/ 1 h 576"/>
                <a:gd name="T38" fmla="*/ 0 w 1496"/>
                <a:gd name="T39" fmla="*/ 1 h 576"/>
                <a:gd name="T40" fmla="*/ 0 w 1496"/>
                <a:gd name="T41" fmla="*/ 1 h 576"/>
                <a:gd name="T42" fmla="*/ 1 w 1496"/>
                <a:gd name="T43" fmla="*/ 1 h 576"/>
                <a:gd name="T44" fmla="*/ 1 w 1496"/>
                <a:gd name="T45" fmla="*/ 1 h 576"/>
                <a:gd name="T46" fmla="*/ 1 w 1496"/>
                <a:gd name="T47" fmla="*/ 1 h 576"/>
                <a:gd name="T48" fmla="*/ 1 w 1496"/>
                <a:gd name="T49" fmla="*/ 1 h 576"/>
                <a:gd name="T50" fmla="*/ 1 w 1496"/>
                <a:gd name="T51" fmla="*/ 1 h 576"/>
                <a:gd name="T52" fmla="*/ 1 w 1496"/>
                <a:gd name="T53" fmla="*/ 1 h 576"/>
                <a:gd name="T54" fmla="*/ 1 w 1496"/>
                <a:gd name="T55" fmla="*/ 1 h 576"/>
                <a:gd name="T56" fmla="*/ 1 w 1496"/>
                <a:gd name="T57" fmla="*/ 1 h 576"/>
                <a:gd name="T58" fmla="*/ 2 w 1496"/>
                <a:gd name="T59" fmla="*/ 1 h 576"/>
                <a:gd name="T60" fmla="*/ 2 w 1496"/>
                <a:gd name="T61" fmla="*/ 1 h 576"/>
                <a:gd name="T62" fmla="*/ 2 w 1496"/>
                <a:gd name="T63" fmla="*/ 1 h 576"/>
                <a:gd name="T64" fmla="*/ 2 w 1496"/>
                <a:gd name="T65" fmla="*/ 1 h 576"/>
                <a:gd name="T66" fmla="*/ 2 w 1496"/>
                <a:gd name="T67" fmla="*/ 1 h 576"/>
                <a:gd name="T68" fmla="*/ 2 w 1496"/>
                <a:gd name="T69" fmla="*/ 1 h 576"/>
                <a:gd name="T70" fmla="*/ 2 w 1496"/>
                <a:gd name="T71" fmla="*/ 1 h 576"/>
                <a:gd name="T72" fmla="*/ 3 w 1496"/>
                <a:gd name="T73" fmla="*/ 1 h 576"/>
                <a:gd name="T74" fmla="*/ 3 w 1496"/>
                <a:gd name="T75" fmla="*/ 1 h 576"/>
                <a:gd name="T76" fmla="*/ 3 w 1496"/>
                <a:gd name="T77" fmla="*/ 1 h 576"/>
                <a:gd name="T78" fmla="*/ 3 w 1496"/>
                <a:gd name="T79" fmla="*/ 1 h 576"/>
                <a:gd name="T80" fmla="*/ 3 w 1496"/>
                <a:gd name="T81" fmla="*/ 1 h 576"/>
                <a:gd name="T82" fmla="*/ 3 w 1496"/>
                <a:gd name="T83" fmla="*/ 0 h 576"/>
                <a:gd name="T84" fmla="*/ 3 w 1496"/>
                <a:gd name="T85" fmla="*/ 0 h 576"/>
                <a:gd name="T86" fmla="*/ 3 w 1496"/>
                <a:gd name="T87" fmla="*/ 0 h 576"/>
                <a:gd name="T88" fmla="*/ 3 w 1496"/>
                <a:gd name="T89" fmla="*/ 0 h 576"/>
                <a:gd name="T90" fmla="*/ 3 w 1496"/>
                <a:gd name="T91" fmla="*/ 0 h 576"/>
                <a:gd name="T92" fmla="*/ 3 w 1496"/>
                <a:gd name="T93" fmla="*/ 0 h 576"/>
                <a:gd name="T94" fmla="*/ 2 w 1496"/>
                <a:gd name="T95" fmla="*/ 0 h 576"/>
                <a:gd name="T96" fmla="*/ 2 w 1496"/>
                <a:gd name="T97" fmla="*/ 0 h 576"/>
                <a:gd name="T98" fmla="*/ 2 w 1496"/>
                <a:gd name="T99" fmla="*/ 0 h 576"/>
                <a:gd name="T100" fmla="*/ 2 w 1496"/>
                <a:gd name="T101" fmla="*/ 0 h 576"/>
                <a:gd name="T102" fmla="*/ 2 w 1496"/>
                <a:gd name="T103" fmla="*/ 0 h 576"/>
                <a:gd name="T104" fmla="*/ 2 w 1496"/>
                <a:gd name="T105" fmla="*/ 0 h 576"/>
                <a:gd name="T106" fmla="*/ 1 w 1496"/>
                <a:gd name="T107" fmla="*/ 0 h 576"/>
                <a:gd name="T108" fmla="*/ 1 w 1496"/>
                <a:gd name="T109" fmla="*/ 0 h 576"/>
                <a:gd name="T110" fmla="*/ 1 w 1496"/>
                <a:gd name="T111" fmla="*/ 0 h 576"/>
                <a:gd name="T112" fmla="*/ 1 w 1496"/>
                <a:gd name="T113" fmla="*/ 0 h 576"/>
                <a:gd name="T114" fmla="*/ 1 w 1496"/>
                <a:gd name="T115" fmla="*/ 0 h 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6"/>
                <a:gd name="T175" fmla="*/ 0 h 576"/>
                <a:gd name="T176" fmla="*/ 1496 w 1496"/>
                <a:gd name="T177" fmla="*/ 576 h 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6" h="576">
                  <a:moveTo>
                    <a:pt x="466" y="1"/>
                  </a:moveTo>
                  <a:lnTo>
                    <a:pt x="457" y="7"/>
                  </a:lnTo>
                  <a:lnTo>
                    <a:pt x="448" y="13"/>
                  </a:lnTo>
                  <a:lnTo>
                    <a:pt x="439" y="19"/>
                  </a:lnTo>
                  <a:lnTo>
                    <a:pt x="430" y="25"/>
                  </a:lnTo>
                  <a:lnTo>
                    <a:pt x="420" y="30"/>
                  </a:lnTo>
                  <a:lnTo>
                    <a:pt x="411" y="36"/>
                  </a:lnTo>
                  <a:lnTo>
                    <a:pt x="403" y="41"/>
                  </a:lnTo>
                  <a:lnTo>
                    <a:pt x="394" y="47"/>
                  </a:lnTo>
                  <a:lnTo>
                    <a:pt x="394" y="60"/>
                  </a:lnTo>
                  <a:lnTo>
                    <a:pt x="394" y="74"/>
                  </a:lnTo>
                  <a:lnTo>
                    <a:pt x="394" y="87"/>
                  </a:lnTo>
                  <a:lnTo>
                    <a:pt x="394" y="100"/>
                  </a:lnTo>
                  <a:lnTo>
                    <a:pt x="388" y="98"/>
                  </a:lnTo>
                  <a:lnTo>
                    <a:pt x="383" y="95"/>
                  </a:lnTo>
                  <a:lnTo>
                    <a:pt x="377" y="93"/>
                  </a:lnTo>
                  <a:lnTo>
                    <a:pt x="372" y="90"/>
                  </a:lnTo>
                  <a:lnTo>
                    <a:pt x="366" y="88"/>
                  </a:lnTo>
                  <a:lnTo>
                    <a:pt x="359" y="85"/>
                  </a:lnTo>
                  <a:lnTo>
                    <a:pt x="354" y="83"/>
                  </a:lnTo>
                  <a:lnTo>
                    <a:pt x="348" y="80"/>
                  </a:lnTo>
                  <a:lnTo>
                    <a:pt x="326" y="95"/>
                  </a:lnTo>
                  <a:lnTo>
                    <a:pt x="305" y="110"/>
                  </a:lnTo>
                  <a:lnTo>
                    <a:pt x="283" y="125"/>
                  </a:lnTo>
                  <a:lnTo>
                    <a:pt x="262" y="140"/>
                  </a:lnTo>
                  <a:lnTo>
                    <a:pt x="240" y="155"/>
                  </a:lnTo>
                  <a:lnTo>
                    <a:pt x="219" y="170"/>
                  </a:lnTo>
                  <a:lnTo>
                    <a:pt x="196" y="185"/>
                  </a:lnTo>
                  <a:lnTo>
                    <a:pt x="174" y="200"/>
                  </a:lnTo>
                  <a:lnTo>
                    <a:pt x="153" y="215"/>
                  </a:lnTo>
                  <a:lnTo>
                    <a:pt x="131" y="230"/>
                  </a:lnTo>
                  <a:lnTo>
                    <a:pt x="109" y="245"/>
                  </a:lnTo>
                  <a:lnTo>
                    <a:pt x="88" y="260"/>
                  </a:lnTo>
                  <a:lnTo>
                    <a:pt x="66" y="275"/>
                  </a:lnTo>
                  <a:lnTo>
                    <a:pt x="43" y="290"/>
                  </a:lnTo>
                  <a:lnTo>
                    <a:pt x="22" y="305"/>
                  </a:lnTo>
                  <a:lnTo>
                    <a:pt x="0" y="320"/>
                  </a:lnTo>
                  <a:lnTo>
                    <a:pt x="37" y="328"/>
                  </a:lnTo>
                  <a:lnTo>
                    <a:pt x="72" y="336"/>
                  </a:lnTo>
                  <a:lnTo>
                    <a:pt x="109" y="345"/>
                  </a:lnTo>
                  <a:lnTo>
                    <a:pt x="144" y="352"/>
                  </a:lnTo>
                  <a:lnTo>
                    <a:pt x="181" y="360"/>
                  </a:lnTo>
                  <a:lnTo>
                    <a:pt x="216" y="368"/>
                  </a:lnTo>
                  <a:lnTo>
                    <a:pt x="253" y="377"/>
                  </a:lnTo>
                  <a:lnTo>
                    <a:pt x="288" y="385"/>
                  </a:lnTo>
                  <a:lnTo>
                    <a:pt x="325" y="392"/>
                  </a:lnTo>
                  <a:lnTo>
                    <a:pt x="360" y="400"/>
                  </a:lnTo>
                  <a:lnTo>
                    <a:pt x="397" y="408"/>
                  </a:lnTo>
                  <a:lnTo>
                    <a:pt x="432" y="417"/>
                  </a:lnTo>
                  <a:lnTo>
                    <a:pt x="469" y="425"/>
                  </a:lnTo>
                  <a:lnTo>
                    <a:pt x="505" y="432"/>
                  </a:lnTo>
                  <a:lnTo>
                    <a:pt x="541" y="440"/>
                  </a:lnTo>
                  <a:lnTo>
                    <a:pt x="577" y="448"/>
                  </a:lnTo>
                  <a:lnTo>
                    <a:pt x="612" y="457"/>
                  </a:lnTo>
                  <a:lnTo>
                    <a:pt x="649" y="465"/>
                  </a:lnTo>
                  <a:lnTo>
                    <a:pt x="684" y="472"/>
                  </a:lnTo>
                  <a:lnTo>
                    <a:pt x="721" y="480"/>
                  </a:lnTo>
                  <a:lnTo>
                    <a:pt x="756" y="488"/>
                  </a:lnTo>
                  <a:lnTo>
                    <a:pt x="793" y="496"/>
                  </a:lnTo>
                  <a:lnTo>
                    <a:pt x="828" y="505"/>
                  </a:lnTo>
                  <a:lnTo>
                    <a:pt x="865" y="512"/>
                  </a:lnTo>
                  <a:lnTo>
                    <a:pt x="900" y="520"/>
                  </a:lnTo>
                  <a:lnTo>
                    <a:pt x="937" y="528"/>
                  </a:lnTo>
                  <a:lnTo>
                    <a:pt x="972" y="536"/>
                  </a:lnTo>
                  <a:lnTo>
                    <a:pt x="1009" y="543"/>
                  </a:lnTo>
                  <a:lnTo>
                    <a:pt x="1044" y="552"/>
                  </a:lnTo>
                  <a:lnTo>
                    <a:pt x="1081" y="560"/>
                  </a:lnTo>
                  <a:lnTo>
                    <a:pt x="1116" y="568"/>
                  </a:lnTo>
                  <a:lnTo>
                    <a:pt x="1153" y="576"/>
                  </a:lnTo>
                  <a:lnTo>
                    <a:pt x="1174" y="552"/>
                  </a:lnTo>
                  <a:lnTo>
                    <a:pt x="1196" y="529"/>
                  </a:lnTo>
                  <a:lnTo>
                    <a:pt x="1217" y="505"/>
                  </a:lnTo>
                  <a:lnTo>
                    <a:pt x="1238" y="481"/>
                  </a:lnTo>
                  <a:lnTo>
                    <a:pt x="1260" y="458"/>
                  </a:lnTo>
                  <a:lnTo>
                    <a:pt x="1281" y="435"/>
                  </a:lnTo>
                  <a:lnTo>
                    <a:pt x="1304" y="411"/>
                  </a:lnTo>
                  <a:lnTo>
                    <a:pt x="1325" y="387"/>
                  </a:lnTo>
                  <a:lnTo>
                    <a:pt x="1346" y="364"/>
                  </a:lnTo>
                  <a:lnTo>
                    <a:pt x="1368" y="340"/>
                  </a:lnTo>
                  <a:lnTo>
                    <a:pt x="1389" y="317"/>
                  </a:lnTo>
                  <a:lnTo>
                    <a:pt x="1411" y="294"/>
                  </a:lnTo>
                  <a:lnTo>
                    <a:pt x="1432" y="270"/>
                  </a:lnTo>
                  <a:lnTo>
                    <a:pt x="1453" y="246"/>
                  </a:lnTo>
                  <a:lnTo>
                    <a:pt x="1475" y="222"/>
                  </a:lnTo>
                  <a:lnTo>
                    <a:pt x="1496" y="199"/>
                  </a:lnTo>
                  <a:lnTo>
                    <a:pt x="1485" y="189"/>
                  </a:lnTo>
                  <a:lnTo>
                    <a:pt x="1471" y="179"/>
                  </a:lnTo>
                  <a:lnTo>
                    <a:pt x="1454" y="169"/>
                  </a:lnTo>
                  <a:lnTo>
                    <a:pt x="1434" y="160"/>
                  </a:lnTo>
                  <a:lnTo>
                    <a:pt x="1411" y="150"/>
                  </a:lnTo>
                  <a:lnTo>
                    <a:pt x="1387" y="140"/>
                  </a:lnTo>
                  <a:lnTo>
                    <a:pt x="1359" y="131"/>
                  </a:lnTo>
                  <a:lnTo>
                    <a:pt x="1330" y="123"/>
                  </a:lnTo>
                  <a:lnTo>
                    <a:pt x="1298" y="114"/>
                  </a:lnTo>
                  <a:lnTo>
                    <a:pt x="1266" y="105"/>
                  </a:lnTo>
                  <a:lnTo>
                    <a:pt x="1232" y="96"/>
                  </a:lnTo>
                  <a:lnTo>
                    <a:pt x="1195" y="87"/>
                  </a:lnTo>
                  <a:lnTo>
                    <a:pt x="1158" y="79"/>
                  </a:lnTo>
                  <a:lnTo>
                    <a:pt x="1120" y="71"/>
                  </a:lnTo>
                  <a:lnTo>
                    <a:pt x="1081" y="64"/>
                  </a:lnTo>
                  <a:lnTo>
                    <a:pt x="1042" y="57"/>
                  </a:lnTo>
                  <a:lnTo>
                    <a:pt x="1002" y="49"/>
                  </a:lnTo>
                  <a:lnTo>
                    <a:pt x="961" y="44"/>
                  </a:lnTo>
                  <a:lnTo>
                    <a:pt x="921" y="37"/>
                  </a:lnTo>
                  <a:lnTo>
                    <a:pt x="880" y="31"/>
                  </a:lnTo>
                  <a:lnTo>
                    <a:pt x="840" y="26"/>
                  </a:lnTo>
                  <a:lnTo>
                    <a:pt x="800" y="21"/>
                  </a:lnTo>
                  <a:lnTo>
                    <a:pt x="762" y="17"/>
                  </a:lnTo>
                  <a:lnTo>
                    <a:pt x="724" y="13"/>
                  </a:lnTo>
                  <a:lnTo>
                    <a:pt x="686" y="9"/>
                  </a:lnTo>
                  <a:lnTo>
                    <a:pt x="650" y="7"/>
                  </a:lnTo>
                  <a:lnTo>
                    <a:pt x="614" y="4"/>
                  </a:lnTo>
                  <a:lnTo>
                    <a:pt x="581" y="3"/>
                  </a:lnTo>
                  <a:lnTo>
                    <a:pt x="550" y="1"/>
                  </a:lnTo>
                  <a:lnTo>
                    <a:pt x="520" y="0"/>
                  </a:lnTo>
                  <a:lnTo>
                    <a:pt x="491" y="0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1614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3" name="Freeform 83"/>
            <p:cNvSpPr>
              <a:spLocks/>
            </p:cNvSpPr>
            <p:nvPr/>
          </p:nvSpPr>
          <p:spPr bwMode="auto">
            <a:xfrm>
              <a:off x="5071" y="2466"/>
              <a:ext cx="179" cy="67"/>
            </a:xfrm>
            <a:custGeom>
              <a:avLst/>
              <a:gdLst>
                <a:gd name="T0" fmla="*/ 1 w 1431"/>
                <a:gd name="T1" fmla="*/ 0 h 544"/>
                <a:gd name="T2" fmla="*/ 1 w 1431"/>
                <a:gd name="T3" fmla="*/ 0 h 544"/>
                <a:gd name="T4" fmla="*/ 1 w 1431"/>
                <a:gd name="T5" fmla="*/ 0 h 544"/>
                <a:gd name="T6" fmla="*/ 1 w 1431"/>
                <a:gd name="T7" fmla="*/ 0 h 544"/>
                <a:gd name="T8" fmla="*/ 1 w 1431"/>
                <a:gd name="T9" fmla="*/ 0 h 544"/>
                <a:gd name="T10" fmla="*/ 1 w 1431"/>
                <a:gd name="T11" fmla="*/ 0 h 544"/>
                <a:gd name="T12" fmla="*/ 1 w 1431"/>
                <a:gd name="T13" fmla="*/ 0 h 544"/>
                <a:gd name="T14" fmla="*/ 1 w 1431"/>
                <a:gd name="T15" fmla="*/ 0 h 544"/>
                <a:gd name="T16" fmla="*/ 1 w 1431"/>
                <a:gd name="T17" fmla="*/ 0 h 544"/>
                <a:gd name="T18" fmla="*/ 1 w 1431"/>
                <a:gd name="T19" fmla="*/ 0 h 544"/>
                <a:gd name="T20" fmla="*/ 1 w 1431"/>
                <a:gd name="T21" fmla="*/ 0 h 544"/>
                <a:gd name="T22" fmla="*/ 1 w 1431"/>
                <a:gd name="T23" fmla="*/ 0 h 544"/>
                <a:gd name="T24" fmla="*/ 0 w 1431"/>
                <a:gd name="T25" fmla="*/ 0 h 544"/>
                <a:gd name="T26" fmla="*/ 0 w 1431"/>
                <a:gd name="T27" fmla="*/ 0 h 544"/>
                <a:gd name="T28" fmla="*/ 0 w 1431"/>
                <a:gd name="T29" fmla="*/ 0 h 544"/>
                <a:gd name="T30" fmla="*/ 0 w 1431"/>
                <a:gd name="T31" fmla="*/ 0 h 544"/>
                <a:gd name="T32" fmla="*/ 0 w 1431"/>
                <a:gd name="T33" fmla="*/ 0 h 544"/>
                <a:gd name="T34" fmla="*/ 0 w 1431"/>
                <a:gd name="T35" fmla="*/ 0 h 544"/>
                <a:gd name="T36" fmla="*/ 0 w 1431"/>
                <a:gd name="T37" fmla="*/ 1 h 544"/>
                <a:gd name="T38" fmla="*/ 0 w 1431"/>
                <a:gd name="T39" fmla="*/ 1 h 544"/>
                <a:gd name="T40" fmla="*/ 0 w 1431"/>
                <a:gd name="T41" fmla="*/ 1 h 544"/>
                <a:gd name="T42" fmla="*/ 1 w 1431"/>
                <a:gd name="T43" fmla="*/ 1 h 544"/>
                <a:gd name="T44" fmla="*/ 1 w 1431"/>
                <a:gd name="T45" fmla="*/ 1 h 544"/>
                <a:gd name="T46" fmla="*/ 1 w 1431"/>
                <a:gd name="T47" fmla="*/ 1 h 544"/>
                <a:gd name="T48" fmla="*/ 1 w 1431"/>
                <a:gd name="T49" fmla="*/ 1 h 544"/>
                <a:gd name="T50" fmla="*/ 1 w 1431"/>
                <a:gd name="T51" fmla="*/ 1 h 544"/>
                <a:gd name="T52" fmla="*/ 1 w 1431"/>
                <a:gd name="T53" fmla="*/ 1 h 544"/>
                <a:gd name="T54" fmla="*/ 1 w 1431"/>
                <a:gd name="T55" fmla="*/ 1 h 544"/>
                <a:gd name="T56" fmla="*/ 1 w 1431"/>
                <a:gd name="T57" fmla="*/ 1 h 544"/>
                <a:gd name="T58" fmla="*/ 2 w 1431"/>
                <a:gd name="T59" fmla="*/ 1 h 544"/>
                <a:gd name="T60" fmla="*/ 2 w 1431"/>
                <a:gd name="T61" fmla="*/ 1 h 544"/>
                <a:gd name="T62" fmla="*/ 2 w 1431"/>
                <a:gd name="T63" fmla="*/ 1 h 544"/>
                <a:gd name="T64" fmla="*/ 2 w 1431"/>
                <a:gd name="T65" fmla="*/ 1 h 544"/>
                <a:gd name="T66" fmla="*/ 2 w 1431"/>
                <a:gd name="T67" fmla="*/ 1 h 544"/>
                <a:gd name="T68" fmla="*/ 2 w 1431"/>
                <a:gd name="T69" fmla="*/ 1 h 544"/>
                <a:gd name="T70" fmla="*/ 2 w 1431"/>
                <a:gd name="T71" fmla="*/ 1 h 544"/>
                <a:gd name="T72" fmla="*/ 2 w 1431"/>
                <a:gd name="T73" fmla="*/ 1 h 544"/>
                <a:gd name="T74" fmla="*/ 2 w 1431"/>
                <a:gd name="T75" fmla="*/ 1 h 544"/>
                <a:gd name="T76" fmla="*/ 3 w 1431"/>
                <a:gd name="T77" fmla="*/ 1 h 544"/>
                <a:gd name="T78" fmla="*/ 3 w 1431"/>
                <a:gd name="T79" fmla="*/ 1 h 544"/>
                <a:gd name="T80" fmla="*/ 3 w 1431"/>
                <a:gd name="T81" fmla="*/ 0 h 544"/>
                <a:gd name="T82" fmla="*/ 3 w 1431"/>
                <a:gd name="T83" fmla="*/ 0 h 544"/>
                <a:gd name="T84" fmla="*/ 3 w 1431"/>
                <a:gd name="T85" fmla="*/ 0 h 544"/>
                <a:gd name="T86" fmla="*/ 3 w 1431"/>
                <a:gd name="T87" fmla="*/ 0 h 544"/>
                <a:gd name="T88" fmla="*/ 3 w 1431"/>
                <a:gd name="T89" fmla="*/ 0 h 544"/>
                <a:gd name="T90" fmla="*/ 3 w 1431"/>
                <a:gd name="T91" fmla="*/ 0 h 544"/>
                <a:gd name="T92" fmla="*/ 2 w 1431"/>
                <a:gd name="T93" fmla="*/ 0 h 544"/>
                <a:gd name="T94" fmla="*/ 2 w 1431"/>
                <a:gd name="T95" fmla="*/ 0 h 544"/>
                <a:gd name="T96" fmla="*/ 2 w 1431"/>
                <a:gd name="T97" fmla="*/ 0 h 544"/>
                <a:gd name="T98" fmla="*/ 2 w 1431"/>
                <a:gd name="T99" fmla="*/ 0 h 544"/>
                <a:gd name="T100" fmla="*/ 2 w 1431"/>
                <a:gd name="T101" fmla="*/ 0 h 544"/>
                <a:gd name="T102" fmla="*/ 2 w 1431"/>
                <a:gd name="T103" fmla="*/ 0 h 544"/>
                <a:gd name="T104" fmla="*/ 2 w 1431"/>
                <a:gd name="T105" fmla="*/ 0 h 544"/>
                <a:gd name="T106" fmla="*/ 1 w 1431"/>
                <a:gd name="T107" fmla="*/ 0 h 544"/>
                <a:gd name="T108" fmla="*/ 1 w 1431"/>
                <a:gd name="T109" fmla="*/ 0 h 544"/>
                <a:gd name="T110" fmla="*/ 1 w 1431"/>
                <a:gd name="T111" fmla="*/ 0 h 544"/>
                <a:gd name="T112" fmla="*/ 1 w 1431"/>
                <a:gd name="T113" fmla="*/ 0 h 544"/>
                <a:gd name="T114" fmla="*/ 1 w 1431"/>
                <a:gd name="T115" fmla="*/ 0 h 5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544"/>
                <a:gd name="T176" fmla="*/ 1431 w 1431"/>
                <a:gd name="T177" fmla="*/ 544 h 5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544">
                  <a:moveTo>
                    <a:pt x="433" y="0"/>
                  </a:moveTo>
                  <a:lnTo>
                    <a:pt x="424" y="6"/>
                  </a:lnTo>
                  <a:lnTo>
                    <a:pt x="415" y="12"/>
                  </a:lnTo>
                  <a:lnTo>
                    <a:pt x="406" y="18"/>
                  </a:lnTo>
                  <a:lnTo>
                    <a:pt x="397" y="24"/>
                  </a:lnTo>
                  <a:lnTo>
                    <a:pt x="388" y="29"/>
                  </a:lnTo>
                  <a:lnTo>
                    <a:pt x="379" y="35"/>
                  </a:lnTo>
                  <a:lnTo>
                    <a:pt x="370" y="40"/>
                  </a:lnTo>
                  <a:lnTo>
                    <a:pt x="361" y="46"/>
                  </a:lnTo>
                  <a:lnTo>
                    <a:pt x="361" y="59"/>
                  </a:lnTo>
                  <a:lnTo>
                    <a:pt x="361" y="73"/>
                  </a:lnTo>
                  <a:lnTo>
                    <a:pt x="361" y="86"/>
                  </a:lnTo>
                  <a:lnTo>
                    <a:pt x="361" y="99"/>
                  </a:lnTo>
                  <a:lnTo>
                    <a:pt x="355" y="97"/>
                  </a:lnTo>
                  <a:lnTo>
                    <a:pt x="350" y="94"/>
                  </a:lnTo>
                  <a:lnTo>
                    <a:pt x="344" y="92"/>
                  </a:lnTo>
                  <a:lnTo>
                    <a:pt x="339" y="89"/>
                  </a:lnTo>
                  <a:lnTo>
                    <a:pt x="332" y="87"/>
                  </a:lnTo>
                  <a:lnTo>
                    <a:pt x="327" y="84"/>
                  </a:lnTo>
                  <a:lnTo>
                    <a:pt x="321" y="82"/>
                  </a:lnTo>
                  <a:lnTo>
                    <a:pt x="315" y="79"/>
                  </a:lnTo>
                  <a:lnTo>
                    <a:pt x="296" y="94"/>
                  </a:lnTo>
                  <a:lnTo>
                    <a:pt x="276" y="107"/>
                  </a:lnTo>
                  <a:lnTo>
                    <a:pt x="257" y="122"/>
                  </a:lnTo>
                  <a:lnTo>
                    <a:pt x="237" y="136"/>
                  </a:lnTo>
                  <a:lnTo>
                    <a:pt x="217" y="150"/>
                  </a:lnTo>
                  <a:lnTo>
                    <a:pt x="197" y="164"/>
                  </a:lnTo>
                  <a:lnTo>
                    <a:pt x="177" y="178"/>
                  </a:lnTo>
                  <a:lnTo>
                    <a:pt x="158" y="193"/>
                  </a:lnTo>
                  <a:lnTo>
                    <a:pt x="138" y="207"/>
                  </a:lnTo>
                  <a:lnTo>
                    <a:pt x="118" y="220"/>
                  </a:lnTo>
                  <a:lnTo>
                    <a:pt x="98" y="235"/>
                  </a:lnTo>
                  <a:lnTo>
                    <a:pt x="78" y="249"/>
                  </a:lnTo>
                  <a:lnTo>
                    <a:pt x="58" y="264"/>
                  </a:lnTo>
                  <a:lnTo>
                    <a:pt x="40" y="277"/>
                  </a:lnTo>
                  <a:lnTo>
                    <a:pt x="20" y="291"/>
                  </a:lnTo>
                  <a:lnTo>
                    <a:pt x="0" y="306"/>
                  </a:lnTo>
                  <a:lnTo>
                    <a:pt x="34" y="314"/>
                  </a:lnTo>
                  <a:lnTo>
                    <a:pt x="68" y="320"/>
                  </a:lnTo>
                  <a:lnTo>
                    <a:pt x="103" y="328"/>
                  </a:lnTo>
                  <a:lnTo>
                    <a:pt x="137" y="336"/>
                  </a:lnTo>
                  <a:lnTo>
                    <a:pt x="171" y="343"/>
                  </a:lnTo>
                  <a:lnTo>
                    <a:pt x="206" y="350"/>
                  </a:lnTo>
                  <a:lnTo>
                    <a:pt x="240" y="358"/>
                  </a:lnTo>
                  <a:lnTo>
                    <a:pt x="273" y="365"/>
                  </a:lnTo>
                  <a:lnTo>
                    <a:pt x="308" y="373"/>
                  </a:lnTo>
                  <a:lnTo>
                    <a:pt x="342" y="380"/>
                  </a:lnTo>
                  <a:lnTo>
                    <a:pt x="376" y="387"/>
                  </a:lnTo>
                  <a:lnTo>
                    <a:pt x="411" y="395"/>
                  </a:lnTo>
                  <a:lnTo>
                    <a:pt x="445" y="403"/>
                  </a:lnTo>
                  <a:lnTo>
                    <a:pt x="479" y="410"/>
                  </a:lnTo>
                  <a:lnTo>
                    <a:pt x="514" y="417"/>
                  </a:lnTo>
                  <a:lnTo>
                    <a:pt x="548" y="425"/>
                  </a:lnTo>
                  <a:lnTo>
                    <a:pt x="583" y="433"/>
                  </a:lnTo>
                  <a:lnTo>
                    <a:pt x="617" y="439"/>
                  </a:lnTo>
                  <a:lnTo>
                    <a:pt x="651" y="447"/>
                  </a:lnTo>
                  <a:lnTo>
                    <a:pt x="686" y="455"/>
                  </a:lnTo>
                  <a:lnTo>
                    <a:pt x="719" y="463"/>
                  </a:lnTo>
                  <a:lnTo>
                    <a:pt x="753" y="469"/>
                  </a:lnTo>
                  <a:lnTo>
                    <a:pt x="788" y="477"/>
                  </a:lnTo>
                  <a:lnTo>
                    <a:pt x="822" y="485"/>
                  </a:lnTo>
                  <a:lnTo>
                    <a:pt x="856" y="491"/>
                  </a:lnTo>
                  <a:lnTo>
                    <a:pt x="891" y="499"/>
                  </a:lnTo>
                  <a:lnTo>
                    <a:pt x="925" y="507"/>
                  </a:lnTo>
                  <a:lnTo>
                    <a:pt x="959" y="514"/>
                  </a:lnTo>
                  <a:lnTo>
                    <a:pt x="993" y="521"/>
                  </a:lnTo>
                  <a:lnTo>
                    <a:pt x="1027" y="529"/>
                  </a:lnTo>
                  <a:lnTo>
                    <a:pt x="1061" y="536"/>
                  </a:lnTo>
                  <a:lnTo>
                    <a:pt x="1096" y="544"/>
                  </a:lnTo>
                  <a:lnTo>
                    <a:pt x="1117" y="521"/>
                  </a:lnTo>
                  <a:lnTo>
                    <a:pt x="1138" y="499"/>
                  </a:lnTo>
                  <a:lnTo>
                    <a:pt x="1159" y="477"/>
                  </a:lnTo>
                  <a:lnTo>
                    <a:pt x="1180" y="455"/>
                  </a:lnTo>
                  <a:lnTo>
                    <a:pt x="1201" y="433"/>
                  </a:lnTo>
                  <a:lnTo>
                    <a:pt x="1222" y="410"/>
                  </a:lnTo>
                  <a:lnTo>
                    <a:pt x="1243" y="388"/>
                  </a:lnTo>
                  <a:lnTo>
                    <a:pt x="1264" y="366"/>
                  </a:lnTo>
                  <a:lnTo>
                    <a:pt x="1285" y="345"/>
                  </a:lnTo>
                  <a:lnTo>
                    <a:pt x="1306" y="323"/>
                  </a:lnTo>
                  <a:lnTo>
                    <a:pt x="1327" y="300"/>
                  </a:lnTo>
                  <a:lnTo>
                    <a:pt x="1348" y="278"/>
                  </a:lnTo>
                  <a:lnTo>
                    <a:pt x="1369" y="256"/>
                  </a:lnTo>
                  <a:lnTo>
                    <a:pt x="1389" y="234"/>
                  </a:lnTo>
                  <a:lnTo>
                    <a:pt x="1410" y="211"/>
                  </a:lnTo>
                  <a:lnTo>
                    <a:pt x="1431" y="189"/>
                  </a:lnTo>
                  <a:lnTo>
                    <a:pt x="1420" y="179"/>
                  </a:lnTo>
                  <a:lnTo>
                    <a:pt x="1406" y="170"/>
                  </a:lnTo>
                  <a:lnTo>
                    <a:pt x="1388" y="160"/>
                  </a:lnTo>
                  <a:lnTo>
                    <a:pt x="1368" y="150"/>
                  </a:lnTo>
                  <a:lnTo>
                    <a:pt x="1346" y="141"/>
                  </a:lnTo>
                  <a:lnTo>
                    <a:pt x="1322" y="133"/>
                  </a:lnTo>
                  <a:lnTo>
                    <a:pt x="1295" y="124"/>
                  </a:lnTo>
                  <a:lnTo>
                    <a:pt x="1267" y="115"/>
                  </a:lnTo>
                  <a:lnTo>
                    <a:pt x="1236" y="106"/>
                  </a:lnTo>
                  <a:lnTo>
                    <a:pt x="1204" y="97"/>
                  </a:lnTo>
                  <a:lnTo>
                    <a:pt x="1171" y="89"/>
                  </a:lnTo>
                  <a:lnTo>
                    <a:pt x="1137" y="82"/>
                  </a:lnTo>
                  <a:lnTo>
                    <a:pt x="1101" y="74"/>
                  </a:lnTo>
                  <a:lnTo>
                    <a:pt x="1065" y="66"/>
                  </a:lnTo>
                  <a:lnTo>
                    <a:pt x="1027" y="59"/>
                  </a:lnTo>
                  <a:lnTo>
                    <a:pt x="989" y="53"/>
                  </a:lnTo>
                  <a:lnTo>
                    <a:pt x="950" y="46"/>
                  </a:lnTo>
                  <a:lnTo>
                    <a:pt x="912" y="39"/>
                  </a:lnTo>
                  <a:lnTo>
                    <a:pt x="873" y="34"/>
                  </a:lnTo>
                  <a:lnTo>
                    <a:pt x="834" y="28"/>
                  </a:lnTo>
                  <a:lnTo>
                    <a:pt x="795" y="24"/>
                  </a:lnTo>
                  <a:lnTo>
                    <a:pt x="757" y="19"/>
                  </a:lnTo>
                  <a:lnTo>
                    <a:pt x="719" y="15"/>
                  </a:lnTo>
                  <a:lnTo>
                    <a:pt x="682" y="12"/>
                  </a:lnTo>
                  <a:lnTo>
                    <a:pt x="646" y="8"/>
                  </a:lnTo>
                  <a:lnTo>
                    <a:pt x="611" y="6"/>
                  </a:lnTo>
                  <a:lnTo>
                    <a:pt x="577" y="4"/>
                  </a:lnTo>
                  <a:lnTo>
                    <a:pt x="545" y="2"/>
                  </a:lnTo>
                  <a:lnTo>
                    <a:pt x="514" y="0"/>
                  </a:lnTo>
                  <a:lnTo>
                    <a:pt x="485" y="0"/>
                  </a:lnTo>
                  <a:lnTo>
                    <a:pt x="458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1C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4" name="Freeform 84"/>
            <p:cNvSpPr>
              <a:spLocks/>
            </p:cNvSpPr>
            <p:nvPr/>
          </p:nvSpPr>
          <p:spPr bwMode="auto">
            <a:xfrm>
              <a:off x="5075" y="2466"/>
              <a:ext cx="171" cy="64"/>
            </a:xfrm>
            <a:custGeom>
              <a:avLst/>
              <a:gdLst>
                <a:gd name="T0" fmla="*/ 1 w 1365"/>
                <a:gd name="T1" fmla="*/ 0 h 512"/>
                <a:gd name="T2" fmla="*/ 1 w 1365"/>
                <a:gd name="T3" fmla="*/ 0 h 512"/>
                <a:gd name="T4" fmla="*/ 1 w 1365"/>
                <a:gd name="T5" fmla="*/ 0 h 512"/>
                <a:gd name="T6" fmla="*/ 1 w 1365"/>
                <a:gd name="T7" fmla="*/ 0 h 512"/>
                <a:gd name="T8" fmla="*/ 1 w 1365"/>
                <a:gd name="T9" fmla="*/ 0 h 512"/>
                <a:gd name="T10" fmla="*/ 1 w 1365"/>
                <a:gd name="T11" fmla="*/ 0 h 512"/>
                <a:gd name="T12" fmla="*/ 1 w 1365"/>
                <a:gd name="T13" fmla="*/ 0 h 512"/>
                <a:gd name="T14" fmla="*/ 1 w 1365"/>
                <a:gd name="T15" fmla="*/ 0 h 512"/>
                <a:gd name="T16" fmla="*/ 1 w 1365"/>
                <a:gd name="T17" fmla="*/ 0 h 512"/>
                <a:gd name="T18" fmla="*/ 1 w 1365"/>
                <a:gd name="T19" fmla="*/ 0 h 512"/>
                <a:gd name="T20" fmla="*/ 1 w 1365"/>
                <a:gd name="T21" fmla="*/ 0 h 512"/>
                <a:gd name="T22" fmla="*/ 1 w 1365"/>
                <a:gd name="T23" fmla="*/ 0 h 512"/>
                <a:gd name="T24" fmla="*/ 0 w 1365"/>
                <a:gd name="T25" fmla="*/ 0 h 512"/>
                <a:gd name="T26" fmla="*/ 0 w 1365"/>
                <a:gd name="T27" fmla="*/ 0 h 512"/>
                <a:gd name="T28" fmla="*/ 0 w 1365"/>
                <a:gd name="T29" fmla="*/ 0 h 512"/>
                <a:gd name="T30" fmla="*/ 0 w 1365"/>
                <a:gd name="T31" fmla="*/ 0 h 512"/>
                <a:gd name="T32" fmla="*/ 0 w 1365"/>
                <a:gd name="T33" fmla="*/ 1 h 512"/>
                <a:gd name="T34" fmla="*/ 0 w 1365"/>
                <a:gd name="T35" fmla="*/ 1 h 512"/>
                <a:gd name="T36" fmla="*/ 0 w 1365"/>
                <a:gd name="T37" fmla="*/ 1 h 512"/>
                <a:gd name="T38" fmla="*/ 0 w 1365"/>
                <a:gd name="T39" fmla="*/ 1 h 512"/>
                <a:gd name="T40" fmla="*/ 0 w 1365"/>
                <a:gd name="T41" fmla="*/ 1 h 512"/>
                <a:gd name="T42" fmla="*/ 1 w 1365"/>
                <a:gd name="T43" fmla="*/ 1 h 512"/>
                <a:gd name="T44" fmla="*/ 1 w 1365"/>
                <a:gd name="T45" fmla="*/ 1 h 512"/>
                <a:gd name="T46" fmla="*/ 1 w 1365"/>
                <a:gd name="T47" fmla="*/ 1 h 512"/>
                <a:gd name="T48" fmla="*/ 1 w 1365"/>
                <a:gd name="T49" fmla="*/ 1 h 512"/>
                <a:gd name="T50" fmla="*/ 1 w 1365"/>
                <a:gd name="T51" fmla="*/ 1 h 512"/>
                <a:gd name="T52" fmla="*/ 1 w 1365"/>
                <a:gd name="T53" fmla="*/ 1 h 512"/>
                <a:gd name="T54" fmla="*/ 1 w 1365"/>
                <a:gd name="T55" fmla="*/ 1 h 512"/>
                <a:gd name="T56" fmla="*/ 1 w 1365"/>
                <a:gd name="T57" fmla="*/ 1 h 512"/>
                <a:gd name="T58" fmla="*/ 2 w 1365"/>
                <a:gd name="T59" fmla="*/ 1 h 512"/>
                <a:gd name="T60" fmla="*/ 2 w 1365"/>
                <a:gd name="T61" fmla="*/ 1 h 512"/>
                <a:gd name="T62" fmla="*/ 2 w 1365"/>
                <a:gd name="T63" fmla="*/ 1 h 512"/>
                <a:gd name="T64" fmla="*/ 2 w 1365"/>
                <a:gd name="T65" fmla="*/ 1 h 512"/>
                <a:gd name="T66" fmla="*/ 2 w 1365"/>
                <a:gd name="T67" fmla="*/ 1 h 512"/>
                <a:gd name="T68" fmla="*/ 2 w 1365"/>
                <a:gd name="T69" fmla="*/ 1 h 512"/>
                <a:gd name="T70" fmla="*/ 2 w 1365"/>
                <a:gd name="T71" fmla="*/ 1 h 512"/>
                <a:gd name="T72" fmla="*/ 2 w 1365"/>
                <a:gd name="T73" fmla="*/ 1 h 512"/>
                <a:gd name="T74" fmla="*/ 2 w 1365"/>
                <a:gd name="T75" fmla="*/ 1 h 512"/>
                <a:gd name="T76" fmla="*/ 2 w 1365"/>
                <a:gd name="T77" fmla="*/ 1 h 512"/>
                <a:gd name="T78" fmla="*/ 3 w 1365"/>
                <a:gd name="T79" fmla="*/ 1 h 512"/>
                <a:gd name="T80" fmla="*/ 3 w 1365"/>
                <a:gd name="T81" fmla="*/ 1 h 512"/>
                <a:gd name="T82" fmla="*/ 3 w 1365"/>
                <a:gd name="T83" fmla="*/ 0 h 512"/>
                <a:gd name="T84" fmla="*/ 3 w 1365"/>
                <a:gd name="T85" fmla="*/ 0 h 512"/>
                <a:gd name="T86" fmla="*/ 3 w 1365"/>
                <a:gd name="T87" fmla="*/ 0 h 512"/>
                <a:gd name="T88" fmla="*/ 3 w 1365"/>
                <a:gd name="T89" fmla="*/ 0 h 512"/>
                <a:gd name="T90" fmla="*/ 2 w 1365"/>
                <a:gd name="T91" fmla="*/ 0 h 512"/>
                <a:gd name="T92" fmla="*/ 2 w 1365"/>
                <a:gd name="T93" fmla="*/ 0 h 512"/>
                <a:gd name="T94" fmla="*/ 2 w 1365"/>
                <a:gd name="T95" fmla="*/ 0 h 512"/>
                <a:gd name="T96" fmla="*/ 2 w 1365"/>
                <a:gd name="T97" fmla="*/ 0 h 512"/>
                <a:gd name="T98" fmla="*/ 2 w 1365"/>
                <a:gd name="T99" fmla="*/ 0 h 512"/>
                <a:gd name="T100" fmla="*/ 2 w 1365"/>
                <a:gd name="T101" fmla="*/ 0 h 512"/>
                <a:gd name="T102" fmla="*/ 2 w 1365"/>
                <a:gd name="T103" fmla="*/ 0 h 512"/>
                <a:gd name="T104" fmla="*/ 2 w 1365"/>
                <a:gd name="T105" fmla="*/ 0 h 512"/>
                <a:gd name="T106" fmla="*/ 1 w 1365"/>
                <a:gd name="T107" fmla="*/ 0 h 512"/>
                <a:gd name="T108" fmla="*/ 1 w 1365"/>
                <a:gd name="T109" fmla="*/ 0 h 512"/>
                <a:gd name="T110" fmla="*/ 1 w 1365"/>
                <a:gd name="T111" fmla="*/ 0 h 512"/>
                <a:gd name="T112" fmla="*/ 1 w 1365"/>
                <a:gd name="T113" fmla="*/ 0 h 512"/>
                <a:gd name="T114" fmla="*/ 1 w 1365"/>
                <a:gd name="T115" fmla="*/ 0 h 5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5"/>
                <a:gd name="T175" fmla="*/ 0 h 512"/>
                <a:gd name="T176" fmla="*/ 1365 w 1365"/>
                <a:gd name="T177" fmla="*/ 512 h 5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5" h="512">
                  <a:moveTo>
                    <a:pt x="399" y="0"/>
                  </a:moveTo>
                  <a:lnTo>
                    <a:pt x="390" y="6"/>
                  </a:lnTo>
                  <a:lnTo>
                    <a:pt x="381" y="12"/>
                  </a:lnTo>
                  <a:lnTo>
                    <a:pt x="372" y="18"/>
                  </a:lnTo>
                  <a:lnTo>
                    <a:pt x="364" y="24"/>
                  </a:lnTo>
                  <a:lnTo>
                    <a:pt x="355" y="29"/>
                  </a:lnTo>
                  <a:lnTo>
                    <a:pt x="346" y="35"/>
                  </a:lnTo>
                  <a:lnTo>
                    <a:pt x="337" y="40"/>
                  </a:lnTo>
                  <a:lnTo>
                    <a:pt x="328" y="46"/>
                  </a:lnTo>
                  <a:lnTo>
                    <a:pt x="328" y="59"/>
                  </a:lnTo>
                  <a:lnTo>
                    <a:pt x="328" y="73"/>
                  </a:lnTo>
                  <a:lnTo>
                    <a:pt x="328" y="86"/>
                  </a:lnTo>
                  <a:lnTo>
                    <a:pt x="328" y="99"/>
                  </a:lnTo>
                  <a:lnTo>
                    <a:pt x="323" y="97"/>
                  </a:lnTo>
                  <a:lnTo>
                    <a:pt x="317" y="94"/>
                  </a:lnTo>
                  <a:lnTo>
                    <a:pt x="311" y="92"/>
                  </a:lnTo>
                  <a:lnTo>
                    <a:pt x="306" y="89"/>
                  </a:lnTo>
                  <a:lnTo>
                    <a:pt x="299" y="87"/>
                  </a:lnTo>
                  <a:lnTo>
                    <a:pt x="294" y="84"/>
                  </a:lnTo>
                  <a:lnTo>
                    <a:pt x="288" y="82"/>
                  </a:lnTo>
                  <a:lnTo>
                    <a:pt x="283" y="79"/>
                  </a:lnTo>
                  <a:lnTo>
                    <a:pt x="265" y="93"/>
                  </a:lnTo>
                  <a:lnTo>
                    <a:pt x="247" y="106"/>
                  </a:lnTo>
                  <a:lnTo>
                    <a:pt x="229" y="119"/>
                  </a:lnTo>
                  <a:lnTo>
                    <a:pt x="212" y="133"/>
                  </a:lnTo>
                  <a:lnTo>
                    <a:pt x="194" y="146"/>
                  </a:lnTo>
                  <a:lnTo>
                    <a:pt x="176" y="159"/>
                  </a:lnTo>
                  <a:lnTo>
                    <a:pt x="159" y="173"/>
                  </a:lnTo>
                  <a:lnTo>
                    <a:pt x="142" y="186"/>
                  </a:lnTo>
                  <a:lnTo>
                    <a:pt x="124" y="199"/>
                  </a:lnTo>
                  <a:lnTo>
                    <a:pt x="106" y="213"/>
                  </a:lnTo>
                  <a:lnTo>
                    <a:pt x="89" y="226"/>
                  </a:lnTo>
                  <a:lnTo>
                    <a:pt x="71" y="239"/>
                  </a:lnTo>
                  <a:lnTo>
                    <a:pt x="53" y="253"/>
                  </a:lnTo>
                  <a:lnTo>
                    <a:pt x="36" y="266"/>
                  </a:lnTo>
                  <a:lnTo>
                    <a:pt x="18" y="279"/>
                  </a:lnTo>
                  <a:lnTo>
                    <a:pt x="0" y="293"/>
                  </a:lnTo>
                  <a:lnTo>
                    <a:pt x="32" y="299"/>
                  </a:lnTo>
                  <a:lnTo>
                    <a:pt x="65" y="306"/>
                  </a:lnTo>
                  <a:lnTo>
                    <a:pt x="98" y="314"/>
                  </a:lnTo>
                  <a:lnTo>
                    <a:pt x="130" y="320"/>
                  </a:lnTo>
                  <a:lnTo>
                    <a:pt x="162" y="327"/>
                  </a:lnTo>
                  <a:lnTo>
                    <a:pt x="195" y="334"/>
                  </a:lnTo>
                  <a:lnTo>
                    <a:pt x="227" y="340"/>
                  </a:lnTo>
                  <a:lnTo>
                    <a:pt x="259" y="347"/>
                  </a:lnTo>
                  <a:lnTo>
                    <a:pt x="292" y="355"/>
                  </a:lnTo>
                  <a:lnTo>
                    <a:pt x="325" y="361"/>
                  </a:lnTo>
                  <a:lnTo>
                    <a:pt x="357" y="368"/>
                  </a:lnTo>
                  <a:lnTo>
                    <a:pt x="389" y="375"/>
                  </a:lnTo>
                  <a:lnTo>
                    <a:pt x="422" y="381"/>
                  </a:lnTo>
                  <a:lnTo>
                    <a:pt x="454" y="389"/>
                  </a:lnTo>
                  <a:lnTo>
                    <a:pt x="487" y="396"/>
                  </a:lnTo>
                  <a:lnTo>
                    <a:pt x="520" y="403"/>
                  </a:lnTo>
                  <a:lnTo>
                    <a:pt x="552" y="409"/>
                  </a:lnTo>
                  <a:lnTo>
                    <a:pt x="584" y="416"/>
                  </a:lnTo>
                  <a:lnTo>
                    <a:pt x="617" y="424"/>
                  </a:lnTo>
                  <a:lnTo>
                    <a:pt x="650" y="430"/>
                  </a:lnTo>
                  <a:lnTo>
                    <a:pt x="682" y="437"/>
                  </a:lnTo>
                  <a:lnTo>
                    <a:pt x="715" y="444"/>
                  </a:lnTo>
                  <a:lnTo>
                    <a:pt x="747" y="450"/>
                  </a:lnTo>
                  <a:lnTo>
                    <a:pt x="779" y="457"/>
                  </a:lnTo>
                  <a:lnTo>
                    <a:pt x="812" y="465"/>
                  </a:lnTo>
                  <a:lnTo>
                    <a:pt x="845" y="471"/>
                  </a:lnTo>
                  <a:lnTo>
                    <a:pt x="877" y="478"/>
                  </a:lnTo>
                  <a:lnTo>
                    <a:pt x="910" y="485"/>
                  </a:lnTo>
                  <a:lnTo>
                    <a:pt x="942" y="491"/>
                  </a:lnTo>
                  <a:lnTo>
                    <a:pt x="974" y="499"/>
                  </a:lnTo>
                  <a:lnTo>
                    <a:pt x="1007" y="506"/>
                  </a:lnTo>
                  <a:lnTo>
                    <a:pt x="1040" y="512"/>
                  </a:lnTo>
                  <a:lnTo>
                    <a:pt x="1060" y="491"/>
                  </a:lnTo>
                  <a:lnTo>
                    <a:pt x="1081" y="471"/>
                  </a:lnTo>
                  <a:lnTo>
                    <a:pt x="1101" y="450"/>
                  </a:lnTo>
                  <a:lnTo>
                    <a:pt x="1122" y="429"/>
                  </a:lnTo>
                  <a:lnTo>
                    <a:pt x="1142" y="408"/>
                  </a:lnTo>
                  <a:lnTo>
                    <a:pt x="1162" y="388"/>
                  </a:lnTo>
                  <a:lnTo>
                    <a:pt x="1183" y="367"/>
                  </a:lnTo>
                  <a:lnTo>
                    <a:pt x="1203" y="346"/>
                  </a:lnTo>
                  <a:lnTo>
                    <a:pt x="1222" y="325"/>
                  </a:lnTo>
                  <a:lnTo>
                    <a:pt x="1244" y="305"/>
                  </a:lnTo>
                  <a:lnTo>
                    <a:pt x="1263" y="284"/>
                  </a:lnTo>
                  <a:lnTo>
                    <a:pt x="1285" y="263"/>
                  </a:lnTo>
                  <a:lnTo>
                    <a:pt x="1304" y="243"/>
                  </a:lnTo>
                  <a:lnTo>
                    <a:pt x="1324" y="221"/>
                  </a:lnTo>
                  <a:lnTo>
                    <a:pt x="1345" y="201"/>
                  </a:lnTo>
                  <a:lnTo>
                    <a:pt x="1365" y="180"/>
                  </a:lnTo>
                  <a:lnTo>
                    <a:pt x="1354" y="170"/>
                  </a:lnTo>
                  <a:lnTo>
                    <a:pt x="1340" y="161"/>
                  </a:lnTo>
                  <a:lnTo>
                    <a:pt x="1322" y="151"/>
                  </a:lnTo>
                  <a:lnTo>
                    <a:pt x="1303" y="143"/>
                  </a:lnTo>
                  <a:lnTo>
                    <a:pt x="1281" y="134"/>
                  </a:lnTo>
                  <a:lnTo>
                    <a:pt x="1258" y="125"/>
                  </a:lnTo>
                  <a:lnTo>
                    <a:pt x="1231" y="116"/>
                  </a:lnTo>
                  <a:lnTo>
                    <a:pt x="1204" y="107"/>
                  </a:lnTo>
                  <a:lnTo>
                    <a:pt x="1175" y="99"/>
                  </a:lnTo>
                  <a:lnTo>
                    <a:pt x="1144" y="92"/>
                  </a:lnTo>
                  <a:lnTo>
                    <a:pt x="1112" y="84"/>
                  </a:lnTo>
                  <a:lnTo>
                    <a:pt x="1078" y="76"/>
                  </a:lnTo>
                  <a:lnTo>
                    <a:pt x="1044" y="68"/>
                  </a:lnTo>
                  <a:lnTo>
                    <a:pt x="1009" y="62"/>
                  </a:lnTo>
                  <a:lnTo>
                    <a:pt x="972" y="55"/>
                  </a:lnTo>
                  <a:lnTo>
                    <a:pt x="935" y="48"/>
                  </a:lnTo>
                  <a:lnTo>
                    <a:pt x="899" y="43"/>
                  </a:lnTo>
                  <a:lnTo>
                    <a:pt x="861" y="37"/>
                  </a:lnTo>
                  <a:lnTo>
                    <a:pt x="824" y="32"/>
                  </a:lnTo>
                  <a:lnTo>
                    <a:pt x="786" y="27"/>
                  </a:lnTo>
                  <a:lnTo>
                    <a:pt x="749" y="23"/>
                  </a:lnTo>
                  <a:lnTo>
                    <a:pt x="712" y="18"/>
                  </a:lnTo>
                  <a:lnTo>
                    <a:pt x="676" y="15"/>
                  </a:lnTo>
                  <a:lnTo>
                    <a:pt x="641" y="12"/>
                  </a:lnTo>
                  <a:lnTo>
                    <a:pt x="605" y="8"/>
                  </a:lnTo>
                  <a:lnTo>
                    <a:pt x="572" y="6"/>
                  </a:lnTo>
                  <a:lnTo>
                    <a:pt x="539" y="4"/>
                  </a:lnTo>
                  <a:lnTo>
                    <a:pt x="508" y="2"/>
                  </a:lnTo>
                  <a:lnTo>
                    <a:pt x="478" y="0"/>
                  </a:lnTo>
                  <a:lnTo>
                    <a:pt x="450" y="0"/>
                  </a:lnTo>
                  <a:lnTo>
                    <a:pt x="423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31E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5" name="Freeform 85"/>
            <p:cNvSpPr>
              <a:spLocks/>
            </p:cNvSpPr>
            <p:nvPr/>
          </p:nvSpPr>
          <p:spPr bwMode="auto">
            <a:xfrm>
              <a:off x="5079" y="2466"/>
              <a:ext cx="163" cy="60"/>
            </a:xfrm>
            <a:custGeom>
              <a:avLst/>
              <a:gdLst>
                <a:gd name="T0" fmla="*/ 1 w 1302"/>
                <a:gd name="T1" fmla="*/ 0 h 480"/>
                <a:gd name="T2" fmla="*/ 1 w 1302"/>
                <a:gd name="T3" fmla="*/ 0 h 480"/>
                <a:gd name="T4" fmla="*/ 1 w 1302"/>
                <a:gd name="T5" fmla="*/ 0 h 480"/>
                <a:gd name="T6" fmla="*/ 1 w 1302"/>
                <a:gd name="T7" fmla="*/ 0 h 480"/>
                <a:gd name="T8" fmla="*/ 1 w 1302"/>
                <a:gd name="T9" fmla="*/ 0 h 480"/>
                <a:gd name="T10" fmla="*/ 1 w 1302"/>
                <a:gd name="T11" fmla="*/ 0 h 480"/>
                <a:gd name="T12" fmla="*/ 1 w 1302"/>
                <a:gd name="T13" fmla="*/ 0 h 480"/>
                <a:gd name="T14" fmla="*/ 1 w 1302"/>
                <a:gd name="T15" fmla="*/ 0 h 480"/>
                <a:gd name="T16" fmla="*/ 1 w 1302"/>
                <a:gd name="T17" fmla="*/ 0 h 480"/>
                <a:gd name="T18" fmla="*/ 1 w 1302"/>
                <a:gd name="T19" fmla="*/ 0 h 480"/>
                <a:gd name="T20" fmla="*/ 1 w 1302"/>
                <a:gd name="T21" fmla="*/ 0 h 480"/>
                <a:gd name="T22" fmla="*/ 0 w 1302"/>
                <a:gd name="T23" fmla="*/ 0 h 480"/>
                <a:gd name="T24" fmla="*/ 0 w 1302"/>
                <a:gd name="T25" fmla="*/ 0 h 480"/>
                <a:gd name="T26" fmla="*/ 0 w 1302"/>
                <a:gd name="T27" fmla="*/ 0 h 480"/>
                <a:gd name="T28" fmla="*/ 0 w 1302"/>
                <a:gd name="T29" fmla="*/ 0 h 480"/>
                <a:gd name="T30" fmla="*/ 0 w 1302"/>
                <a:gd name="T31" fmla="*/ 0 h 480"/>
                <a:gd name="T32" fmla="*/ 0 w 1302"/>
                <a:gd name="T33" fmla="*/ 1 h 480"/>
                <a:gd name="T34" fmla="*/ 0 w 1302"/>
                <a:gd name="T35" fmla="*/ 1 h 480"/>
                <a:gd name="T36" fmla="*/ 0 w 1302"/>
                <a:gd name="T37" fmla="*/ 1 h 480"/>
                <a:gd name="T38" fmla="*/ 0 w 1302"/>
                <a:gd name="T39" fmla="*/ 1 h 480"/>
                <a:gd name="T40" fmla="*/ 0 w 1302"/>
                <a:gd name="T41" fmla="*/ 1 h 480"/>
                <a:gd name="T42" fmla="*/ 0 w 1302"/>
                <a:gd name="T43" fmla="*/ 1 h 480"/>
                <a:gd name="T44" fmla="*/ 1 w 1302"/>
                <a:gd name="T45" fmla="*/ 1 h 480"/>
                <a:gd name="T46" fmla="*/ 1 w 1302"/>
                <a:gd name="T47" fmla="*/ 1 h 480"/>
                <a:gd name="T48" fmla="*/ 1 w 1302"/>
                <a:gd name="T49" fmla="*/ 1 h 480"/>
                <a:gd name="T50" fmla="*/ 1 w 1302"/>
                <a:gd name="T51" fmla="*/ 1 h 480"/>
                <a:gd name="T52" fmla="*/ 1 w 1302"/>
                <a:gd name="T53" fmla="*/ 1 h 480"/>
                <a:gd name="T54" fmla="*/ 1 w 1302"/>
                <a:gd name="T55" fmla="*/ 1 h 480"/>
                <a:gd name="T56" fmla="*/ 1 w 1302"/>
                <a:gd name="T57" fmla="*/ 1 h 480"/>
                <a:gd name="T58" fmla="*/ 1 w 1302"/>
                <a:gd name="T59" fmla="*/ 1 h 480"/>
                <a:gd name="T60" fmla="*/ 2 w 1302"/>
                <a:gd name="T61" fmla="*/ 1 h 480"/>
                <a:gd name="T62" fmla="*/ 2 w 1302"/>
                <a:gd name="T63" fmla="*/ 1 h 480"/>
                <a:gd name="T64" fmla="*/ 2 w 1302"/>
                <a:gd name="T65" fmla="*/ 1 h 480"/>
                <a:gd name="T66" fmla="*/ 2 w 1302"/>
                <a:gd name="T67" fmla="*/ 1 h 480"/>
                <a:gd name="T68" fmla="*/ 2 w 1302"/>
                <a:gd name="T69" fmla="*/ 1 h 480"/>
                <a:gd name="T70" fmla="*/ 2 w 1302"/>
                <a:gd name="T71" fmla="*/ 1 h 480"/>
                <a:gd name="T72" fmla="*/ 2 w 1302"/>
                <a:gd name="T73" fmla="*/ 1 h 480"/>
                <a:gd name="T74" fmla="*/ 2 w 1302"/>
                <a:gd name="T75" fmla="*/ 1 h 480"/>
                <a:gd name="T76" fmla="*/ 2 w 1302"/>
                <a:gd name="T77" fmla="*/ 1 h 480"/>
                <a:gd name="T78" fmla="*/ 2 w 1302"/>
                <a:gd name="T79" fmla="*/ 1 h 480"/>
                <a:gd name="T80" fmla="*/ 2 w 1302"/>
                <a:gd name="T81" fmla="*/ 1 h 480"/>
                <a:gd name="T82" fmla="*/ 3 w 1302"/>
                <a:gd name="T83" fmla="*/ 0 h 480"/>
                <a:gd name="T84" fmla="*/ 3 w 1302"/>
                <a:gd name="T85" fmla="*/ 0 h 480"/>
                <a:gd name="T86" fmla="*/ 3 w 1302"/>
                <a:gd name="T87" fmla="*/ 0 h 480"/>
                <a:gd name="T88" fmla="*/ 2 w 1302"/>
                <a:gd name="T89" fmla="*/ 0 h 480"/>
                <a:gd name="T90" fmla="*/ 2 w 1302"/>
                <a:gd name="T91" fmla="*/ 0 h 480"/>
                <a:gd name="T92" fmla="*/ 2 w 1302"/>
                <a:gd name="T93" fmla="*/ 0 h 480"/>
                <a:gd name="T94" fmla="*/ 2 w 1302"/>
                <a:gd name="T95" fmla="*/ 0 h 480"/>
                <a:gd name="T96" fmla="*/ 2 w 1302"/>
                <a:gd name="T97" fmla="*/ 0 h 480"/>
                <a:gd name="T98" fmla="*/ 2 w 1302"/>
                <a:gd name="T99" fmla="*/ 0 h 480"/>
                <a:gd name="T100" fmla="*/ 2 w 1302"/>
                <a:gd name="T101" fmla="*/ 0 h 480"/>
                <a:gd name="T102" fmla="*/ 2 w 1302"/>
                <a:gd name="T103" fmla="*/ 0 h 480"/>
                <a:gd name="T104" fmla="*/ 1 w 1302"/>
                <a:gd name="T105" fmla="*/ 0 h 480"/>
                <a:gd name="T106" fmla="*/ 1 w 1302"/>
                <a:gd name="T107" fmla="*/ 0 h 480"/>
                <a:gd name="T108" fmla="*/ 1 w 1302"/>
                <a:gd name="T109" fmla="*/ 0 h 480"/>
                <a:gd name="T110" fmla="*/ 1 w 1302"/>
                <a:gd name="T111" fmla="*/ 0 h 480"/>
                <a:gd name="T112" fmla="*/ 1 w 1302"/>
                <a:gd name="T113" fmla="*/ 0 h 480"/>
                <a:gd name="T114" fmla="*/ 1 w 1302"/>
                <a:gd name="T115" fmla="*/ 0 h 4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02"/>
                <a:gd name="T175" fmla="*/ 0 h 480"/>
                <a:gd name="T176" fmla="*/ 1302 w 1302"/>
                <a:gd name="T177" fmla="*/ 480 h 48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02" h="480">
                  <a:moveTo>
                    <a:pt x="367" y="0"/>
                  </a:moveTo>
                  <a:lnTo>
                    <a:pt x="358" y="6"/>
                  </a:lnTo>
                  <a:lnTo>
                    <a:pt x="350" y="12"/>
                  </a:lnTo>
                  <a:lnTo>
                    <a:pt x="341" y="18"/>
                  </a:lnTo>
                  <a:lnTo>
                    <a:pt x="332" y="24"/>
                  </a:lnTo>
                  <a:lnTo>
                    <a:pt x="323" y="29"/>
                  </a:lnTo>
                  <a:lnTo>
                    <a:pt x="314" y="35"/>
                  </a:lnTo>
                  <a:lnTo>
                    <a:pt x="305" y="40"/>
                  </a:lnTo>
                  <a:lnTo>
                    <a:pt x="296" y="46"/>
                  </a:lnTo>
                  <a:lnTo>
                    <a:pt x="296" y="59"/>
                  </a:lnTo>
                  <a:lnTo>
                    <a:pt x="296" y="73"/>
                  </a:lnTo>
                  <a:lnTo>
                    <a:pt x="296" y="86"/>
                  </a:lnTo>
                  <a:lnTo>
                    <a:pt x="296" y="99"/>
                  </a:lnTo>
                  <a:lnTo>
                    <a:pt x="291" y="97"/>
                  </a:lnTo>
                  <a:lnTo>
                    <a:pt x="285" y="94"/>
                  </a:lnTo>
                  <a:lnTo>
                    <a:pt x="279" y="92"/>
                  </a:lnTo>
                  <a:lnTo>
                    <a:pt x="273" y="89"/>
                  </a:lnTo>
                  <a:lnTo>
                    <a:pt x="268" y="87"/>
                  </a:lnTo>
                  <a:lnTo>
                    <a:pt x="262" y="84"/>
                  </a:lnTo>
                  <a:lnTo>
                    <a:pt x="256" y="82"/>
                  </a:lnTo>
                  <a:lnTo>
                    <a:pt x="251" y="79"/>
                  </a:lnTo>
                  <a:lnTo>
                    <a:pt x="235" y="92"/>
                  </a:lnTo>
                  <a:lnTo>
                    <a:pt x="220" y="104"/>
                  </a:lnTo>
                  <a:lnTo>
                    <a:pt x="203" y="117"/>
                  </a:lnTo>
                  <a:lnTo>
                    <a:pt x="188" y="129"/>
                  </a:lnTo>
                  <a:lnTo>
                    <a:pt x="172" y="141"/>
                  </a:lnTo>
                  <a:lnTo>
                    <a:pt x="157" y="154"/>
                  </a:lnTo>
                  <a:lnTo>
                    <a:pt x="141" y="167"/>
                  </a:lnTo>
                  <a:lnTo>
                    <a:pt x="126" y="179"/>
                  </a:lnTo>
                  <a:lnTo>
                    <a:pt x="110" y="191"/>
                  </a:lnTo>
                  <a:lnTo>
                    <a:pt x="94" y="204"/>
                  </a:lnTo>
                  <a:lnTo>
                    <a:pt x="78" y="217"/>
                  </a:lnTo>
                  <a:lnTo>
                    <a:pt x="62" y="229"/>
                  </a:lnTo>
                  <a:lnTo>
                    <a:pt x="47" y="241"/>
                  </a:lnTo>
                  <a:lnTo>
                    <a:pt x="31" y="254"/>
                  </a:lnTo>
                  <a:lnTo>
                    <a:pt x="16" y="267"/>
                  </a:lnTo>
                  <a:lnTo>
                    <a:pt x="0" y="279"/>
                  </a:lnTo>
                  <a:lnTo>
                    <a:pt x="31" y="286"/>
                  </a:lnTo>
                  <a:lnTo>
                    <a:pt x="62" y="291"/>
                  </a:lnTo>
                  <a:lnTo>
                    <a:pt x="92" y="298"/>
                  </a:lnTo>
                  <a:lnTo>
                    <a:pt x="123" y="305"/>
                  </a:lnTo>
                  <a:lnTo>
                    <a:pt x="154" y="310"/>
                  </a:lnTo>
                  <a:lnTo>
                    <a:pt x="186" y="317"/>
                  </a:lnTo>
                  <a:lnTo>
                    <a:pt x="215" y="323"/>
                  </a:lnTo>
                  <a:lnTo>
                    <a:pt x="246" y="329"/>
                  </a:lnTo>
                  <a:lnTo>
                    <a:pt x="277" y="336"/>
                  </a:lnTo>
                  <a:lnTo>
                    <a:pt x="309" y="341"/>
                  </a:lnTo>
                  <a:lnTo>
                    <a:pt x="338" y="348"/>
                  </a:lnTo>
                  <a:lnTo>
                    <a:pt x="369" y="355"/>
                  </a:lnTo>
                  <a:lnTo>
                    <a:pt x="401" y="360"/>
                  </a:lnTo>
                  <a:lnTo>
                    <a:pt x="432" y="367"/>
                  </a:lnTo>
                  <a:lnTo>
                    <a:pt x="461" y="374"/>
                  </a:lnTo>
                  <a:lnTo>
                    <a:pt x="492" y="379"/>
                  </a:lnTo>
                  <a:lnTo>
                    <a:pt x="524" y="386"/>
                  </a:lnTo>
                  <a:lnTo>
                    <a:pt x="555" y="393"/>
                  </a:lnTo>
                  <a:lnTo>
                    <a:pt x="584" y="399"/>
                  </a:lnTo>
                  <a:lnTo>
                    <a:pt x="616" y="405"/>
                  </a:lnTo>
                  <a:lnTo>
                    <a:pt x="647" y="411"/>
                  </a:lnTo>
                  <a:lnTo>
                    <a:pt x="678" y="418"/>
                  </a:lnTo>
                  <a:lnTo>
                    <a:pt x="707" y="424"/>
                  </a:lnTo>
                  <a:lnTo>
                    <a:pt x="739" y="430"/>
                  </a:lnTo>
                  <a:lnTo>
                    <a:pt x="770" y="437"/>
                  </a:lnTo>
                  <a:lnTo>
                    <a:pt x="801" y="443"/>
                  </a:lnTo>
                  <a:lnTo>
                    <a:pt x="831" y="449"/>
                  </a:lnTo>
                  <a:lnTo>
                    <a:pt x="862" y="455"/>
                  </a:lnTo>
                  <a:lnTo>
                    <a:pt x="893" y="461"/>
                  </a:lnTo>
                  <a:lnTo>
                    <a:pt x="924" y="468"/>
                  </a:lnTo>
                  <a:lnTo>
                    <a:pt x="954" y="474"/>
                  </a:lnTo>
                  <a:lnTo>
                    <a:pt x="985" y="480"/>
                  </a:lnTo>
                  <a:lnTo>
                    <a:pt x="1005" y="461"/>
                  </a:lnTo>
                  <a:lnTo>
                    <a:pt x="1024" y="441"/>
                  </a:lnTo>
                  <a:lnTo>
                    <a:pt x="1043" y="423"/>
                  </a:lnTo>
                  <a:lnTo>
                    <a:pt x="1063" y="403"/>
                  </a:lnTo>
                  <a:lnTo>
                    <a:pt x="1083" y="384"/>
                  </a:lnTo>
                  <a:lnTo>
                    <a:pt x="1103" y="364"/>
                  </a:lnTo>
                  <a:lnTo>
                    <a:pt x="1123" y="345"/>
                  </a:lnTo>
                  <a:lnTo>
                    <a:pt x="1143" y="325"/>
                  </a:lnTo>
                  <a:lnTo>
                    <a:pt x="1162" y="306"/>
                  </a:lnTo>
                  <a:lnTo>
                    <a:pt x="1182" y="287"/>
                  </a:lnTo>
                  <a:lnTo>
                    <a:pt x="1202" y="267"/>
                  </a:lnTo>
                  <a:lnTo>
                    <a:pt x="1222" y="248"/>
                  </a:lnTo>
                  <a:lnTo>
                    <a:pt x="1242" y="228"/>
                  </a:lnTo>
                  <a:lnTo>
                    <a:pt x="1262" y="209"/>
                  </a:lnTo>
                  <a:lnTo>
                    <a:pt x="1282" y="189"/>
                  </a:lnTo>
                  <a:lnTo>
                    <a:pt x="1302" y="170"/>
                  </a:lnTo>
                  <a:lnTo>
                    <a:pt x="1289" y="160"/>
                  </a:lnTo>
                  <a:lnTo>
                    <a:pt x="1275" y="151"/>
                  </a:lnTo>
                  <a:lnTo>
                    <a:pt x="1258" y="143"/>
                  </a:lnTo>
                  <a:lnTo>
                    <a:pt x="1239" y="134"/>
                  </a:lnTo>
                  <a:lnTo>
                    <a:pt x="1218" y="125"/>
                  </a:lnTo>
                  <a:lnTo>
                    <a:pt x="1194" y="116"/>
                  </a:lnTo>
                  <a:lnTo>
                    <a:pt x="1170" y="108"/>
                  </a:lnTo>
                  <a:lnTo>
                    <a:pt x="1142" y="100"/>
                  </a:lnTo>
                  <a:lnTo>
                    <a:pt x="1114" y="93"/>
                  </a:lnTo>
                  <a:lnTo>
                    <a:pt x="1084" y="85"/>
                  </a:lnTo>
                  <a:lnTo>
                    <a:pt x="1053" y="78"/>
                  </a:lnTo>
                  <a:lnTo>
                    <a:pt x="1021" y="70"/>
                  </a:lnTo>
                  <a:lnTo>
                    <a:pt x="988" y="64"/>
                  </a:lnTo>
                  <a:lnTo>
                    <a:pt x="954" y="58"/>
                  </a:lnTo>
                  <a:lnTo>
                    <a:pt x="919" y="52"/>
                  </a:lnTo>
                  <a:lnTo>
                    <a:pt x="884" y="46"/>
                  </a:lnTo>
                  <a:lnTo>
                    <a:pt x="848" y="40"/>
                  </a:lnTo>
                  <a:lnTo>
                    <a:pt x="812" y="35"/>
                  </a:lnTo>
                  <a:lnTo>
                    <a:pt x="776" y="30"/>
                  </a:lnTo>
                  <a:lnTo>
                    <a:pt x="740" y="26"/>
                  </a:lnTo>
                  <a:lnTo>
                    <a:pt x="704" y="22"/>
                  </a:lnTo>
                  <a:lnTo>
                    <a:pt x="669" y="18"/>
                  </a:lnTo>
                  <a:lnTo>
                    <a:pt x="634" y="15"/>
                  </a:lnTo>
                  <a:lnTo>
                    <a:pt x="600" y="12"/>
                  </a:lnTo>
                  <a:lnTo>
                    <a:pt x="567" y="8"/>
                  </a:lnTo>
                  <a:lnTo>
                    <a:pt x="533" y="6"/>
                  </a:lnTo>
                  <a:lnTo>
                    <a:pt x="502" y="4"/>
                  </a:lnTo>
                  <a:lnTo>
                    <a:pt x="473" y="3"/>
                  </a:lnTo>
                  <a:lnTo>
                    <a:pt x="444" y="2"/>
                  </a:lnTo>
                  <a:lnTo>
                    <a:pt x="416" y="0"/>
                  </a:lnTo>
                  <a:lnTo>
                    <a:pt x="391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282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6" name="Freeform 86"/>
            <p:cNvSpPr>
              <a:spLocks/>
            </p:cNvSpPr>
            <p:nvPr/>
          </p:nvSpPr>
          <p:spPr bwMode="auto">
            <a:xfrm>
              <a:off x="5084" y="2466"/>
              <a:ext cx="154" cy="56"/>
            </a:xfrm>
            <a:custGeom>
              <a:avLst/>
              <a:gdLst>
                <a:gd name="T0" fmla="*/ 1 w 1235"/>
                <a:gd name="T1" fmla="*/ 0 h 449"/>
                <a:gd name="T2" fmla="*/ 1 w 1235"/>
                <a:gd name="T3" fmla="*/ 0 h 449"/>
                <a:gd name="T4" fmla="*/ 0 w 1235"/>
                <a:gd name="T5" fmla="*/ 0 h 449"/>
                <a:gd name="T6" fmla="*/ 0 w 1235"/>
                <a:gd name="T7" fmla="*/ 0 h 449"/>
                <a:gd name="T8" fmla="*/ 0 w 1235"/>
                <a:gd name="T9" fmla="*/ 0 h 449"/>
                <a:gd name="T10" fmla="*/ 0 w 1235"/>
                <a:gd name="T11" fmla="*/ 0 h 449"/>
                <a:gd name="T12" fmla="*/ 0 w 1235"/>
                <a:gd name="T13" fmla="*/ 0 h 449"/>
                <a:gd name="T14" fmla="*/ 0 w 1235"/>
                <a:gd name="T15" fmla="*/ 0 h 449"/>
                <a:gd name="T16" fmla="*/ 0 w 1235"/>
                <a:gd name="T17" fmla="*/ 0 h 449"/>
                <a:gd name="T18" fmla="*/ 0 w 1235"/>
                <a:gd name="T19" fmla="*/ 0 h 449"/>
                <a:gd name="T20" fmla="*/ 0 w 1235"/>
                <a:gd name="T21" fmla="*/ 0 h 449"/>
                <a:gd name="T22" fmla="*/ 0 w 1235"/>
                <a:gd name="T23" fmla="*/ 0 h 449"/>
                <a:gd name="T24" fmla="*/ 0 w 1235"/>
                <a:gd name="T25" fmla="*/ 0 h 449"/>
                <a:gd name="T26" fmla="*/ 0 w 1235"/>
                <a:gd name="T27" fmla="*/ 0 h 449"/>
                <a:gd name="T28" fmla="*/ 0 w 1235"/>
                <a:gd name="T29" fmla="*/ 0 h 449"/>
                <a:gd name="T30" fmla="*/ 0 w 1235"/>
                <a:gd name="T31" fmla="*/ 0 h 449"/>
                <a:gd name="T32" fmla="*/ 0 w 1235"/>
                <a:gd name="T33" fmla="*/ 0 h 449"/>
                <a:gd name="T34" fmla="*/ 0 w 1235"/>
                <a:gd name="T35" fmla="*/ 0 h 449"/>
                <a:gd name="T36" fmla="*/ 0 w 1235"/>
                <a:gd name="T37" fmla="*/ 0 h 449"/>
                <a:gd name="T38" fmla="*/ 0 w 1235"/>
                <a:gd name="T39" fmla="*/ 0 h 449"/>
                <a:gd name="T40" fmla="*/ 0 w 1235"/>
                <a:gd name="T41" fmla="*/ 1 h 449"/>
                <a:gd name="T42" fmla="*/ 0 w 1235"/>
                <a:gd name="T43" fmla="*/ 1 h 449"/>
                <a:gd name="T44" fmla="*/ 0 w 1235"/>
                <a:gd name="T45" fmla="*/ 1 h 449"/>
                <a:gd name="T46" fmla="*/ 1 w 1235"/>
                <a:gd name="T47" fmla="*/ 1 h 449"/>
                <a:gd name="T48" fmla="*/ 1 w 1235"/>
                <a:gd name="T49" fmla="*/ 1 h 449"/>
                <a:gd name="T50" fmla="*/ 1 w 1235"/>
                <a:gd name="T51" fmla="*/ 1 h 449"/>
                <a:gd name="T52" fmla="*/ 1 w 1235"/>
                <a:gd name="T53" fmla="*/ 1 h 449"/>
                <a:gd name="T54" fmla="*/ 1 w 1235"/>
                <a:gd name="T55" fmla="*/ 1 h 449"/>
                <a:gd name="T56" fmla="*/ 1 w 1235"/>
                <a:gd name="T57" fmla="*/ 1 h 449"/>
                <a:gd name="T58" fmla="*/ 1 w 1235"/>
                <a:gd name="T59" fmla="*/ 1 h 449"/>
                <a:gd name="T60" fmla="*/ 1 w 1235"/>
                <a:gd name="T61" fmla="*/ 1 h 449"/>
                <a:gd name="T62" fmla="*/ 1 w 1235"/>
                <a:gd name="T63" fmla="*/ 1 h 449"/>
                <a:gd name="T64" fmla="*/ 2 w 1235"/>
                <a:gd name="T65" fmla="*/ 1 h 449"/>
                <a:gd name="T66" fmla="*/ 2 w 1235"/>
                <a:gd name="T67" fmla="*/ 1 h 449"/>
                <a:gd name="T68" fmla="*/ 2 w 1235"/>
                <a:gd name="T69" fmla="*/ 1 h 449"/>
                <a:gd name="T70" fmla="*/ 2 w 1235"/>
                <a:gd name="T71" fmla="*/ 1 h 449"/>
                <a:gd name="T72" fmla="*/ 2 w 1235"/>
                <a:gd name="T73" fmla="*/ 1 h 449"/>
                <a:gd name="T74" fmla="*/ 2 w 1235"/>
                <a:gd name="T75" fmla="*/ 1 h 449"/>
                <a:gd name="T76" fmla="*/ 2 w 1235"/>
                <a:gd name="T77" fmla="*/ 0 h 449"/>
                <a:gd name="T78" fmla="*/ 2 w 1235"/>
                <a:gd name="T79" fmla="*/ 0 h 449"/>
                <a:gd name="T80" fmla="*/ 2 w 1235"/>
                <a:gd name="T81" fmla="*/ 0 h 449"/>
                <a:gd name="T82" fmla="*/ 2 w 1235"/>
                <a:gd name="T83" fmla="*/ 0 h 449"/>
                <a:gd name="T84" fmla="*/ 2 w 1235"/>
                <a:gd name="T85" fmla="*/ 0 h 449"/>
                <a:gd name="T86" fmla="*/ 2 w 1235"/>
                <a:gd name="T87" fmla="*/ 0 h 449"/>
                <a:gd name="T88" fmla="*/ 2 w 1235"/>
                <a:gd name="T89" fmla="*/ 0 h 449"/>
                <a:gd name="T90" fmla="*/ 2 w 1235"/>
                <a:gd name="T91" fmla="*/ 0 h 449"/>
                <a:gd name="T92" fmla="*/ 2 w 1235"/>
                <a:gd name="T93" fmla="*/ 0 h 449"/>
                <a:gd name="T94" fmla="*/ 2 w 1235"/>
                <a:gd name="T95" fmla="*/ 0 h 449"/>
                <a:gd name="T96" fmla="*/ 2 w 1235"/>
                <a:gd name="T97" fmla="*/ 0 h 449"/>
                <a:gd name="T98" fmla="*/ 2 w 1235"/>
                <a:gd name="T99" fmla="*/ 0 h 449"/>
                <a:gd name="T100" fmla="*/ 1 w 1235"/>
                <a:gd name="T101" fmla="*/ 0 h 449"/>
                <a:gd name="T102" fmla="*/ 1 w 1235"/>
                <a:gd name="T103" fmla="*/ 0 h 449"/>
                <a:gd name="T104" fmla="*/ 1 w 1235"/>
                <a:gd name="T105" fmla="*/ 0 h 449"/>
                <a:gd name="T106" fmla="*/ 1 w 1235"/>
                <a:gd name="T107" fmla="*/ 0 h 449"/>
                <a:gd name="T108" fmla="*/ 1 w 1235"/>
                <a:gd name="T109" fmla="*/ 0 h 449"/>
                <a:gd name="T110" fmla="*/ 1 w 1235"/>
                <a:gd name="T111" fmla="*/ 0 h 449"/>
                <a:gd name="T112" fmla="*/ 1 w 1235"/>
                <a:gd name="T113" fmla="*/ 0 h 449"/>
                <a:gd name="T114" fmla="*/ 1 w 1235"/>
                <a:gd name="T115" fmla="*/ 0 h 4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5"/>
                <a:gd name="T175" fmla="*/ 0 h 449"/>
                <a:gd name="T176" fmla="*/ 1235 w 1235"/>
                <a:gd name="T177" fmla="*/ 449 h 4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5" h="449">
                  <a:moveTo>
                    <a:pt x="334" y="0"/>
                  </a:moveTo>
                  <a:lnTo>
                    <a:pt x="326" y="6"/>
                  </a:lnTo>
                  <a:lnTo>
                    <a:pt x="317" y="12"/>
                  </a:lnTo>
                  <a:lnTo>
                    <a:pt x="308" y="18"/>
                  </a:lnTo>
                  <a:lnTo>
                    <a:pt x="299" y="24"/>
                  </a:lnTo>
                  <a:lnTo>
                    <a:pt x="289" y="29"/>
                  </a:lnTo>
                  <a:lnTo>
                    <a:pt x="280" y="35"/>
                  </a:lnTo>
                  <a:lnTo>
                    <a:pt x="271" y="40"/>
                  </a:lnTo>
                  <a:lnTo>
                    <a:pt x="262" y="46"/>
                  </a:lnTo>
                  <a:lnTo>
                    <a:pt x="262" y="59"/>
                  </a:lnTo>
                  <a:lnTo>
                    <a:pt x="262" y="73"/>
                  </a:lnTo>
                  <a:lnTo>
                    <a:pt x="262" y="86"/>
                  </a:lnTo>
                  <a:lnTo>
                    <a:pt x="262" y="99"/>
                  </a:lnTo>
                  <a:lnTo>
                    <a:pt x="257" y="97"/>
                  </a:lnTo>
                  <a:lnTo>
                    <a:pt x="251" y="94"/>
                  </a:lnTo>
                  <a:lnTo>
                    <a:pt x="246" y="92"/>
                  </a:lnTo>
                  <a:lnTo>
                    <a:pt x="240" y="89"/>
                  </a:lnTo>
                  <a:lnTo>
                    <a:pt x="235" y="87"/>
                  </a:lnTo>
                  <a:lnTo>
                    <a:pt x="228" y="84"/>
                  </a:lnTo>
                  <a:lnTo>
                    <a:pt x="223" y="82"/>
                  </a:lnTo>
                  <a:lnTo>
                    <a:pt x="217" y="79"/>
                  </a:lnTo>
                  <a:lnTo>
                    <a:pt x="204" y="90"/>
                  </a:lnTo>
                  <a:lnTo>
                    <a:pt x="190" y="103"/>
                  </a:lnTo>
                  <a:lnTo>
                    <a:pt x="176" y="114"/>
                  </a:lnTo>
                  <a:lnTo>
                    <a:pt x="163" y="126"/>
                  </a:lnTo>
                  <a:lnTo>
                    <a:pt x="149" y="137"/>
                  </a:lnTo>
                  <a:lnTo>
                    <a:pt x="136" y="149"/>
                  </a:lnTo>
                  <a:lnTo>
                    <a:pt x="123" y="160"/>
                  </a:lnTo>
                  <a:lnTo>
                    <a:pt x="108" y="173"/>
                  </a:lnTo>
                  <a:lnTo>
                    <a:pt x="95" y="184"/>
                  </a:lnTo>
                  <a:lnTo>
                    <a:pt x="82" y="196"/>
                  </a:lnTo>
                  <a:lnTo>
                    <a:pt x="69" y="207"/>
                  </a:lnTo>
                  <a:lnTo>
                    <a:pt x="54" y="219"/>
                  </a:lnTo>
                  <a:lnTo>
                    <a:pt x="41" y="230"/>
                  </a:lnTo>
                  <a:lnTo>
                    <a:pt x="27" y="243"/>
                  </a:lnTo>
                  <a:lnTo>
                    <a:pt x="13" y="254"/>
                  </a:lnTo>
                  <a:lnTo>
                    <a:pt x="0" y="266"/>
                  </a:lnTo>
                  <a:lnTo>
                    <a:pt x="29" y="271"/>
                  </a:lnTo>
                  <a:lnTo>
                    <a:pt x="57" y="277"/>
                  </a:lnTo>
                  <a:lnTo>
                    <a:pt x="86" y="283"/>
                  </a:lnTo>
                  <a:lnTo>
                    <a:pt x="116" y="289"/>
                  </a:lnTo>
                  <a:lnTo>
                    <a:pt x="145" y="295"/>
                  </a:lnTo>
                  <a:lnTo>
                    <a:pt x="174" y="300"/>
                  </a:lnTo>
                  <a:lnTo>
                    <a:pt x="203" y="306"/>
                  </a:lnTo>
                  <a:lnTo>
                    <a:pt x="231" y="311"/>
                  </a:lnTo>
                  <a:lnTo>
                    <a:pt x="260" y="317"/>
                  </a:lnTo>
                  <a:lnTo>
                    <a:pt x="290" y="324"/>
                  </a:lnTo>
                  <a:lnTo>
                    <a:pt x="319" y="329"/>
                  </a:lnTo>
                  <a:lnTo>
                    <a:pt x="348" y="335"/>
                  </a:lnTo>
                  <a:lnTo>
                    <a:pt x="377" y="340"/>
                  </a:lnTo>
                  <a:lnTo>
                    <a:pt x="405" y="346"/>
                  </a:lnTo>
                  <a:lnTo>
                    <a:pt x="434" y="351"/>
                  </a:lnTo>
                  <a:lnTo>
                    <a:pt x="464" y="357"/>
                  </a:lnTo>
                  <a:lnTo>
                    <a:pt x="493" y="364"/>
                  </a:lnTo>
                  <a:lnTo>
                    <a:pt x="522" y="369"/>
                  </a:lnTo>
                  <a:lnTo>
                    <a:pt x="551" y="375"/>
                  </a:lnTo>
                  <a:lnTo>
                    <a:pt x="579" y="380"/>
                  </a:lnTo>
                  <a:lnTo>
                    <a:pt x="608" y="386"/>
                  </a:lnTo>
                  <a:lnTo>
                    <a:pt x="637" y="391"/>
                  </a:lnTo>
                  <a:lnTo>
                    <a:pt x="667" y="398"/>
                  </a:lnTo>
                  <a:lnTo>
                    <a:pt x="696" y="404"/>
                  </a:lnTo>
                  <a:lnTo>
                    <a:pt x="725" y="409"/>
                  </a:lnTo>
                  <a:lnTo>
                    <a:pt x="753" y="415"/>
                  </a:lnTo>
                  <a:lnTo>
                    <a:pt x="782" y="420"/>
                  </a:lnTo>
                  <a:lnTo>
                    <a:pt x="811" y="426"/>
                  </a:lnTo>
                  <a:lnTo>
                    <a:pt x="841" y="433"/>
                  </a:lnTo>
                  <a:lnTo>
                    <a:pt x="870" y="438"/>
                  </a:lnTo>
                  <a:lnTo>
                    <a:pt x="899" y="444"/>
                  </a:lnTo>
                  <a:lnTo>
                    <a:pt x="927" y="449"/>
                  </a:lnTo>
                  <a:lnTo>
                    <a:pt x="947" y="431"/>
                  </a:lnTo>
                  <a:lnTo>
                    <a:pt x="966" y="414"/>
                  </a:lnTo>
                  <a:lnTo>
                    <a:pt x="986" y="396"/>
                  </a:lnTo>
                  <a:lnTo>
                    <a:pt x="1005" y="377"/>
                  </a:lnTo>
                  <a:lnTo>
                    <a:pt x="1025" y="359"/>
                  </a:lnTo>
                  <a:lnTo>
                    <a:pt x="1044" y="341"/>
                  </a:lnTo>
                  <a:lnTo>
                    <a:pt x="1063" y="324"/>
                  </a:lnTo>
                  <a:lnTo>
                    <a:pt x="1083" y="305"/>
                  </a:lnTo>
                  <a:lnTo>
                    <a:pt x="1101" y="287"/>
                  </a:lnTo>
                  <a:lnTo>
                    <a:pt x="1120" y="269"/>
                  </a:lnTo>
                  <a:lnTo>
                    <a:pt x="1140" y="251"/>
                  </a:lnTo>
                  <a:lnTo>
                    <a:pt x="1159" y="234"/>
                  </a:lnTo>
                  <a:lnTo>
                    <a:pt x="1178" y="215"/>
                  </a:lnTo>
                  <a:lnTo>
                    <a:pt x="1197" y="197"/>
                  </a:lnTo>
                  <a:lnTo>
                    <a:pt x="1217" y="179"/>
                  </a:lnTo>
                  <a:lnTo>
                    <a:pt x="1235" y="161"/>
                  </a:lnTo>
                  <a:lnTo>
                    <a:pt x="1223" y="153"/>
                  </a:lnTo>
                  <a:lnTo>
                    <a:pt x="1209" y="143"/>
                  </a:lnTo>
                  <a:lnTo>
                    <a:pt x="1192" y="134"/>
                  </a:lnTo>
                  <a:lnTo>
                    <a:pt x="1173" y="126"/>
                  </a:lnTo>
                  <a:lnTo>
                    <a:pt x="1152" y="117"/>
                  </a:lnTo>
                  <a:lnTo>
                    <a:pt x="1130" y="109"/>
                  </a:lnTo>
                  <a:lnTo>
                    <a:pt x="1106" y="102"/>
                  </a:lnTo>
                  <a:lnTo>
                    <a:pt x="1079" y="94"/>
                  </a:lnTo>
                  <a:lnTo>
                    <a:pt x="1053" y="86"/>
                  </a:lnTo>
                  <a:lnTo>
                    <a:pt x="1024" y="79"/>
                  </a:lnTo>
                  <a:lnTo>
                    <a:pt x="994" y="73"/>
                  </a:lnTo>
                  <a:lnTo>
                    <a:pt x="963" y="66"/>
                  </a:lnTo>
                  <a:lnTo>
                    <a:pt x="931" y="59"/>
                  </a:lnTo>
                  <a:lnTo>
                    <a:pt x="897" y="54"/>
                  </a:lnTo>
                  <a:lnTo>
                    <a:pt x="864" y="48"/>
                  </a:lnTo>
                  <a:lnTo>
                    <a:pt x="831" y="43"/>
                  </a:lnTo>
                  <a:lnTo>
                    <a:pt x="797" y="37"/>
                  </a:lnTo>
                  <a:lnTo>
                    <a:pt x="762" y="33"/>
                  </a:lnTo>
                  <a:lnTo>
                    <a:pt x="728" y="28"/>
                  </a:lnTo>
                  <a:lnTo>
                    <a:pt x="694" y="24"/>
                  </a:lnTo>
                  <a:lnTo>
                    <a:pt x="659" y="20"/>
                  </a:lnTo>
                  <a:lnTo>
                    <a:pt x="625" y="17"/>
                  </a:lnTo>
                  <a:lnTo>
                    <a:pt x="592" y="14"/>
                  </a:lnTo>
                  <a:lnTo>
                    <a:pt x="558" y="10"/>
                  </a:lnTo>
                  <a:lnTo>
                    <a:pt x="526" y="8"/>
                  </a:lnTo>
                  <a:lnTo>
                    <a:pt x="495" y="6"/>
                  </a:lnTo>
                  <a:lnTo>
                    <a:pt x="465" y="5"/>
                  </a:lnTo>
                  <a:lnTo>
                    <a:pt x="436" y="3"/>
                  </a:lnTo>
                  <a:lnTo>
                    <a:pt x="409" y="2"/>
                  </a:lnTo>
                  <a:lnTo>
                    <a:pt x="382" y="0"/>
                  </a:lnTo>
                  <a:lnTo>
                    <a:pt x="358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2D28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7" name="Freeform 87"/>
            <p:cNvSpPr>
              <a:spLocks/>
            </p:cNvSpPr>
            <p:nvPr/>
          </p:nvSpPr>
          <p:spPr bwMode="auto">
            <a:xfrm>
              <a:off x="5088" y="2466"/>
              <a:ext cx="146" cy="52"/>
            </a:xfrm>
            <a:custGeom>
              <a:avLst/>
              <a:gdLst>
                <a:gd name="T0" fmla="*/ 1 w 1171"/>
                <a:gd name="T1" fmla="*/ 0 h 418"/>
                <a:gd name="T2" fmla="*/ 0 w 1171"/>
                <a:gd name="T3" fmla="*/ 0 h 418"/>
                <a:gd name="T4" fmla="*/ 0 w 1171"/>
                <a:gd name="T5" fmla="*/ 0 h 418"/>
                <a:gd name="T6" fmla="*/ 0 w 1171"/>
                <a:gd name="T7" fmla="*/ 0 h 418"/>
                <a:gd name="T8" fmla="*/ 0 w 1171"/>
                <a:gd name="T9" fmla="*/ 0 h 418"/>
                <a:gd name="T10" fmla="*/ 0 w 1171"/>
                <a:gd name="T11" fmla="*/ 0 h 418"/>
                <a:gd name="T12" fmla="*/ 0 w 1171"/>
                <a:gd name="T13" fmla="*/ 0 h 418"/>
                <a:gd name="T14" fmla="*/ 0 w 1171"/>
                <a:gd name="T15" fmla="*/ 0 h 418"/>
                <a:gd name="T16" fmla="*/ 0 w 1171"/>
                <a:gd name="T17" fmla="*/ 0 h 418"/>
                <a:gd name="T18" fmla="*/ 0 w 1171"/>
                <a:gd name="T19" fmla="*/ 0 h 418"/>
                <a:gd name="T20" fmla="*/ 0 w 1171"/>
                <a:gd name="T21" fmla="*/ 0 h 418"/>
                <a:gd name="T22" fmla="*/ 0 w 1171"/>
                <a:gd name="T23" fmla="*/ 0 h 418"/>
                <a:gd name="T24" fmla="*/ 0 w 1171"/>
                <a:gd name="T25" fmla="*/ 0 h 418"/>
                <a:gd name="T26" fmla="*/ 0 w 1171"/>
                <a:gd name="T27" fmla="*/ 0 h 418"/>
                <a:gd name="T28" fmla="*/ 0 w 1171"/>
                <a:gd name="T29" fmla="*/ 0 h 418"/>
                <a:gd name="T30" fmla="*/ 0 w 1171"/>
                <a:gd name="T31" fmla="*/ 0 h 418"/>
                <a:gd name="T32" fmla="*/ 0 w 1171"/>
                <a:gd name="T33" fmla="*/ 0 h 418"/>
                <a:gd name="T34" fmla="*/ 0 w 1171"/>
                <a:gd name="T35" fmla="*/ 0 h 418"/>
                <a:gd name="T36" fmla="*/ 0 w 1171"/>
                <a:gd name="T37" fmla="*/ 0 h 418"/>
                <a:gd name="T38" fmla="*/ 0 w 1171"/>
                <a:gd name="T39" fmla="*/ 0 h 418"/>
                <a:gd name="T40" fmla="*/ 0 w 1171"/>
                <a:gd name="T41" fmla="*/ 0 h 418"/>
                <a:gd name="T42" fmla="*/ 0 w 1171"/>
                <a:gd name="T43" fmla="*/ 0 h 418"/>
                <a:gd name="T44" fmla="*/ 0 w 1171"/>
                <a:gd name="T45" fmla="*/ 1 h 418"/>
                <a:gd name="T46" fmla="*/ 1 w 1171"/>
                <a:gd name="T47" fmla="*/ 1 h 418"/>
                <a:gd name="T48" fmla="*/ 1 w 1171"/>
                <a:gd name="T49" fmla="*/ 1 h 418"/>
                <a:gd name="T50" fmla="*/ 1 w 1171"/>
                <a:gd name="T51" fmla="*/ 1 h 418"/>
                <a:gd name="T52" fmla="*/ 1 w 1171"/>
                <a:gd name="T53" fmla="*/ 1 h 418"/>
                <a:gd name="T54" fmla="*/ 1 w 1171"/>
                <a:gd name="T55" fmla="*/ 1 h 418"/>
                <a:gd name="T56" fmla="*/ 1 w 1171"/>
                <a:gd name="T57" fmla="*/ 1 h 418"/>
                <a:gd name="T58" fmla="*/ 1 w 1171"/>
                <a:gd name="T59" fmla="*/ 1 h 418"/>
                <a:gd name="T60" fmla="*/ 1 w 1171"/>
                <a:gd name="T61" fmla="*/ 1 h 418"/>
                <a:gd name="T62" fmla="*/ 1 w 1171"/>
                <a:gd name="T63" fmla="*/ 1 h 418"/>
                <a:gd name="T64" fmla="*/ 1 w 1171"/>
                <a:gd name="T65" fmla="*/ 1 h 418"/>
                <a:gd name="T66" fmla="*/ 2 w 1171"/>
                <a:gd name="T67" fmla="*/ 1 h 418"/>
                <a:gd name="T68" fmla="*/ 2 w 1171"/>
                <a:gd name="T69" fmla="*/ 1 h 418"/>
                <a:gd name="T70" fmla="*/ 2 w 1171"/>
                <a:gd name="T71" fmla="*/ 1 h 418"/>
                <a:gd name="T72" fmla="*/ 2 w 1171"/>
                <a:gd name="T73" fmla="*/ 1 h 418"/>
                <a:gd name="T74" fmla="*/ 2 w 1171"/>
                <a:gd name="T75" fmla="*/ 1 h 418"/>
                <a:gd name="T76" fmla="*/ 2 w 1171"/>
                <a:gd name="T77" fmla="*/ 0 h 418"/>
                <a:gd name="T78" fmla="*/ 2 w 1171"/>
                <a:gd name="T79" fmla="*/ 0 h 418"/>
                <a:gd name="T80" fmla="*/ 2 w 1171"/>
                <a:gd name="T81" fmla="*/ 0 h 418"/>
                <a:gd name="T82" fmla="*/ 2 w 1171"/>
                <a:gd name="T83" fmla="*/ 0 h 418"/>
                <a:gd name="T84" fmla="*/ 2 w 1171"/>
                <a:gd name="T85" fmla="*/ 0 h 418"/>
                <a:gd name="T86" fmla="*/ 2 w 1171"/>
                <a:gd name="T87" fmla="*/ 0 h 418"/>
                <a:gd name="T88" fmla="*/ 2 w 1171"/>
                <a:gd name="T89" fmla="*/ 0 h 418"/>
                <a:gd name="T90" fmla="*/ 2 w 1171"/>
                <a:gd name="T91" fmla="*/ 0 h 418"/>
                <a:gd name="T92" fmla="*/ 2 w 1171"/>
                <a:gd name="T93" fmla="*/ 0 h 418"/>
                <a:gd name="T94" fmla="*/ 2 w 1171"/>
                <a:gd name="T95" fmla="*/ 0 h 418"/>
                <a:gd name="T96" fmla="*/ 2 w 1171"/>
                <a:gd name="T97" fmla="*/ 0 h 418"/>
                <a:gd name="T98" fmla="*/ 2 w 1171"/>
                <a:gd name="T99" fmla="*/ 0 h 418"/>
                <a:gd name="T100" fmla="*/ 1 w 1171"/>
                <a:gd name="T101" fmla="*/ 0 h 418"/>
                <a:gd name="T102" fmla="*/ 1 w 1171"/>
                <a:gd name="T103" fmla="*/ 0 h 418"/>
                <a:gd name="T104" fmla="*/ 1 w 1171"/>
                <a:gd name="T105" fmla="*/ 0 h 418"/>
                <a:gd name="T106" fmla="*/ 1 w 1171"/>
                <a:gd name="T107" fmla="*/ 0 h 418"/>
                <a:gd name="T108" fmla="*/ 1 w 1171"/>
                <a:gd name="T109" fmla="*/ 0 h 418"/>
                <a:gd name="T110" fmla="*/ 1 w 1171"/>
                <a:gd name="T111" fmla="*/ 0 h 418"/>
                <a:gd name="T112" fmla="*/ 1 w 1171"/>
                <a:gd name="T113" fmla="*/ 0 h 418"/>
                <a:gd name="T114" fmla="*/ 1 w 1171"/>
                <a:gd name="T115" fmla="*/ 0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71"/>
                <a:gd name="T175" fmla="*/ 0 h 418"/>
                <a:gd name="T176" fmla="*/ 1171 w 1171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71" h="418">
                  <a:moveTo>
                    <a:pt x="302" y="0"/>
                  </a:moveTo>
                  <a:lnTo>
                    <a:pt x="293" y="6"/>
                  </a:lnTo>
                  <a:lnTo>
                    <a:pt x="284" y="12"/>
                  </a:lnTo>
                  <a:lnTo>
                    <a:pt x="275" y="18"/>
                  </a:lnTo>
                  <a:lnTo>
                    <a:pt x="266" y="24"/>
                  </a:lnTo>
                  <a:lnTo>
                    <a:pt x="256" y="29"/>
                  </a:lnTo>
                  <a:lnTo>
                    <a:pt x="247" y="35"/>
                  </a:lnTo>
                  <a:lnTo>
                    <a:pt x="239" y="40"/>
                  </a:lnTo>
                  <a:lnTo>
                    <a:pt x="230" y="46"/>
                  </a:lnTo>
                  <a:lnTo>
                    <a:pt x="230" y="59"/>
                  </a:lnTo>
                  <a:lnTo>
                    <a:pt x="230" y="73"/>
                  </a:lnTo>
                  <a:lnTo>
                    <a:pt x="230" y="86"/>
                  </a:lnTo>
                  <a:lnTo>
                    <a:pt x="230" y="99"/>
                  </a:lnTo>
                  <a:lnTo>
                    <a:pt x="224" y="97"/>
                  </a:lnTo>
                  <a:lnTo>
                    <a:pt x="219" y="94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7"/>
                  </a:lnTo>
                  <a:lnTo>
                    <a:pt x="195" y="84"/>
                  </a:lnTo>
                  <a:lnTo>
                    <a:pt x="190" y="82"/>
                  </a:lnTo>
                  <a:lnTo>
                    <a:pt x="184" y="79"/>
                  </a:lnTo>
                  <a:lnTo>
                    <a:pt x="173" y="90"/>
                  </a:lnTo>
                  <a:lnTo>
                    <a:pt x="161" y="100"/>
                  </a:lnTo>
                  <a:lnTo>
                    <a:pt x="150" y="112"/>
                  </a:lnTo>
                  <a:lnTo>
                    <a:pt x="139" y="123"/>
                  </a:lnTo>
                  <a:lnTo>
                    <a:pt x="127" y="134"/>
                  </a:lnTo>
                  <a:lnTo>
                    <a:pt x="116" y="144"/>
                  </a:lnTo>
                  <a:lnTo>
                    <a:pt x="103" y="155"/>
                  </a:lnTo>
                  <a:lnTo>
                    <a:pt x="92" y="166"/>
                  </a:lnTo>
                  <a:lnTo>
                    <a:pt x="81" y="177"/>
                  </a:lnTo>
                  <a:lnTo>
                    <a:pt x="69" y="187"/>
                  </a:lnTo>
                  <a:lnTo>
                    <a:pt x="58" y="198"/>
                  </a:lnTo>
                  <a:lnTo>
                    <a:pt x="46" y="209"/>
                  </a:lnTo>
                  <a:lnTo>
                    <a:pt x="35" y="220"/>
                  </a:lnTo>
                  <a:lnTo>
                    <a:pt x="24" y="230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28" y="258"/>
                  </a:lnTo>
                  <a:lnTo>
                    <a:pt x="55" y="263"/>
                  </a:lnTo>
                  <a:lnTo>
                    <a:pt x="82" y="268"/>
                  </a:lnTo>
                  <a:lnTo>
                    <a:pt x="109" y="273"/>
                  </a:lnTo>
                  <a:lnTo>
                    <a:pt x="137" y="278"/>
                  </a:lnTo>
                  <a:lnTo>
                    <a:pt x="163" y="284"/>
                  </a:lnTo>
                  <a:lnTo>
                    <a:pt x="191" y="288"/>
                  </a:lnTo>
                  <a:lnTo>
                    <a:pt x="219" y="294"/>
                  </a:lnTo>
                  <a:lnTo>
                    <a:pt x="245" y="299"/>
                  </a:lnTo>
                  <a:lnTo>
                    <a:pt x="273" y="304"/>
                  </a:lnTo>
                  <a:lnTo>
                    <a:pt x="299" y="309"/>
                  </a:lnTo>
                  <a:lnTo>
                    <a:pt x="327" y="314"/>
                  </a:lnTo>
                  <a:lnTo>
                    <a:pt x="354" y="319"/>
                  </a:lnTo>
                  <a:lnTo>
                    <a:pt x="381" y="325"/>
                  </a:lnTo>
                  <a:lnTo>
                    <a:pt x="408" y="329"/>
                  </a:lnTo>
                  <a:lnTo>
                    <a:pt x="436" y="335"/>
                  </a:lnTo>
                  <a:lnTo>
                    <a:pt x="463" y="340"/>
                  </a:lnTo>
                  <a:lnTo>
                    <a:pt x="490" y="345"/>
                  </a:lnTo>
                  <a:lnTo>
                    <a:pt x="518" y="350"/>
                  </a:lnTo>
                  <a:lnTo>
                    <a:pt x="544" y="356"/>
                  </a:lnTo>
                  <a:lnTo>
                    <a:pt x="572" y="360"/>
                  </a:lnTo>
                  <a:lnTo>
                    <a:pt x="599" y="366"/>
                  </a:lnTo>
                  <a:lnTo>
                    <a:pt x="626" y="371"/>
                  </a:lnTo>
                  <a:lnTo>
                    <a:pt x="654" y="377"/>
                  </a:lnTo>
                  <a:lnTo>
                    <a:pt x="681" y="381"/>
                  </a:lnTo>
                  <a:lnTo>
                    <a:pt x="708" y="387"/>
                  </a:lnTo>
                  <a:lnTo>
                    <a:pt x="735" y="393"/>
                  </a:lnTo>
                  <a:lnTo>
                    <a:pt x="763" y="397"/>
                  </a:lnTo>
                  <a:lnTo>
                    <a:pt x="789" y="403"/>
                  </a:lnTo>
                  <a:lnTo>
                    <a:pt x="817" y="408"/>
                  </a:lnTo>
                  <a:lnTo>
                    <a:pt x="844" y="413"/>
                  </a:lnTo>
                  <a:lnTo>
                    <a:pt x="871" y="418"/>
                  </a:lnTo>
                  <a:lnTo>
                    <a:pt x="890" y="401"/>
                  </a:lnTo>
                  <a:lnTo>
                    <a:pt x="909" y="385"/>
                  </a:lnTo>
                  <a:lnTo>
                    <a:pt x="928" y="368"/>
                  </a:lnTo>
                  <a:lnTo>
                    <a:pt x="947" y="351"/>
                  </a:lnTo>
                  <a:lnTo>
                    <a:pt x="964" y="335"/>
                  </a:lnTo>
                  <a:lnTo>
                    <a:pt x="983" y="318"/>
                  </a:lnTo>
                  <a:lnTo>
                    <a:pt x="1002" y="301"/>
                  </a:lnTo>
                  <a:lnTo>
                    <a:pt x="1021" y="285"/>
                  </a:lnTo>
                  <a:lnTo>
                    <a:pt x="1040" y="268"/>
                  </a:lnTo>
                  <a:lnTo>
                    <a:pt x="1059" y="251"/>
                  </a:lnTo>
                  <a:lnTo>
                    <a:pt x="1077" y="235"/>
                  </a:lnTo>
                  <a:lnTo>
                    <a:pt x="1096" y="218"/>
                  </a:lnTo>
                  <a:lnTo>
                    <a:pt x="1114" y="203"/>
                  </a:lnTo>
                  <a:lnTo>
                    <a:pt x="1133" y="186"/>
                  </a:lnTo>
                  <a:lnTo>
                    <a:pt x="1152" y="169"/>
                  </a:lnTo>
                  <a:lnTo>
                    <a:pt x="1171" y="153"/>
                  </a:lnTo>
                  <a:lnTo>
                    <a:pt x="1158" y="144"/>
                  </a:lnTo>
                  <a:lnTo>
                    <a:pt x="1144" y="135"/>
                  </a:lnTo>
                  <a:lnTo>
                    <a:pt x="1127" y="126"/>
                  </a:lnTo>
                  <a:lnTo>
                    <a:pt x="1108" y="117"/>
                  </a:lnTo>
                  <a:lnTo>
                    <a:pt x="1087" y="109"/>
                  </a:lnTo>
                  <a:lnTo>
                    <a:pt x="1065" y="102"/>
                  </a:lnTo>
                  <a:lnTo>
                    <a:pt x="1042" y="94"/>
                  </a:lnTo>
                  <a:lnTo>
                    <a:pt x="1017" y="87"/>
                  </a:lnTo>
                  <a:lnTo>
                    <a:pt x="990" y="80"/>
                  </a:lnTo>
                  <a:lnTo>
                    <a:pt x="962" y="74"/>
                  </a:lnTo>
                  <a:lnTo>
                    <a:pt x="933" y="67"/>
                  </a:lnTo>
                  <a:lnTo>
                    <a:pt x="903" y="62"/>
                  </a:lnTo>
                  <a:lnTo>
                    <a:pt x="872" y="55"/>
                  </a:lnTo>
                  <a:lnTo>
                    <a:pt x="841" y="50"/>
                  </a:lnTo>
                  <a:lnTo>
                    <a:pt x="809" y="45"/>
                  </a:lnTo>
                  <a:lnTo>
                    <a:pt x="777" y="39"/>
                  </a:lnTo>
                  <a:lnTo>
                    <a:pt x="745" y="35"/>
                  </a:lnTo>
                  <a:lnTo>
                    <a:pt x="712" y="30"/>
                  </a:lnTo>
                  <a:lnTo>
                    <a:pt x="678" y="27"/>
                  </a:lnTo>
                  <a:lnTo>
                    <a:pt x="646" y="23"/>
                  </a:lnTo>
                  <a:lnTo>
                    <a:pt x="613" y="19"/>
                  </a:lnTo>
                  <a:lnTo>
                    <a:pt x="581" y="17"/>
                  </a:lnTo>
                  <a:lnTo>
                    <a:pt x="549" y="14"/>
                  </a:lnTo>
                  <a:lnTo>
                    <a:pt x="518" y="12"/>
                  </a:lnTo>
                  <a:lnTo>
                    <a:pt x="487" y="9"/>
                  </a:lnTo>
                  <a:lnTo>
                    <a:pt x="457" y="7"/>
                  </a:lnTo>
                  <a:lnTo>
                    <a:pt x="428" y="5"/>
                  </a:lnTo>
                  <a:lnTo>
                    <a:pt x="400" y="4"/>
                  </a:lnTo>
                  <a:lnTo>
                    <a:pt x="374" y="3"/>
                  </a:lnTo>
                  <a:lnTo>
                    <a:pt x="348" y="2"/>
                  </a:lnTo>
                  <a:lnTo>
                    <a:pt x="324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332D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8" name="Freeform 88"/>
            <p:cNvSpPr>
              <a:spLocks/>
            </p:cNvSpPr>
            <p:nvPr/>
          </p:nvSpPr>
          <p:spPr bwMode="auto">
            <a:xfrm>
              <a:off x="5092" y="2466"/>
              <a:ext cx="139" cy="48"/>
            </a:xfrm>
            <a:custGeom>
              <a:avLst/>
              <a:gdLst>
                <a:gd name="T0" fmla="*/ 1 w 1106"/>
                <a:gd name="T1" fmla="*/ 0 h 386"/>
                <a:gd name="T2" fmla="*/ 1 w 1106"/>
                <a:gd name="T3" fmla="*/ 0 h 386"/>
                <a:gd name="T4" fmla="*/ 1 w 1106"/>
                <a:gd name="T5" fmla="*/ 0 h 386"/>
                <a:gd name="T6" fmla="*/ 0 w 1106"/>
                <a:gd name="T7" fmla="*/ 0 h 386"/>
                <a:gd name="T8" fmla="*/ 0 w 1106"/>
                <a:gd name="T9" fmla="*/ 0 h 386"/>
                <a:gd name="T10" fmla="*/ 0 w 1106"/>
                <a:gd name="T11" fmla="*/ 0 h 386"/>
                <a:gd name="T12" fmla="*/ 0 w 1106"/>
                <a:gd name="T13" fmla="*/ 0 h 386"/>
                <a:gd name="T14" fmla="*/ 0 w 1106"/>
                <a:gd name="T15" fmla="*/ 0 h 386"/>
                <a:gd name="T16" fmla="*/ 0 w 1106"/>
                <a:gd name="T17" fmla="*/ 0 h 386"/>
                <a:gd name="T18" fmla="*/ 0 w 1106"/>
                <a:gd name="T19" fmla="*/ 0 h 386"/>
                <a:gd name="T20" fmla="*/ 0 w 1106"/>
                <a:gd name="T21" fmla="*/ 0 h 386"/>
                <a:gd name="T22" fmla="*/ 0 w 1106"/>
                <a:gd name="T23" fmla="*/ 0 h 386"/>
                <a:gd name="T24" fmla="*/ 0 w 1106"/>
                <a:gd name="T25" fmla="*/ 0 h 386"/>
                <a:gd name="T26" fmla="*/ 0 w 1106"/>
                <a:gd name="T27" fmla="*/ 0 h 386"/>
                <a:gd name="T28" fmla="*/ 0 w 1106"/>
                <a:gd name="T29" fmla="*/ 0 h 386"/>
                <a:gd name="T30" fmla="*/ 0 w 1106"/>
                <a:gd name="T31" fmla="*/ 0 h 386"/>
                <a:gd name="T32" fmla="*/ 0 w 1106"/>
                <a:gd name="T33" fmla="*/ 0 h 386"/>
                <a:gd name="T34" fmla="*/ 0 w 1106"/>
                <a:gd name="T35" fmla="*/ 0 h 386"/>
                <a:gd name="T36" fmla="*/ 1 w 1106"/>
                <a:gd name="T37" fmla="*/ 0 h 386"/>
                <a:gd name="T38" fmla="*/ 1 w 1106"/>
                <a:gd name="T39" fmla="*/ 0 h 386"/>
                <a:gd name="T40" fmla="*/ 1 w 1106"/>
                <a:gd name="T41" fmla="*/ 1 h 386"/>
                <a:gd name="T42" fmla="*/ 1 w 1106"/>
                <a:gd name="T43" fmla="*/ 1 h 386"/>
                <a:gd name="T44" fmla="*/ 1 w 1106"/>
                <a:gd name="T45" fmla="*/ 1 h 386"/>
                <a:gd name="T46" fmla="*/ 1 w 1106"/>
                <a:gd name="T47" fmla="*/ 1 h 386"/>
                <a:gd name="T48" fmla="*/ 1 w 1106"/>
                <a:gd name="T49" fmla="*/ 1 h 386"/>
                <a:gd name="T50" fmla="*/ 1 w 1106"/>
                <a:gd name="T51" fmla="*/ 1 h 386"/>
                <a:gd name="T52" fmla="*/ 1 w 1106"/>
                <a:gd name="T53" fmla="*/ 1 h 386"/>
                <a:gd name="T54" fmla="*/ 1 w 1106"/>
                <a:gd name="T55" fmla="*/ 1 h 386"/>
                <a:gd name="T56" fmla="*/ 2 w 1106"/>
                <a:gd name="T57" fmla="*/ 1 h 386"/>
                <a:gd name="T58" fmla="*/ 2 w 1106"/>
                <a:gd name="T59" fmla="*/ 1 h 386"/>
                <a:gd name="T60" fmla="*/ 2 w 1106"/>
                <a:gd name="T61" fmla="*/ 1 h 386"/>
                <a:gd name="T62" fmla="*/ 2 w 1106"/>
                <a:gd name="T63" fmla="*/ 1 h 386"/>
                <a:gd name="T64" fmla="*/ 2 w 1106"/>
                <a:gd name="T65" fmla="*/ 1 h 386"/>
                <a:gd name="T66" fmla="*/ 2 w 1106"/>
                <a:gd name="T67" fmla="*/ 0 h 386"/>
                <a:gd name="T68" fmla="*/ 2 w 1106"/>
                <a:gd name="T69" fmla="*/ 0 h 386"/>
                <a:gd name="T70" fmla="*/ 2 w 1106"/>
                <a:gd name="T71" fmla="*/ 0 h 386"/>
                <a:gd name="T72" fmla="*/ 2 w 1106"/>
                <a:gd name="T73" fmla="*/ 0 h 386"/>
                <a:gd name="T74" fmla="*/ 2 w 1106"/>
                <a:gd name="T75" fmla="*/ 0 h 386"/>
                <a:gd name="T76" fmla="*/ 2 w 1106"/>
                <a:gd name="T77" fmla="*/ 0 h 386"/>
                <a:gd name="T78" fmla="*/ 2 w 1106"/>
                <a:gd name="T79" fmla="*/ 0 h 386"/>
                <a:gd name="T80" fmla="*/ 2 w 1106"/>
                <a:gd name="T81" fmla="*/ 0 h 386"/>
                <a:gd name="T82" fmla="*/ 2 w 1106"/>
                <a:gd name="T83" fmla="*/ 0 h 386"/>
                <a:gd name="T84" fmla="*/ 2 w 1106"/>
                <a:gd name="T85" fmla="*/ 0 h 386"/>
                <a:gd name="T86" fmla="*/ 2 w 1106"/>
                <a:gd name="T87" fmla="*/ 0 h 386"/>
                <a:gd name="T88" fmla="*/ 2 w 1106"/>
                <a:gd name="T89" fmla="*/ 0 h 386"/>
                <a:gd name="T90" fmla="*/ 2 w 1106"/>
                <a:gd name="T91" fmla="*/ 0 h 386"/>
                <a:gd name="T92" fmla="*/ 1 w 1106"/>
                <a:gd name="T93" fmla="*/ 0 h 386"/>
                <a:gd name="T94" fmla="*/ 1 w 1106"/>
                <a:gd name="T95" fmla="*/ 0 h 386"/>
                <a:gd name="T96" fmla="*/ 1 w 1106"/>
                <a:gd name="T97" fmla="*/ 0 h 386"/>
                <a:gd name="T98" fmla="*/ 1 w 1106"/>
                <a:gd name="T99" fmla="*/ 0 h 386"/>
                <a:gd name="T100" fmla="*/ 1 w 1106"/>
                <a:gd name="T101" fmla="*/ 0 h 386"/>
                <a:gd name="T102" fmla="*/ 1 w 1106"/>
                <a:gd name="T103" fmla="*/ 0 h 386"/>
                <a:gd name="T104" fmla="*/ 1 w 1106"/>
                <a:gd name="T105" fmla="*/ 0 h 386"/>
                <a:gd name="T106" fmla="*/ 1 w 1106"/>
                <a:gd name="T107" fmla="*/ 0 h 3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6"/>
                <a:gd name="T163" fmla="*/ 0 h 386"/>
                <a:gd name="T164" fmla="*/ 1106 w 1106"/>
                <a:gd name="T165" fmla="*/ 386 h 3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6" h="386">
                  <a:moveTo>
                    <a:pt x="268" y="0"/>
                  </a:moveTo>
                  <a:lnTo>
                    <a:pt x="259" y="6"/>
                  </a:lnTo>
                  <a:lnTo>
                    <a:pt x="250" y="12"/>
                  </a:lnTo>
                  <a:lnTo>
                    <a:pt x="241" y="18"/>
                  </a:lnTo>
                  <a:lnTo>
                    <a:pt x="232" y="24"/>
                  </a:lnTo>
                  <a:lnTo>
                    <a:pt x="223" y="29"/>
                  </a:lnTo>
                  <a:lnTo>
                    <a:pt x="215" y="35"/>
                  </a:lnTo>
                  <a:lnTo>
                    <a:pt x="206" y="40"/>
                  </a:lnTo>
                  <a:lnTo>
                    <a:pt x="197" y="46"/>
                  </a:lnTo>
                  <a:lnTo>
                    <a:pt x="197" y="59"/>
                  </a:lnTo>
                  <a:lnTo>
                    <a:pt x="197" y="73"/>
                  </a:lnTo>
                  <a:lnTo>
                    <a:pt x="197" y="86"/>
                  </a:lnTo>
                  <a:lnTo>
                    <a:pt x="197" y="99"/>
                  </a:lnTo>
                  <a:lnTo>
                    <a:pt x="191" y="97"/>
                  </a:lnTo>
                  <a:lnTo>
                    <a:pt x="186" y="94"/>
                  </a:lnTo>
                  <a:lnTo>
                    <a:pt x="179" y="92"/>
                  </a:lnTo>
                  <a:lnTo>
                    <a:pt x="174" y="89"/>
                  </a:lnTo>
                  <a:lnTo>
                    <a:pt x="168" y="87"/>
                  </a:lnTo>
                  <a:lnTo>
                    <a:pt x="163" y="84"/>
                  </a:lnTo>
                  <a:lnTo>
                    <a:pt x="157" y="82"/>
                  </a:lnTo>
                  <a:lnTo>
                    <a:pt x="151" y="79"/>
                  </a:lnTo>
                  <a:lnTo>
                    <a:pt x="133" y="99"/>
                  </a:lnTo>
                  <a:lnTo>
                    <a:pt x="114" y="119"/>
                  </a:lnTo>
                  <a:lnTo>
                    <a:pt x="95" y="139"/>
                  </a:lnTo>
                  <a:lnTo>
                    <a:pt x="76" y="159"/>
                  </a:lnTo>
                  <a:lnTo>
                    <a:pt x="56" y="179"/>
                  </a:lnTo>
                  <a:lnTo>
                    <a:pt x="37" y="199"/>
                  </a:lnTo>
                  <a:lnTo>
                    <a:pt x="18" y="218"/>
                  </a:lnTo>
                  <a:lnTo>
                    <a:pt x="0" y="238"/>
                  </a:lnTo>
                  <a:lnTo>
                    <a:pt x="25" y="243"/>
                  </a:lnTo>
                  <a:lnTo>
                    <a:pt x="51" y="247"/>
                  </a:lnTo>
                  <a:lnTo>
                    <a:pt x="76" y="253"/>
                  </a:lnTo>
                  <a:lnTo>
                    <a:pt x="102" y="257"/>
                  </a:lnTo>
                  <a:lnTo>
                    <a:pt x="127" y="261"/>
                  </a:lnTo>
                  <a:lnTo>
                    <a:pt x="153" y="266"/>
                  </a:lnTo>
                  <a:lnTo>
                    <a:pt x="178" y="270"/>
                  </a:lnTo>
                  <a:lnTo>
                    <a:pt x="204" y="276"/>
                  </a:lnTo>
                  <a:lnTo>
                    <a:pt x="229" y="280"/>
                  </a:lnTo>
                  <a:lnTo>
                    <a:pt x="255" y="285"/>
                  </a:lnTo>
                  <a:lnTo>
                    <a:pt x="280" y="289"/>
                  </a:lnTo>
                  <a:lnTo>
                    <a:pt x="305" y="294"/>
                  </a:lnTo>
                  <a:lnTo>
                    <a:pt x="331" y="298"/>
                  </a:lnTo>
                  <a:lnTo>
                    <a:pt x="356" y="304"/>
                  </a:lnTo>
                  <a:lnTo>
                    <a:pt x="382" y="308"/>
                  </a:lnTo>
                  <a:lnTo>
                    <a:pt x="407" y="313"/>
                  </a:lnTo>
                  <a:lnTo>
                    <a:pt x="432" y="317"/>
                  </a:lnTo>
                  <a:lnTo>
                    <a:pt x="457" y="321"/>
                  </a:lnTo>
                  <a:lnTo>
                    <a:pt x="483" y="326"/>
                  </a:lnTo>
                  <a:lnTo>
                    <a:pt x="508" y="330"/>
                  </a:lnTo>
                  <a:lnTo>
                    <a:pt x="534" y="336"/>
                  </a:lnTo>
                  <a:lnTo>
                    <a:pt x="559" y="340"/>
                  </a:lnTo>
                  <a:lnTo>
                    <a:pt x="585" y="345"/>
                  </a:lnTo>
                  <a:lnTo>
                    <a:pt x="610" y="349"/>
                  </a:lnTo>
                  <a:lnTo>
                    <a:pt x="636" y="354"/>
                  </a:lnTo>
                  <a:lnTo>
                    <a:pt x="661" y="358"/>
                  </a:lnTo>
                  <a:lnTo>
                    <a:pt x="687" y="363"/>
                  </a:lnTo>
                  <a:lnTo>
                    <a:pt x="712" y="367"/>
                  </a:lnTo>
                  <a:lnTo>
                    <a:pt x="738" y="373"/>
                  </a:lnTo>
                  <a:lnTo>
                    <a:pt x="763" y="377"/>
                  </a:lnTo>
                  <a:lnTo>
                    <a:pt x="789" y="381"/>
                  </a:lnTo>
                  <a:lnTo>
                    <a:pt x="814" y="386"/>
                  </a:lnTo>
                  <a:lnTo>
                    <a:pt x="832" y="370"/>
                  </a:lnTo>
                  <a:lnTo>
                    <a:pt x="851" y="356"/>
                  </a:lnTo>
                  <a:lnTo>
                    <a:pt x="868" y="340"/>
                  </a:lnTo>
                  <a:lnTo>
                    <a:pt x="887" y="325"/>
                  </a:lnTo>
                  <a:lnTo>
                    <a:pt x="905" y="310"/>
                  </a:lnTo>
                  <a:lnTo>
                    <a:pt x="924" y="295"/>
                  </a:lnTo>
                  <a:lnTo>
                    <a:pt x="942" y="280"/>
                  </a:lnTo>
                  <a:lnTo>
                    <a:pt x="960" y="265"/>
                  </a:lnTo>
                  <a:lnTo>
                    <a:pt x="978" y="249"/>
                  </a:lnTo>
                  <a:lnTo>
                    <a:pt x="996" y="235"/>
                  </a:lnTo>
                  <a:lnTo>
                    <a:pt x="1015" y="219"/>
                  </a:lnTo>
                  <a:lnTo>
                    <a:pt x="1032" y="205"/>
                  </a:lnTo>
                  <a:lnTo>
                    <a:pt x="1051" y="189"/>
                  </a:lnTo>
                  <a:lnTo>
                    <a:pt x="1069" y="174"/>
                  </a:lnTo>
                  <a:lnTo>
                    <a:pt x="1088" y="159"/>
                  </a:lnTo>
                  <a:lnTo>
                    <a:pt x="1106" y="144"/>
                  </a:lnTo>
                  <a:lnTo>
                    <a:pt x="1093" y="135"/>
                  </a:lnTo>
                  <a:lnTo>
                    <a:pt x="1078" y="126"/>
                  </a:lnTo>
                  <a:lnTo>
                    <a:pt x="1061" y="117"/>
                  </a:lnTo>
                  <a:lnTo>
                    <a:pt x="1044" y="109"/>
                  </a:lnTo>
                  <a:lnTo>
                    <a:pt x="1024" y="102"/>
                  </a:lnTo>
                  <a:lnTo>
                    <a:pt x="1001" y="94"/>
                  </a:lnTo>
                  <a:lnTo>
                    <a:pt x="978" y="87"/>
                  </a:lnTo>
                  <a:lnTo>
                    <a:pt x="954" y="80"/>
                  </a:lnTo>
                  <a:lnTo>
                    <a:pt x="928" y="74"/>
                  </a:lnTo>
                  <a:lnTo>
                    <a:pt x="902" y="67"/>
                  </a:lnTo>
                  <a:lnTo>
                    <a:pt x="874" y="62"/>
                  </a:lnTo>
                  <a:lnTo>
                    <a:pt x="845" y="56"/>
                  </a:lnTo>
                  <a:lnTo>
                    <a:pt x="815" y="50"/>
                  </a:lnTo>
                  <a:lnTo>
                    <a:pt x="785" y="46"/>
                  </a:lnTo>
                  <a:lnTo>
                    <a:pt x="755" y="42"/>
                  </a:lnTo>
                  <a:lnTo>
                    <a:pt x="724" y="37"/>
                  </a:lnTo>
                  <a:lnTo>
                    <a:pt x="693" y="33"/>
                  </a:lnTo>
                  <a:lnTo>
                    <a:pt x="661" y="28"/>
                  </a:lnTo>
                  <a:lnTo>
                    <a:pt x="630" y="25"/>
                  </a:lnTo>
                  <a:lnTo>
                    <a:pt x="598" y="22"/>
                  </a:lnTo>
                  <a:lnTo>
                    <a:pt x="567" y="18"/>
                  </a:lnTo>
                  <a:lnTo>
                    <a:pt x="536" y="16"/>
                  </a:lnTo>
                  <a:lnTo>
                    <a:pt x="506" y="13"/>
                  </a:lnTo>
                  <a:lnTo>
                    <a:pt x="476" y="10"/>
                  </a:lnTo>
                  <a:lnTo>
                    <a:pt x="446" y="8"/>
                  </a:lnTo>
                  <a:lnTo>
                    <a:pt x="417" y="7"/>
                  </a:lnTo>
                  <a:lnTo>
                    <a:pt x="390" y="5"/>
                  </a:lnTo>
                  <a:lnTo>
                    <a:pt x="363" y="4"/>
                  </a:lnTo>
                  <a:lnTo>
                    <a:pt x="338" y="3"/>
                  </a:lnTo>
                  <a:lnTo>
                    <a:pt x="313" y="2"/>
                  </a:lnTo>
                  <a:lnTo>
                    <a:pt x="290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3A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89" name="Freeform 89"/>
            <p:cNvSpPr>
              <a:spLocks/>
            </p:cNvSpPr>
            <p:nvPr/>
          </p:nvSpPr>
          <p:spPr bwMode="auto">
            <a:xfrm>
              <a:off x="5097" y="2466"/>
              <a:ext cx="130" cy="44"/>
            </a:xfrm>
            <a:custGeom>
              <a:avLst/>
              <a:gdLst>
                <a:gd name="T0" fmla="*/ 0 w 1041"/>
                <a:gd name="T1" fmla="*/ 0 h 355"/>
                <a:gd name="T2" fmla="*/ 0 w 1041"/>
                <a:gd name="T3" fmla="*/ 0 h 355"/>
                <a:gd name="T4" fmla="*/ 0 w 1041"/>
                <a:gd name="T5" fmla="*/ 0 h 355"/>
                <a:gd name="T6" fmla="*/ 0 w 1041"/>
                <a:gd name="T7" fmla="*/ 0 h 355"/>
                <a:gd name="T8" fmla="*/ 0 w 1041"/>
                <a:gd name="T9" fmla="*/ 0 h 355"/>
                <a:gd name="T10" fmla="*/ 0 w 1041"/>
                <a:gd name="T11" fmla="*/ 0 h 355"/>
                <a:gd name="T12" fmla="*/ 0 w 1041"/>
                <a:gd name="T13" fmla="*/ 0 h 355"/>
                <a:gd name="T14" fmla="*/ 0 w 1041"/>
                <a:gd name="T15" fmla="*/ 0 h 355"/>
                <a:gd name="T16" fmla="*/ 0 w 1041"/>
                <a:gd name="T17" fmla="*/ 0 h 355"/>
                <a:gd name="T18" fmla="*/ 0 w 1041"/>
                <a:gd name="T19" fmla="*/ 0 h 355"/>
                <a:gd name="T20" fmla="*/ 0 w 1041"/>
                <a:gd name="T21" fmla="*/ 0 h 355"/>
                <a:gd name="T22" fmla="*/ 0 w 1041"/>
                <a:gd name="T23" fmla="*/ 0 h 355"/>
                <a:gd name="T24" fmla="*/ 0 w 1041"/>
                <a:gd name="T25" fmla="*/ 0 h 355"/>
                <a:gd name="T26" fmla="*/ 0 w 1041"/>
                <a:gd name="T27" fmla="*/ 0 h 355"/>
                <a:gd name="T28" fmla="*/ 0 w 1041"/>
                <a:gd name="T29" fmla="*/ 0 h 355"/>
                <a:gd name="T30" fmla="*/ 0 w 1041"/>
                <a:gd name="T31" fmla="*/ 0 h 355"/>
                <a:gd name="T32" fmla="*/ 0 w 1041"/>
                <a:gd name="T33" fmla="*/ 0 h 355"/>
                <a:gd name="T34" fmla="*/ 0 w 1041"/>
                <a:gd name="T35" fmla="*/ 0 h 355"/>
                <a:gd name="T36" fmla="*/ 0 w 1041"/>
                <a:gd name="T37" fmla="*/ 0 h 355"/>
                <a:gd name="T38" fmla="*/ 0 w 1041"/>
                <a:gd name="T39" fmla="*/ 0 h 355"/>
                <a:gd name="T40" fmla="*/ 1 w 1041"/>
                <a:gd name="T41" fmla="*/ 0 h 355"/>
                <a:gd name="T42" fmla="*/ 1 w 1041"/>
                <a:gd name="T43" fmla="*/ 0 h 355"/>
                <a:gd name="T44" fmla="*/ 1 w 1041"/>
                <a:gd name="T45" fmla="*/ 0 h 355"/>
                <a:gd name="T46" fmla="*/ 1 w 1041"/>
                <a:gd name="T47" fmla="*/ 1 h 355"/>
                <a:gd name="T48" fmla="*/ 1 w 1041"/>
                <a:gd name="T49" fmla="*/ 1 h 355"/>
                <a:gd name="T50" fmla="*/ 1 w 1041"/>
                <a:gd name="T51" fmla="*/ 1 h 355"/>
                <a:gd name="T52" fmla="*/ 1 w 1041"/>
                <a:gd name="T53" fmla="*/ 1 h 355"/>
                <a:gd name="T54" fmla="*/ 1 w 1041"/>
                <a:gd name="T55" fmla="*/ 1 h 355"/>
                <a:gd name="T56" fmla="*/ 1 w 1041"/>
                <a:gd name="T57" fmla="*/ 1 h 355"/>
                <a:gd name="T58" fmla="*/ 1 w 1041"/>
                <a:gd name="T59" fmla="*/ 1 h 355"/>
                <a:gd name="T60" fmla="*/ 1 w 1041"/>
                <a:gd name="T61" fmla="*/ 1 h 355"/>
                <a:gd name="T62" fmla="*/ 2 w 1041"/>
                <a:gd name="T63" fmla="*/ 1 h 355"/>
                <a:gd name="T64" fmla="*/ 2 w 1041"/>
                <a:gd name="T65" fmla="*/ 0 h 355"/>
                <a:gd name="T66" fmla="*/ 2 w 1041"/>
                <a:gd name="T67" fmla="*/ 0 h 355"/>
                <a:gd name="T68" fmla="*/ 2 w 1041"/>
                <a:gd name="T69" fmla="*/ 0 h 355"/>
                <a:gd name="T70" fmla="*/ 2 w 1041"/>
                <a:gd name="T71" fmla="*/ 0 h 355"/>
                <a:gd name="T72" fmla="*/ 2 w 1041"/>
                <a:gd name="T73" fmla="*/ 0 h 355"/>
                <a:gd name="T74" fmla="*/ 2 w 1041"/>
                <a:gd name="T75" fmla="*/ 0 h 355"/>
                <a:gd name="T76" fmla="*/ 2 w 1041"/>
                <a:gd name="T77" fmla="*/ 0 h 355"/>
                <a:gd name="T78" fmla="*/ 2 w 1041"/>
                <a:gd name="T79" fmla="*/ 0 h 355"/>
                <a:gd name="T80" fmla="*/ 2 w 1041"/>
                <a:gd name="T81" fmla="*/ 0 h 355"/>
                <a:gd name="T82" fmla="*/ 2 w 1041"/>
                <a:gd name="T83" fmla="*/ 0 h 355"/>
                <a:gd name="T84" fmla="*/ 2 w 1041"/>
                <a:gd name="T85" fmla="*/ 0 h 355"/>
                <a:gd name="T86" fmla="*/ 2 w 1041"/>
                <a:gd name="T87" fmla="*/ 0 h 355"/>
                <a:gd name="T88" fmla="*/ 1 w 1041"/>
                <a:gd name="T89" fmla="*/ 0 h 355"/>
                <a:gd name="T90" fmla="*/ 1 w 1041"/>
                <a:gd name="T91" fmla="*/ 0 h 355"/>
                <a:gd name="T92" fmla="*/ 1 w 1041"/>
                <a:gd name="T93" fmla="*/ 0 h 355"/>
                <a:gd name="T94" fmla="*/ 1 w 1041"/>
                <a:gd name="T95" fmla="*/ 0 h 355"/>
                <a:gd name="T96" fmla="*/ 1 w 1041"/>
                <a:gd name="T97" fmla="*/ 0 h 355"/>
                <a:gd name="T98" fmla="*/ 1 w 1041"/>
                <a:gd name="T99" fmla="*/ 0 h 355"/>
                <a:gd name="T100" fmla="*/ 1 w 1041"/>
                <a:gd name="T101" fmla="*/ 0 h 355"/>
                <a:gd name="T102" fmla="*/ 1 w 1041"/>
                <a:gd name="T103" fmla="*/ 0 h 355"/>
                <a:gd name="T104" fmla="*/ 1 w 1041"/>
                <a:gd name="T105" fmla="*/ 0 h 355"/>
                <a:gd name="T106" fmla="*/ 0 w 1041"/>
                <a:gd name="T107" fmla="*/ 0 h 3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41"/>
                <a:gd name="T163" fmla="*/ 0 h 355"/>
                <a:gd name="T164" fmla="*/ 1041 w 1041"/>
                <a:gd name="T165" fmla="*/ 355 h 3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41" h="355">
                  <a:moveTo>
                    <a:pt x="235" y="0"/>
                  </a:moveTo>
                  <a:lnTo>
                    <a:pt x="226" y="6"/>
                  </a:lnTo>
                  <a:lnTo>
                    <a:pt x="217" y="12"/>
                  </a:lnTo>
                  <a:lnTo>
                    <a:pt x="208" y="18"/>
                  </a:lnTo>
                  <a:lnTo>
                    <a:pt x="200" y="24"/>
                  </a:lnTo>
                  <a:lnTo>
                    <a:pt x="191" y="29"/>
                  </a:lnTo>
                  <a:lnTo>
                    <a:pt x="182" y="35"/>
                  </a:lnTo>
                  <a:lnTo>
                    <a:pt x="173" y="40"/>
                  </a:lnTo>
                  <a:lnTo>
                    <a:pt x="164" y="46"/>
                  </a:lnTo>
                  <a:lnTo>
                    <a:pt x="164" y="59"/>
                  </a:lnTo>
                  <a:lnTo>
                    <a:pt x="164" y="73"/>
                  </a:lnTo>
                  <a:lnTo>
                    <a:pt x="164" y="86"/>
                  </a:lnTo>
                  <a:lnTo>
                    <a:pt x="164" y="99"/>
                  </a:lnTo>
                  <a:lnTo>
                    <a:pt x="159" y="97"/>
                  </a:lnTo>
                  <a:lnTo>
                    <a:pt x="153" y="94"/>
                  </a:lnTo>
                  <a:lnTo>
                    <a:pt x="146" y="92"/>
                  </a:lnTo>
                  <a:lnTo>
                    <a:pt x="141" y="89"/>
                  </a:lnTo>
                  <a:lnTo>
                    <a:pt x="135" y="87"/>
                  </a:lnTo>
                  <a:lnTo>
                    <a:pt x="130" y="84"/>
                  </a:lnTo>
                  <a:lnTo>
                    <a:pt x="123" y="82"/>
                  </a:lnTo>
                  <a:lnTo>
                    <a:pt x="118" y="79"/>
                  </a:lnTo>
                  <a:lnTo>
                    <a:pt x="103" y="97"/>
                  </a:lnTo>
                  <a:lnTo>
                    <a:pt x="89" y="116"/>
                  </a:lnTo>
                  <a:lnTo>
                    <a:pt x="73" y="134"/>
                  </a:lnTo>
                  <a:lnTo>
                    <a:pt x="59" y="151"/>
                  </a:lnTo>
                  <a:lnTo>
                    <a:pt x="44" y="170"/>
                  </a:lnTo>
                  <a:lnTo>
                    <a:pt x="29" y="188"/>
                  </a:lnTo>
                  <a:lnTo>
                    <a:pt x="14" y="207"/>
                  </a:lnTo>
                  <a:lnTo>
                    <a:pt x="0" y="225"/>
                  </a:lnTo>
                  <a:lnTo>
                    <a:pt x="23" y="229"/>
                  </a:lnTo>
                  <a:lnTo>
                    <a:pt x="48" y="233"/>
                  </a:lnTo>
                  <a:lnTo>
                    <a:pt x="71" y="237"/>
                  </a:lnTo>
                  <a:lnTo>
                    <a:pt x="95" y="241"/>
                  </a:lnTo>
                  <a:lnTo>
                    <a:pt x="119" y="245"/>
                  </a:lnTo>
                  <a:lnTo>
                    <a:pt x="142" y="249"/>
                  </a:lnTo>
                  <a:lnTo>
                    <a:pt x="166" y="253"/>
                  </a:lnTo>
                  <a:lnTo>
                    <a:pt x="190" y="257"/>
                  </a:lnTo>
                  <a:lnTo>
                    <a:pt x="213" y="261"/>
                  </a:lnTo>
                  <a:lnTo>
                    <a:pt x="237" y="265"/>
                  </a:lnTo>
                  <a:lnTo>
                    <a:pt x="261" y="269"/>
                  </a:lnTo>
                  <a:lnTo>
                    <a:pt x="285" y="274"/>
                  </a:lnTo>
                  <a:lnTo>
                    <a:pt x="308" y="277"/>
                  </a:lnTo>
                  <a:lnTo>
                    <a:pt x="331" y="281"/>
                  </a:lnTo>
                  <a:lnTo>
                    <a:pt x="356" y="285"/>
                  </a:lnTo>
                  <a:lnTo>
                    <a:pt x="379" y="289"/>
                  </a:lnTo>
                  <a:lnTo>
                    <a:pt x="402" y="294"/>
                  </a:lnTo>
                  <a:lnTo>
                    <a:pt x="427" y="297"/>
                  </a:lnTo>
                  <a:lnTo>
                    <a:pt x="450" y="301"/>
                  </a:lnTo>
                  <a:lnTo>
                    <a:pt x="474" y="306"/>
                  </a:lnTo>
                  <a:lnTo>
                    <a:pt x="498" y="309"/>
                  </a:lnTo>
                  <a:lnTo>
                    <a:pt x="521" y="314"/>
                  </a:lnTo>
                  <a:lnTo>
                    <a:pt x="545" y="318"/>
                  </a:lnTo>
                  <a:lnTo>
                    <a:pt x="569" y="321"/>
                  </a:lnTo>
                  <a:lnTo>
                    <a:pt x="592" y="326"/>
                  </a:lnTo>
                  <a:lnTo>
                    <a:pt x="616" y="330"/>
                  </a:lnTo>
                  <a:lnTo>
                    <a:pt x="640" y="334"/>
                  </a:lnTo>
                  <a:lnTo>
                    <a:pt x="664" y="338"/>
                  </a:lnTo>
                  <a:lnTo>
                    <a:pt x="687" y="343"/>
                  </a:lnTo>
                  <a:lnTo>
                    <a:pt x="710" y="347"/>
                  </a:lnTo>
                  <a:lnTo>
                    <a:pt x="735" y="350"/>
                  </a:lnTo>
                  <a:lnTo>
                    <a:pt x="758" y="355"/>
                  </a:lnTo>
                  <a:lnTo>
                    <a:pt x="776" y="341"/>
                  </a:lnTo>
                  <a:lnTo>
                    <a:pt x="794" y="327"/>
                  </a:lnTo>
                  <a:lnTo>
                    <a:pt x="811" y="314"/>
                  </a:lnTo>
                  <a:lnTo>
                    <a:pt x="829" y="299"/>
                  </a:lnTo>
                  <a:lnTo>
                    <a:pt x="846" y="286"/>
                  </a:lnTo>
                  <a:lnTo>
                    <a:pt x="863" y="273"/>
                  </a:lnTo>
                  <a:lnTo>
                    <a:pt x="881" y="258"/>
                  </a:lnTo>
                  <a:lnTo>
                    <a:pt x="899" y="245"/>
                  </a:lnTo>
                  <a:lnTo>
                    <a:pt x="917" y="230"/>
                  </a:lnTo>
                  <a:lnTo>
                    <a:pt x="934" y="217"/>
                  </a:lnTo>
                  <a:lnTo>
                    <a:pt x="952" y="204"/>
                  </a:lnTo>
                  <a:lnTo>
                    <a:pt x="970" y="189"/>
                  </a:lnTo>
                  <a:lnTo>
                    <a:pt x="988" y="176"/>
                  </a:lnTo>
                  <a:lnTo>
                    <a:pt x="1005" y="161"/>
                  </a:lnTo>
                  <a:lnTo>
                    <a:pt x="1023" y="148"/>
                  </a:lnTo>
                  <a:lnTo>
                    <a:pt x="1041" y="134"/>
                  </a:lnTo>
                  <a:lnTo>
                    <a:pt x="1027" y="125"/>
                  </a:lnTo>
                  <a:lnTo>
                    <a:pt x="1013" y="116"/>
                  </a:lnTo>
                  <a:lnTo>
                    <a:pt x="996" y="108"/>
                  </a:lnTo>
                  <a:lnTo>
                    <a:pt x="978" y="100"/>
                  </a:lnTo>
                  <a:lnTo>
                    <a:pt x="959" y="93"/>
                  </a:lnTo>
                  <a:lnTo>
                    <a:pt x="938" y="86"/>
                  </a:lnTo>
                  <a:lnTo>
                    <a:pt x="914" y="79"/>
                  </a:lnTo>
                  <a:lnTo>
                    <a:pt x="891" y="73"/>
                  </a:lnTo>
                  <a:lnTo>
                    <a:pt x="867" y="67"/>
                  </a:lnTo>
                  <a:lnTo>
                    <a:pt x="840" y="62"/>
                  </a:lnTo>
                  <a:lnTo>
                    <a:pt x="814" y="56"/>
                  </a:lnTo>
                  <a:lnTo>
                    <a:pt x="787" y="50"/>
                  </a:lnTo>
                  <a:lnTo>
                    <a:pt x="758" y="46"/>
                  </a:lnTo>
                  <a:lnTo>
                    <a:pt x="729" y="42"/>
                  </a:lnTo>
                  <a:lnTo>
                    <a:pt x="700" y="37"/>
                  </a:lnTo>
                  <a:lnTo>
                    <a:pt x="672" y="34"/>
                  </a:lnTo>
                  <a:lnTo>
                    <a:pt x="642" y="29"/>
                  </a:lnTo>
                  <a:lnTo>
                    <a:pt x="612" y="26"/>
                  </a:lnTo>
                  <a:lnTo>
                    <a:pt x="582" y="23"/>
                  </a:lnTo>
                  <a:lnTo>
                    <a:pt x="552" y="20"/>
                  </a:lnTo>
                  <a:lnTo>
                    <a:pt x="522" y="17"/>
                  </a:lnTo>
                  <a:lnTo>
                    <a:pt x="492" y="15"/>
                  </a:lnTo>
                  <a:lnTo>
                    <a:pt x="463" y="13"/>
                  </a:lnTo>
                  <a:lnTo>
                    <a:pt x="435" y="10"/>
                  </a:lnTo>
                  <a:lnTo>
                    <a:pt x="407" y="8"/>
                  </a:lnTo>
                  <a:lnTo>
                    <a:pt x="379" y="7"/>
                  </a:lnTo>
                  <a:lnTo>
                    <a:pt x="352" y="5"/>
                  </a:lnTo>
                  <a:lnTo>
                    <a:pt x="327" y="4"/>
                  </a:lnTo>
                  <a:lnTo>
                    <a:pt x="302" y="3"/>
                  </a:lnTo>
                  <a:lnTo>
                    <a:pt x="278" y="2"/>
                  </a:lnTo>
                  <a:lnTo>
                    <a:pt x="256" y="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3F38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0" name="Freeform 90"/>
            <p:cNvSpPr>
              <a:spLocks/>
            </p:cNvSpPr>
            <p:nvPr/>
          </p:nvSpPr>
          <p:spPr bwMode="auto">
            <a:xfrm>
              <a:off x="5101" y="2466"/>
              <a:ext cx="122" cy="40"/>
            </a:xfrm>
            <a:custGeom>
              <a:avLst/>
              <a:gdLst>
                <a:gd name="T0" fmla="*/ 0 w 976"/>
                <a:gd name="T1" fmla="*/ 0 h 323"/>
                <a:gd name="T2" fmla="*/ 0 w 976"/>
                <a:gd name="T3" fmla="*/ 0 h 323"/>
                <a:gd name="T4" fmla="*/ 0 w 976"/>
                <a:gd name="T5" fmla="*/ 0 h 323"/>
                <a:gd name="T6" fmla="*/ 0 w 976"/>
                <a:gd name="T7" fmla="*/ 0 h 323"/>
                <a:gd name="T8" fmla="*/ 0 w 976"/>
                <a:gd name="T9" fmla="*/ 0 h 323"/>
                <a:gd name="T10" fmla="*/ 0 w 976"/>
                <a:gd name="T11" fmla="*/ 0 h 323"/>
                <a:gd name="T12" fmla="*/ 0 w 976"/>
                <a:gd name="T13" fmla="*/ 0 h 323"/>
                <a:gd name="T14" fmla="*/ 0 w 976"/>
                <a:gd name="T15" fmla="*/ 0 h 323"/>
                <a:gd name="T16" fmla="*/ 0 w 976"/>
                <a:gd name="T17" fmla="*/ 0 h 323"/>
                <a:gd name="T18" fmla="*/ 0 w 976"/>
                <a:gd name="T19" fmla="*/ 0 h 323"/>
                <a:gd name="T20" fmla="*/ 0 w 976"/>
                <a:gd name="T21" fmla="*/ 0 h 323"/>
                <a:gd name="T22" fmla="*/ 0 w 976"/>
                <a:gd name="T23" fmla="*/ 0 h 323"/>
                <a:gd name="T24" fmla="*/ 0 w 976"/>
                <a:gd name="T25" fmla="*/ 0 h 323"/>
                <a:gd name="T26" fmla="*/ 0 w 976"/>
                <a:gd name="T27" fmla="*/ 0 h 323"/>
                <a:gd name="T28" fmla="*/ 0 w 976"/>
                <a:gd name="T29" fmla="*/ 0 h 323"/>
                <a:gd name="T30" fmla="*/ 0 w 976"/>
                <a:gd name="T31" fmla="*/ 0 h 323"/>
                <a:gd name="T32" fmla="*/ 1 w 976"/>
                <a:gd name="T33" fmla="*/ 0 h 323"/>
                <a:gd name="T34" fmla="*/ 1 w 976"/>
                <a:gd name="T35" fmla="*/ 0 h 323"/>
                <a:gd name="T36" fmla="*/ 1 w 976"/>
                <a:gd name="T37" fmla="*/ 0 h 323"/>
                <a:gd name="T38" fmla="*/ 1 w 976"/>
                <a:gd name="T39" fmla="*/ 0 h 323"/>
                <a:gd name="T40" fmla="*/ 1 w 976"/>
                <a:gd name="T41" fmla="*/ 1 h 323"/>
                <a:gd name="T42" fmla="*/ 1 w 976"/>
                <a:gd name="T43" fmla="*/ 1 h 323"/>
                <a:gd name="T44" fmla="*/ 1 w 976"/>
                <a:gd name="T45" fmla="*/ 1 h 323"/>
                <a:gd name="T46" fmla="*/ 2 w 976"/>
                <a:gd name="T47" fmla="*/ 0 h 323"/>
                <a:gd name="T48" fmla="*/ 2 w 976"/>
                <a:gd name="T49" fmla="*/ 0 h 323"/>
                <a:gd name="T50" fmla="*/ 2 w 976"/>
                <a:gd name="T51" fmla="*/ 0 h 323"/>
                <a:gd name="T52" fmla="*/ 2 w 976"/>
                <a:gd name="T53" fmla="*/ 0 h 323"/>
                <a:gd name="T54" fmla="*/ 2 w 976"/>
                <a:gd name="T55" fmla="*/ 0 h 323"/>
                <a:gd name="T56" fmla="*/ 2 w 976"/>
                <a:gd name="T57" fmla="*/ 0 h 323"/>
                <a:gd name="T58" fmla="*/ 2 w 976"/>
                <a:gd name="T59" fmla="*/ 0 h 323"/>
                <a:gd name="T60" fmla="*/ 2 w 976"/>
                <a:gd name="T61" fmla="*/ 0 h 323"/>
                <a:gd name="T62" fmla="*/ 2 w 976"/>
                <a:gd name="T63" fmla="*/ 0 h 323"/>
                <a:gd name="T64" fmla="*/ 2 w 976"/>
                <a:gd name="T65" fmla="*/ 0 h 323"/>
                <a:gd name="T66" fmla="*/ 2 w 976"/>
                <a:gd name="T67" fmla="*/ 0 h 323"/>
                <a:gd name="T68" fmla="*/ 2 w 976"/>
                <a:gd name="T69" fmla="*/ 0 h 323"/>
                <a:gd name="T70" fmla="*/ 2 w 976"/>
                <a:gd name="T71" fmla="*/ 0 h 323"/>
                <a:gd name="T72" fmla="*/ 1 w 976"/>
                <a:gd name="T73" fmla="*/ 0 h 323"/>
                <a:gd name="T74" fmla="*/ 1 w 976"/>
                <a:gd name="T75" fmla="*/ 0 h 323"/>
                <a:gd name="T76" fmla="*/ 1 w 976"/>
                <a:gd name="T77" fmla="*/ 0 h 323"/>
                <a:gd name="T78" fmla="*/ 1 w 976"/>
                <a:gd name="T79" fmla="*/ 0 h 323"/>
                <a:gd name="T80" fmla="*/ 1 w 976"/>
                <a:gd name="T81" fmla="*/ 0 h 323"/>
                <a:gd name="T82" fmla="*/ 1 w 976"/>
                <a:gd name="T83" fmla="*/ 0 h 323"/>
                <a:gd name="T84" fmla="*/ 1 w 976"/>
                <a:gd name="T85" fmla="*/ 0 h 323"/>
                <a:gd name="T86" fmla="*/ 1 w 976"/>
                <a:gd name="T87" fmla="*/ 0 h 323"/>
                <a:gd name="T88" fmla="*/ 1 w 976"/>
                <a:gd name="T89" fmla="*/ 0 h 323"/>
                <a:gd name="T90" fmla="*/ 1 w 976"/>
                <a:gd name="T91" fmla="*/ 0 h 3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76"/>
                <a:gd name="T139" fmla="*/ 0 h 323"/>
                <a:gd name="T140" fmla="*/ 976 w 976"/>
                <a:gd name="T141" fmla="*/ 323 h 32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76" h="323">
                  <a:moveTo>
                    <a:pt x="203" y="0"/>
                  </a:moveTo>
                  <a:lnTo>
                    <a:pt x="194" y="6"/>
                  </a:lnTo>
                  <a:lnTo>
                    <a:pt x="186" y="12"/>
                  </a:lnTo>
                  <a:lnTo>
                    <a:pt x="177" y="18"/>
                  </a:lnTo>
                  <a:lnTo>
                    <a:pt x="168" y="24"/>
                  </a:lnTo>
                  <a:lnTo>
                    <a:pt x="158" y="29"/>
                  </a:lnTo>
                  <a:lnTo>
                    <a:pt x="149" y="35"/>
                  </a:lnTo>
                  <a:lnTo>
                    <a:pt x="140" y="40"/>
                  </a:lnTo>
                  <a:lnTo>
                    <a:pt x="131" y="46"/>
                  </a:lnTo>
                  <a:lnTo>
                    <a:pt x="131" y="59"/>
                  </a:lnTo>
                  <a:lnTo>
                    <a:pt x="131" y="73"/>
                  </a:lnTo>
                  <a:lnTo>
                    <a:pt x="131" y="86"/>
                  </a:lnTo>
                  <a:lnTo>
                    <a:pt x="131" y="99"/>
                  </a:lnTo>
                  <a:lnTo>
                    <a:pt x="126" y="97"/>
                  </a:lnTo>
                  <a:lnTo>
                    <a:pt x="120" y="94"/>
                  </a:lnTo>
                  <a:lnTo>
                    <a:pt x="115" y="92"/>
                  </a:lnTo>
                  <a:lnTo>
                    <a:pt x="109" y="89"/>
                  </a:lnTo>
                  <a:lnTo>
                    <a:pt x="103" y="87"/>
                  </a:lnTo>
                  <a:lnTo>
                    <a:pt x="97" y="84"/>
                  </a:lnTo>
                  <a:lnTo>
                    <a:pt x="91" y="82"/>
                  </a:lnTo>
                  <a:lnTo>
                    <a:pt x="86" y="79"/>
                  </a:lnTo>
                  <a:lnTo>
                    <a:pt x="75" y="96"/>
                  </a:lnTo>
                  <a:lnTo>
                    <a:pt x="65" y="113"/>
                  </a:lnTo>
                  <a:lnTo>
                    <a:pt x="54" y="129"/>
                  </a:lnTo>
                  <a:lnTo>
                    <a:pt x="44" y="145"/>
                  </a:lnTo>
                  <a:lnTo>
                    <a:pt x="33" y="161"/>
                  </a:lnTo>
                  <a:lnTo>
                    <a:pt x="21" y="178"/>
                  </a:lnTo>
                  <a:lnTo>
                    <a:pt x="12" y="195"/>
                  </a:lnTo>
                  <a:lnTo>
                    <a:pt x="0" y="211"/>
                  </a:lnTo>
                  <a:lnTo>
                    <a:pt x="45" y="218"/>
                  </a:lnTo>
                  <a:lnTo>
                    <a:pt x="88" y="225"/>
                  </a:lnTo>
                  <a:lnTo>
                    <a:pt x="132" y="233"/>
                  </a:lnTo>
                  <a:lnTo>
                    <a:pt x="176" y="239"/>
                  </a:lnTo>
                  <a:lnTo>
                    <a:pt x="220" y="246"/>
                  </a:lnTo>
                  <a:lnTo>
                    <a:pt x="263" y="253"/>
                  </a:lnTo>
                  <a:lnTo>
                    <a:pt x="307" y="260"/>
                  </a:lnTo>
                  <a:lnTo>
                    <a:pt x="352" y="267"/>
                  </a:lnTo>
                  <a:lnTo>
                    <a:pt x="395" y="274"/>
                  </a:lnTo>
                  <a:lnTo>
                    <a:pt x="439" y="281"/>
                  </a:lnTo>
                  <a:lnTo>
                    <a:pt x="483" y="288"/>
                  </a:lnTo>
                  <a:lnTo>
                    <a:pt x="527" y="295"/>
                  </a:lnTo>
                  <a:lnTo>
                    <a:pt x="570" y="301"/>
                  </a:lnTo>
                  <a:lnTo>
                    <a:pt x="614" y="309"/>
                  </a:lnTo>
                  <a:lnTo>
                    <a:pt x="658" y="316"/>
                  </a:lnTo>
                  <a:lnTo>
                    <a:pt x="702" y="323"/>
                  </a:lnTo>
                  <a:lnTo>
                    <a:pt x="720" y="310"/>
                  </a:lnTo>
                  <a:lnTo>
                    <a:pt x="736" y="298"/>
                  </a:lnTo>
                  <a:lnTo>
                    <a:pt x="754" y="286"/>
                  </a:lnTo>
                  <a:lnTo>
                    <a:pt x="771" y="274"/>
                  </a:lnTo>
                  <a:lnTo>
                    <a:pt x="788" y="261"/>
                  </a:lnTo>
                  <a:lnTo>
                    <a:pt x="805" y="249"/>
                  </a:lnTo>
                  <a:lnTo>
                    <a:pt x="822" y="236"/>
                  </a:lnTo>
                  <a:lnTo>
                    <a:pt x="839" y="224"/>
                  </a:lnTo>
                  <a:lnTo>
                    <a:pt x="856" y="211"/>
                  </a:lnTo>
                  <a:lnTo>
                    <a:pt x="874" y="199"/>
                  </a:lnTo>
                  <a:lnTo>
                    <a:pt x="890" y="187"/>
                  </a:lnTo>
                  <a:lnTo>
                    <a:pt x="907" y="175"/>
                  </a:lnTo>
                  <a:lnTo>
                    <a:pt x="925" y="163"/>
                  </a:lnTo>
                  <a:lnTo>
                    <a:pt x="941" y="149"/>
                  </a:lnTo>
                  <a:lnTo>
                    <a:pt x="959" y="137"/>
                  </a:lnTo>
                  <a:lnTo>
                    <a:pt x="976" y="125"/>
                  </a:lnTo>
                  <a:lnTo>
                    <a:pt x="962" y="116"/>
                  </a:lnTo>
                  <a:lnTo>
                    <a:pt x="948" y="108"/>
                  </a:lnTo>
                  <a:lnTo>
                    <a:pt x="931" y="100"/>
                  </a:lnTo>
                  <a:lnTo>
                    <a:pt x="914" y="93"/>
                  </a:lnTo>
                  <a:lnTo>
                    <a:pt x="894" y="86"/>
                  </a:lnTo>
                  <a:lnTo>
                    <a:pt x="874" y="79"/>
                  </a:lnTo>
                  <a:lnTo>
                    <a:pt x="852" y="73"/>
                  </a:lnTo>
                  <a:lnTo>
                    <a:pt x="829" y="66"/>
                  </a:lnTo>
                  <a:lnTo>
                    <a:pt x="805" y="60"/>
                  </a:lnTo>
                  <a:lnTo>
                    <a:pt x="781" y="56"/>
                  </a:lnTo>
                  <a:lnTo>
                    <a:pt x="755" y="50"/>
                  </a:lnTo>
                  <a:lnTo>
                    <a:pt x="729" y="46"/>
                  </a:lnTo>
                  <a:lnTo>
                    <a:pt x="702" y="42"/>
                  </a:lnTo>
                  <a:lnTo>
                    <a:pt x="674" y="38"/>
                  </a:lnTo>
                  <a:lnTo>
                    <a:pt x="647" y="34"/>
                  </a:lnTo>
                  <a:lnTo>
                    <a:pt x="619" y="30"/>
                  </a:lnTo>
                  <a:lnTo>
                    <a:pt x="591" y="27"/>
                  </a:lnTo>
                  <a:lnTo>
                    <a:pt x="562" y="25"/>
                  </a:lnTo>
                  <a:lnTo>
                    <a:pt x="533" y="22"/>
                  </a:lnTo>
                  <a:lnTo>
                    <a:pt x="506" y="19"/>
                  </a:lnTo>
                  <a:lnTo>
                    <a:pt x="477" y="17"/>
                  </a:lnTo>
                  <a:lnTo>
                    <a:pt x="449" y="15"/>
                  </a:lnTo>
                  <a:lnTo>
                    <a:pt x="422" y="13"/>
                  </a:lnTo>
                  <a:lnTo>
                    <a:pt x="394" y="10"/>
                  </a:lnTo>
                  <a:lnTo>
                    <a:pt x="367" y="9"/>
                  </a:lnTo>
                  <a:lnTo>
                    <a:pt x="342" y="7"/>
                  </a:lnTo>
                  <a:lnTo>
                    <a:pt x="316" y="6"/>
                  </a:lnTo>
                  <a:lnTo>
                    <a:pt x="292" y="5"/>
                  </a:lnTo>
                  <a:lnTo>
                    <a:pt x="268" y="4"/>
                  </a:lnTo>
                  <a:lnTo>
                    <a:pt x="245" y="3"/>
                  </a:lnTo>
                  <a:lnTo>
                    <a:pt x="223" y="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443D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1" name="Freeform 91"/>
            <p:cNvSpPr>
              <a:spLocks/>
            </p:cNvSpPr>
            <p:nvPr/>
          </p:nvSpPr>
          <p:spPr bwMode="auto">
            <a:xfrm>
              <a:off x="5105" y="2466"/>
              <a:ext cx="114" cy="36"/>
            </a:xfrm>
            <a:custGeom>
              <a:avLst/>
              <a:gdLst>
                <a:gd name="T0" fmla="*/ 0 w 911"/>
                <a:gd name="T1" fmla="*/ 0 h 291"/>
                <a:gd name="T2" fmla="*/ 0 w 911"/>
                <a:gd name="T3" fmla="*/ 0 h 291"/>
                <a:gd name="T4" fmla="*/ 0 w 911"/>
                <a:gd name="T5" fmla="*/ 0 h 291"/>
                <a:gd name="T6" fmla="*/ 0 w 911"/>
                <a:gd name="T7" fmla="*/ 0 h 291"/>
                <a:gd name="T8" fmla="*/ 0 w 911"/>
                <a:gd name="T9" fmla="*/ 0 h 291"/>
                <a:gd name="T10" fmla="*/ 0 w 911"/>
                <a:gd name="T11" fmla="*/ 0 h 291"/>
                <a:gd name="T12" fmla="*/ 0 w 911"/>
                <a:gd name="T13" fmla="*/ 0 h 291"/>
                <a:gd name="T14" fmla="*/ 0 w 911"/>
                <a:gd name="T15" fmla="*/ 0 h 291"/>
                <a:gd name="T16" fmla="*/ 0 w 911"/>
                <a:gd name="T17" fmla="*/ 0 h 291"/>
                <a:gd name="T18" fmla="*/ 0 w 911"/>
                <a:gd name="T19" fmla="*/ 0 h 291"/>
                <a:gd name="T20" fmla="*/ 0 w 911"/>
                <a:gd name="T21" fmla="*/ 0 h 291"/>
                <a:gd name="T22" fmla="*/ 0 w 911"/>
                <a:gd name="T23" fmla="*/ 0 h 291"/>
                <a:gd name="T24" fmla="*/ 0 w 911"/>
                <a:gd name="T25" fmla="*/ 0 h 291"/>
                <a:gd name="T26" fmla="*/ 0 w 911"/>
                <a:gd name="T27" fmla="*/ 0 h 291"/>
                <a:gd name="T28" fmla="*/ 0 w 911"/>
                <a:gd name="T29" fmla="*/ 0 h 291"/>
                <a:gd name="T30" fmla="*/ 0 w 911"/>
                <a:gd name="T31" fmla="*/ 0 h 291"/>
                <a:gd name="T32" fmla="*/ 0 w 911"/>
                <a:gd name="T33" fmla="*/ 0 h 291"/>
                <a:gd name="T34" fmla="*/ 1 w 911"/>
                <a:gd name="T35" fmla="*/ 0 h 291"/>
                <a:gd name="T36" fmla="*/ 1 w 911"/>
                <a:gd name="T37" fmla="*/ 0 h 291"/>
                <a:gd name="T38" fmla="*/ 1 w 911"/>
                <a:gd name="T39" fmla="*/ 0 h 291"/>
                <a:gd name="T40" fmla="*/ 1 w 911"/>
                <a:gd name="T41" fmla="*/ 0 h 291"/>
                <a:gd name="T42" fmla="*/ 1 w 911"/>
                <a:gd name="T43" fmla="*/ 0 h 291"/>
                <a:gd name="T44" fmla="*/ 1 w 911"/>
                <a:gd name="T45" fmla="*/ 0 h 291"/>
                <a:gd name="T46" fmla="*/ 1 w 911"/>
                <a:gd name="T47" fmla="*/ 0 h 291"/>
                <a:gd name="T48" fmla="*/ 1 w 911"/>
                <a:gd name="T49" fmla="*/ 0 h 291"/>
                <a:gd name="T50" fmla="*/ 2 w 911"/>
                <a:gd name="T51" fmla="*/ 0 h 291"/>
                <a:gd name="T52" fmla="*/ 2 w 911"/>
                <a:gd name="T53" fmla="*/ 0 h 291"/>
                <a:gd name="T54" fmla="*/ 2 w 911"/>
                <a:gd name="T55" fmla="*/ 0 h 291"/>
                <a:gd name="T56" fmla="*/ 2 w 911"/>
                <a:gd name="T57" fmla="*/ 0 h 291"/>
                <a:gd name="T58" fmla="*/ 2 w 911"/>
                <a:gd name="T59" fmla="*/ 0 h 291"/>
                <a:gd name="T60" fmla="*/ 2 w 911"/>
                <a:gd name="T61" fmla="*/ 0 h 291"/>
                <a:gd name="T62" fmla="*/ 2 w 911"/>
                <a:gd name="T63" fmla="*/ 0 h 291"/>
                <a:gd name="T64" fmla="*/ 2 w 911"/>
                <a:gd name="T65" fmla="*/ 0 h 291"/>
                <a:gd name="T66" fmla="*/ 2 w 911"/>
                <a:gd name="T67" fmla="*/ 0 h 291"/>
                <a:gd name="T68" fmla="*/ 2 w 911"/>
                <a:gd name="T69" fmla="*/ 0 h 291"/>
                <a:gd name="T70" fmla="*/ 1 w 911"/>
                <a:gd name="T71" fmla="*/ 0 h 291"/>
                <a:gd name="T72" fmla="*/ 1 w 911"/>
                <a:gd name="T73" fmla="*/ 0 h 291"/>
                <a:gd name="T74" fmla="*/ 1 w 911"/>
                <a:gd name="T75" fmla="*/ 0 h 291"/>
                <a:gd name="T76" fmla="*/ 1 w 911"/>
                <a:gd name="T77" fmla="*/ 0 h 291"/>
                <a:gd name="T78" fmla="*/ 1 w 911"/>
                <a:gd name="T79" fmla="*/ 0 h 291"/>
                <a:gd name="T80" fmla="*/ 1 w 911"/>
                <a:gd name="T81" fmla="*/ 0 h 291"/>
                <a:gd name="T82" fmla="*/ 1 w 911"/>
                <a:gd name="T83" fmla="*/ 0 h 291"/>
                <a:gd name="T84" fmla="*/ 1 w 911"/>
                <a:gd name="T85" fmla="*/ 0 h 291"/>
                <a:gd name="T86" fmla="*/ 1 w 911"/>
                <a:gd name="T87" fmla="*/ 0 h 291"/>
                <a:gd name="T88" fmla="*/ 1 w 911"/>
                <a:gd name="T89" fmla="*/ 0 h 291"/>
                <a:gd name="T90" fmla="*/ 0 w 911"/>
                <a:gd name="T91" fmla="*/ 0 h 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1"/>
                <a:gd name="T139" fmla="*/ 0 h 291"/>
                <a:gd name="T140" fmla="*/ 911 w 911"/>
                <a:gd name="T141" fmla="*/ 291 h 2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1" h="291">
                  <a:moveTo>
                    <a:pt x="169" y="0"/>
                  </a:moveTo>
                  <a:lnTo>
                    <a:pt x="160" y="6"/>
                  </a:lnTo>
                  <a:lnTo>
                    <a:pt x="152" y="12"/>
                  </a:lnTo>
                  <a:lnTo>
                    <a:pt x="143" y="18"/>
                  </a:lnTo>
                  <a:lnTo>
                    <a:pt x="134" y="24"/>
                  </a:lnTo>
                  <a:lnTo>
                    <a:pt x="125" y="29"/>
                  </a:lnTo>
                  <a:lnTo>
                    <a:pt x="116" y="35"/>
                  </a:lnTo>
                  <a:lnTo>
                    <a:pt x="107" y="40"/>
                  </a:lnTo>
                  <a:lnTo>
                    <a:pt x="98" y="46"/>
                  </a:lnTo>
                  <a:lnTo>
                    <a:pt x="98" y="59"/>
                  </a:lnTo>
                  <a:lnTo>
                    <a:pt x="98" y="73"/>
                  </a:lnTo>
                  <a:lnTo>
                    <a:pt x="98" y="86"/>
                  </a:lnTo>
                  <a:lnTo>
                    <a:pt x="98" y="99"/>
                  </a:lnTo>
                  <a:lnTo>
                    <a:pt x="93" y="97"/>
                  </a:lnTo>
                  <a:lnTo>
                    <a:pt x="87" y="94"/>
                  </a:lnTo>
                  <a:lnTo>
                    <a:pt x="82" y="92"/>
                  </a:lnTo>
                  <a:lnTo>
                    <a:pt x="76" y="89"/>
                  </a:lnTo>
                  <a:lnTo>
                    <a:pt x="70" y="87"/>
                  </a:lnTo>
                  <a:lnTo>
                    <a:pt x="64" y="84"/>
                  </a:lnTo>
                  <a:lnTo>
                    <a:pt x="59" y="82"/>
                  </a:lnTo>
                  <a:lnTo>
                    <a:pt x="53" y="79"/>
                  </a:lnTo>
                  <a:lnTo>
                    <a:pt x="46" y="94"/>
                  </a:lnTo>
                  <a:lnTo>
                    <a:pt x="40" y="109"/>
                  </a:lnTo>
                  <a:lnTo>
                    <a:pt x="33" y="124"/>
                  </a:lnTo>
                  <a:lnTo>
                    <a:pt x="26" y="138"/>
                  </a:lnTo>
                  <a:lnTo>
                    <a:pt x="20" y="154"/>
                  </a:lnTo>
                  <a:lnTo>
                    <a:pt x="13" y="168"/>
                  </a:lnTo>
                  <a:lnTo>
                    <a:pt x="6" y="184"/>
                  </a:lnTo>
                  <a:lnTo>
                    <a:pt x="0" y="198"/>
                  </a:lnTo>
                  <a:lnTo>
                    <a:pt x="41" y="204"/>
                  </a:lnTo>
                  <a:lnTo>
                    <a:pt x="81" y="209"/>
                  </a:lnTo>
                  <a:lnTo>
                    <a:pt x="122" y="216"/>
                  </a:lnTo>
                  <a:lnTo>
                    <a:pt x="162" y="221"/>
                  </a:lnTo>
                  <a:lnTo>
                    <a:pt x="203" y="227"/>
                  </a:lnTo>
                  <a:lnTo>
                    <a:pt x="242" y="233"/>
                  </a:lnTo>
                  <a:lnTo>
                    <a:pt x="282" y="239"/>
                  </a:lnTo>
                  <a:lnTo>
                    <a:pt x="323" y="245"/>
                  </a:lnTo>
                  <a:lnTo>
                    <a:pt x="363" y="250"/>
                  </a:lnTo>
                  <a:lnTo>
                    <a:pt x="404" y="256"/>
                  </a:lnTo>
                  <a:lnTo>
                    <a:pt x="444" y="263"/>
                  </a:lnTo>
                  <a:lnTo>
                    <a:pt x="484" y="268"/>
                  </a:lnTo>
                  <a:lnTo>
                    <a:pt x="525" y="274"/>
                  </a:lnTo>
                  <a:lnTo>
                    <a:pt x="565" y="279"/>
                  </a:lnTo>
                  <a:lnTo>
                    <a:pt x="606" y="286"/>
                  </a:lnTo>
                  <a:lnTo>
                    <a:pt x="646" y="291"/>
                  </a:lnTo>
                  <a:lnTo>
                    <a:pt x="663" y="280"/>
                  </a:lnTo>
                  <a:lnTo>
                    <a:pt x="679" y="269"/>
                  </a:lnTo>
                  <a:lnTo>
                    <a:pt x="696" y="258"/>
                  </a:lnTo>
                  <a:lnTo>
                    <a:pt x="711" y="247"/>
                  </a:lnTo>
                  <a:lnTo>
                    <a:pt x="728" y="237"/>
                  </a:lnTo>
                  <a:lnTo>
                    <a:pt x="745" y="226"/>
                  </a:lnTo>
                  <a:lnTo>
                    <a:pt x="761" y="215"/>
                  </a:lnTo>
                  <a:lnTo>
                    <a:pt x="778" y="204"/>
                  </a:lnTo>
                  <a:lnTo>
                    <a:pt x="794" y="193"/>
                  </a:lnTo>
                  <a:lnTo>
                    <a:pt x="811" y="181"/>
                  </a:lnTo>
                  <a:lnTo>
                    <a:pt x="828" y="170"/>
                  </a:lnTo>
                  <a:lnTo>
                    <a:pt x="844" y="160"/>
                  </a:lnTo>
                  <a:lnTo>
                    <a:pt x="861" y="149"/>
                  </a:lnTo>
                  <a:lnTo>
                    <a:pt x="878" y="138"/>
                  </a:lnTo>
                  <a:lnTo>
                    <a:pt x="894" y="127"/>
                  </a:lnTo>
                  <a:lnTo>
                    <a:pt x="911" y="116"/>
                  </a:lnTo>
                  <a:lnTo>
                    <a:pt x="897" y="107"/>
                  </a:lnTo>
                  <a:lnTo>
                    <a:pt x="882" y="99"/>
                  </a:lnTo>
                  <a:lnTo>
                    <a:pt x="865" y="92"/>
                  </a:lnTo>
                  <a:lnTo>
                    <a:pt x="849" y="85"/>
                  </a:lnTo>
                  <a:lnTo>
                    <a:pt x="829" y="77"/>
                  </a:lnTo>
                  <a:lnTo>
                    <a:pt x="809" y="72"/>
                  </a:lnTo>
                  <a:lnTo>
                    <a:pt x="788" y="65"/>
                  </a:lnTo>
                  <a:lnTo>
                    <a:pt x="767" y="59"/>
                  </a:lnTo>
                  <a:lnTo>
                    <a:pt x="743" y="55"/>
                  </a:lnTo>
                  <a:lnTo>
                    <a:pt x="720" y="49"/>
                  </a:lnTo>
                  <a:lnTo>
                    <a:pt x="696" y="45"/>
                  </a:lnTo>
                  <a:lnTo>
                    <a:pt x="670" y="42"/>
                  </a:lnTo>
                  <a:lnTo>
                    <a:pt x="645" y="37"/>
                  </a:lnTo>
                  <a:lnTo>
                    <a:pt x="619" y="34"/>
                  </a:lnTo>
                  <a:lnTo>
                    <a:pt x="593" y="30"/>
                  </a:lnTo>
                  <a:lnTo>
                    <a:pt x="566" y="27"/>
                  </a:lnTo>
                  <a:lnTo>
                    <a:pt x="539" y="25"/>
                  </a:lnTo>
                  <a:lnTo>
                    <a:pt x="512" y="22"/>
                  </a:lnTo>
                  <a:lnTo>
                    <a:pt x="485" y="19"/>
                  </a:lnTo>
                  <a:lnTo>
                    <a:pt x="459" y="17"/>
                  </a:lnTo>
                  <a:lnTo>
                    <a:pt x="431" y="16"/>
                  </a:lnTo>
                  <a:lnTo>
                    <a:pt x="404" y="14"/>
                  </a:lnTo>
                  <a:lnTo>
                    <a:pt x="379" y="12"/>
                  </a:lnTo>
                  <a:lnTo>
                    <a:pt x="352" y="10"/>
                  </a:lnTo>
                  <a:lnTo>
                    <a:pt x="327" y="9"/>
                  </a:lnTo>
                  <a:lnTo>
                    <a:pt x="302" y="7"/>
                  </a:lnTo>
                  <a:lnTo>
                    <a:pt x="278" y="6"/>
                  </a:lnTo>
                  <a:lnTo>
                    <a:pt x="255" y="5"/>
                  </a:lnTo>
                  <a:lnTo>
                    <a:pt x="231" y="4"/>
                  </a:lnTo>
                  <a:lnTo>
                    <a:pt x="210" y="3"/>
                  </a:lnTo>
                  <a:lnTo>
                    <a:pt x="18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4C4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2" name="Freeform 92"/>
            <p:cNvSpPr>
              <a:spLocks/>
            </p:cNvSpPr>
            <p:nvPr/>
          </p:nvSpPr>
          <p:spPr bwMode="auto">
            <a:xfrm>
              <a:off x="5110" y="2466"/>
              <a:ext cx="105" cy="32"/>
            </a:xfrm>
            <a:custGeom>
              <a:avLst/>
              <a:gdLst>
                <a:gd name="T0" fmla="*/ 0 w 845"/>
                <a:gd name="T1" fmla="*/ 0 h 260"/>
                <a:gd name="T2" fmla="*/ 0 w 845"/>
                <a:gd name="T3" fmla="*/ 0 h 260"/>
                <a:gd name="T4" fmla="*/ 0 w 845"/>
                <a:gd name="T5" fmla="*/ 0 h 260"/>
                <a:gd name="T6" fmla="*/ 0 w 845"/>
                <a:gd name="T7" fmla="*/ 0 h 260"/>
                <a:gd name="T8" fmla="*/ 0 w 845"/>
                <a:gd name="T9" fmla="*/ 0 h 260"/>
                <a:gd name="T10" fmla="*/ 0 w 845"/>
                <a:gd name="T11" fmla="*/ 0 h 260"/>
                <a:gd name="T12" fmla="*/ 0 w 845"/>
                <a:gd name="T13" fmla="*/ 0 h 260"/>
                <a:gd name="T14" fmla="*/ 0 w 845"/>
                <a:gd name="T15" fmla="*/ 0 h 260"/>
                <a:gd name="T16" fmla="*/ 0 w 845"/>
                <a:gd name="T17" fmla="*/ 0 h 260"/>
                <a:gd name="T18" fmla="*/ 0 w 845"/>
                <a:gd name="T19" fmla="*/ 0 h 260"/>
                <a:gd name="T20" fmla="*/ 0 w 845"/>
                <a:gd name="T21" fmla="*/ 0 h 260"/>
                <a:gd name="T22" fmla="*/ 0 w 845"/>
                <a:gd name="T23" fmla="*/ 0 h 260"/>
                <a:gd name="T24" fmla="*/ 0 w 845"/>
                <a:gd name="T25" fmla="*/ 0 h 260"/>
                <a:gd name="T26" fmla="*/ 0 w 845"/>
                <a:gd name="T27" fmla="*/ 0 h 260"/>
                <a:gd name="T28" fmla="*/ 0 w 845"/>
                <a:gd name="T29" fmla="*/ 0 h 260"/>
                <a:gd name="T30" fmla="*/ 0 w 845"/>
                <a:gd name="T31" fmla="*/ 0 h 260"/>
                <a:gd name="T32" fmla="*/ 1 w 845"/>
                <a:gd name="T33" fmla="*/ 0 h 260"/>
                <a:gd name="T34" fmla="*/ 1 w 845"/>
                <a:gd name="T35" fmla="*/ 0 h 260"/>
                <a:gd name="T36" fmla="*/ 1 w 845"/>
                <a:gd name="T37" fmla="*/ 0 h 260"/>
                <a:gd name="T38" fmla="*/ 1 w 845"/>
                <a:gd name="T39" fmla="*/ 0 h 260"/>
                <a:gd name="T40" fmla="*/ 1 w 845"/>
                <a:gd name="T41" fmla="*/ 0 h 260"/>
                <a:gd name="T42" fmla="*/ 1 w 845"/>
                <a:gd name="T43" fmla="*/ 0 h 260"/>
                <a:gd name="T44" fmla="*/ 1 w 845"/>
                <a:gd name="T45" fmla="*/ 0 h 260"/>
                <a:gd name="T46" fmla="*/ 1 w 845"/>
                <a:gd name="T47" fmla="*/ 0 h 260"/>
                <a:gd name="T48" fmla="*/ 1 w 845"/>
                <a:gd name="T49" fmla="*/ 0 h 260"/>
                <a:gd name="T50" fmla="*/ 1 w 845"/>
                <a:gd name="T51" fmla="*/ 0 h 260"/>
                <a:gd name="T52" fmla="*/ 1 w 845"/>
                <a:gd name="T53" fmla="*/ 0 h 260"/>
                <a:gd name="T54" fmla="*/ 2 w 845"/>
                <a:gd name="T55" fmla="*/ 0 h 260"/>
                <a:gd name="T56" fmla="*/ 2 w 845"/>
                <a:gd name="T57" fmla="*/ 0 h 260"/>
                <a:gd name="T58" fmla="*/ 1 w 845"/>
                <a:gd name="T59" fmla="*/ 0 h 260"/>
                <a:gd name="T60" fmla="*/ 1 w 845"/>
                <a:gd name="T61" fmla="*/ 0 h 260"/>
                <a:gd name="T62" fmla="*/ 1 w 845"/>
                <a:gd name="T63" fmla="*/ 0 h 260"/>
                <a:gd name="T64" fmla="*/ 1 w 845"/>
                <a:gd name="T65" fmla="*/ 0 h 260"/>
                <a:gd name="T66" fmla="*/ 1 w 845"/>
                <a:gd name="T67" fmla="*/ 0 h 260"/>
                <a:gd name="T68" fmla="*/ 0 w 845"/>
                <a:gd name="T69" fmla="*/ 0 h 260"/>
                <a:gd name="T70" fmla="*/ 0 w 845"/>
                <a:gd name="T71" fmla="*/ 0 h 2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5"/>
                <a:gd name="T109" fmla="*/ 0 h 260"/>
                <a:gd name="T110" fmla="*/ 845 w 845"/>
                <a:gd name="T111" fmla="*/ 260 h 2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5" h="260">
                  <a:moveTo>
                    <a:pt x="137" y="0"/>
                  </a:moveTo>
                  <a:lnTo>
                    <a:pt x="128" y="6"/>
                  </a:lnTo>
                  <a:lnTo>
                    <a:pt x="119" y="12"/>
                  </a:lnTo>
                  <a:lnTo>
                    <a:pt x="110" y="18"/>
                  </a:lnTo>
                  <a:lnTo>
                    <a:pt x="101" y="24"/>
                  </a:lnTo>
                  <a:lnTo>
                    <a:pt x="92" y="29"/>
                  </a:lnTo>
                  <a:lnTo>
                    <a:pt x="83" y="35"/>
                  </a:lnTo>
                  <a:lnTo>
                    <a:pt x="75" y="40"/>
                  </a:lnTo>
                  <a:lnTo>
                    <a:pt x="66" y="46"/>
                  </a:lnTo>
                  <a:lnTo>
                    <a:pt x="66" y="59"/>
                  </a:lnTo>
                  <a:lnTo>
                    <a:pt x="66" y="73"/>
                  </a:lnTo>
                  <a:lnTo>
                    <a:pt x="66" y="86"/>
                  </a:lnTo>
                  <a:lnTo>
                    <a:pt x="66" y="99"/>
                  </a:lnTo>
                  <a:lnTo>
                    <a:pt x="60" y="97"/>
                  </a:lnTo>
                  <a:lnTo>
                    <a:pt x="55" y="94"/>
                  </a:lnTo>
                  <a:lnTo>
                    <a:pt x="48" y="92"/>
                  </a:lnTo>
                  <a:lnTo>
                    <a:pt x="42" y="89"/>
                  </a:lnTo>
                  <a:lnTo>
                    <a:pt x="37" y="87"/>
                  </a:lnTo>
                  <a:lnTo>
                    <a:pt x="31" y="84"/>
                  </a:lnTo>
                  <a:lnTo>
                    <a:pt x="26" y="82"/>
                  </a:lnTo>
                  <a:lnTo>
                    <a:pt x="20" y="79"/>
                  </a:lnTo>
                  <a:lnTo>
                    <a:pt x="16" y="106"/>
                  </a:lnTo>
                  <a:lnTo>
                    <a:pt x="10" y="132"/>
                  </a:lnTo>
                  <a:lnTo>
                    <a:pt x="6" y="158"/>
                  </a:lnTo>
                  <a:lnTo>
                    <a:pt x="0" y="185"/>
                  </a:lnTo>
                  <a:lnTo>
                    <a:pt x="37" y="189"/>
                  </a:lnTo>
                  <a:lnTo>
                    <a:pt x="73" y="194"/>
                  </a:lnTo>
                  <a:lnTo>
                    <a:pt x="111" y="198"/>
                  </a:lnTo>
                  <a:lnTo>
                    <a:pt x="148" y="204"/>
                  </a:lnTo>
                  <a:lnTo>
                    <a:pt x="184" y="208"/>
                  </a:lnTo>
                  <a:lnTo>
                    <a:pt x="221" y="213"/>
                  </a:lnTo>
                  <a:lnTo>
                    <a:pt x="257" y="217"/>
                  </a:lnTo>
                  <a:lnTo>
                    <a:pt x="295" y="223"/>
                  </a:lnTo>
                  <a:lnTo>
                    <a:pt x="332" y="227"/>
                  </a:lnTo>
                  <a:lnTo>
                    <a:pt x="368" y="231"/>
                  </a:lnTo>
                  <a:lnTo>
                    <a:pt x="405" y="236"/>
                  </a:lnTo>
                  <a:lnTo>
                    <a:pt x="441" y="241"/>
                  </a:lnTo>
                  <a:lnTo>
                    <a:pt x="478" y="246"/>
                  </a:lnTo>
                  <a:lnTo>
                    <a:pt x="516" y="250"/>
                  </a:lnTo>
                  <a:lnTo>
                    <a:pt x="552" y="256"/>
                  </a:lnTo>
                  <a:lnTo>
                    <a:pt x="589" y="260"/>
                  </a:lnTo>
                  <a:lnTo>
                    <a:pt x="604" y="250"/>
                  </a:lnTo>
                  <a:lnTo>
                    <a:pt x="621" y="241"/>
                  </a:lnTo>
                  <a:lnTo>
                    <a:pt x="636" y="231"/>
                  </a:lnTo>
                  <a:lnTo>
                    <a:pt x="653" y="221"/>
                  </a:lnTo>
                  <a:lnTo>
                    <a:pt x="669" y="213"/>
                  </a:lnTo>
                  <a:lnTo>
                    <a:pt x="685" y="203"/>
                  </a:lnTo>
                  <a:lnTo>
                    <a:pt x="701" y="194"/>
                  </a:lnTo>
                  <a:lnTo>
                    <a:pt x="717" y="184"/>
                  </a:lnTo>
                  <a:lnTo>
                    <a:pt x="733" y="174"/>
                  </a:lnTo>
                  <a:lnTo>
                    <a:pt x="748" y="165"/>
                  </a:lnTo>
                  <a:lnTo>
                    <a:pt x="765" y="155"/>
                  </a:lnTo>
                  <a:lnTo>
                    <a:pt x="780" y="145"/>
                  </a:lnTo>
                  <a:lnTo>
                    <a:pt x="797" y="136"/>
                  </a:lnTo>
                  <a:lnTo>
                    <a:pt x="813" y="126"/>
                  </a:lnTo>
                  <a:lnTo>
                    <a:pt x="829" y="117"/>
                  </a:lnTo>
                  <a:lnTo>
                    <a:pt x="845" y="107"/>
                  </a:lnTo>
                  <a:lnTo>
                    <a:pt x="816" y="90"/>
                  </a:lnTo>
                  <a:lnTo>
                    <a:pt x="783" y="76"/>
                  </a:lnTo>
                  <a:lnTo>
                    <a:pt x="744" y="64"/>
                  </a:lnTo>
                  <a:lnTo>
                    <a:pt x="703" y="53"/>
                  </a:lnTo>
                  <a:lnTo>
                    <a:pt x="659" y="44"/>
                  </a:lnTo>
                  <a:lnTo>
                    <a:pt x="611" y="36"/>
                  </a:lnTo>
                  <a:lnTo>
                    <a:pt x="562" y="29"/>
                  </a:lnTo>
                  <a:lnTo>
                    <a:pt x="512" y="24"/>
                  </a:lnTo>
                  <a:lnTo>
                    <a:pt x="461" y="19"/>
                  </a:lnTo>
                  <a:lnTo>
                    <a:pt x="410" y="16"/>
                  </a:lnTo>
                  <a:lnTo>
                    <a:pt x="360" y="13"/>
                  </a:lnTo>
                  <a:lnTo>
                    <a:pt x="311" y="10"/>
                  </a:lnTo>
                  <a:lnTo>
                    <a:pt x="263" y="7"/>
                  </a:lnTo>
                  <a:lnTo>
                    <a:pt x="217" y="5"/>
                  </a:lnTo>
                  <a:lnTo>
                    <a:pt x="175" y="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F47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3" name="Freeform 93"/>
            <p:cNvSpPr>
              <a:spLocks/>
            </p:cNvSpPr>
            <p:nvPr/>
          </p:nvSpPr>
          <p:spPr bwMode="auto">
            <a:xfrm>
              <a:off x="5112" y="2466"/>
              <a:ext cx="100" cy="28"/>
            </a:xfrm>
            <a:custGeom>
              <a:avLst/>
              <a:gdLst>
                <a:gd name="T0" fmla="*/ 0 w 794"/>
                <a:gd name="T1" fmla="*/ 0 h 228"/>
                <a:gd name="T2" fmla="*/ 0 w 794"/>
                <a:gd name="T3" fmla="*/ 0 h 228"/>
                <a:gd name="T4" fmla="*/ 0 w 794"/>
                <a:gd name="T5" fmla="*/ 0 h 228"/>
                <a:gd name="T6" fmla="*/ 0 w 794"/>
                <a:gd name="T7" fmla="*/ 0 h 228"/>
                <a:gd name="T8" fmla="*/ 0 w 794"/>
                <a:gd name="T9" fmla="*/ 0 h 228"/>
                <a:gd name="T10" fmla="*/ 1 w 794"/>
                <a:gd name="T11" fmla="*/ 0 h 228"/>
                <a:gd name="T12" fmla="*/ 2 w 794"/>
                <a:gd name="T13" fmla="*/ 0 h 228"/>
                <a:gd name="T14" fmla="*/ 2 w 794"/>
                <a:gd name="T15" fmla="*/ 0 h 228"/>
                <a:gd name="T16" fmla="*/ 2 w 794"/>
                <a:gd name="T17" fmla="*/ 0 h 228"/>
                <a:gd name="T18" fmla="*/ 1 w 794"/>
                <a:gd name="T19" fmla="*/ 0 h 228"/>
                <a:gd name="T20" fmla="*/ 1 w 794"/>
                <a:gd name="T21" fmla="*/ 0 h 228"/>
                <a:gd name="T22" fmla="*/ 1 w 794"/>
                <a:gd name="T23" fmla="*/ 0 h 228"/>
                <a:gd name="T24" fmla="*/ 1 w 794"/>
                <a:gd name="T25" fmla="*/ 0 h 228"/>
                <a:gd name="T26" fmla="*/ 1 w 794"/>
                <a:gd name="T27" fmla="*/ 0 h 228"/>
                <a:gd name="T28" fmla="*/ 1 w 794"/>
                <a:gd name="T29" fmla="*/ 0 h 228"/>
                <a:gd name="T30" fmla="*/ 1 w 794"/>
                <a:gd name="T31" fmla="*/ 0 h 228"/>
                <a:gd name="T32" fmla="*/ 1 w 794"/>
                <a:gd name="T33" fmla="*/ 0 h 228"/>
                <a:gd name="T34" fmla="*/ 1 w 794"/>
                <a:gd name="T35" fmla="*/ 0 h 228"/>
                <a:gd name="T36" fmla="*/ 1 w 794"/>
                <a:gd name="T37" fmla="*/ 0 h 228"/>
                <a:gd name="T38" fmla="*/ 1 w 794"/>
                <a:gd name="T39" fmla="*/ 0 h 228"/>
                <a:gd name="T40" fmla="*/ 0 w 794"/>
                <a:gd name="T41" fmla="*/ 0 h 228"/>
                <a:gd name="T42" fmla="*/ 0 w 794"/>
                <a:gd name="T43" fmla="*/ 0 h 228"/>
                <a:gd name="T44" fmla="*/ 0 w 794"/>
                <a:gd name="T45" fmla="*/ 0 h 2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94"/>
                <a:gd name="T70" fmla="*/ 0 h 228"/>
                <a:gd name="T71" fmla="*/ 794 w 794"/>
                <a:gd name="T72" fmla="*/ 228 h 2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94" h="228">
                  <a:moveTo>
                    <a:pt x="118" y="0"/>
                  </a:moveTo>
                  <a:lnTo>
                    <a:pt x="46" y="46"/>
                  </a:lnTo>
                  <a:lnTo>
                    <a:pt x="46" y="99"/>
                  </a:lnTo>
                  <a:lnTo>
                    <a:pt x="0" y="79"/>
                  </a:lnTo>
                  <a:lnTo>
                    <a:pt x="14" y="171"/>
                  </a:lnTo>
                  <a:lnTo>
                    <a:pt x="547" y="228"/>
                  </a:lnTo>
                  <a:lnTo>
                    <a:pt x="794" y="97"/>
                  </a:lnTo>
                  <a:lnTo>
                    <a:pt x="765" y="82"/>
                  </a:lnTo>
                  <a:lnTo>
                    <a:pt x="732" y="67"/>
                  </a:lnTo>
                  <a:lnTo>
                    <a:pt x="695" y="56"/>
                  </a:lnTo>
                  <a:lnTo>
                    <a:pt x="654" y="46"/>
                  </a:lnTo>
                  <a:lnTo>
                    <a:pt x="612" y="38"/>
                  </a:lnTo>
                  <a:lnTo>
                    <a:pt x="568" y="32"/>
                  </a:lnTo>
                  <a:lnTo>
                    <a:pt x="521" y="26"/>
                  </a:lnTo>
                  <a:lnTo>
                    <a:pt x="474" y="22"/>
                  </a:lnTo>
                  <a:lnTo>
                    <a:pt x="426" y="18"/>
                  </a:lnTo>
                  <a:lnTo>
                    <a:pt x="378" y="15"/>
                  </a:lnTo>
                  <a:lnTo>
                    <a:pt x="331" y="13"/>
                  </a:lnTo>
                  <a:lnTo>
                    <a:pt x="284" y="10"/>
                  </a:lnTo>
                  <a:lnTo>
                    <a:pt x="239" y="8"/>
                  </a:lnTo>
                  <a:lnTo>
                    <a:pt x="195" y="6"/>
                  </a:lnTo>
                  <a:lnTo>
                    <a:pt x="155" y="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64C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4" name="Freeform 94"/>
            <p:cNvSpPr>
              <a:spLocks/>
            </p:cNvSpPr>
            <p:nvPr/>
          </p:nvSpPr>
          <p:spPr bwMode="auto">
            <a:xfrm>
              <a:off x="5219" y="2495"/>
              <a:ext cx="51" cy="100"/>
            </a:xfrm>
            <a:custGeom>
              <a:avLst/>
              <a:gdLst>
                <a:gd name="T0" fmla="*/ 0 w 413"/>
                <a:gd name="T1" fmla="*/ 1 h 800"/>
                <a:gd name="T2" fmla="*/ 0 w 413"/>
                <a:gd name="T3" fmla="*/ 2 h 800"/>
                <a:gd name="T4" fmla="*/ 1 w 413"/>
                <a:gd name="T5" fmla="*/ 1 h 800"/>
                <a:gd name="T6" fmla="*/ 1 w 413"/>
                <a:gd name="T7" fmla="*/ 1 h 800"/>
                <a:gd name="T8" fmla="*/ 1 w 413"/>
                <a:gd name="T9" fmla="*/ 1 h 800"/>
                <a:gd name="T10" fmla="*/ 1 w 413"/>
                <a:gd name="T11" fmla="*/ 0 h 800"/>
                <a:gd name="T12" fmla="*/ 1 w 413"/>
                <a:gd name="T13" fmla="*/ 0 h 800"/>
                <a:gd name="T14" fmla="*/ 1 w 413"/>
                <a:gd name="T15" fmla="*/ 0 h 800"/>
                <a:gd name="T16" fmla="*/ 1 w 413"/>
                <a:gd name="T17" fmla="*/ 0 h 800"/>
                <a:gd name="T18" fmla="*/ 1 w 413"/>
                <a:gd name="T19" fmla="*/ 0 h 800"/>
                <a:gd name="T20" fmla="*/ 1 w 413"/>
                <a:gd name="T21" fmla="*/ 0 h 800"/>
                <a:gd name="T22" fmla="*/ 0 w 413"/>
                <a:gd name="T23" fmla="*/ 1 h 8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3"/>
                <a:gd name="T37" fmla="*/ 0 h 800"/>
                <a:gd name="T38" fmla="*/ 413 w 413"/>
                <a:gd name="T39" fmla="*/ 800 h 8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3" h="800">
                  <a:moveTo>
                    <a:pt x="0" y="444"/>
                  </a:moveTo>
                  <a:lnTo>
                    <a:pt x="41" y="800"/>
                  </a:lnTo>
                  <a:lnTo>
                    <a:pt x="392" y="333"/>
                  </a:lnTo>
                  <a:lnTo>
                    <a:pt x="399" y="285"/>
                  </a:lnTo>
                  <a:lnTo>
                    <a:pt x="406" y="243"/>
                  </a:lnTo>
                  <a:lnTo>
                    <a:pt x="410" y="203"/>
                  </a:lnTo>
                  <a:lnTo>
                    <a:pt x="413" y="166"/>
                  </a:lnTo>
                  <a:lnTo>
                    <a:pt x="413" y="128"/>
                  </a:lnTo>
                  <a:lnTo>
                    <a:pt x="408" y="89"/>
                  </a:lnTo>
                  <a:lnTo>
                    <a:pt x="402" y="47"/>
                  </a:lnTo>
                  <a:lnTo>
                    <a:pt x="389" y="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3D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5" name="Freeform 95"/>
            <p:cNvSpPr>
              <a:spLocks/>
            </p:cNvSpPr>
            <p:nvPr/>
          </p:nvSpPr>
          <p:spPr bwMode="auto">
            <a:xfrm>
              <a:off x="5219" y="2496"/>
              <a:ext cx="51" cy="98"/>
            </a:xfrm>
            <a:custGeom>
              <a:avLst/>
              <a:gdLst>
                <a:gd name="T0" fmla="*/ 0 w 410"/>
                <a:gd name="T1" fmla="*/ 1 h 779"/>
                <a:gd name="T2" fmla="*/ 0 w 410"/>
                <a:gd name="T3" fmla="*/ 1 h 779"/>
                <a:gd name="T4" fmla="*/ 0 w 410"/>
                <a:gd name="T5" fmla="*/ 1 h 779"/>
                <a:gd name="T6" fmla="*/ 0 w 410"/>
                <a:gd name="T7" fmla="*/ 1 h 779"/>
                <a:gd name="T8" fmla="*/ 0 w 410"/>
                <a:gd name="T9" fmla="*/ 1 h 779"/>
                <a:gd name="T10" fmla="*/ 0 w 410"/>
                <a:gd name="T11" fmla="*/ 1 h 779"/>
                <a:gd name="T12" fmla="*/ 0 w 410"/>
                <a:gd name="T13" fmla="*/ 1 h 779"/>
                <a:gd name="T14" fmla="*/ 0 w 410"/>
                <a:gd name="T15" fmla="*/ 2 h 779"/>
                <a:gd name="T16" fmla="*/ 0 w 410"/>
                <a:gd name="T17" fmla="*/ 2 h 779"/>
                <a:gd name="T18" fmla="*/ 0 w 410"/>
                <a:gd name="T19" fmla="*/ 2 h 779"/>
                <a:gd name="T20" fmla="*/ 0 w 410"/>
                <a:gd name="T21" fmla="*/ 1 h 779"/>
                <a:gd name="T22" fmla="*/ 0 w 410"/>
                <a:gd name="T23" fmla="*/ 1 h 779"/>
                <a:gd name="T24" fmla="*/ 0 w 410"/>
                <a:gd name="T25" fmla="*/ 1 h 779"/>
                <a:gd name="T26" fmla="*/ 0 w 410"/>
                <a:gd name="T27" fmla="*/ 1 h 779"/>
                <a:gd name="T28" fmla="*/ 0 w 410"/>
                <a:gd name="T29" fmla="*/ 1 h 779"/>
                <a:gd name="T30" fmla="*/ 0 w 410"/>
                <a:gd name="T31" fmla="*/ 1 h 779"/>
                <a:gd name="T32" fmla="*/ 0 w 410"/>
                <a:gd name="T33" fmla="*/ 1 h 779"/>
                <a:gd name="T34" fmla="*/ 0 w 410"/>
                <a:gd name="T35" fmla="*/ 1 h 779"/>
                <a:gd name="T36" fmla="*/ 0 w 410"/>
                <a:gd name="T37" fmla="*/ 1 h 779"/>
                <a:gd name="T38" fmla="*/ 0 w 410"/>
                <a:gd name="T39" fmla="*/ 1 h 779"/>
                <a:gd name="T40" fmla="*/ 1 w 410"/>
                <a:gd name="T41" fmla="*/ 1 h 779"/>
                <a:gd name="T42" fmla="*/ 1 w 410"/>
                <a:gd name="T43" fmla="*/ 1 h 779"/>
                <a:gd name="T44" fmla="*/ 1 w 410"/>
                <a:gd name="T45" fmla="*/ 1 h 779"/>
                <a:gd name="T46" fmla="*/ 1 w 410"/>
                <a:gd name="T47" fmla="*/ 1 h 779"/>
                <a:gd name="T48" fmla="*/ 1 w 410"/>
                <a:gd name="T49" fmla="*/ 1 h 779"/>
                <a:gd name="T50" fmla="*/ 1 w 410"/>
                <a:gd name="T51" fmla="*/ 1 h 779"/>
                <a:gd name="T52" fmla="*/ 1 w 410"/>
                <a:gd name="T53" fmla="*/ 1 h 779"/>
                <a:gd name="T54" fmla="*/ 1 w 410"/>
                <a:gd name="T55" fmla="*/ 0 h 779"/>
                <a:gd name="T56" fmla="*/ 1 w 410"/>
                <a:gd name="T57" fmla="*/ 0 h 779"/>
                <a:gd name="T58" fmla="*/ 1 w 410"/>
                <a:gd name="T59" fmla="*/ 0 h 779"/>
                <a:gd name="T60" fmla="*/ 1 w 410"/>
                <a:gd name="T61" fmla="*/ 0 h 779"/>
                <a:gd name="T62" fmla="*/ 1 w 410"/>
                <a:gd name="T63" fmla="*/ 0 h 779"/>
                <a:gd name="T64" fmla="*/ 1 w 410"/>
                <a:gd name="T65" fmla="*/ 0 h 779"/>
                <a:gd name="T66" fmla="*/ 1 w 410"/>
                <a:gd name="T67" fmla="*/ 0 h 779"/>
                <a:gd name="T68" fmla="*/ 1 w 410"/>
                <a:gd name="T69" fmla="*/ 0 h 779"/>
                <a:gd name="T70" fmla="*/ 1 w 410"/>
                <a:gd name="T71" fmla="*/ 0 h 779"/>
                <a:gd name="T72" fmla="*/ 0 w 410"/>
                <a:gd name="T73" fmla="*/ 0 h 779"/>
                <a:gd name="T74" fmla="*/ 0 w 410"/>
                <a:gd name="T75" fmla="*/ 0 h 779"/>
                <a:gd name="T76" fmla="*/ 0 w 410"/>
                <a:gd name="T77" fmla="*/ 0 h 779"/>
                <a:gd name="T78" fmla="*/ 0 w 410"/>
                <a:gd name="T79" fmla="*/ 0 h 779"/>
                <a:gd name="T80" fmla="*/ 0 w 410"/>
                <a:gd name="T81" fmla="*/ 1 h 779"/>
                <a:gd name="T82" fmla="*/ 0 w 410"/>
                <a:gd name="T83" fmla="*/ 1 h 779"/>
                <a:gd name="T84" fmla="*/ 0 w 410"/>
                <a:gd name="T85" fmla="*/ 1 h 779"/>
                <a:gd name="T86" fmla="*/ 0 w 410"/>
                <a:gd name="T87" fmla="*/ 1 h 779"/>
                <a:gd name="T88" fmla="*/ 0 w 410"/>
                <a:gd name="T89" fmla="*/ 1 h 779"/>
                <a:gd name="T90" fmla="*/ 0 w 410"/>
                <a:gd name="T91" fmla="*/ 1 h 779"/>
                <a:gd name="T92" fmla="*/ 0 w 410"/>
                <a:gd name="T93" fmla="*/ 1 h 779"/>
                <a:gd name="T94" fmla="*/ 0 w 410"/>
                <a:gd name="T95" fmla="*/ 1 h 779"/>
                <a:gd name="T96" fmla="*/ 0 w 410"/>
                <a:gd name="T97" fmla="*/ 1 h 7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0"/>
                <a:gd name="T148" fmla="*/ 0 h 779"/>
                <a:gd name="T149" fmla="*/ 410 w 410"/>
                <a:gd name="T150" fmla="*/ 779 h 7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0" h="779">
                  <a:moveTo>
                    <a:pt x="0" y="442"/>
                  </a:moveTo>
                  <a:lnTo>
                    <a:pt x="4" y="484"/>
                  </a:lnTo>
                  <a:lnTo>
                    <a:pt x="8" y="526"/>
                  </a:lnTo>
                  <a:lnTo>
                    <a:pt x="14" y="568"/>
                  </a:lnTo>
                  <a:lnTo>
                    <a:pt x="18" y="610"/>
                  </a:lnTo>
                  <a:lnTo>
                    <a:pt x="24" y="652"/>
                  </a:lnTo>
                  <a:lnTo>
                    <a:pt x="28" y="694"/>
                  </a:lnTo>
                  <a:lnTo>
                    <a:pt x="34" y="736"/>
                  </a:lnTo>
                  <a:lnTo>
                    <a:pt x="38" y="779"/>
                  </a:lnTo>
                  <a:lnTo>
                    <a:pt x="60" y="750"/>
                  </a:lnTo>
                  <a:lnTo>
                    <a:pt x="83" y="721"/>
                  </a:lnTo>
                  <a:lnTo>
                    <a:pt x="105" y="692"/>
                  </a:lnTo>
                  <a:lnTo>
                    <a:pt x="126" y="663"/>
                  </a:lnTo>
                  <a:lnTo>
                    <a:pt x="148" y="634"/>
                  </a:lnTo>
                  <a:lnTo>
                    <a:pt x="170" y="605"/>
                  </a:lnTo>
                  <a:lnTo>
                    <a:pt x="192" y="576"/>
                  </a:lnTo>
                  <a:lnTo>
                    <a:pt x="215" y="546"/>
                  </a:lnTo>
                  <a:lnTo>
                    <a:pt x="236" y="518"/>
                  </a:lnTo>
                  <a:lnTo>
                    <a:pt x="258" y="489"/>
                  </a:lnTo>
                  <a:lnTo>
                    <a:pt x="280" y="460"/>
                  </a:lnTo>
                  <a:lnTo>
                    <a:pt x="302" y="431"/>
                  </a:lnTo>
                  <a:lnTo>
                    <a:pt x="323" y="402"/>
                  </a:lnTo>
                  <a:lnTo>
                    <a:pt x="345" y="373"/>
                  </a:lnTo>
                  <a:lnTo>
                    <a:pt x="367" y="344"/>
                  </a:lnTo>
                  <a:lnTo>
                    <a:pt x="390" y="315"/>
                  </a:lnTo>
                  <a:lnTo>
                    <a:pt x="397" y="270"/>
                  </a:lnTo>
                  <a:lnTo>
                    <a:pt x="403" y="230"/>
                  </a:lnTo>
                  <a:lnTo>
                    <a:pt x="407" y="192"/>
                  </a:lnTo>
                  <a:lnTo>
                    <a:pt x="410" y="158"/>
                  </a:lnTo>
                  <a:lnTo>
                    <a:pt x="408" y="122"/>
                  </a:lnTo>
                  <a:lnTo>
                    <a:pt x="405" y="85"/>
                  </a:lnTo>
                  <a:lnTo>
                    <a:pt x="397" y="45"/>
                  </a:lnTo>
                  <a:lnTo>
                    <a:pt x="386" y="0"/>
                  </a:lnTo>
                  <a:lnTo>
                    <a:pt x="362" y="28"/>
                  </a:lnTo>
                  <a:lnTo>
                    <a:pt x="338" y="55"/>
                  </a:lnTo>
                  <a:lnTo>
                    <a:pt x="313" y="83"/>
                  </a:lnTo>
                  <a:lnTo>
                    <a:pt x="289" y="111"/>
                  </a:lnTo>
                  <a:lnTo>
                    <a:pt x="266" y="139"/>
                  </a:lnTo>
                  <a:lnTo>
                    <a:pt x="241" y="167"/>
                  </a:lnTo>
                  <a:lnTo>
                    <a:pt x="217" y="193"/>
                  </a:lnTo>
                  <a:lnTo>
                    <a:pt x="192" y="221"/>
                  </a:lnTo>
                  <a:lnTo>
                    <a:pt x="168" y="249"/>
                  </a:lnTo>
                  <a:lnTo>
                    <a:pt x="145" y="276"/>
                  </a:lnTo>
                  <a:lnTo>
                    <a:pt x="120" y="304"/>
                  </a:lnTo>
                  <a:lnTo>
                    <a:pt x="96" y="332"/>
                  </a:lnTo>
                  <a:lnTo>
                    <a:pt x="72" y="360"/>
                  </a:lnTo>
                  <a:lnTo>
                    <a:pt x="48" y="386"/>
                  </a:lnTo>
                  <a:lnTo>
                    <a:pt x="24" y="414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3D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6" name="Freeform 96"/>
            <p:cNvSpPr>
              <a:spLocks/>
            </p:cNvSpPr>
            <p:nvPr/>
          </p:nvSpPr>
          <p:spPr bwMode="auto">
            <a:xfrm>
              <a:off x="5219" y="2497"/>
              <a:ext cx="51" cy="95"/>
            </a:xfrm>
            <a:custGeom>
              <a:avLst/>
              <a:gdLst>
                <a:gd name="T0" fmla="*/ 0 w 407"/>
                <a:gd name="T1" fmla="*/ 1 h 756"/>
                <a:gd name="T2" fmla="*/ 0 w 407"/>
                <a:gd name="T3" fmla="*/ 1 h 756"/>
                <a:gd name="T4" fmla="*/ 0 w 407"/>
                <a:gd name="T5" fmla="*/ 1 h 756"/>
                <a:gd name="T6" fmla="*/ 0 w 407"/>
                <a:gd name="T7" fmla="*/ 1 h 756"/>
                <a:gd name="T8" fmla="*/ 0 w 407"/>
                <a:gd name="T9" fmla="*/ 1 h 756"/>
                <a:gd name="T10" fmla="*/ 0 w 407"/>
                <a:gd name="T11" fmla="*/ 1 h 756"/>
                <a:gd name="T12" fmla="*/ 0 w 407"/>
                <a:gd name="T13" fmla="*/ 1 h 756"/>
                <a:gd name="T14" fmla="*/ 0 w 407"/>
                <a:gd name="T15" fmla="*/ 1 h 756"/>
                <a:gd name="T16" fmla="*/ 0 w 407"/>
                <a:gd name="T17" fmla="*/ 2 h 756"/>
                <a:gd name="T18" fmla="*/ 0 w 407"/>
                <a:gd name="T19" fmla="*/ 1 h 756"/>
                <a:gd name="T20" fmla="*/ 0 w 407"/>
                <a:gd name="T21" fmla="*/ 1 h 756"/>
                <a:gd name="T22" fmla="*/ 0 w 407"/>
                <a:gd name="T23" fmla="*/ 1 h 756"/>
                <a:gd name="T24" fmla="*/ 0 w 407"/>
                <a:gd name="T25" fmla="*/ 1 h 756"/>
                <a:gd name="T26" fmla="*/ 0 w 407"/>
                <a:gd name="T27" fmla="*/ 1 h 756"/>
                <a:gd name="T28" fmla="*/ 0 w 407"/>
                <a:gd name="T29" fmla="*/ 1 h 756"/>
                <a:gd name="T30" fmla="*/ 0 w 407"/>
                <a:gd name="T31" fmla="*/ 1 h 756"/>
                <a:gd name="T32" fmla="*/ 0 w 407"/>
                <a:gd name="T33" fmla="*/ 1 h 756"/>
                <a:gd name="T34" fmla="*/ 1 w 407"/>
                <a:gd name="T35" fmla="*/ 1 h 756"/>
                <a:gd name="T36" fmla="*/ 1 w 407"/>
                <a:gd name="T37" fmla="*/ 1 h 756"/>
                <a:gd name="T38" fmla="*/ 1 w 407"/>
                <a:gd name="T39" fmla="*/ 1 h 756"/>
                <a:gd name="T40" fmla="*/ 1 w 407"/>
                <a:gd name="T41" fmla="*/ 1 h 756"/>
                <a:gd name="T42" fmla="*/ 1 w 407"/>
                <a:gd name="T43" fmla="*/ 1 h 756"/>
                <a:gd name="T44" fmla="*/ 1 w 407"/>
                <a:gd name="T45" fmla="*/ 1 h 756"/>
                <a:gd name="T46" fmla="*/ 1 w 407"/>
                <a:gd name="T47" fmla="*/ 1 h 756"/>
                <a:gd name="T48" fmla="*/ 1 w 407"/>
                <a:gd name="T49" fmla="*/ 1 h 756"/>
                <a:gd name="T50" fmla="*/ 1 w 407"/>
                <a:gd name="T51" fmla="*/ 1 h 756"/>
                <a:gd name="T52" fmla="*/ 1 w 407"/>
                <a:gd name="T53" fmla="*/ 0 h 756"/>
                <a:gd name="T54" fmla="*/ 1 w 407"/>
                <a:gd name="T55" fmla="*/ 0 h 756"/>
                <a:gd name="T56" fmla="*/ 1 w 407"/>
                <a:gd name="T57" fmla="*/ 0 h 756"/>
                <a:gd name="T58" fmla="*/ 1 w 407"/>
                <a:gd name="T59" fmla="*/ 0 h 756"/>
                <a:gd name="T60" fmla="*/ 1 w 407"/>
                <a:gd name="T61" fmla="*/ 0 h 756"/>
                <a:gd name="T62" fmla="*/ 1 w 407"/>
                <a:gd name="T63" fmla="*/ 0 h 756"/>
                <a:gd name="T64" fmla="*/ 1 w 407"/>
                <a:gd name="T65" fmla="*/ 0 h 756"/>
                <a:gd name="T66" fmla="*/ 1 w 407"/>
                <a:gd name="T67" fmla="*/ 0 h 756"/>
                <a:gd name="T68" fmla="*/ 1 w 407"/>
                <a:gd name="T69" fmla="*/ 0 h 756"/>
                <a:gd name="T70" fmla="*/ 1 w 407"/>
                <a:gd name="T71" fmla="*/ 0 h 756"/>
                <a:gd name="T72" fmla="*/ 1 w 407"/>
                <a:gd name="T73" fmla="*/ 0 h 756"/>
                <a:gd name="T74" fmla="*/ 1 w 407"/>
                <a:gd name="T75" fmla="*/ 0 h 756"/>
                <a:gd name="T76" fmla="*/ 1 w 407"/>
                <a:gd name="T77" fmla="*/ 0 h 756"/>
                <a:gd name="T78" fmla="*/ 0 w 407"/>
                <a:gd name="T79" fmla="*/ 0 h 756"/>
                <a:gd name="T80" fmla="*/ 0 w 407"/>
                <a:gd name="T81" fmla="*/ 1 h 756"/>
                <a:gd name="T82" fmla="*/ 0 w 407"/>
                <a:gd name="T83" fmla="*/ 1 h 756"/>
                <a:gd name="T84" fmla="*/ 0 w 407"/>
                <a:gd name="T85" fmla="*/ 1 h 756"/>
                <a:gd name="T86" fmla="*/ 0 w 407"/>
                <a:gd name="T87" fmla="*/ 1 h 756"/>
                <a:gd name="T88" fmla="*/ 0 w 407"/>
                <a:gd name="T89" fmla="*/ 1 h 756"/>
                <a:gd name="T90" fmla="*/ 0 w 407"/>
                <a:gd name="T91" fmla="*/ 1 h 756"/>
                <a:gd name="T92" fmla="*/ 0 w 407"/>
                <a:gd name="T93" fmla="*/ 1 h 756"/>
                <a:gd name="T94" fmla="*/ 0 w 407"/>
                <a:gd name="T95" fmla="*/ 1 h 756"/>
                <a:gd name="T96" fmla="*/ 0 w 407"/>
                <a:gd name="T97" fmla="*/ 1 h 7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7"/>
                <a:gd name="T148" fmla="*/ 0 h 756"/>
                <a:gd name="T149" fmla="*/ 407 w 407"/>
                <a:gd name="T150" fmla="*/ 756 h 7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7" h="756">
                  <a:moveTo>
                    <a:pt x="0" y="440"/>
                  </a:moveTo>
                  <a:lnTo>
                    <a:pt x="4" y="480"/>
                  </a:lnTo>
                  <a:lnTo>
                    <a:pt x="9" y="519"/>
                  </a:lnTo>
                  <a:lnTo>
                    <a:pt x="13" y="559"/>
                  </a:lnTo>
                  <a:lnTo>
                    <a:pt x="18" y="597"/>
                  </a:lnTo>
                  <a:lnTo>
                    <a:pt x="23" y="637"/>
                  </a:lnTo>
                  <a:lnTo>
                    <a:pt x="27" y="677"/>
                  </a:lnTo>
                  <a:lnTo>
                    <a:pt x="33" y="716"/>
                  </a:lnTo>
                  <a:lnTo>
                    <a:pt x="37" y="756"/>
                  </a:lnTo>
                  <a:lnTo>
                    <a:pt x="59" y="727"/>
                  </a:lnTo>
                  <a:lnTo>
                    <a:pt x="82" y="699"/>
                  </a:lnTo>
                  <a:lnTo>
                    <a:pt x="104" y="670"/>
                  </a:lnTo>
                  <a:lnTo>
                    <a:pt x="125" y="642"/>
                  </a:lnTo>
                  <a:lnTo>
                    <a:pt x="147" y="613"/>
                  </a:lnTo>
                  <a:lnTo>
                    <a:pt x="169" y="584"/>
                  </a:lnTo>
                  <a:lnTo>
                    <a:pt x="191" y="555"/>
                  </a:lnTo>
                  <a:lnTo>
                    <a:pt x="214" y="526"/>
                  </a:lnTo>
                  <a:lnTo>
                    <a:pt x="235" y="498"/>
                  </a:lnTo>
                  <a:lnTo>
                    <a:pt x="257" y="469"/>
                  </a:lnTo>
                  <a:lnTo>
                    <a:pt x="279" y="441"/>
                  </a:lnTo>
                  <a:lnTo>
                    <a:pt x="301" y="412"/>
                  </a:lnTo>
                  <a:lnTo>
                    <a:pt x="322" y="383"/>
                  </a:lnTo>
                  <a:lnTo>
                    <a:pt x="344" y="354"/>
                  </a:lnTo>
                  <a:lnTo>
                    <a:pt x="366" y="326"/>
                  </a:lnTo>
                  <a:lnTo>
                    <a:pt x="389" y="298"/>
                  </a:lnTo>
                  <a:lnTo>
                    <a:pt x="396" y="254"/>
                  </a:lnTo>
                  <a:lnTo>
                    <a:pt x="402" y="215"/>
                  </a:lnTo>
                  <a:lnTo>
                    <a:pt x="406" y="181"/>
                  </a:lnTo>
                  <a:lnTo>
                    <a:pt x="407" y="148"/>
                  </a:lnTo>
                  <a:lnTo>
                    <a:pt x="407" y="114"/>
                  </a:lnTo>
                  <a:lnTo>
                    <a:pt x="403" y="80"/>
                  </a:lnTo>
                  <a:lnTo>
                    <a:pt x="396" y="42"/>
                  </a:lnTo>
                  <a:lnTo>
                    <a:pt x="385" y="0"/>
                  </a:lnTo>
                  <a:lnTo>
                    <a:pt x="361" y="28"/>
                  </a:lnTo>
                  <a:lnTo>
                    <a:pt x="338" y="54"/>
                  </a:lnTo>
                  <a:lnTo>
                    <a:pt x="313" y="82"/>
                  </a:lnTo>
                  <a:lnTo>
                    <a:pt x="289" y="110"/>
                  </a:lnTo>
                  <a:lnTo>
                    <a:pt x="265" y="138"/>
                  </a:lnTo>
                  <a:lnTo>
                    <a:pt x="241" y="164"/>
                  </a:lnTo>
                  <a:lnTo>
                    <a:pt x="217" y="192"/>
                  </a:lnTo>
                  <a:lnTo>
                    <a:pt x="192" y="220"/>
                  </a:lnTo>
                  <a:lnTo>
                    <a:pt x="168" y="248"/>
                  </a:lnTo>
                  <a:lnTo>
                    <a:pt x="145" y="274"/>
                  </a:lnTo>
                  <a:lnTo>
                    <a:pt x="120" y="302"/>
                  </a:lnTo>
                  <a:lnTo>
                    <a:pt x="96" y="330"/>
                  </a:lnTo>
                  <a:lnTo>
                    <a:pt x="72" y="358"/>
                  </a:lnTo>
                  <a:lnTo>
                    <a:pt x="48" y="384"/>
                  </a:lnTo>
                  <a:lnTo>
                    <a:pt x="24" y="412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4238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7" name="Freeform 97"/>
            <p:cNvSpPr>
              <a:spLocks/>
            </p:cNvSpPr>
            <p:nvPr/>
          </p:nvSpPr>
          <p:spPr bwMode="auto">
            <a:xfrm>
              <a:off x="5219" y="2499"/>
              <a:ext cx="51" cy="92"/>
            </a:xfrm>
            <a:custGeom>
              <a:avLst/>
              <a:gdLst>
                <a:gd name="T0" fmla="*/ 0 w 405"/>
                <a:gd name="T1" fmla="*/ 1 h 736"/>
                <a:gd name="T2" fmla="*/ 0 w 405"/>
                <a:gd name="T3" fmla="*/ 1 h 736"/>
                <a:gd name="T4" fmla="*/ 0 w 405"/>
                <a:gd name="T5" fmla="*/ 1 h 736"/>
                <a:gd name="T6" fmla="*/ 0 w 405"/>
                <a:gd name="T7" fmla="*/ 1 h 736"/>
                <a:gd name="T8" fmla="*/ 0 w 405"/>
                <a:gd name="T9" fmla="*/ 1 h 736"/>
                <a:gd name="T10" fmla="*/ 0 w 405"/>
                <a:gd name="T11" fmla="*/ 1 h 736"/>
                <a:gd name="T12" fmla="*/ 0 w 405"/>
                <a:gd name="T13" fmla="*/ 1 h 736"/>
                <a:gd name="T14" fmla="*/ 0 w 405"/>
                <a:gd name="T15" fmla="*/ 1 h 736"/>
                <a:gd name="T16" fmla="*/ 0 w 405"/>
                <a:gd name="T17" fmla="*/ 1 h 736"/>
                <a:gd name="T18" fmla="*/ 0 w 405"/>
                <a:gd name="T19" fmla="*/ 1 h 736"/>
                <a:gd name="T20" fmla="*/ 0 w 405"/>
                <a:gd name="T21" fmla="*/ 1 h 736"/>
                <a:gd name="T22" fmla="*/ 0 w 405"/>
                <a:gd name="T23" fmla="*/ 1 h 736"/>
                <a:gd name="T24" fmla="*/ 0 w 405"/>
                <a:gd name="T25" fmla="*/ 1 h 736"/>
                <a:gd name="T26" fmla="*/ 0 w 405"/>
                <a:gd name="T27" fmla="*/ 1 h 736"/>
                <a:gd name="T28" fmla="*/ 0 w 405"/>
                <a:gd name="T29" fmla="*/ 1 h 736"/>
                <a:gd name="T30" fmla="*/ 0 w 405"/>
                <a:gd name="T31" fmla="*/ 1 h 736"/>
                <a:gd name="T32" fmla="*/ 0 w 405"/>
                <a:gd name="T33" fmla="*/ 1 h 736"/>
                <a:gd name="T34" fmla="*/ 1 w 405"/>
                <a:gd name="T35" fmla="*/ 1 h 736"/>
                <a:gd name="T36" fmla="*/ 1 w 405"/>
                <a:gd name="T37" fmla="*/ 1 h 736"/>
                <a:gd name="T38" fmla="*/ 1 w 405"/>
                <a:gd name="T39" fmla="*/ 1 h 736"/>
                <a:gd name="T40" fmla="*/ 1 w 405"/>
                <a:gd name="T41" fmla="*/ 1 h 736"/>
                <a:gd name="T42" fmla="*/ 1 w 405"/>
                <a:gd name="T43" fmla="*/ 1 h 736"/>
                <a:gd name="T44" fmla="*/ 1 w 405"/>
                <a:gd name="T45" fmla="*/ 1 h 736"/>
                <a:gd name="T46" fmla="*/ 1 w 405"/>
                <a:gd name="T47" fmla="*/ 1 h 736"/>
                <a:gd name="T48" fmla="*/ 1 w 405"/>
                <a:gd name="T49" fmla="*/ 1 h 736"/>
                <a:gd name="T50" fmla="*/ 1 w 405"/>
                <a:gd name="T51" fmla="*/ 1 h 736"/>
                <a:gd name="T52" fmla="*/ 1 w 405"/>
                <a:gd name="T53" fmla="*/ 0 h 736"/>
                <a:gd name="T54" fmla="*/ 1 w 405"/>
                <a:gd name="T55" fmla="*/ 0 h 736"/>
                <a:gd name="T56" fmla="*/ 1 w 405"/>
                <a:gd name="T57" fmla="*/ 0 h 736"/>
                <a:gd name="T58" fmla="*/ 1 w 405"/>
                <a:gd name="T59" fmla="*/ 0 h 736"/>
                <a:gd name="T60" fmla="*/ 1 w 405"/>
                <a:gd name="T61" fmla="*/ 0 h 736"/>
                <a:gd name="T62" fmla="*/ 1 w 405"/>
                <a:gd name="T63" fmla="*/ 0 h 736"/>
                <a:gd name="T64" fmla="*/ 1 w 405"/>
                <a:gd name="T65" fmla="*/ 0 h 736"/>
                <a:gd name="T66" fmla="*/ 1 w 405"/>
                <a:gd name="T67" fmla="*/ 0 h 736"/>
                <a:gd name="T68" fmla="*/ 1 w 405"/>
                <a:gd name="T69" fmla="*/ 0 h 736"/>
                <a:gd name="T70" fmla="*/ 1 w 405"/>
                <a:gd name="T71" fmla="*/ 0 h 736"/>
                <a:gd name="T72" fmla="*/ 1 w 405"/>
                <a:gd name="T73" fmla="*/ 0 h 736"/>
                <a:gd name="T74" fmla="*/ 1 w 405"/>
                <a:gd name="T75" fmla="*/ 0 h 736"/>
                <a:gd name="T76" fmla="*/ 1 w 405"/>
                <a:gd name="T77" fmla="*/ 0 h 736"/>
                <a:gd name="T78" fmla="*/ 0 w 405"/>
                <a:gd name="T79" fmla="*/ 0 h 736"/>
                <a:gd name="T80" fmla="*/ 0 w 405"/>
                <a:gd name="T81" fmla="*/ 0 h 736"/>
                <a:gd name="T82" fmla="*/ 0 w 405"/>
                <a:gd name="T83" fmla="*/ 1 h 736"/>
                <a:gd name="T84" fmla="*/ 0 w 405"/>
                <a:gd name="T85" fmla="*/ 1 h 736"/>
                <a:gd name="T86" fmla="*/ 0 w 405"/>
                <a:gd name="T87" fmla="*/ 1 h 736"/>
                <a:gd name="T88" fmla="*/ 0 w 405"/>
                <a:gd name="T89" fmla="*/ 1 h 736"/>
                <a:gd name="T90" fmla="*/ 0 w 405"/>
                <a:gd name="T91" fmla="*/ 1 h 736"/>
                <a:gd name="T92" fmla="*/ 0 w 405"/>
                <a:gd name="T93" fmla="*/ 1 h 736"/>
                <a:gd name="T94" fmla="*/ 0 w 405"/>
                <a:gd name="T95" fmla="*/ 1 h 736"/>
                <a:gd name="T96" fmla="*/ 0 w 405"/>
                <a:gd name="T97" fmla="*/ 1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5"/>
                <a:gd name="T148" fmla="*/ 0 h 736"/>
                <a:gd name="T149" fmla="*/ 405 w 405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5" h="736">
                  <a:moveTo>
                    <a:pt x="0" y="437"/>
                  </a:moveTo>
                  <a:lnTo>
                    <a:pt x="4" y="475"/>
                  </a:lnTo>
                  <a:lnTo>
                    <a:pt x="9" y="512"/>
                  </a:lnTo>
                  <a:lnTo>
                    <a:pt x="13" y="550"/>
                  </a:lnTo>
                  <a:lnTo>
                    <a:pt x="18" y="586"/>
                  </a:lnTo>
                  <a:lnTo>
                    <a:pt x="22" y="624"/>
                  </a:lnTo>
                  <a:lnTo>
                    <a:pt x="26" y="662"/>
                  </a:lnTo>
                  <a:lnTo>
                    <a:pt x="31" y="698"/>
                  </a:lnTo>
                  <a:lnTo>
                    <a:pt x="35" y="736"/>
                  </a:lnTo>
                  <a:lnTo>
                    <a:pt x="57" y="707"/>
                  </a:lnTo>
                  <a:lnTo>
                    <a:pt x="80" y="680"/>
                  </a:lnTo>
                  <a:lnTo>
                    <a:pt x="102" y="651"/>
                  </a:lnTo>
                  <a:lnTo>
                    <a:pt x="124" y="622"/>
                  </a:lnTo>
                  <a:lnTo>
                    <a:pt x="145" y="594"/>
                  </a:lnTo>
                  <a:lnTo>
                    <a:pt x="167" y="565"/>
                  </a:lnTo>
                  <a:lnTo>
                    <a:pt x="189" y="536"/>
                  </a:lnTo>
                  <a:lnTo>
                    <a:pt x="212" y="507"/>
                  </a:lnTo>
                  <a:lnTo>
                    <a:pt x="234" y="480"/>
                  </a:lnTo>
                  <a:lnTo>
                    <a:pt x="256" y="451"/>
                  </a:lnTo>
                  <a:lnTo>
                    <a:pt x="278" y="422"/>
                  </a:lnTo>
                  <a:lnTo>
                    <a:pt x="300" y="394"/>
                  </a:lnTo>
                  <a:lnTo>
                    <a:pt x="321" y="365"/>
                  </a:lnTo>
                  <a:lnTo>
                    <a:pt x="343" y="336"/>
                  </a:lnTo>
                  <a:lnTo>
                    <a:pt x="366" y="309"/>
                  </a:lnTo>
                  <a:lnTo>
                    <a:pt x="388" y="280"/>
                  </a:lnTo>
                  <a:lnTo>
                    <a:pt x="394" y="239"/>
                  </a:lnTo>
                  <a:lnTo>
                    <a:pt x="400" y="202"/>
                  </a:lnTo>
                  <a:lnTo>
                    <a:pt x="404" y="170"/>
                  </a:lnTo>
                  <a:lnTo>
                    <a:pt x="405" y="139"/>
                  </a:lnTo>
                  <a:lnTo>
                    <a:pt x="404" y="109"/>
                  </a:lnTo>
                  <a:lnTo>
                    <a:pt x="401" y="76"/>
                  </a:lnTo>
                  <a:lnTo>
                    <a:pt x="394" y="41"/>
                  </a:lnTo>
                  <a:lnTo>
                    <a:pt x="383" y="0"/>
                  </a:lnTo>
                  <a:lnTo>
                    <a:pt x="359" y="28"/>
                  </a:lnTo>
                  <a:lnTo>
                    <a:pt x="336" y="54"/>
                  </a:lnTo>
                  <a:lnTo>
                    <a:pt x="311" y="82"/>
                  </a:lnTo>
                  <a:lnTo>
                    <a:pt x="288" y="110"/>
                  </a:lnTo>
                  <a:lnTo>
                    <a:pt x="264" y="136"/>
                  </a:lnTo>
                  <a:lnTo>
                    <a:pt x="240" y="164"/>
                  </a:lnTo>
                  <a:lnTo>
                    <a:pt x="216" y="192"/>
                  </a:lnTo>
                  <a:lnTo>
                    <a:pt x="192" y="219"/>
                  </a:lnTo>
                  <a:lnTo>
                    <a:pt x="168" y="246"/>
                  </a:lnTo>
                  <a:lnTo>
                    <a:pt x="144" y="274"/>
                  </a:lnTo>
                  <a:lnTo>
                    <a:pt x="120" y="301"/>
                  </a:lnTo>
                  <a:lnTo>
                    <a:pt x="96" y="329"/>
                  </a:lnTo>
                  <a:lnTo>
                    <a:pt x="72" y="355"/>
                  </a:lnTo>
                  <a:lnTo>
                    <a:pt x="48" y="383"/>
                  </a:lnTo>
                  <a:lnTo>
                    <a:pt x="24" y="410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423A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8" name="Freeform 98"/>
            <p:cNvSpPr>
              <a:spLocks/>
            </p:cNvSpPr>
            <p:nvPr/>
          </p:nvSpPr>
          <p:spPr bwMode="auto">
            <a:xfrm>
              <a:off x="5219" y="2500"/>
              <a:ext cx="51" cy="89"/>
            </a:xfrm>
            <a:custGeom>
              <a:avLst/>
              <a:gdLst>
                <a:gd name="T0" fmla="*/ 0 w 404"/>
                <a:gd name="T1" fmla="*/ 1 h 714"/>
                <a:gd name="T2" fmla="*/ 0 w 404"/>
                <a:gd name="T3" fmla="*/ 1 h 714"/>
                <a:gd name="T4" fmla="*/ 0 w 404"/>
                <a:gd name="T5" fmla="*/ 1 h 714"/>
                <a:gd name="T6" fmla="*/ 0 w 404"/>
                <a:gd name="T7" fmla="*/ 1 h 714"/>
                <a:gd name="T8" fmla="*/ 0 w 404"/>
                <a:gd name="T9" fmla="*/ 1 h 714"/>
                <a:gd name="T10" fmla="*/ 0 w 404"/>
                <a:gd name="T11" fmla="*/ 1 h 714"/>
                <a:gd name="T12" fmla="*/ 0 w 404"/>
                <a:gd name="T13" fmla="*/ 1 h 714"/>
                <a:gd name="T14" fmla="*/ 0 w 404"/>
                <a:gd name="T15" fmla="*/ 1 h 714"/>
                <a:gd name="T16" fmla="*/ 0 w 404"/>
                <a:gd name="T17" fmla="*/ 1 h 714"/>
                <a:gd name="T18" fmla="*/ 0 w 404"/>
                <a:gd name="T19" fmla="*/ 1 h 714"/>
                <a:gd name="T20" fmla="*/ 0 w 404"/>
                <a:gd name="T21" fmla="*/ 1 h 714"/>
                <a:gd name="T22" fmla="*/ 0 w 404"/>
                <a:gd name="T23" fmla="*/ 1 h 714"/>
                <a:gd name="T24" fmla="*/ 0 w 404"/>
                <a:gd name="T25" fmla="*/ 1 h 714"/>
                <a:gd name="T26" fmla="*/ 0 w 404"/>
                <a:gd name="T27" fmla="*/ 1 h 714"/>
                <a:gd name="T28" fmla="*/ 0 w 404"/>
                <a:gd name="T29" fmla="*/ 1 h 714"/>
                <a:gd name="T30" fmla="*/ 0 w 404"/>
                <a:gd name="T31" fmla="*/ 1 h 714"/>
                <a:gd name="T32" fmla="*/ 0 w 404"/>
                <a:gd name="T33" fmla="*/ 1 h 714"/>
                <a:gd name="T34" fmla="*/ 1 w 404"/>
                <a:gd name="T35" fmla="*/ 1 h 714"/>
                <a:gd name="T36" fmla="*/ 1 w 404"/>
                <a:gd name="T37" fmla="*/ 1 h 714"/>
                <a:gd name="T38" fmla="*/ 1 w 404"/>
                <a:gd name="T39" fmla="*/ 1 h 714"/>
                <a:gd name="T40" fmla="*/ 1 w 404"/>
                <a:gd name="T41" fmla="*/ 1 h 714"/>
                <a:gd name="T42" fmla="*/ 1 w 404"/>
                <a:gd name="T43" fmla="*/ 1 h 714"/>
                <a:gd name="T44" fmla="*/ 1 w 404"/>
                <a:gd name="T45" fmla="*/ 1 h 714"/>
                <a:gd name="T46" fmla="*/ 1 w 404"/>
                <a:gd name="T47" fmla="*/ 0 h 714"/>
                <a:gd name="T48" fmla="*/ 1 w 404"/>
                <a:gd name="T49" fmla="*/ 0 h 714"/>
                <a:gd name="T50" fmla="*/ 1 w 404"/>
                <a:gd name="T51" fmla="*/ 0 h 714"/>
                <a:gd name="T52" fmla="*/ 1 w 404"/>
                <a:gd name="T53" fmla="*/ 0 h 714"/>
                <a:gd name="T54" fmla="*/ 1 w 404"/>
                <a:gd name="T55" fmla="*/ 0 h 714"/>
                <a:gd name="T56" fmla="*/ 1 w 404"/>
                <a:gd name="T57" fmla="*/ 0 h 714"/>
                <a:gd name="T58" fmla="*/ 1 w 404"/>
                <a:gd name="T59" fmla="*/ 0 h 714"/>
                <a:gd name="T60" fmla="*/ 1 w 404"/>
                <a:gd name="T61" fmla="*/ 0 h 714"/>
                <a:gd name="T62" fmla="*/ 1 w 404"/>
                <a:gd name="T63" fmla="*/ 0 h 714"/>
                <a:gd name="T64" fmla="*/ 1 w 404"/>
                <a:gd name="T65" fmla="*/ 0 h 714"/>
                <a:gd name="T66" fmla="*/ 1 w 404"/>
                <a:gd name="T67" fmla="*/ 0 h 714"/>
                <a:gd name="T68" fmla="*/ 1 w 404"/>
                <a:gd name="T69" fmla="*/ 0 h 714"/>
                <a:gd name="T70" fmla="*/ 0 w 404"/>
                <a:gd name="T71" fmla="*/ 0 h 714"/>
                <a:gd name="T72" fmla="*/ 0 w 404"/>
                <a:gd name="T73" fmla="*/ 0 h 714"/>
                <a:gd name="T74" fmla="*/ 0 w 404"/>
                <a:gd name="T75" fmla="*/ 0 h 714"/>
                <a:gd name="T76" fmla="*/ 0 w 404"/>
                <a:gd name="T77" fmla="*/ 0 h 714"/>
                <a:gd name="T78" fmla="*/ 0 w 404"/>
                <a:gd name="T79" fmla="*/ 1 h 714"/>
                <a:gd name="T80" fmla="*/ 0 w 404"/>
                <a:gd name="T81" fmla="*/ 1 h 714"/>
                <a:gd name="T82" fmla="*/ 0 w 404"/>
                <a:gd name="T83" fmla="*/ 1 h 714"/>
                <a:gd name="T84" fmla="*/ 0 w 404"/>
                <a:gd name="T85" fmla="*/ 1 h 714"/>
                <a:gd name="T86" fmla="*/ 0 w 404"/>
                <a:gd name="T87" fmla="*/ 1 h 714"/>
                <a:gd name="T88" fmla="*/ 0 w 404"/>
                <a:gd name="T89" fmla="*/ 1 h 7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4"/>
                <a:gd name="T136" fmla="*/ 0 h 714"/>
                <a:gd name="T137" fmla="*/ 404 w 404"/>
                <a:gd name="T138" fmla="*/ 714 h 7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4" h="714">
                  <a:moveTo>
                    <a:pt x="0" y="434"/>
                  </a:moveTo>
                  <a:lnTo>
                    <a:pt x="4" y="469"/>
                  </a:lnTo>
                  <a:lnTo>
                    <a:pt x="9" y="504"/>
                  </a:lnTo>
                  <a:lnTo>
                    <a:pt x="12" y="539"/>
                  </a:lnTo>
                  <a:lnTo>
                    <a:pt x="17" y="574"/>
                  </a:lnTo>
                  <a:lnTo>
                    <a:pt x="21" y="608"/>
                  </a:lnTo>
                  <a:lnTo>
                    <a:pt x="25" y="644"/>
                  </a:lnTo>
                  <a:lnTo>
                    <a:pt x="30" y="678"/>
                  </a:lnTo>
                  <a:lnTo>
                    <a:pt x="34" y="714"/>
                  </a:lnTo>
                  <a:lnTo>
                    <a:pt x="56" y="686"/>
                  </a:lnTo>
                  <a:lnTo>
                    <a:pt x="79" y="657"/>
                  </a:lnTo>
                  <a:lnTo>
                    <a:pt x="101" y="630"/>
                  </a:lnTo>
                  <a:lnTo>
                    <a:pt x="123" y="601"/>
                  </a:lnTo>
                  <a:lnTo>
                    <a:pt x="144" y="573"/>
                  </a:lnTo>
                  <a:lnTo>
                    <a:pt x="166" y="544"/>
                  </a:lnTo>
                  <a:lnTo>
                    <a:pt x="188" y="516"/>
                  </a:lnTo>
                  <a:lnTo>
                    <a:pt x="211" y="487"/>
                  </a:lnTo>
                  <a:lnTo>
                    <a:pt x="233" y="460"/>
                  </a:lnTo>
                  <a:lnTo>
                    <a:pt x="255" y="431"/>
                  </a:lnTo>
                  <a:lnTo>
                    <a:pt x="277" y="403"/>
                  </a:lnTo>
                  <a:lnTo>
                    <a:pt x="299" y="374"/>
                  </a:lnTo>
                  <a:lnTo>
                    <a:pt x="321" y="346"/>
                  </a:lnTo>
                  <a:lnTo>
                    <a:pt x="344" y="319"/>
                  </a:lnTo>
                  <a:lnTo>
                    <a:pt x="366" y="290"/>
                  </a:lnTo>
                  <a:lnTo>
                    <a:pt x="388" y="262"/>
                  </a:lnTo>
                  <a:lnTo>
                    <a:pt x="399" y="188"/>
                  </a:lnTo>
                  <a:lnTo>
                    <a:pt x="404" y="130"/>
                  </a:lnTo>
                  <a:lnTo>
                    <a:pt x="399" y="72"/>
                  </a:lnTo>
                  <a:lnTo>
                    <a:pt x="383" y="0"/>
                  </a:lnTo>
                  <a:lnTo>
                    <a:pt x="359" y="26"/>
                  </a:lnTo>
                  <a:lnTo>
                    <a:pt x="336" y="54"/>
                  </a:lnTo>
                  <a:lnTo>
                    <a:pt x="311" y="81"/>
                  </a:lnTo>
                  <a:lnTo>
                    <a:pt x="288" y="109"/>
                  </a:lnTo>
                  <a:lnTo>
                    <a:pt x="264" y="135"/>
                  </a:lnTo>
                  <a:lnTo>
                    <a:pt x="240" y="163"/>
                  </a:lnTo>
                  <a:lnTo>
                    <a:pt x="216" y="190"/>
                  </a:lnTo>
                  <a:lnTo>
                    <a:pt x="193" y="216"/>
                  </a:lnTo>
                  <a:lnTo>
                    <a:pt x="168" y="244"/>
                  </a:lnTo>
                  <a:lnTo>
                    <a:pt x="145" y="271"/>
                  </a:lnTo>
                  <a:lnTo>
                    <a:pt x="121" y="299"/>
                  </a:lnTo>
                  <a:lnTo>
                    <a:pt x="96" y="325"/>
                  </a:lnTo>
                  <a:lnTo>
                    <a:pt x="73" y="353"/>
                  </a:lnTo>
                  <a:lnTo>
                    <a:pt x="49" y="380"/>
                  </a:lnTo>
                  <a:lnTo>
                    <a:pt x="24" y="407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443D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899" name="Freeform 99"/>
            <p:cNvSpPr>
              <a:spLocks/>
            </p:cNvSpPr>
            <p:nvPr/>
          </p:nvSpPr>
          <p:spPr bwMode="auto">
            <a:xfrm>
              <a:off x="5220" y="2501"/>
              <a:ext cx="50" cy="87"/>
            </a:xfrm>
            <a:custGeom>
              <a:avLst/>
              <a:gdLst>
                <a:gd name="T0" fmla="*/ 0 w 401"/>
                <a:gd name="T1" fmla="*/ 1 h 693"/>
                <a:gd name="T2" fmla="*/ 0 w 401"/>
                <a:gd name="T3" fmla="*/ 1 h 693"/>
                <a:gd name="T4" fmla="*/ 0 w 401"/>
                <a:gd name="T5" fmla="*/ 1 h 693"/>
                <a:gd name="T6" fmla="*/ 0 w 401"/>
                <a:gd name="T7" fmla="*/ 1 h 693"/>
                <a:gd name="T8" fmla="*/ 0 w 401"/>
                <a:gd name="T9" fmla="*/ 1 h 693"/>
                <a:gd name="T10" fmla="*/ 0 w 401"/>
                <a:gd name="T11" fmla="*/ 1 h 693"/>
                <a:gd name="T12" fmla="*/ 0 w 401"/>
                <a:gd name="T13" fmla="*/ 1 h 693"/>
                <a:gd name="T14" fmla="*/ 0 w 401"/>
                <a:gd name="T15" fmla="*/ 1 h 693"/>
                <a:gd name="T16" fmla="*/ 0 w 401"/>
                <a:gd name="T17" fmla="*/ 1 h 693"/>
                <a:gd name="T18" fmla="*/ 0 w 401"/>
                <a:gd name="T19" fmla="*/ 1 h 693"/>
                <a:gd name="T20" fmla="*/ 0 w 401"/>
                <a:gd name="T21" fmla="*/ 1 h 693"/>
                <a:gd name="T22" fmla="*/ 0 w 401"/>
                <a:gd name="T23" fmla="*/ 1 h 693"/>
                <a:gd name="T24" fmla="*/ 0 w 401"/>
                <a:gd name="T25" fmla="*/ 1 h 693"/>
                <a:gd name="T26" fmla="*/ 0 w 401"/>
                <a:gd name="T27" fmla="*/ 1 h 693"/>
                <a:gd name="T28" fmla="*/ 0 w 401"/>
                <a:gd name="T29" fmla="*/ 1 h 693"/>
                <a:gd name="T30" fmla="*/ 0 w 401"/>
                <a:gd name="T31" fmla="*/ 1 h 693"/>
                <a:gd name="T32" fmla="*/ 1 w 401"/>
                <a:gd name="T33" fmla="*/ 1 h 693"/>
                <a:gd name="T34" fmla="*/ 1 w 401"/>
                <a:gd name="T35" fmla="*/ 1 h 693"/>
                <a:gd name="T36" fmla="*/ 1 w 401"/>
                <a:gd name="T37" fmla="*/ 1 h 693"/>
                <a:gd name="T38" fmla="*/ 1 w 401"/>
                <a:gd name="T39" fmla="*/ 1 h 693"/>
                <a:gd name="T40" fmla="*/ 1 w 401"/>
                <a:gd name="T41" fmla="*/ 1 h 693"/>
                <a:gd name="T42" fmla="*/ 1 w 401"/>
                <a:gd name="T43" fmla="*/ 0 h 693"/>
                <a:gd name="T44" fmla="*/ 1 w 401"/>
                <a:gd name="T45" fmla="*/ 0 h 693"/>
                <a:gd name="T46" fmla="*/ 1 w 401"/>
                <a:gd name="T47" fmla="*/ 0 h 693"/>
                <a:gd name="T48" fmla="*/ 1 w 401"/>
                <a:gd name="T49" fmla="*/ 0 h 693"/>
                <a:gd name="T50" fmla="*/ 1 w 401"/>
                <a:gd name="T51" fmla="*/ 0 h 693"/>
                <a:gd name="T52" fmla="*/ 1 w 401"/>
                <a:gd name="T53" fmla="*/ 0 h 693"/>
                <a:gd name="T54" fmla="*/ 1 w 401"/>
                <a:gd name="T55" fmla="*/ 0 h 693"/>
                <a:gd name="T56" fmla="*/ 0 w 401"/>
                <a:gd name="T57" fmla="*/ 0 h 693"/>
                <a:gd name="T58" fmla="*/ 0 w 401"/>
                <a:gd name="T59" fmla="*/ 0 h 693"/>
                <a:gd name="T60" fmla="*/ 0 w 401"/>
                <a:gd name="T61" fmla="*/ 0 h 693"/>
                <a:gd name="T62" fmla="*/ 0 w 401"/>
                <a:gd name="T63" fmla="*/ 0 h 693"/>
                <a:gd name="T64" fmla="*/ 0 w 401"/>
                <a:gd name="T65" fmla="*/ 0 h 693"/>
                <a:gd name="T66" fmla="*/ 0 w 401"/>
                <a:gd name="T67" fmla="*/ 1 h 693"/>
                <a:gd name="T68" fmla="*/ 0 w 401"/>
                <a:gd name="T69" fmla="*/ 1 h 693"/>
                <a:gd name="T70" fmla="*/ 0 w 401"/>
                <a:gd name="T71" fmla="*/ 1 h 693"/>
                <a:gd name="T72" fmla="*/ 0 w 401"/>
                <a:gd name="T73" fmla="*/ 1 h 693"/>
                <a:gd name="T74" fmla="*/ 0 w 401"/>
                <a:gd name="T75" fmla="*/ 1 h 693"/>
                <a:gd name="T76" fmla="*/ 0 w 401"/>
                <a:gd name="T77" fmla="*/ 1 h 693"/>
                <a:gd name="T78" fmla="*/ 0 w 401"/>
                <a:gd name="T79" fmla="*/ 1 h 693"/>
                <a:gd name="T80" fmla="*/ 0 w 401"/>
                <a:gd name="T81" fmla="*/ 1 h 6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1"/>
                <a:gd name="T124" fmla="*/ 0 h 693"/>
                <a:gd name="T125" fmla="*/ 401 w 401"/>
                <a:gd name="T126" fmla="*/ 693 h 6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1" h="693">
                  <a:moveTo>
                    <a:pt x="0" y="433"/>
                  </a:moveTo>
                  <a:lnTo>
                    <a:pt x="8" y="497"/>
                  </a:lnTo>
                  <a:lnTo>
                    <a:pt x="17" y="563"/>
                  </a:lnTo>
                  <a:lnTo>
                    <a:pt x="25" y="627"/>
                  </a:lnTo>
                  <a:lnTo>
                    <a:pt x="32" y="693"/>
                  </a:lnTo>
                  <a:lnTo>
                    <a:pt x="54" y="665"/>
                  </a:lnTo>
                  <a:lnTo>
                    <a:pt x="77" y="637"/>
                  </a:lnTo>
                  <a:lnTo>
                    <a:pt x="99" y="609"/>
                  </a:lnTo>
                  <a:lnTo>
                    <a:pt x="121" y="581"/>
                  </a:lnTo>
                  <a:lnTo>
                    <a:pt x="143" y="553"/>
                  </a:lnTo>
                  <a:lnTo>
                    <a:pt x="165" y="525"/>
                  </a:lnTo>
                  <a:lnTo>
                    <a:pt x="187" y="497"/>
                  </a:lnTo>
                  <a:lnTo>
                    <a:pt x="210" y="468"/>
                  </a:lnTo>
                  <a:lnTo>
                    <a:pt x="232" y="441"/>
                  </a:lnTo>
                  <a:lnTo>
                    <a:pt x="254" y="413"/>
                  </a:lnTo>
                  <a:lnTo>
                    <a:pt x="276" y="385"/>
                  </a:lnTo>
                  <a:lnTo>
                    <a:pt x="298" y="356"/>
                  </a:lnTo>
                  <a:lnTo>
                    <a:pt x="320" y="328"/>
                  </a:lnTo>
                  <a:lnTo>
                    <a:pt x="343" y="301"/>
                  </a:lnTo>
                  <a:lnTo>
                    <a:pt x="365" y="272"/>
                  </a:lnTo>
                  <a:lnTo>
                    <a:pt x="387" y="244"/>
                  </a:lnTo>
                  <a:lnTo>
                    <a:pt x="398" y="175"/>
                  </a:lnTo>
                  <a:lnTo>
                    <a:pt x="401" y="122"/>
                  </a:lnTo>
                  <a:lnTo>
                    <a:pt x="397" y="69"/>
                  </a:lnTo>
                  <a:lnTo>
                    <a:pt x="383" y="0"/>
                  </a:lnTo>
                  <a:lnTo>
                    <a:pt x="358" y="26"/>
                  </a:lnTo>
                  <a:lnTo>
                    <a:pt x="335" y="54"/>
                  </a:lnTo>
                  <a:lnTo>
                    <a:pt x="311" y="81"/>
                  </a:lnTo>
                  <a:lnTo>
                    <a:pt x="287" y="107"/>
                  </a:lnTo>
                  <a:lnTo>
                    <a:pt x="263" y="135"/>
                  </a:lnTo>
                  <a:lnTo>
                    <a:pt x="240" y="162"/>
                  </a:lnTo>
                  <a:lnTo>
                    <a:pt x="215" y="190"/>
                  </a:lnTo>
                  <a:lnTo>
                    <a:pt x="192" y="216"/>
                  </a:lnTo>
                  <a:lnTo>
                    <a:pt x="168" y="243"/>
                  </a:lnTo>
                  <a:lnTo>
                    <a:pt x="143" y="271"/>
                  </a:lnTo>
                  <a:lnTo>
                    <a:pt x="120" y="297"/>
                  </a:lnTo>
                  <a:lnTo>
                    <a:pt x="96" y="324"/>
                  </a:lnTo>
                  <a:lnTo>
                    <a:pt x="72" y="352"/>
                  </a:lnTo>
                  <a:lnTo>
                    <a:pt x="48" y="378"/>
                  </a:lnTo>
                  <a:lnTo>
                    <a:pt x="25" y="406"/>
                  </a:lnTo>
                  <a:lnTo>
                    <a:pt x="0" y="433"/>
                  </a:lnTo>
                  <a:close/>
                </a:path>
              </a:pathLst>
            </a:custGeom>
            <a:solidFill>
              <a:srgbClr val="473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0" name="Freeform 100"/>
            <p:cNvSpPr>
              <a:spLocks/>
            </p:cNvSpPr>
            <p:nvPr/>
          </p:nvSpPr>
          <p:spPr bwMode="auto">
            <a:xfrm>
              <a:off x="5220" y="2502"/>
              <a:ext cx="50" cy="84"/>
            </a:xfrm>
            <a:custGeom>
              <a:avLst/>
              <a:gdLst>
                <a:gd name="T0" fmla="*/ 0 w 400"/>
                <a:gd name="T1" fmla="*/ 1 h 672"/>
                <a:gd name="T2" fmla="*/ 0 w 400"/>
                <a:gd name="T3" fmla="*/ 1 h 672"/>
                <a:gd name="T4" fmla="*/ 0 w 400"/>
                <a:gd name="T5" fmla="*/ 1 h 672"/>
                <a:gd name="T6" fmla="*/ 0 w 400"/>
                <a:gd name="T7" fmla="*/ 1 h 672"/>
                <a:gd name="T8" fmla="*/ 0 w 400"/>
                <a:gd name="T9" fmla="*/ 1 h 672"/>
                <a:gd name="T10" fmla="*/ 0 w 400"/>
                <a:gd name="T11" fmla="*/ 1 h 672"/>
                <a:gd name="T12" fmla="*/ 0 w 400"/>
                <a:gd name="T13" fmla="*/ 1 h 672"/>
                <a:gd name="T14" fmla="*/ 0 w 400"/>
                <a:gd name="T15" fmla="*/ 1 h 672"/>
                <a:gd name="T16" fmla="*/ 0 w 400"/>
                <a:gd name="T17" fmla="*/ 1 h 672"/>
                <a:gd name="T18" fmla="*/ 0 w 400"/>
                <a:gd name="T19" fmla="*/ 1 h 672"/>
                <a:gd name="T20" fmla="*/ 0 w 400"/>
                <a:gd name="T21" fmla="*/ 1 h 672"/>
                <a:gd name="T22" fmla="*/ 0 w 400"/>
                <a:gd name="T23" fmla="*/ 1 h 672"/>
                <a:gd name="T24" fmla="*/ 0 w 400"/>
                <a:gd name="T25" fmla="*/ 1 h 672"/>
                <a:gd name="T26" fmla="*/ 1 w 400"/>
                <a:gd name="T27" fmla="*/ 1 h 672"/>
                <a:gd name="T28" fmla="*/ 1 w 400"/>
                <a:gd name="T29" fmla="*/ 1 h 672"/>
                <a:gd name="T30" fmla="*/ 1 w 400"/>
                <a:gd name="T31" fmla="*/ 1 h 672"/>
                <a:gd name="T32" fmla="*/ 1 w 400"/>
                <a:gd name="T33" fmla="*/ 1 h 672"/>
                <a:gd name="T34" fmla="*/ 1 w 400"/>
                <a:gd name="T35" fmla="*/ 1 h 672"/>
                <a:gd name="T36" fmla="*/ 1 w 400"/>
                <a:gd name="T37" fmla="*/ 1 h 672"/>
                <a:gd name="T38" fmla="*/ 1 w 400"/>
                <a:gd name="T39" fmla="*/ 1 h 672"/>
                <a:gd name="T40" fmla="*/ 1 w 400"/>
                <a:gd name="T41" fmla="*/ 0 h 672"/>
                <a:gd name="T42" fmla="*/ 1 w 400"/>
                <a:gd name="T43" fmla="*/ 0 h 672"/>
                <a:gd name="T44" fmla="*/ 1 w 400"/>
                <a:gd name="T45" fmla="*/ 0 h 672"/>
                <a:gd name="T46" fmla="*/ 1 w 400"/>
                <a:gd name="T47" fmla="*/ 0 h 672"/>
                <a:gd name="T48" fmla="*/ 1 w 400"/>
                <a:gd name="T49" fmla="*/ 0 h 672"/>
                <a:gd name="T50" fmla="*/ 1 w 400"/>
                <a:gd name="T51" fmla="*/ 0 h 672"/>
                <a:gd name="T52" fmla="*/ 1 w 400"/>
                <a:gd name="T53" fmla="*/ 0 h 672"/>
                <a:gd name="T54" fmla="*/ 1 w 400"/>
                <a:gd name="T55" fmla="*/ 0 h 672"/>
                <a:gd name="T56" fmla="*/ 1 w 400"/>
                <a:gd name="T57" fmla="*/ 0 h 672"/>
                <a:gd name="T58" fmla="*/ 1 w 400"/>
                <a:gd name="T59" fmla="*/ 0 h 672"/>
                <a:gd name="T60" fmla="*/ 1 w 400"/>
                <a:gd name="T61" fmla="*/ 0 h 672"/>
                <a:gd name="T62" fmla="*/ 0 w 400"/>
                <a:gd name="T63" fmla="*/ 0 h 672"/>
                <a:gd name="T64" fmla="*/ 0 w 400"/>
                <a:gd name="T65" fmla="*/ 0 h 672"/>
                <a:gd name="T66" fmla="*/ 0 w 400"/>
                <a:gd name="T67" fmla="*/ 1 h 672"/>
                <a:gd name="T68" fmla="*/ 0 w 400"/>
                <a:gd name="T69" fmla="*/ 1 h 672"/>
                <a:gd name="T70" fmla="*/ 0 w 400"/>
                <a:gd name="T71" fmla="*/ 1 h 672"/>
                <a:gd name="T72" fmla="*/ 0 w 400"/>
                <a:gd name="T73" fmla="*/ 1 h 672"/>
                <a:gd name="T74" fmla="*/ 0 w 400"/>
                <a:gd name="T75" fmla="*/ 1 h 672"/>
                <a:gd name="T76" fmla="*/ 0 w 400"/>
                <a:gd name="T77" fmla="*/ 1 h 672"/>
                <a:gd name="T78" fmla="*/ 0 w 400"/>
                <a:gd name="T79" fmla="*/ 1 h 672"/>
                <a:gd name="T80" fmla="*/ 0 w 400"/>
                <a:gd name="T81" fmla="*/ 1 h 6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0"/>
                <a:gd name="T124" fmla="*/ 0 h 672"/>
                <a:gd name="T125" fmla="*/ 400 w 400"/>
                <a:gd name="T126" fmla="*/ 672 h 6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0" h="672">
                  <a:moveTo>
                    <a:pt x="0" y="430"/>
                  </a:moveTo>
                  <a:lnTo>
                    <a:pt x="8" y="490"/>
                  </a:lnTo>
                  <a:lnTo>
                    <a:pt x="16" y="551"/>
                  </a:lnTo>
                  <a:lnTo>
                    <a:pt x="24" y="611"/>
                  </a:lnTo>
                  <a:lnTo>
                    <a:pt x="31" y="672"/>
                  </a:lnTo>
                  <a:lnTo>
                    <a:pt x="53" y="644"/>
                  </a:lnTo>
                  <a:lnTo>
                    <a:pt x="76" y="616"/>
                  </a:lnTo>
                  <a:lnTo>
                    <a:pt x="98" y="588"/>
                  </a:lnTo>
                  <a:lnTo>
                    <a:pt x="120" y="561"/>
                  </a:lnTo>
                  <a:lnTo>
                    <a:pt x="142" y="532"/>
                  </a:lnTo>
                  <a:lnTo>
                    <a:pt x="164" y="504"/>
                  </a:lnTo>
                  <a:lnTo>
                    <a:pt x="186" y="476"/>
                  </a:lnTo>
                  <a:lnTo>
                    <a:pt x="209" y="448"/>
                  </a:lnTo>
                  <a:lnTo>
                    <a:pt x="231" y="421"/>
                  </a:lnTo>
                  <a:lnTo>
                    <a:pt x="253" y="393"/>
                  </a:lnTo>
                  <a:lnTo>
                    <a:pt x="275" y="365"/>
                  </a:lnTo>
                  <a:lnTo>
                    <a:pt x="297" y="337"/>
                  </a:lnTo>
                  <a:lnTo>
                    <a:pt x="319" y="310"/>
                  </a:lnTo>
                  <a:lnTo>
                    <a:pt x="343" y="282"/>
                  </a:lnTo>
                  <a:lnTo>
                    <a:pt x="365" y="254"/>
                  </a:lnTo>
                  <a:lnTo>
                    <a:pt x="387" y="226"/>
                  </a:lnTo>
                  <a:lnTo>
                    <a:pt x="397" y="161"/>
                  </a:lnTo>
                  <a:lnTo>
                    <a:pt x="400" y="112"/>
                  </a:lnTo>
                  <a:lnTo>
                    <a:pt x="396" y="63"/>
                  </a:lnTo>
                  <a:lnTo>
                    <a:pt x="382" y="0"/>
                  </a:lnTo>
                  <a:lnTo>
                    <a:pt x="358" y="26"/>
                  </a:lnTo>
                  <a:lnTo>
                    <a:pt x="334" y="53"/>
                  </a:lnTo>
                  <a:lnTo>
                    <a:pt x="311" y="81"/>
                  </a:lnTo>
                  <a:lnTo>
                    <a:pt x="286" y="107"/>
                  </a:lnTo>
                  <a:lnTo>
                    <a:pt x="263" y="134"/>
                  </a:lnTo>
                  <a:lnTo>
                    <a:pt x="239" y="161"/>
                  </a:lnTo>
                  <a:lnTo>
                    <a:pt x="215" y="187"/>
                  </a:lnTo>
                  <a:lnTo>
                    <a:pt x="191" y="214"/>
                  </a:lnTo>
                  <a:lnTo>
                    <a:pt x="168" y="242"/>
                  </a:lnTo>
                  <a:lnTo>
                    <a:pt x="143" y="268"/>
                  </a:lnTo>
                  <a:lnTo>
                    <a:pt x="120" y="295"/>
                  </a:lnTo>
                  <a:lnTo>
                    <a:pt x="96" y="322"/>
                  </a:lnTo>
                  <a:lnTo>
                    <a:pt x="72" y="348"/>
                  </a:lnTo>
                  <a:lnTo>
                    <a:pt x="48" y="376"/>
                  </a:lnTo>
                  <a:lnTo>
                    <a:pt x="25" y="403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4742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1" name="Freeform 101"/>
            <p:cNvSpPr>
              <a:spLocks/>
            </p:cNvSpPr>
            <p:nvPr/>
          </p:nvSpPr>
          <p:spPr bwMode="auto">
            <a:xfrm>
              <a:off x="5220" y="2503"/>
              <a:ext cx="50" cy="82"/>
            </a:xfrm>
            <a:custGeom>
              <a:avLst/>
              <a:gdLst>
                <a:gd name="T0" fmla="*/ 0 w 397"/>
                <a:gd name="T1" fmla="*/ 1 h 650"/>
                <a:gd name="T2" fmla="*/ 0 w 397"/>
                <a:gd name="T3" fmla="*/ 1 h 650"/>
                <a:gd name="T4" fmla="*/ 0 w 397"/>
                <a:gd name="T5" fmla="*/ 1 h 650"/>
                <a:gd name="T6" fmla="*/ 0 w 397"/>
                <a:gd name="T7" fmla="*/ 1 h 650"/>
                <a:gd name="T8" fmla="*/ 0 w 397"/>
                <a:gd name="T9" fmla="*/ 1 h 650"/>
                <a:gd name="T10" fmla="*/ 0 w 397"/>
                <a:gd name="T11" fmla="*/ 1 h 650"/>
                <a:gd name="T12" fmla="*/ 0 w 397"/>
                <a:gd name="T13" fmla="*/ 1 h 650"/>
                <a:gd name="T14" fmla="*/ 0 w 397"/>
                <a:gd name="T15" fmla="*/ 1 h 650"/>
                <a:gd name="T16" fmla="*/ 0 w 397"/>
                <a:gd name="T17" fmla="*/ 1 h 650"/>
                <a:gd name="T18" fmla="*/ 0 w 397"/>
                <a:gd name="T19" fmla="*/ 1 h 650"/>
                <a:gd name="T20" fmla="*/ 0 w 397"/>
                <a:gd name="T21" fmla="*/ 1 h 650"/>
                <a:gd name="T22" fmla="*/ 0 w 397"/>
                <a:gd name="T23" fmla="*/ 1 h 650"/>
                <a:gd name="T24" fmla="*/ 0 w 397"/>
                <a:gd name="T25" fmla="*/ 1 h 650"/>
                <a:gd name="T26" fmla="*/ 1 w 397"/>
                <a:gd name="T27" fmla="*/ 1 h 650"/>
                <a:gd name="T28" fmla="*/ 1 w 397"/>
                <a:gd name="T29" fmla="*/ 1 h 650"/>
                <a:gd name="T30" fmla="*/ 1 w 397"/>
                <a:gd name="T31" fmla="*/ 1 h 650"/>
                <a:gd name="T32" fmla="*/ 1 w 397"/>
                <a:gd name="T33" fmla="*/ 1 h 650"/>
                <a:gd name="T34" fmla="*/ 1 w 397"/>
                <a:gd name="T35" fmla="*/ 1 h 650"/>
                <a:gd name="T36" fmla="*/ 1 w 397"/>
                <a:gd name="T37" fmla="*/ 1 h 650"/>
                <a:gd name="T38" fmla="*/ 1 w 397"/>
                <a:gd name="T39" fmla="*/ 1 h 650"/>
                <a:gd name="T40" fmla="*/ 1 w 397"/>
                <a:gd name="T41" fmla="*/ 0 h 650"/>
                <a:gd name="T42" fmla="*/ 1 w 397"/>
                <a:gd name="T43" fmla="*/ 0 h 650"/>
                <a:gd name="T44" fmla="*/ 1 w 397"/>
                <a:gd name="T45" fmla="*/ 0 h 650"/>
                <a:gd name="T46" fmla="*/ 1 w 397"/>
                <a:gd name="T47" fmla="*/ 0 h 650"/>
                <a:gd name="T48" fmla="*/ 1 w 397"/>
                <a:gd name="T49" fmla="*/ 0 h 650"/>
                <a:gd name="T50" fmla="*/ 1 w 397"/>
                <a:gd name="T51" fmla="*/ 0 h 650"/>
                <a:gd name="T52" fmla="*/ 1 w 397"/>
                <a:gd name="T53" fmla="*/ 0 h 650"/>
                <a:gd name="T54" fmla="*/ 1 w 397"/>
                <a:gd name="T55" fmla="*/ 0 h 650"/>
                <a:gd name="T56" fmla="*/ 1 w 397"/>
                <a:gd name="T57" fmla="*/ 0 h 650"/>
                <a:gd name="T58" fmla="*/ 1 w 397"/>
                <a:gd name="T59" fmla="*/ 0 h 650"/>
                <a:gd name="T60" fmla="*/ 1 w 397"/>
                <a:gd name="T61" fmla="*/ 0 h 650"/>
                <a:gd name="T62" fmla="*/ 0 w 397"/>
                <a:gd name="T63" fmla="*/ 0 h 650"/>
                <a:gd name="T64" fmla="*/ 0 w 397"/>
                <a:gd name="T65" fmla="*/ 0 h 650"/>
                <a:gd name="T66" fmla="*/ 0 w 397"/>
                <a:gd name="T67" fmla="*/ 1 h 650"/>
                <a:gd name="T68" fmla="*/ 0 w 397"/>
                <a:gd name="T69" fmla="*/ 1 h 650"/>
                <a:gd name="T70" fmla="*/ 0 w 397"/>
                <a:gd name="T71" fmla="*/ 1 h 650"/>
                <a:gd name="T72" fmla="*/ 0 w 397"/>
                <a:gd name="T73" fmla="*/ 1 h 650"/>
                <a:gd name="T74" fmla="*/ 0 w 397"/>
                <a:gd name="T75" fmla="*/ 1 h 650"/>
                <a:gd name="T76" fmla="*/ 0 w 397"/>
                <a:gd name="T77" fmla="*/ 1 h 650"/>
                <a:gd name="T78" fmla="*/ 0 w 397"/>
                <a:gd name="T79" fmla="*/ 1 h 650"/>
                <a:gd name="T80" fmla="*/ 0 w 397"/>
                <a:gd name="T81" fmla="*/ 1 h 6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7"/>
                <a:gd name="T124" fmla="*/ 0 h 650"/>
                <a:gd name="T125" fmla="*/ 397 w 397"/>
                <a:gd name="T126" fmla="*/ 650 h 6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7" h="650">
                  <a:moveTo>
                    <a:pt x="0" y="427"/>
                  </a:moveTo>
                  <a:lnTo>
                    <a:pt x="6" y="483"/>
                  </a:lnTo>
                  <a:lnTo>
                    <a:pt x="13" y="538"/>
                  </a:lnTo>
                  <a:lnTo>
                    <a:pt x="21" y="595"/>
                  </a:lnTo>
                  <a:lnTo>
                    <a:pt x="28" y="650"/>
                  </a:lnTo>
                  <a:lnTo>
                    <a:pt x="50" y="623"/>
                  </a:lnTo>
                  <a:lnTo>
                    <a:pt x="73" y="595"/>
                  </a:lnTo>
                  <a:lnTo>
                    <a:pt x="95" y="567"/>
                  </a:lnTo>
                  <a:lnTo>
                    <a:pt x="117" y="539"/>
                  </a:lnTo>
                  <a:lnTo>
                    <a:pt x="139" y="513"/>
                  </a:lnTo>
                  <a:lnTo>
                    <a:pt x="161" y="485"/>
                  </a:lnTo>
                  <a:lnTo>
                    <a:pt x="183" y="457"/>
                  </a:lnTo>
                  <a:lnTo>
                    <a:pt x="206" y="429"/>
                  </a:lnTo>
                  <a:lnTo>
                    <a:pt x="228" y="402"/>
                  </a:lnTo>
                  <a:lnTo>
                    <a:pt x="250" y="374"/>
                  </a:lnTo>
                  <a:lnTo>
                    <a:pt x="272" y="346"/>
                  </a:lnTo>
                  <a:lnTo>
                    <a:pt x="295" y="319"/>
                  </a:lnTo>
                  <a:lnTo>
                    <a:pt x="318" y="292"/>
                  </a:lnTo>
                  <a:lnTo>
                    <a:pt x="340" y="264"/>
                  </a:lnTo>
                  <a:lnTo>
                    <a:pt x="362" y="236"/>
                  </a:lnTo>
                  <a:lnTo>
                    <a:pt x="384" y="208"/>
                  </a:lnTo>
                  <a:lnTo>
                    <a:pt x="394" y="147"/>
                  </a:lnTo>
                  <a:lnTo>
                    <a:pt x="397" y="104"/>
                  </a:lnTo>
                  <a:lnTo>
                    <a:pt x="393" y="60"/>
                  </a:lnTo>
                  <a:lnTo>
                    <a:pt x="380" y="0"/>
                  </a:lnTo>
                  <a:lnTo>
                    <a:pt x="356" y="26"/>
                  </a:lnTo>
                  <a:lnTo>
                    <a:pt x="332" y="53"/>
                  </a:lnTo>
                  <a:lnTo>
                    <a:pt x="309" y="80"/>
                  </a:lnTo>
                  <a:lnTo>
                    <a:pt x="284" y="107"/>
                  </a:lnTo>
                  <a:lnTo>
                    <a:pt x="261" y="134"/>
                  </a:lnTo>
                  <a:lnTo>
                    <a:pt x="237" y="161"/>
                  </a:lnTo>
                  <a:lnTo>
                    <a:pt x="213" y="187"/>
                  </a:lnTo>
                  <a:lnTo>
                    <a:pt x="190" y="214"/>
                  </a:lnTo>
                  <a:lnTo>
                    <a:pt x="166" y="241"/>
                  </a:lnTo>
                  <a:lnTo>
                    <a:pt x="142" y="267"/>
                  </a:lnTo>
                  <a:lnTo>
                    <a:pt x="118" y="294"/>
                  </a:lnTo>
                  <a:lnTo>
                    <a:pt x="95" y="321"/>
                  </a:lnTo>
                  <a:lnTo>
                    <a:pt x="70" y="347"/>
                  </a:lnTo>
                  <a:lnTo>
                    <a:pt x="47" y="374"/>
                  </a:lnTo>
                  <a:lnTo>
                    <a:pt x="23" y="401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4944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2" name="Freeform 102"/>
            <p:cNvSpPr>
              <a:spLocks/>
            </p:cNvSpPr>
            <p:nvPr/>
          </p:nvSpPr>
          <p:spPr bwMode="auto">
            <a:xfrm>
              <a:off x="5220" y="2504"/>
              <a:ext cx="50" cy="79"/>
            </a:xfrm>
            <a:custGeom>
              <a:avLst/>
              <a:gdLst>
                <a:gd name="T0" fmla="*/ 0 w 394"/>
                <a:gd name="T1" fmla="*/ 1 h 630"/>
                <a:gd name="T2" fmla="*/ 0 w 394"/>
                <a:gd name="T3" fmla="*/ 1 h 630"/>
                <a:gd name="T4" fmla="*/ 0 w 394"/>
                <a:gd name="T5" fmla="*/ 1 h 630"/>
                <a:gd name="T6" fmla="*/ 0 w 394"/>
                <a:gd name="T7" fmla="*/ 1 h 630"/>
                <a:gd name="T8" fmla="*/ 0 w 394"/>
                <a:gd name="T9" fmla="*/ 1 h 630"/>
                <a:gd name="T10" fmla="*/ 0 w 394"/>
                <a:gd name="T11" fmla="*/ 1 h 630"/>
                <a:gd name="T12" fmla="*/ 0 w 394"/>
                <a:gd name="T13" fmla="*/ 1 h 630"/>
                <a:gd name="T14" fmla="*/ 0 w 394"/>
                <a:gd name="T15" fmla="*/ 1 h 630"/>
                <a:gd name="T16" fmla="*/ 0 w 394"/>
                <a:gd name="T17" fmla="*/ 1 h 630"/>
                <a:gd name="T18" fmla="*/ 0 w 394"/>
                <a:gd name="T19" fmla="*/ 1 h 630"/>
                <a:gd name="T20" fmla="*/ 0 w 394"/>
                <a:gd name="T21" fmla="*/ 1 h 630"/>
                <a:gd name="T22" fmla="*/ 0 w 394"/>
                <a:gd name="T23" fmla="*/ 1 h 630"/>
                <a:gd name="T24" fmla="*/ 0 w 394"/>
                <a:gd name="T25" fmla="*/ 1 h 630"/>
                <a:gd name="T26" fmla="*/ 1 w 394"/>
                <a:gd name="T27" fmla="*/ 1 h 630"/>
                <a:gd name="T28" fmla="*/ 1 w 394"/>
                <a:gd name="T29" fmla="*/ 1 h 630"/>
                <a:gd name="T30" fmla="*/ 1 w 394"/>
                <a:gd name="T31" fmla="*/ 1 h 630"/>
                <a:gd name="T32" fmla="*/ 1 w 394"/>
                <a:gd name="T33" fmla="*/ 1 h 630"/>
                <a:gd name="T34" fmla="*/ 1 w 394"/>
                <a:gd name="T35" fmla="*/ 1 h 630"/>
                <a:gd name="T36" fmla="*/ 1 w 394"/>
                <a:gd name="T37" fmla="*/ 1 h 630"/>
                <a:gd name="T38" fmla="*/ 1 w 394"/>
                <a:gd name="T39" fmla="*/ 0 h 630"/>
                <a:gd name="T40" fmla="*/ 1 w 394"/>
                <a:gd name="T41" fmla="*/ 0 h 630"/>
                <a:gd name="T42" fmla="*/ 1 w 394"/>
                <a:gd name="T43" fmla="*/ 0 h 630"/>
                <a:gd name="T44" fmla="*/ 1 w 394"/>
                <a:gd name="T45" fmla="*/ 0 h 630"/>
                <a:gd name="T46" fmla="*/ 1 w 394"/>
                <a:gd name="T47" fmla="*/ 0 h 630"/>
                <a:gd name="T48" fmla="*/ 1 w 394"/>
                <a:gd name="T49" fmla="*/ 0 h 630"/>
                <a:gd name="T50" fmla="*/ 1 w 394"/>
                <a:gd name="T51" fmla="*/ 0 h 630"/>
                <a:gd name="T52" fmla="*/ 1 w 394"/>
                <a:gd name="T53" fmla="*/ 0 h 630"/>
                <a:gd name="T54" fmla="*/ 1 w 394"/>
                <a:gd name="T55" fmla="*/ 0 h 630"/>
                <a:gd name="T56" fmla="*/ 1 w 394"/>
                <a:gd name="T57" fmla="*/ 0 h 630"/>
                <a:gd name="T58" fmla="*/ 1 w 394"/>
                <a:gd name="T59" fmla="*/ 0 h 630"/>
                <a:gd name="T60" fmla="*/ 1 w 394"/>
                <a:gd name="T61" fmla="*/ 0 h 630"/>
                <a:gd name="T62" fmla="*/ 0 w 394"/>
                <a:gd name="T63" fmla="*/ 0 h 630"/>
                <a:gd name="T64" fmla="*/ 0 w 394"/>
                <a:gd name="T65" fmla="*/ 0 h 630"/>
                <a:gd name="T66" fmla="*/ 0 w 394"/>
                <a:gd name="T67" fmla="*/ 1 h 630"/>
                <a:gd name="T68" fmla="*/ 0 w 394"/>
                <a:gd name="T69" fmla="*/ 1 h 630"/>
                <a:gd name="T70" fmla="*/ 0 w 394"/>
                <a:gd name="T71" fmla="*/ 1 h 630"/>
                <a:gd name="T72" fmla="*/ 0 w 394"/>
                <a:gd name="T73" fmla="*/ 1 h 630"/>
                <a:gd name="T74" fmla="*/ 0 w 394"/>
                <a:gd name="T75" fmla="*/ 1 h 630"/>
                <a:gd name="T76" fmla="*/ 0 w 394"/>
                <a:gd name="T77" fmla="*/ 1 h 630"/>
                <a:gd name="T78" fmla="*/ 0 w 394"/>
                <a:gd name="T79" fmla="*/ 1 h 630"/>
                <a:gd name="T80" fmla="*/ 0 w 394"/>
                <a:gd name="T81" fmla="*/ 1 h 6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4"/>
                <a:gd name="T124" fmla="*/ 0 h 630"/>
                <a:gd name="T125" fmla="*/ 394 w 394"/>
                <a:gd name="T126" fmla="*/ 630 h 6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4" h="630">
                  <a:moveTo>
                    <a:pt x="0" y="426"/>
                  </a:moveTo>
                  <a:lnTo>
                    <a:pt x="5" y="477"/>
                  </a:lnTo>
                  <a:lnTo>
                    <a:pt x="12" y="528"/>
                  </a:lnTo>
                  <a:lnTo>
                    <a:pt x="19" y="579"/>
                  </a:lnTo>
                  <a:lnTo>
                    <a:pt x="26" y="630"/>
                  </a:lnTo>
                  <a:lnTo>
                    <a:pt x="48" y="602"/>
                  </a:lnTo>
                  <a:lnTo>
                    <a:pt x="71" y="576"/>
                  </a:lnTo>
                  <a:lnTo>
                    <a:pt x="93" y="548"/>
                  </a:lnTo>
                  <a:lnTo>
                    <a:pt x="115" y="521"/>
                  </a:lnTo>
                  <a:lnTo>
                    <a:pt x="137" y="494"/>
                  </a:lnTo>
                  <a:lnTo>
                    <a:pt x="159" y="466"/>
                  </a:lnTo>
                  <a:lnTo>
                    <a:pt x="181" y="439"/>
                  </a:lnTo>
                  <a:lnTo>
                    <a:pt x="204" y="411"/>
                  </a:lnTo>
                  <a:lnTo>
                    <a:pt x="226" y="384"/>
                  </a:lnTo>
                  <a:lnTo>
                    <a:pt x="249" y="356"/>
                  </a:lnTo>
                  <a:lnTo>
                    <a:pt x="271" y="329"/>
                  </a:lnTo>
                  <a:lnTo>
                    <a:pt x="293" y="301"/>
                  </a:lnTo>
                  <a:lnTo>
                    <a:pt x="316" y="274"/>
                  </a:lnTo>
                  <a:lnTo>
                    <a:pt x="339" y="246"/>
                  </a:lnTo>
                  <a:lnTo>
                    <a:pt x="361" y="219"/>
                  </a:lnTo>
                  <a:lnTo>
                    <a:pt x="383" y="191"/>
                  </a:lnTo>
                  <a:lnTo>
                    <a:pt x="392" y="135"/>
                  </a:lnTo>
                  <a:lnTo>
                    <a:pt x="394" y="96"/>
                  </a:lnTo>
                  <a:lnTo>
                    <a:pt x="391" y="56"/>
                  </a:lnTo>
                  <a:lnTo>
                    <a:pt x="379" y="0"/>
                  </a:lnTo>
                  <a:lnTo>
                    <a:pt x="355" y="27"/>
                  </a:lnTo>
                  <a:lnTo>
                    <a:pt x="331" y="54"/>
                  </a:lnTo>
                  <a:lnTo>
                    <a:pt x="308" y="80"/>
                  </a:lnTo>
                  <a:lnTo>
                    <a:pt x="285" y="107"/>
                  </a:lnTo>
                  <a:lnTo>
                    <a:pt x="260" y="134"/>
                  </a:lnTo>
                  <a:lnTo>
                    <a:pt x="237" y="160"/>
                  </a:lnTo>
                  <a:lnTo>
                    <a:pt x="213" y="187"/>
                  </a:lnTo>
                  <a:lnTo>
                    <a:pt x="189" y="214"/>
                  </a:lnTo>
                  <a:lnTo>
                    <a:pt x="166" y="240"/>
                  </a:lnTo>
                  <a:lnTo>
                    <a:pt x="142" y="267"/>
                  </a:lnTo>
                  <a:lnTo>
                    <a:pt x="118" y="294"/>
                  </a:lnTo>
                  <a:lnTo>
                    <a:pt x="95" y="320"/>
                  </a:lnTo>
                  <a:lnTo>
                    <a:pt x="71" y="347"/>
                  </a:lnTo>
                  <a:lnTo>
                    <a:pt x="47" y="373"/>
                  </a:lnTo>
                  <a:lnTo>
                    <a:pt x="23" y="399"/>
                  </a:lnTo>
                  <a:lnTo>
                    <a:pt x="0" y="426"/>
                  </a:lnTo>
                  <a:close/>
                </a:path>
              </a:pathLst>
            </a:custGeom>
            <a:solidFill>
              <a:srgbClr val="4C4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3" name="Freeform 103"/>
            <p:cNvSpPr>
              <a:spLocks/>
            </p:cNvSpPr>
            <p:nvPr/>
          </p:nvSpPr>
          <p:spPr bwMode="auto">
            <a:xfrm>
              <a:off x="5221" y="2506"/>
              <a:ext cx="49" cy="76"/>
            </a:xfrm>
            <a:custGeom>
              <a:avLst/>
              <a:gdLst>
                <a:gd name="T0" fmla="*/ 0 w 393"/>
                <a:gd name="T1" fmla="*/ 1 h 607"/>
                <a:gd name="T2" fmla="*/ 0 w 393"/>
                <a:gd name="T3" fmla="*/ 1 h 607"/>
                <a:gd name="T4" fmla="*/ 0 w 393"/>
                <a:gd name="T5" fmla="*/ 1 h 607"/>
                <a:gd name="T6" fmla="*/ 0 w 393"/>
                <a:gd name="T7" fmla="*/ 1 h 607"/>
                <a:gd name="T8" fmla="*/ 0 w 393"/>
                <a:gd name="T9" fmla="*/ 1 h 607"/>
                <a:gd name="T10" fmla="*/ 0 w 393"/>
                <a:gd name="T11" fmla="*/ 1 h 607"/>
                <a:gd name="T12" fmla="*/ 0 w 393"/>
                <a:gd name="T13" fmla="*/ 1 h 607"/>
                <a:gd name="T14" fmla="*/ 0 w 393"/>
                <a:gd name="T15" fmla="*/ 1 h 607"/>
                <a:gd name="T16" fmla="*/ 0 w 393"/>
                <a:gd name="T17" fmla="*/ 1 h 607"/>
                <a:gd name="T18" fmla="*/ 0 w 393"/>
                <a:gd name="T19" fmla="*/ 1 h 607"/>
                <a:gd name="T20" fmla="*/ 0 w 393"/>
                <a:gd name="T21" fmla="*/ 1 h 607"/>
                <a:gd name="T22" fmla="*/ 0 w 393"/>
                <a:gd name="T23" fmla="*/ 1 h 607"/>
                <a:gd name="T24" fmla="*/ 0 w 393"/>
                <a:gd name="T25" fmla="*/ 1 h 607"/>
                <a:gd name="T26" fmla="*/ 0 w 393"/>
                <a:gd name="T27" fmla="*/ 1 h 607"/>
                <a:gd name="T28" fmla="*/ 0 w 393"/>
                <a:gd name="T29" fmla="*/ 1 h 607"/>
                <a:gd name="T30" fmla="*/ 0 w 393"/>
                <a:gd name="T31" fmla="*/ 1 h 607"/>
                <a:gd name="T32" fmla="*/ 1 w 393"/>
                <a:gd name="T33" fmla="*/ 1 h 607"/>
                <a:gd name="T34" fmla="*/ 1 w 393"/>
                <a:gd name="T35" fmla="*/ 1 h 607"/>
                <a:gd name="T36" fmla="*/ 1 w 393"/>
                <a:gd name="T37" fmla="*/ 1 h 607"/>
                <a:gd name="T38" fmla="*/ 1 w 393"/>
                <a:gd name="T39" fmla="*/ 0 h 607"/>
                <a:gd name="T40" fmla="*/ 1 w 393"/>
                <a:gd name="T41" fmla="*/ 0 h 607"/>
                <a:gd name="T42" fmla="*/ 1 w 393"/>
                <a:gd name="T43" fmla="*/ 0 h 607"/>
                <a:gd name="T44" fmla="*/ 1 w 393"/>
                <a:gd name="T45" fmla="*/ 0 h 607"/>
                <a:gd name="T46" fmla="*/ 1 w 393"/>
                <a:gd name="T47" fmla="*/ 0 h 607"/>
                <a:gd name="T48" fmla="*/ 1 w 393"/>
                <a:gd name="T49" fmla="*/ 0 h 607"/>
                <a:gd name="T50" fmla="*/ 1 w 393"/>
                <a:gd name="T51" fmla="*/ 0 h 607"/>
                <a:gd name="T52" fmla="*/ 1 w 393"/>
                <a:gd name="T53" fmla="*/ 0 h 607"/>
                <a:gd name="T54" fmla="*/ 1 w 393"/>
                <a:gd name="T55" fmla="*/ 0 h 607"/>
                <a:gd name="T56" fmla="*/ 0 w 393"/>
                <a:gd name="T57" fmla="*/ 0 h 607"/>
                <a:gd name="T58" fmla="*/ 0 w 393"/>
                <a:gd name="T59" fmla="*/ 0 h 607"/>
                <a:gd name="T60" fmla="*/ 0 w 393"/>
                <a:gd name="T61" fmla="*/ 0 h 607"/>
                <a:gd name="T62" fmla="*/ 0 w 393"/>
                <a:gd name="T63" fmla="*/ 0 h 607"/>
                <a:gd name="T64" fmla="*/ 0 w 393"/>
                <a:gd name="T65" fmla="*/ 0 h 607"/>
                <a:gd name="T66" fmla="*/ 0 w 393"/>
                <a:gd name="T67" fmla="*/ 1 h 607"/>
                <a:gd name="T68" fmla="*/ 0 w 393"/>
                <a:gd name="T69" fmla="*/ 1 h 607"/>
                <a:gd name="T70" fmla="*/ 0 w 393"/>
                <a:gd name="T71" fmla="*/ 1 h 607"/>
                <a:gd name="T72" fmla="*/ 0 w 393"/>
                <a:gd name="T73" fmla="*/ 1 h 607"/>
                <a:gd name="T74" fmla="*/ 0 w 393"/>
                <a:gd name="T75" fmla="*/ 1 h 607"/>
                <a:gd name="T76" fmla="*/ 0 w 393"/>
                <a:gd name="T77" fmla="*/ 1 h 607"/>
                <a:gd name="T78" fmla="*/ 0 w 393"/>
                <a:gd name="T79" fmla="*/ 1 h 607"/>
                <a:gd name="T80" fmla="*/ 0 w 393"/>
                <a:gd name="T81" fmla="*/ 1 h 6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3"/>
                <a:gd name="T124" fmla="*/ 0 h 607"/>
                <a:gd name="T125" fmla="*/ 393 w 393"/>
                <a:gd name="T126" fmla="*/ 607 h 6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3" h="607">
                  <a:moveTo>
                    <a:pt x="0" y="422"/>
                  </a:moveTo>
                  <a:lnTo>
                    <a:pt x="5" y="467"/>
                  </a:lnTo>
                  <a:lnTo>
                    <a:pt x="12" y="514"/>
                  </a:lnTo>
                  <a:lnTo>
                    <a:pt x="19" y="560"/>
                  </a:lnTo>
                  <a:lnTo>
                    <a:pt x="25" y="607"/>
                  </a:lnTo>
                  <a:lnTo>
                    <a:pt x="47" y="579"/>
                  </a:lnTo>
                  <a:lnTo>
                    <a:pt x="70" y="553"/>
                  </a:lnTo>
                  <a:lnTo>
                    <a:pt x="92" y="525"/>
                  </a:lnTo>
                  <a:lnTo>
                    <a:pt x="114" y="498"/>
                  </a:lnTo>
                  <a:lnTo>
                    <a:pt x="137" y="471"/>
                  </a:lnTo>
                  <a:lnTo>
                    <a:pt x="159" y="444"/>
                  </a:lnTo>
                  <a:lnTo>
                    <a:pt x="182" y="416"/>
                  </a:lnTo>
                  <a:lnTo>
                    <a:pt x="204" y="389"/>
                  </a:lnTo>
                  <a:lnTo>
                    <a:pt x="226" y="362"/>
                  </a:lnTo>
                  <a:lnTo>
                    <a:pt x="249" y="335"/>
                  </a:lnTo>
                  <a:lnTo>
                    <a:pt x="271" y="307"/>
                  </a:lnTo>
                  <a:lnTo>
                    <a:pt x="294" y="281"/>
                  </a:lnTo>
                  <a:lnTo>
                    <a:pt x="316" y="253"/>
                  </a:lnTo>
                  <a:lnTo>
                    <a:pt x="339" y="226"/>
                  </a:lnTo>
                  <a:lnTo>
                    <a:pt x="361" y="198"/>
                  </a:lnTo>
                  <a:lnTo>
                    <a:pt x="383" y="172"/>
                  </a:lnTo>
                  <a:lnTo>
                    <a:pt x="391" y="120"/>
                  </a:lnTo>
                  <a:lnTo>
                    <a:pt x="393" y="84"/>
                  </a:lnTo>
                  <a:lnTo>
                    <a:pt x="389" y="50"/>
                  </a:lnTo>
                  <a:lnTo>
                    <a:pt x="378" y="0"/>
                  </a:lnTo>
                  <a:lnTo>
                    <a:pt x="354" y="26"/>
                  </a:lnTo>
                  <a:lnTo>
                    <a:pt x="330" y="52"/>
                  </a:lnTo>
                  <a:lnTo>
                    <a:pt x="307" y="78"/>
                  </a:lnTo>
                  <a:lnTo>
                    <a:pt x="284" y="105"/>
                  </a:lnTo>
                  <a:lnTo>
                    <a:pt x="259" y="131"/>
                  </a:lnTo>
                  <a:lnTo>
                    <a:pt x="236" y="157"/>
                  </a:lnTo>
                  <a:lnTo>
                    <a:pt x="213" y="184"/>
                  </a:lnTo>
                  <a:lnTo>
                    <a:pt x="189" y="211"/>
                  </a:lnTo>
                  <a:lnTo>
                    <a:pt x="165" y="236"/>
                  </a:lnTo>
                  <a:lnTo>
                    <a:pt x="142" y="263"/>
                  </a:lnTo>
                  <a:lnTo>
                    <a:pt x="118" y="289"/>
                  </a:lnTo>
                  <a:lnTo>
                    <a:pt x="94" y="316"/>
                  </a:lnTo>
                  <a:lnTo>
                    <a:pt x="71" y="343"/>
                  </a:lnTo>
                  <a:lnTo>
                    <a:pt x="47" y="368"/>
                  </a:lnTo>
                  <a:lnTo>
                    <a:pt x="23" y="395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4F49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4" name="Freeform 104"/>
            <p:cNvSpPr>
              <a:spLocks/>
            </p:cNvSpPr>
            <p:nvPr/>
          </p:nvSpPr>
          <p:spPr bwMode="auto">
            <a:xfrm>
              <a:off x="5221" y="2507"/>
              <a:ext cx="49" cy="73"/>
            </a:xfrm>
            <a:custGeom>
              <a:avLst/>
              <a:gdLst>
                <a:gd name="T0" fmla="*/ 0 w 391"/>
                <a:gd name="T1" fmla="*/ 1 h 587"/>
                <a:gd name="T2" fmla="*/ 0 w 391"/>
                <a:gd name="T3" fmla="*/ 1 h 587"/>
                <a:gd name="T4" fmla="*/ 0 w 391"/>
                <a:gd name="T5" fmla="*/ 1 h 587"/>
                <a:gd name="T6" fmla="*/ 0 w 391"/>
                <a:gd name="T7" fmla="*/ 1 h 587"/>
                <a:gd name="T8" fmla="*/ 0 w 391"/>
                <a:gd name="T9" fmla="*/ 1 h 587"/>
                <a:gd name="T10" fmla="*/ 0 w 391"/>
                <a:gd name="T11" fmla="*/ 1 h 587"/>
                <a:gd name="T12" fmla="*/ 0 w 391"/>
                <a:gd name="T13" fmla="*/ 1 h 587"/>
                <a:gd name="T14" fmla="*/ 0 w 391"/>
                <a:gd name="T15" fmla="*/ 1 h 587"/>
                <a:gd name="T16" fmla="*/ 0 w 391"/>
                <a:gd name="T17" fmla="*/ 1 h 587"/>
                <a:gd name="T18" fmla="*/ 0 w 391"/>
                <a:gd name="T19" fmla="*/ 1 h 587"/>
                <a:gd name="T20" fmla="*/ 0 w 391"/>
                <a:gd name="T21" fmla="*/ 1 h 587"/>
                <a:gd name="T22" fmla="*/ 0 w 391"/>
                <a:gd name="T23" fmla="*/ 1 h 587"/>
                <a:gd name="T24" fmla="*/ 0 w 391"/>
                <a:gd name="T25" fmla="*/ 1 h 587"/>
                <a:gd name="T26" fmla="*/ 1 w 391"/>
                <a:gd name="T27" fmla="*/ 1 h 587"/>
                <a:gd name="T28" fmla="*/ 1 w 391"/>
                <a:gd name="T29" fmla="*/ 1 h 587"/>
                <a:gd name="T30" fmla="*/ 1 w 391"/>
                <a:gd name="T31" fmla="*/ 0 h 587"/>
                <a:gd name="T32" fmla="*/ 1 w 391"/>
                <a:gd name="T33" fmla="*/ 0 h 587"/>
                <a:gd name="T34" fmla="*/ 1 w 391"/>
                <a:gd name="T35" fmla="*/ 0 h 587"/>
                <a:gd name="T36" fmla="*/ 1 w 391"/>
                <a:gd name="T37" fmla="*/ 0 h 587"/>
                <a:gd name="T38" fmla="*/ 1 w 391"/>
                <a:gd name="T39" fmla="*/ 0 h 587"/>
                <a:gd name="T40" fmla="*/ 1 w 391"/>
                <a:gd name="T41" fmla="*/ 0 h 587"/>
                <a:gd name="T42" fmla="*/ 1 w 391"/>
                <a:gd name="T43" fmla="*/ 0 h 587"/>
                <a:gd name="T44" fmla="*/ 1 w 391"/>
                <a:gd name="T45" fmla="*/ 0 h 587"/>
                <a:gd name="T46" fmla="*/ 1 w 391"/>
                <a:gd name="T47" fmla="*/ 0 h 587"/>
                <a:gd name="T48" fmla="*/ 1 w 391"/>
                <a:gd name="T49" fmla="*/ 0 h 587"/>
                <a:gd name="T50" fmla="*/ 1 w 391"/>
                <a:gd name="T51" fmla="*/ 0 h 587"/>
                <a:gd name="T52" fmla="*/ 1 w 391"/>
                <a:gd name="T53" fmla="*/ 0 h 587"/>
                <a:gd name="T54" fmla="*/ 1 w 391"/>
                <a:gd name="T55" fmla="*/ 0 h 587"/>
                <a:gd name="T56" fmla="*/ 1 w 391"/>
                <a:gd name="T57" fmla="*/ 0 h 587"/>
                <a:gd name="T58" fmla="*/ 1 w 391"/>
                <a:gd name="T59" fmla="*/ 0 h 587"/>
                <a:gd name="T60" fmla="*/ 1 w 391"/>
                <a:gd name="T61" fmla="*/ 0 h 587"/>
                <a:gd name="T62" fmla="*/ 0 w 391"/>
                <a:gd name="T63" fmla="*/ 0 h 587"/>
                <a:gd name="T64" fmla="*/ 0 w 391"/>
                <a:gd name="T65" fmla="*/ 0 h 587"/>
                <a:gd name="T66" fmla="*/ 0 w 391"/>
                <a:gd name="T67" fmla="*/ 0 h 587"/>
                <a:gd name="T68" fmla="*/ 0 w 391"/>
                <a:gd name="T69" fmla="*/ 0 h 587"/>
                <a:gd name="T70" fmla="*/ 0 w 391"/>
                <a:gd name="T71" fmla="*/ 0 h 587"/>
                <a:gd name="T72" fmla="*/ 0 w 391"/>
                <a:gd name="T73" fmla="*/ 1 h 587"/>
                <a:gd name="T74" fmla="*/ 0 w 391"/>
                <a:gd name="T75" fmla="*/ 1 h 587"/>
                <a:gd name="T76" fmla="*/ 0 w 391"/>
                <a:gd name="T77" fmla="*/ 1 h 587"/>
                <a:gd name="T78" fmla="*/ 0 w 391"/>
                <a:gd name="T79" fmla="*/ 1 h 587"/>
                <a:gd name="T80" fmla="*/ 0 w 391"/>
                <a:gd name="T81" fmla="*/ 1 h 5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1"/>
                <a:gd name="T124" fmla="*/ 0 h 587"/>
                <a:gd name="T125" fmla="*/ 391 w 391"/>
                <a:gd name="T126" fmla="*/ 587 h 5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1" h="587">
                  <a:moveTo>
                    <a:pt x="0" y="420"/>
                  </a:moveTo>
                  <a:lnTo>
                    <a:pt x="6" y="461"/>
                  </a:lnTo>
                  <a:lnTo>
                    <a:pt x="11" y="504"/>
                  </a:lnTo>
                  <a:lnTo>
                    <a:pt x="17" y="545"/>
                  </a:lnTo>
                  <a:lnTo>
                    <a:pt x="23" y="587"/>
                  </a:lnTo>
                  <a:lnTo>
                    <a:pt x="45" y="559"/>
                  </a:lnTo>
                  <a:lnTo>
                    <a:pt x="68" y="532"/>
                  </a:lnTo>
                  <a:lnTo>
                    <a:pt x="90" y="506"/>
                  </a:lnTo>
                  <a:lnTo>
                    <a:pt x="112" y="478"/>
                  </a:lnTo>
                  <a:lnTo>
                    <a:pt x="135" y="451"/>
                  </a:lnTo>
                  <a:lnTo>
                    <a:pt x="157" y="425"/>
                  </a:lnTo>
                  <a:lnTo>
                    <a:pt x="180" y="397"/>
                  </a:lnTo>
                  <a:lnTo>
                    <a:pt x="202" y="370"/>
                  </a:lnTo>
                  <a:lnTo>
                    <a:pt x="225" y="344"/>
                  </a:lnTo>
                  <a:lnTo>
                    <a:pt x="247" y="317"/>
                  </a:lnTo>
                  <a:lnTo>
                    <a:pt x="269" y="289"/>
                  </a:lnTo>
                  <a:lnTo>
                    <a:pt x="292" y="263"/>
                  </a:lnTo>
                  <a:lnTo>
                    <a:pt x="315" y="236"/>
                  </a:lnTo>
                  <a:lnTo>
                    <a:pt x="337" y="209"/>
                  </a:lnTo>
                  <a:lnTo>
                    <a:pt x="360" y="181"/>
                  </a:lnTo>
                  <a:lnTo>
                    <a:pt x="382" y="155"/>
                  </a:lnTo>
                  <a:lnTo>
                    <a:pt x="389" y="107"/>
                  </a:lnTo>
                  <a:lnTo>
                    <a:pt x="391" y="77"/>
                  </a:lnTo>
                  <a:lnTo>
                    <a:pt x="387" y="47"/>
                  </a:lnTo>
                  <a:lnTo>
                    <a:pt x="377" y="0"/>
                  </a:lnTo>
                  <a:lnTo>
                    <a:pt x="354" y="27"/>
                  </a:lnTo>
                  <a:lnTo>
                    <a:pt x="329" y="53"/>
                  </a:lnTo>
                  <a:lnTo>
                    <a:pt x="306" y="79"/>
                  </a:lnTo>
                  <a:lnTo>
                    <a:pt x="283" y="105"/>
                  </a:lnTo>
                  <a:lnTo>
                    <a:pt x="258" y="132"/>
                  </a:lnTo>
                  <a:lnTo>
                    <a:pt x="235" y="158"/>
                  </a:lnTo>
                  <a:lnTo>
                    <a:pt x="212" y="184"/>
                  </a:lnTo>
                  <a:lnTo>
                    <a:pt x="188" y="210"/>
                  </a:lnTo>
                  <a:lnTo>
                    <a:pt x="164" y="237"/>
                  </a:lnTo>
                  <a:lnTo>
                    <a:pt x="141" y="263"/>
                  </a:lnTo>
                  <a:lnTo>
                    <a:pt x="118" y="289"/>
                  </a:lnTo>
                  <a:lnTo>
                    <a:pt x="94" y="315"/>
                  </a:lnTo>
                  <a:lnTo>
                    <a:pt x="71" y="341"/>
                  </a:lnTo>
                  <a:lnTo>
                    <a:pt x="47" y="368"/>
                  </a:lnTo>
                  <a:lnTo>
                    <a:pt x="23" y="39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4F4C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5" name="Freeform 105"/>
            <p:cNvSpPr>
              <a:spLocks/>
            </p:cNvSpPr>
            <p:nvPr/>
          </p:nvSpPr>
          <p:spPr bwMode="auto">
            <a:xfrm>
              <a:off x="5221" y="2508"/>
              <a:ext cx="49" cy="71"/>
            </a:xfrm>
            <a:custGeom>
              <a:avLst/>
              <a:gdLst>
                <a:gd name="T0" fmla="*/ 0 w 389"/>
                <a:gd name="T1" fmla="*/ 1 h 565"/>
                <a:gd name="T2" fmla="*/ 0 w 389"/>
                <a:gd name="T3" fmla="*/ 1 h 565"/>
                <a:gd name="T4" fmla="*/ 0 w 389"/>
                <a:gd name="T5" fmla="*/ 1 h 565"/>
                <a:gd name="T6" fmla="*/ 0 w 389"/>
                <a:gd name="T7" fmla="*/ 1 h 565"/>
                <a:gd name="T8" fmla="*/ 0 w 389"/>
                <a:gd name="T9" fmla="*/ 1 h 565"/>
                <a:gd name="T10" fmla="*/ 0 w 389"/>
                <a:gd name="T11" fmla="*/ 1 h 565"/>
                <a:gd name="T12" fmla="*/ 0 w 389"/>
                <a:gd name="T13" fmla="*/ 1 h 565"/>
                <a:gd name="T14" fmla="*/ 0 w 389"/>
                <a:gd name="T15" fmla="*/ 1 h 565"/>
                <a:gd name="T16" fmla="*/ 0 w 389"/>
                <a:gd name="T17" fmla="*/ 1 h 565"/>
                <a:gd name="T18" fmla="*/ 0 w 389"/>
                <a:gd name="T19" fmla="*/ 1 h 565"/>
                <a:gd name="T20" fmla="*/ 0 w 389"/>
                <a:gd name="T21" fmla="*/ 1 h 565"/>
                <a:gd name="T22" fmla="*/ 0 w 389"/>
                <a:gd name="T23" fmla="*/ 1 h 565"/>
                <a:gd name="T24" fmla="*/ 0 w 389"/>
                <a:gd name="T25" fmla="*/ 1 h 565"/>
                <a:gd name="T26" fmla="*/ 1 w 389"/>
                <a:gd name="T27" fmla="*/ 1 h 565"/>
                <a:gd name="T28" fmla="*/ 1 w 389"/>
                <a:gd name="T29" fmla="*/ 1 h 565"/>
                <a:gd name="T30" fmla="*/ 1 w 389"/>
                <a:gd name="T31" fmla="*/ 1 h 565"/>
                <a:gd name="T32" fmla="*/ 1 w 389"/>
                <a:gd name="T33" fmla="*/ 1 h 565"/>
                <a:gd name="T34" fmla="*/ 1 w 389"/>
                <a:gd name="T35" fmla="*/ 0 h 565"/>
                <a:gd name="T36" fmla="*/ 1 w 389"/>
                <a:gd name="T37" fmla="*/ 0 h 565"/>
                <a:gd name="T38" fmla="*/ 1 w 389"/>
                <a:gd name="T39" fmla="*/ 0 h 565"/>
                <a:gd name="T40" fmla="*/ 1 w 389"/>
                <a:gd name="T41" fmla="*/ 0 h 565"/>
                <a:gd name="T42" fmla="*/ 1 w 389"/>
                <a:gd name="T43" fmla="*/ 0 h 565"/>
                <a:gd name="T44" fmla="*/ 1 w 389"/>
                <a:gd name="T45" fmla="*/ 0 h 565"/>
                <a:gd name="T46" fmla="*/ 1 w 389"/>
                <a:gd name="T47" fmla="*/ 0 h 565"/>
                <a:gd name="T48" fmla="*/ 1 w 389"/>
                <a:gd name="T49" fmla="*/ 0 h 565"/>
                <a:gd name="T50" fmla="*/ 1 w 389"/>
                <a:gd name="T51" fmla="*/ 0 h 565"/>
                <a:gd name="T52" fmla="*/ 1 w 389"/>
                <a:gd name="T53" fmla="*/ 0 h 565"/>
                <a:gd name="T54" fmla="*/ 1 w 389"/>
                <a:gd name="T55" fmla="*/ 0 h 565"/>
                <a:gd name="T56" fmla="*/ 1 w 389"/>
                <a:gd name="T57" fmla="*/ 0 h 565"/>
                <a:gd name="T58" fmla="*/ 1 w 389"/>
                <a:gd name="T59" fmla="*/ 0 h 565"/>
                <a:gd name="T60" fmla="*/ 1 w 389"/>
                <a:gd name="T61" fmla="*/ 0 h 565"/>
                <a:gd name="T62" fmla="*/ 0 w 389"/>
                <a:gd name="T63" fmla="*/ 0 h 565"/>
                <a:gd name="T64" fmla="*/ 0 w 389"/>
                <a:gd name="T65" fmla="*/ 0 h 565"/>
                <a:gd name="T66" fmla="*/ 0 w 389"/>
                <a:gd name="T67" fmla="*/ 1 h 565"/>
                <a:gd name="T68" fmla="*/ 0 w 389"/>
                <a:gd name="T69" fmla="*/ 1 h 565"/>
                <a:gd name="T70" fmla="*/ 0 w 389"/>
                <a:gd name="T71" fmla="*/ 1 h 565"/>
                <a:gd name="T72" fmla="*/ 0 w 389"/>
                <a:gd name="T73" fmla="*/ 1 h 565"/>
                <a:gd name="T74" fmla="*/ 0 w 389"/>
                <a:gd name="T75" fmla="*/ 1 h 565"/>
                <a:gd name="T76" fmla="*/ 0 w 389"/>
                <a:gd name="T77" fmla="*/ 1 h 565"/>
                <a:gd name="T78" fmla="*/ 0 w 389"/>
                <a:gd name="T79" fmla="*/ 1 h 565"/>
                <a:gd name="T80" fmla="*/ 0 w 389"/>
                <a:gd name="T81" fmla="*/ 1 h 5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9"/>
                <a:gd name="T124" fmla="*/ 0 h 565"/>
                <a:gd name="T125" fmla="*/ 389 w 389"/>
                <a:gd name="T126" fmla="*/ 565 h 5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9" h="565">
                  <a:moveTo>
                    <a:pt x="0" y="417"/>
                  </a:moveTo>
                  <a:lnTo>
                    <a:pt x="5" y="455"/>
                  </a:lnTo>
                  <a:lnTo>
                    <a:pt x="9" y="491"/>
                  </a:lnTo>
                  <a:lnTo>
                    <a:pt x="15" y="528"/>
                  </a:lnTo>
                  <a:lnTo>
                    <a:pt x="19" y="565"/>
                  </a:lnTo>
                  <a:lnTo>
                    <a:pt x="41" y="538"/>
                  </a:lnTo>
                  <a:lnTo>
                    <a:pt x="65" y="511"/>
                  </a:lnTo>
                  <a:lnTo>
                    <a:pt x="87" y="485"/>
                  </a:lnTo>
                  <a:lnTo>
                    <a:pt x="110" y="458"/>
                  </a:lnTo>
                  <a:lnTo>
                    <a:pt x="132" y="431"/>
                  </a:lnTo>
                  <a:lnTo>
                    <a:pt x="155" y="405"/>
                  </a:lnTo>
                  <a:lnTo>
                    <a:pt x="178" y="378"/>
                  </a:lnTo>
                  <a:lnTo>
                    <a:pt x="201" y="350"/>
                  </a:lnTo>
                  <a:lnTo>
                    <a:pt x="223" y="324"/>
                  </a:lnTo>
                  <a:lnTo>
                    <a:pt x="245" y="297"/>
                  </a:lnTo>
                  <a:lnTo>
                    <a:pt x="268" y="270"/>
                  </a:lnTo>
                  <a:lnTo>
                    <a:pt x="291" y="244"/>
                  </a:lnTo>
                  <a:lnTo>
                    <a:pt x="314" y="217"/>
                  </a:lnTo>
                  <a:lnTo>
                    <a:pt x="336" y="190"/>
                  </a:lnTo>
                  <a:lnTo>
                    <a:pt x="359" y="164"/>
                  </a:lnTo>
                  <a:lnTo>
                    <a:pt x="382" y="137"/>
                  </a:lnTo>
                  <a:lnTo>
                    <a:pt x="388" y="94"/>
                  </a:lnTo>
                  <a:lnTo>
                    <a:pt x="389" y="68"/>
                  </a:lnTo>
                  <a:lnTo>
                    <a:pt x="385" y="43"/>
                  </a:lnTo>
                  <a:lnTo>
                    <a:pt x="375" y="0"/>
                  </a:lnTo>
                  <a:lnTo>
                    <a:pt x="352" y="26"/>
                  </a:lnTo>
                  <a:lnTo>
                    <a:pt x="328" y="53"/>
                  </a:lnTo>
                  <a:lnTo>
                    <a:pt x="304" y="78"/>
                  </a:lnTo>
                  <a:lnTo>
                    <a:pt x="281" y="105"/>
                  </a:lnTo>
                  <a:lnTo>
                    <a:pt x="257" y="130"/>
                  </a:lnTo>
                  <a:lnTo>
                    <a:pt x="234" y="157"/>
                  </a:lnTo>
                  <a:lnTo>
                    <a:pt x="211" y="183"/>
                  </a:lnTo>
                  <a:lnTo>
                    <a:pt x="188" y="208"/>
                  </a:lnTo>
                  <a:lnTo>
                    <a:pt x="163" y="235"/>
                  </a:lnTo>
                  <a:lnTo>
                    <a:pt x="140" y="260"/>
                  </a:lnTo>
                  <a:lnTo>
                    <a:pt x="117" y="287"/>
                  </a:lnTo>
                  <a:lnTo>
                    <a:pt x="93" y="313"/>
                  </a:lnTo>
                  <a:lnTo>
                    <a:pt x="70" y="339"/>
                  </a:lnTo>
                  <a:lnTo>
                    <a:pt x="47" y="365"/>
                  </a:lnTo>
                  <a:lnTo>
                    <a:pt x="24" y="391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514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6" name="Freeform 106"/>
            <p:cNvSpPr>
              <a:spLocks/>
            </p:cNvSpPr>
            <p:nvPr/>
          </p:nvSpPr>
          <p:spPr bwMode="auto">
            <a:xfrm>
              <a:off x="5221" y="2509"/>
              <a:ext cx="49" cy="68"/>
            </a:xfrm>
            <a:custGeom>
              <a:avLst/>
              <a:gdLst>
                <a:gd name="T0" fmla="*/ 0 w 387"/>
                <a:gd name="T1" fmla="*/ 1 h 543"/>
                <a:gd name="T2" fmla="*/ 0 w 387"/>
                <a:gd name="T3" fmla="*/ 1 h 543"/>
                <a:gd name="T4" fmla="*/ 0 w 387"/>
                <a:gd name="T5" fmla="*/ 1 h 543"/>
                <a:gd name="T6" fmla="*/ 0 w 387"/>
                <a:gd name="T7" fmla="*/ 1 h 543"/>
                <a:gd name="T8" fmla="*/ 0 w 387"/>
                <a:gd name="T9" fmla="*/ 1 h 543"/>
                <a:gd name="T10" fmla="*/ 0 w 387"/>
                <a:gd name="T11" fmla="*/ 1 h 543"/>
                <a:gd name="T12" fmla="*/ 0 w 387"/>
                <a:gd name="T13" fmla="*/ 1 h 543"/>
                <a:gd name="T14" fmla="*/ 0 w 387"/>
                <a:gd name="T15" fmla="*/ 1 h 543"/>
                <a:gd name="T16" fmla="*/ 0 w 387"/>
                <a:gd name="T17" fmla="*/ 1 h 543"/>
                <a:gd name="T18" fmla="*/ 0 w 387"/>
                <a:gd name="T19" fmla="*/ 1 h 543"/>
                <a:gd name="T20" fmla="*/ 0 w 387"/>
                <a:gd name="T21" fmla="*/ 1 h 543"/>
                <a:gd name="T22" fmla="*/ 0 w 387"/>
                <a:gd name="T23" fmla="*/ 1 h 543"/>
                <a:gd name="T24" fmla="*/ 0 w 387"/>
                <a:gd name="T25" fmla="*/ 1 h 543"/>
                <a:gd name="T26" fmla="*/ 1 w 387"/>
                <a:gd name="T27" fmla="*/ 1 h 543"/>
                <a:gd name="T28" fmla="*/ 1 w 387"/>
                <a:gd name="T29" fmla="*/ 1 h 543"/>
                <a:gd name="T30" fmla="*/ 1 w 387"/>
                <a:gd name="T31" fmla="*/ 1 h 543"/>
                <a:gd name="T32" fmla="*/ 1 w 387"/>
                <a:gd name="T33" fmla="*/ 1 h 543"/>
                <a:gd name="T34" fmla="*/ 1 w 387"/>
                <a:gd name="T35" fmla="*/ 0 h 543"/>
                <a:gd name="T36" fmla="*/ 1 w 387"/>
                <a:gd name="T37" fmla="*/ 0 h 543"/>
                <a:gd name="T38" fmla="*/ 1 w 387"/>
                <a:gd name="T39" fmla="*/ 0 h 543"/>
                <a:gd name="T40" fmla="*/ 1 w 387"/>
                <a:gd name="T41" fmla="*/ 0 h 543"/>
                <a:gd name="T42" fmla="*/ 1 w 387"/>
                <a:gd name="T43" fmla="*/ 0 h 543"/>
                <a:gd name="T44" fmla="*/ 1 w 387"/>
                <a:gd name="T45" fmla="*/ 0 h 543"/>
                <a:gd name="T46" fmla="*/ 1 w 387"/>
                <a:gd name="T47" fmla="*/ 0 h 543"/>
                <a:gd name="T48" fmla="*/ 1 w 387"/>
                <a:gd name="T49" fmla="*/ 0 h 543"/>
                <a:gd name="T50" fmla="*/ 1 w 387"/>
                <a:gd name="T51" fmla="*/ 0 h 543"/>
                <a:gd name="T52" fmla="*/ 1 w 387"/>
                <a:gd name="T53" fmla="*/ 0 h 543"/>
                <a:gd name="T54" fmla="*/ 1 w 387"/>
                <a:gd name="T55" fmla="*/ 0 h 543"/>
                <a:gd name="T56" fmla="*/ 1 w 387"/>
                <a:gd name="T57" fmla="*/ 0 h 543"/>
                <a:gd name="T58" fmla="*/ 1 w 387"/>
                <a:gd name="T59" fmla="*/ 0 h 543"/>
                <a:gd name="T60" fmla="*/ 1 w 387"/>
                <a:gd name="T61" fmla="*/ 0 h 543"/>
                <a:gd name="T62" fmla="*/ 0 w 387"/>
                <a:gd name="T63" fmla="*/ 0 h 543"/>
                <a:gd name="T64" fmla="*/ 0 w 387"/>
                <a:gd name="T65" fmla="*/ 0 h 543"/>
                <a:gd name="T66" fmla="*/ 0 w 387"/>
                <a:gd name="T67" fmla="*/ 1 h 543"/>
                <a:gd name="T68" fmla="*/ 0 w 387"/>
                <a:gd name="T69" fmla="*/ 1 h 543"/>
                <a:gd name="T70" fmla="*/ 0 w 387"/>
                <a:gd name="T71" fmla="*/ 1 h 543"/>
                <a:gd name="T72" fmla="*/ 0 w 387"/>
                <a:gd name="T73" fmla="*/ 1 h 543"/>
                <a:gd name="T74" fmla="*/ 0 w 387"/>
                <a:gd name="T75" fmla="*/ 1 h 543"/>
                <a:gd name="T76" fmla="*/ 0 w 387"/>
                <a:gd name="T77" fmla="*/ 1 h 543"/>
                <a:gd name="T78" fmla="*/ 0 w 387"/>
                <a:gd name="T79" fmla="*/ 1 h 543"/>
                <a:gd name="T80" fmla="*/ 0 w 387"/>
                <a:gd name="T81" fmla="*/ 1 h 5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7"/>
                <a:gd name="T124" fmla="*/ 0 h 543"/>
                <a:gd name="T125" fmla="*/ 387 w 387"/>
                <a:gd name="T126" fmla="*/ 543 h 5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7" h="543">
                  <a:moveTo>
                    <a:pt x="0" y="416"/>
                  </a:moveTo>
                  <a:lnTo>
                    <a:pt x="5" y="448"/>
                  </a:lnTo>
                  <a:lnTo>
                    <a:pt x="9" y="479"/>
                  </a:lnTo>
                  <a:lnTo>
                    <a:pt x="14" y="511"/>
                  </a:lnTo>
                  <a:lnTo>
                    <a:pt x="18" y="543"/>
                  </a:lnTo>
                  <a:lnTo>
                    <a:pt x="40" y="517"/>
                  </a:lnTo>
                  <a:lnTo>
                    <a:pt x="64" y="490"/>
                  </a:lnTo>
                  <a:lnTo>
                    <a:pt x="86" y="465"/>
                  </a:lnTo>
                  <a:lnTo>
                    <a:pt x="109" y="438"/>
                  </a:lnTo>
                  <a:lnTo>
                    <a:pt x="131" y="411"/>
                  </a:lnTo>
                  <a:lnTo>
                    <a:pt x="154" y="385"/>
                  </a:lnTo>
                  <a:lnTo>
                    <a:pt x="177" y="358"/>
                  </a:lnTo>
                  <a:lnTo>
                    <a:pt x="200" y="331"/>
                  </a:lnTo>
                  <a:lnTo>
                    <a:pt x="222" y="306"/>
                  </a:lnTo>
                  <a:lnTo>
                    <a:pt x="244" y="279"/>
                  </a:lnTo>
                  <a:lnTo>
                    <a:pt x="267" y="252"/>
                  </a:lnTo>
                  <a:lnTo>
                    <a:pt x="290" y="226"/>
                  </a:lnTo>
                  <a:lnTo>
                    <a:pt x="313" y="199"/>
                  </a:lnTo>
                  <a:lnTo>
                    <a:pt x="335" y="172"/>
                  </a:lnTo>
                  <a:lnTo>
                    <a:pt x="358" y="146"/>
                  </a:lnTo>
                  <a:lnTo>
                    <a:pt x="381" y="119"/>
                  </a:lnTo>
                  <a:lnTo>
                    <a:pt x="387" y="80"/>
                  </a:lnTo>
                  <a:lnTo>
                    <a:pt x="387" y="59"/>
                  </a:lnTo>
                  <a:lnTo>
                    <a:pt x="383" y="39"/>
                  </a:lnTo>
                  <a:lnTo>
                    <a:pt x="375" y="0"/>
                  </a:lnTo>
                  <a:lnTo>
                    <a:pt x="352" y="26"/>
                  </a:lnTo>
                  <a:lnTo>
                    <a:pt x="328" y="53"/>
                  </a:lnTo>
                  <a:lnTo>
                    <a:pt x="305" y="78"/>
                  </a:lnTo>
                  <a:lnTo>
                    <a:pt x="281" y="105"/>
                  </a:lnTo>
                  <a:lnTo>
                    <a:pt x="257" y="130"/>
                  </a:lnTo>
                  <a:lnTo>
                    <a:pt x="234" y="156"/>
                  </a:lnTo>
                  <a:lnTo>
                    <a:pt x="211" y="182"/>
                  </a:lnTo>
                  <a:lnTo>
                    <a:pt x="188" y="208"/>
                  </a:lnTo>
                  <a:lnTo>
                    <a:pt x="164" y="234"/>
                  </a:lnTo>
                  <a:lnTo>
                    <a:pt x="141" y="260"/>
                  </a:lnTo>
                  <a:lnTo>
                    <a:pt x="118" y="286"/>
                  </a:lnTo>
                  <a:lnTo>
                    <a:pt x="95" y="311"/>
                  </a:lnTo>
                  <a:lnTo>
                    <a:pt x="70" y="338"/>
                  </a:lnTo>
                  <a:lnTo>
                    <a:pt x="47" y="364"/>
                  </a:lnTo>
                  <a:lnTo>
                    <a:pt x="24" y="39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5451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7" name="Freeform 107"/>
            <p:cNvSpPr>
              <a:spLocks/>
            </p:cNvSpPr>
            <p:nvPr/>
          </p:nvSpPr>
          <p:spPr bwMode="auto">
            <a:xfrm>
              <a:off x="5221" y="2511"/>
              <a:ext cx="49" cy="65"/>
            </a:xfrm>
            <a:custGeom>
              <a:avLst/>
              <a:gdLst>
                <a:gd name="T0" fmla="*/ 0 w 386"/>
                <a:gd name="T1" fmla="*/ 1 h 522"/>
                <a:gd name="T2" fmla="*/ 0 w 386"/>
                <a:gd name="T3" fmla="*/ 1 h 522"/>
                <a:gd name="T4" fmla="*/ 0 w 386"/>
                <a:gd name="T5" fmla="*/ 1 h 522"/>
                <a:gd name="T6" fmla="*/ 0 w 386"/>
                <a:gd name="T7" fmla="*/ 1 h 522"/>
                <a:gd name="T8" fmla="*/ 0 w 386"/>
                <a:gd name="T9" fmla="*/ 1 h 522"/>
                <a:gd name="T10" fmla="*/ 0 w 386"/>
                <a:gd name="T11" fmla="*/ 1 h 522"/>
                <a:gd name="T12" fmla="*/ 0 w 386"/>
                <a:gd name="T13" fmla="*/ 1 h 522"/>
                <a:gd name="T14" fmla="*/ 0 w 386"/>
                <a:gd name="T15" fmla="*/ 1 h 522"/>
                <a:gd name="T16" fmla="*/ 0 w 386"/>
                <a:gd name="T17" fmla="*/ 1 h 522"/>
                <a:gd name="T18" fmla="*/ 0 w 386"/>
                <a:gd name="T19" fmla="*/ 1 h 522"/>
                <a:gd name="T20" fmla="*/ 0 w 386"/>
                <a:gd name="T21" fmla="*/ 1 h 522"/>
                <a:gd name="T22" fmla="*/ 0 w 386"/>
                <a:gd name="T23" fmla="*/ 1 h 522"/>
                <a:gd name="T24" fmla="*/ 0 w 386"/>
                <a:gd name="T25" fmla="*/ 1 h 522"/>
                <a:gd name="T26" fmla="*/ 1 w 386"/>
                <a:gd name="T27" fmla="*/ 0 h 522"/>
                <a:gd name="T28" fmla="*/ 1 w 386"/>
                <a:gd name="T29" fmla="*/ 0 h 522"/>
                <a:gd name="T30" fmla="*/ 1 w 386"/>
                <a:gd name="T31" fmla="*/ 0 h 522"/>
                <a:gd name="T32" fmla="*/ 1 w 386"/>
                <a:gd name="T33" fmla="*/ 0 h 522"/>
                <a:gd name="T34" fmla="*/ 1 w 386"/>
                <a:gd name="T35" fmla="*/ 0 h 522"/>
                <a:gd name="T36" fmla="*/ 1 w 386"/>
                <a:gd name="T37" fmla="*/ 0 h 522"/>
                <a:gd name="T38" fmla="*/ 1 w 386"/>
                <a:gd name="T39" fmla="*/ 0 h 522"/>
                <a:gd name="T40" fmla="*/ 1 w 386"/>
                <a:gd name="T41" fmla="*/ 0 h 522"/>
                <a:gd name="T42" fmla="*/ 1 w 386"/>
                <a:gd name="T43" fmla="*/ 0 h 522"/>
                <a:gd name="T44" fmla="*/ 1 w 386"/>
                <a:gd name="T45" fmla="*/ 0 h 522"/>
                <a:gd name="T46" fmla="*/ 1 w 386"/>
                <a:gd name="T47" fmla="*/ 0 h 522"/>
                <a:gd name="T48" fmla="*/ 1 w 386"/>
                <a:gd name="T49" fmla="*/ 0 h 522"/>
                <a:gd name="T50" fmla="*/ 1 w 386"/>
                <a:gd name="T51" fmla="*/ 0 h 522"/>
                <a:gd name="T52" fmla="*/ 1 w 386"/>
                <a:gd name="T53" fmla="*/ 0 h 522"/>
                <a:gd name="T54" fmla="*/ 1 w 386"/>
                <a:gd name="T55" fmla="*/ 0 h 522"/>
                <a:gd name="T56" fmla="*/ 1 w 386"/>
                <a:gd name="T57" fmla="*/ 0 h 522"/>
                <a:gd name="T58" fmla="*/ 1 w 386"/>
                <a:gd name="T59" fmla="*/ 0 h 522"/>
                <a:gd name="T60" fmla="*/ 1 w 386"/>
                <a:gd name="T61" fmla="*/ 0 h 522"/>
                <a:gd name="T62" fmla="*/ 0 w 386"/>
                <a:gd name="T63" fmla="*/ 0 h 522"/>
                <a:gd name="T64" fmla="*/ 0 w 386"/>
                <a:gd name="T65" fmla="*/ 0 h 522"/>
                <a:gd name="T66" fmla="*/ 0 w 386"/>
                <a:gd name="T67" fmla="*/ 0 h 522"/>
                <a:gd name="T68" fmla="*/ 0 w 386"/>
                <a:gd name="T69" fmla="*/ 0 h 522"/>
                <a:gd name="T70" fmla="*/ 0 w 386"/>
                <a:gd name="T71" fmla="*/ 0 h 522"/>
                <a:gd name="T72" fmla="*/ 0 w 386"/>
                <a:gd name="T73" fmla="*/ 1 h 522"/>
                <a:gd name="T74" fmla="*/ 0 w 386"/>
                <a:gd name="T75" fmla="*/ 1 h 522"/>
                <a:gd name="T76" fmla="*/ 0 w 386"/>
                <a:gd name="T77" fmla="*/ 1 h 522"/>
                <a:gd name="T78" fmla="*/ 0 w 386"/>
                <a:gd name="T79" fmla="*/ 1 h 522"/>
                <a:gd name="T80" fmla="*/ 0 w 386"/>
                <a:gd name="T81" fmla="*/ 1 h 5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6"/>
                <a:gd name="T124" fmla="*/ 0 h 522"/>
                <a:gd name="T125" fmla="*/ 386 w 386"/>
                <a:gd name="T126" fmla="*/ 522 h 5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6" h="522">
                  <a:moveTo>
                    <a:pt x="0" y="412"/>
                  </a:moveTo>
                  <a:lnTo>
                    <a:pt x="5" y="440"/>
                  </a:lnTo>
                  <a:lnTo>
                    <a:pt x="9" y="467"/>
                  </a:lnTo>
                  <a:lnTo>
                    <a:pt x="13" y="495"/>
                  </a:lnTo>
                  <a:lnTo>
                    <a:pt x="17" y="522"/>
                  </a:lnTo>
                  <a:lnTo>
                    <a:pt x="40" y="496"/>
                  </a:lnTo>
                  <a:lnTo>
                    <a:pt x="63" y="469"/>
                  </a:lnTo>
                  <a:lnTo>
                    <a:pt x="86" y="444"/>
                  </a:lnTo>
                  <a:lnTo>
                    <a:pt x="108" y="417"/>
                  </a:lnTo>
                  <a:lnTo>
                    <a:pt x="131" y="390"/>
                  </a:lnTo>
                  <a:lnTo>
                    <a:pt x="153" y="364"/>
                  </a:lnTo>
                  <a:lnTo>
                    <a:pt x="177" y="338"/>
                  </a:lnTo>
                  <a:lnTo>
                    <a:pt x="199" y="311"/>
                  </a:lnTo>
                  <a:lnTo>
                    <a:pt x="222" y="285"/>
                  </a:lnTo>
                  <a:lnTo>
                    <a:pt x="244" y="259"/>
                  </a:lnTo>
                  <a:lnTo>
                    <a:pt x="268" y="232"/>
                  </a:lnTo>
                  <a:lnTo>
                    <a:pt x="290" y="207"/>
                  </a:lnTo>
                  <a:lnTo>
                    <a:pt x="313" y="180"/>
                  </a:lnTo>
                  <a:lnTo>
                    <a:pt x="335" y="154"/>
                  </a:lnTo>
                  <a:lnTo>
                    <a:pt x="358" y="128"/>
                  </a:lnTo>
                  <a:lnTo>
                    <a:pt x="381" y="101"/>
                  </a:lnTo>
                  <a:lnTo>
                    <a:pt x="386" y="66"/>
                  </a:lnTo>
                  <a:lnTo>
                    <a:pt x="386" y="50"/>
                  </a:lnTo>
                  <a:lnTo>
                    <a:pt x="382" y="35"/>
                  </a:lnTo>
                  <a:lnTo>
                    <a:pt x="375" y="0"/>
                  </a:lnTo>
                  <a:lnTo>
                    <a:pt x="352" y="26"/>
                  </a:lnTo>
                  <a:lnTo>
                    <a:pt x="329" y="51"/>
                  </a:lnTo>
                  <a:lnTo>
                    <a:pt x="305" y="78"/>
                  </a:lnTo>
                  <a:lnTo>
                    <a:pt x="282" y="104"/>
                  </a:lnTo>
                  <a:lnTo>
                    <a:pt x="259" y="129"/>
                  </a:lnTo>
                  <a:lnTo>
                    <a:pt x="235" y="155"/>
                  </a:lnTo>
                  <a:lnTo>
                    <a:pt x="212" y="180"/>
                  </a:lnTo>
                  <a:lnTo>
                    <a:pt x="188" y="206"/>
                  </a:lnTo>
                  <a:lnTo>
                    <a:pt x="165" y="231"/>
                  </a:lnTo>
                  <a:lnTo>
                    <a:pt x="141" y="257"/>
                  </a:lnTo>
                  <a:lnTo>
                    <a:pt x="118" y="284"/>
                  </a:lnTo>
                  <a:lnTo>
                    <a:pt x="95" y="309"/>
                  </a:lnTo>
                  <a:lnTo>
                    <a:pt x="71" y="335"/>
                  </a:lnTo>
                  <a:lnTo>
                    <a:pt x="47" y="360"/>
                  </a:lnTo>
                  <a:lnTo>
                    <a:pt x="24" y="387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5454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8" name="Freeform 108"/>
            <p:cNvSpPr>
              <a:spLocks/>
            </p:cNvSpPr>
            <p:nvPr/>
          </p:nvSpPr>
          <p:spPr bwMode="auto">
            <a:xfrm>
              <a:off x="5222" y="2512"/>
              <a:ext cx="48" cy="62"/>
            </a:xfrm>
            <a:custGeom>
              <a:avLst/>
              <a:gdLst>
                <a:gd name="T0" fmla="*/ 0 w 383"/>
                <a:gd name="T1" fmla="*/ 1 h 501"/>
                <a:gd name="T2" fmla="*/ 0 w 383"/>
                <a:gd name="T3" fmla="*/ 1 h 501"/>
                <a:gd name="T4" fmla="*/ 0 w 383"/>
                <a:gd name="T5" fmla="*/ 1 h 501"/>
                <a:gd name="T6" fmla="*/ 0 w 383"/>
                <a:gd name="T7" fmla="*/ 1 h 501"/>
                <a:gd name="T8" fmla="*/ 0 w 383"/>
                <a:gd name="T9" fmla="*/ 1 h 501"/>
                <a:gd name="T10" fmla="*/ 0 w 383"/>
                <a:gd name="T11" fmla="*/ 1 h 501"/>
                <a:gd name="T12" fmla="*/ 0 w 383"/>
                <a:gd name="T13" fmla="*/ 1 h 501"/>
                <a:gd name="T14" fmla="*/ 0 w 383"/>
                <a:gd name="T15" fmla="*/ 1 h 501"/>
                <a:gd name="T16" fmla="*/ 0 w 383"/>
                <a:gd name="T17" fmla="*/ 1 h 501"/>
                <a:gd name="T18" fmla="*/ 0 w 383"/>
                <a:gd name="T19" fmla="*/ 1 h 501"/>
                <a:gd name="T20" fmla="*/ 0 w 383"/>
                <a:gd name="T21" fmla="*/ 1 h 501"/>
                <a:gd name="T22" fmla="*/ 0 w 383"/>
                <a:gd name="T23" fmla="*/ 1 h 501"/>
                <a:gd name="T24" fmla="*/ 0 w 383"/>
                <a:gd name="T25" fmla="*/ 0 h 501"/>
                <a:gd name="T26" fmla="*/ 0 w 383"/>
                <a:gd name="T27" fmla="*/ 0 h 501"/>
                <a:gd name="T28" fmla="*/ 1 w 383"/>
                <a:gd name="T29" fmla="*/ 0 h 501"/>
                <a:gd name="T30" fmla="*/ 1 w 383"/>
                <a:gd name="T31" fmla="*/ 0 h 501"/>
                <a:gd name="T32" fmla="*/ 1 w 383"/>
                <a:gd name="T33" fmla="*/ 0 h 501"/>
                <a:gd name="T34" fmla="*/ 1 w 383"/>
                <a:gd name="T35" fmla="*/ 0 h 501"/>
                <a:gd name="T36" fmla="*/ 1 w 383"/>
                <a:gd name="T37" fmla="*/ 0 h 501"/>
                <a:gd name="T38" fmla="*/ 1 w 383"/>
                <a:gd name="T39" fmla="*/ 0 h 501"/>
                <a:gd name="T40" fmla="*/ 1 w 383"/>
                <a:gd name="T41" fmla="*/ 0 h 501"/>
                <a:gd name="T42" fmla="*/ 1 w 383"/>
                <a:gd name="T43" fmla="*/ 0 h 501"/>
                <a:gd name="T44" fmla="*/ 1 w 383"/>
                <a:gd name="T45" fmla="*/ 0 h 501"/>
                <a:gd name="T46" fmla="*/ 1 w 383"/>
                <a:gd name="T47" fmla="*/ 0 h 501"/>
                <a:gd name="T48" fmla="*/ 1 w 383"/>
                <a:gd name="T49" fmla="*/ 0 h 501"/>
                <a:gd name="T50" fmla="*/ 1 w 383"/>
                <a:gd name="T51" fmla="*/ 0 h 501"/>
                <a:gd name="T52" fmla="*/ 1 w 383"/>
                <a:gd name="T53" fmla="*/ 0 h 501"/>
                <a:gd name="T54" fmla="*/ 1 w 383"/>
                <a:gd name="T55" fmla="*/ 0 h 501"/>
                <a:gd name="T56" fmla="*/ 1 w 383"/>
                <a:gd name="T57" fmla="*/ 0 h 501"/>
                <a:gd name="T58" fmla="*/ 1 w 383"/>
                <a:gd name="T59" fmla="*/ 0 h 501"/>
                <a:gd name="T60" fmla="*/ 1 w 383"/>
                <a:gd name="T61" fmla="*/ 0 h 501"/>
                <a:gd name="T62" fmla="*/ 0 w 383"/>
                <a:gd name="T63" fmla="*/ 0 h 501"/>
                <a:gd name="T64" fmla="*/ 0 w 383"/>
                <a:gd name="T65" fmla="*/ 0 h 501"/>
                <a:gd name="T66" fmla="*/ 0 w 383"/>
                <a:gd name="T67" fmla="*/ 0 h 501"/>
                <a:gd name="T68" fmla="*/ 0 w 383"/>
                <a:gd name="T69" fmla="*/ 0 h 501"/>
                <a:gd name="T70" fmla="*/ 0 w 383"/>
                <a:gd name="T71" fmla="*/ 0 h 501"/>
                <a:gd name="T72" fmla="*/ 0 w 383"/>
                <a:gd name="T73" fmla="*/ 1 h 501"/>
                <a:gd name="T74" fmla="*/ 0 w 383"/>
                <a:gd name="T75" fmla="*/ 1 h 501"/>
                <a:gd name="T76" fmla="*/ 0 w 383"/>
                <a:gd name="T77" fmla="*/ 1 h 501"/>
                <a:gd name="T78" fmla="*/ 0 w 383"/>
                <a:gd name="T79" fmla="*/ 1 h 501"/>
                <a:gd name="T80" fmla="*/ 0 w 383"/>
                <a:gd name="T81" fmla="*/ 1 h 5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3"/>
                <a:gd name="T124" fmla="*/ 0 h 501"/>
                <a:gd name="T125" fmla="*/ 383 w 383"/>
                <a:gd name="T126" fmla="*/ 501 h 5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3" h="501">
                  <a:moveTo>
                    <a:pt x="0" y="410"/>
                  </a:moveTo>
                  <a:lnTo>
                    <a:pt x="3" y="433"/>
                  </a:lnTo>
                  <a:lnTo>
                    <a:pt x="7" y="456"/>
                  </a:lnTo>
                  <a:lnTo>
                    <a:pt x="11" y="479"/>
                  </a:lnTo>
                  <a:lnTo>
                    <a:pt x="14" y="501"/>
                  </a:lnTo>
                  <a:lnTo>
                    <a:pt x="37" y="476"/>
                  </a:lnTo>
                  <a:lnTo>
                    <a:pt x="60" y="449"/>
                  </a:lnTo>
                  <a:lnTo>
                    <a:pt x="83" y="423"/>
                  </a:lnTo>
                  <a:lnTo>
                    <a:pt x="105" y="397"/>
                  </a:lnTo>
                  <a:lnTo>
                    <a:pt x="128" y="371"/>
                  </a:lnTo>
                  <a:lnTo>
                    <a:pt x="150" y="345"/>
                  </a:lnTo>
                  <a:lnTo>
                    <a:pt x="174" y="319"/>
                  </a:lnTo>
                  <a:lnTo>
                    <a:pt x="197" y="292"/>
                  </a:lnTo>
                  <a:lnTo>
                    <a:pt x="219" y="267"/>
                  </a:lnTo>
                  <a:lnTo>
                    <a:pt x="242" y="240"/>
                  </a:lnTo>
                  <a:lnTo>
                    <a:pt x="265" y="215"/>
                  </a:lnTo>
                  <a:lnTo>
                    <a:pt x="288" y="188"/>
                  </a:lnTo>
                  <a:lnTo>
                    <a:pt x="310" y="162"/>
                  </a:lnTo>
                  <a:lnTo>
                    <a:pt x="333" y="136"/>
                  </a:lnTo>
                  <a:lnTo>
                    <a:pt x="355" y="110"/>
                  </a:lnTo>
                  <a:lnTo>
                    <a:pt x="379" y="84"/>
                  </a:lnTo>
                  <a:lnTo>
                    <a:pt x="383" y="52"/>
                  </a:lnTo>
                  <a:lnTo>
                    <a:pt x="382" y="41"/>
                  </a:lnTo>
                  <a:lnTo>
                    <a:pt x="379" y="30"/>
                  </a:lnTo>
                  <a:lnTo>
                    <a:pt x="372" y="0"/>
                  </a:lnTo>
                  <a:lnTo>
                    <a:pt x="349" y="26"/>
                  </a:lnTo>
                  <a:lnTo>
                    <a:pt x="326" y="51"/>
                  </a:lnTo>
                  <a:lnTo>
                    <a:pt x="302" y="77"/>
                  </a:lnTo>
                  <a:lnTo>
                    <a:pt x="279" y="102"/>
                  </a:lnTo>
                  <a:lnTo>
                    <a:pt x="256" y="128"/>
                  </a:lnTo>
                  <a:lnTo>
                    <a:pt x="232" y="153"/>
                  </a:lnTo>
                  <a:lnTo>
                    <a:pt x="209" y="179"/>
                  </a:lnTo>
                  <a:lnTo>
                    <a:pt x="186" y="205"/>
                  </a:lnTo>
                  <a:lnTo>
                    <a:pt x="163" y="231"/>
                  </a:lnTo>
                  <a:lnTo>
                    <a:pt x="139" y="257"/>
                  </a:lnTo>
                  <a:lnTo>
                    <a:pt x="116" y="282"/>
                  </a:lnTo>
                  <a:lnTo>
                    <a:pt x="93" y="308"/>
                  </a:lnTo>
                  <a:lnTo>
                    <a:pt x="70" y="333"/>
                  </a:lnTo>
                  <a:lnTo>
                    <a:pt x="46" y="359"/>
                  </a:lnTo>
                  <a:lnTo>
                    <a:pt x="23" y="385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5956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09" name="Freeform 109"/>
            <p:cNvSpPr>
              <a:spLocks/>
            </p:cNvSpPr>
            <p:nvPr/>
          </p:nvSpPr>
          <p:spPr bwMode="auto">
            <a:xfrm>
              <a:off x="5222" y="2513"/>
              <a:ext cx="48" cy="60"/>
            </a:xfrm>
            <a:custGeom>
              <a:avLst/>
              <a:gdLst>
                <a:gd name="T0" fmla="*/ 0 w 381"/>
                <a:gd name="T1" fmla="*/ 1 h 479"/>
                <a:gd name="T2" fmla="*/ 0 w 381"/>
                <a:gd name="T3" fmla="*/ 1 h 479"/>
                <a:gd name="T4" fmla="*/ 1 w 381"/>
                <a:gd name="T5" fmla="*/ 0 h 479"/>
                <a:gd name="T6" fmla="*/ 1 w 381"/>
                <a:gd name="T7" fmla="*/ 0 h 479"/>
                <a:gd name="T8" fmla="*/ 1 w 381"/>
                <a:gd name="T9" fmla="*/ 0 h 479"/>
                <a:gd name="T10" fmla="*/ 1 w 381"/>
                <a:gd name="T11" fmla="*/ 0 h 479"/>
                <a:gd name="T12" fmla="*/ 1 w 381"/>
                <a:gd name="T13" fmla="*/ 0 h 479"/>
                <a:gd name="T14" fmla="*/ 0 w 381"/>
                <a:gd name="T15" fmla="*/ 1 h 4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1"/>
                <a:gd name="T25" fmla="*/ 0 h 479"/>
                <a:gd name="T26" fmla="*/ 381 w 381"/>
                <a:gd name="T27" fmla="*/ 479 h 4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1" h="479">
                  <a:moveTo>
                    <a:pt x="0" y="408"/>
                  </a:moveTo>
                  <a:lnTo>
                    <a:pt x="12" y="479"/>
                  </a:lnTo>
                  <a:lnTo>
                    <a:pt x="378" y="66"/>
                  </a:lnTo>
                  <a:lnTo>
                    <a:pt x="381" y="39"/>
                  </a:lnTo>
                  <a:lnTo>
                    <a:pt x="380" y="32"/>
                  </a:lnTo>
                  <a:lnTo>
                    <a:pt x="377" y="26"/>
                  </a:lnTo>
                  <a:lnTo>
                    <a:pt x="371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5959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0" name="Freeform 110"/>
            <p:cNvSpPr>
              <a:spLocks/>
            </p:cNvSpPr>
            <p:nvPr/>
          </p:nvSpPr>
          <p:spPr bwMode="auto">
            <a:xfrm>
              <a:off x="5251" y="2502"/>
              <a:ext cx="16" cy="11"/>
            </a:xfrm>
            <a:custGeom>
              <a:avLst/>
              <a:gdLst>
                <a:gd name="T0" fmla="*/ 0 w 124"/>
                <a:gd name="T1" fmla="*/ 0 h 92"/>
                <a:gd name="T2" fmla="*/ 0 w 124"/>
                <a:gd name="T3" fmla="*/ 0 h 92"/>
                <a:gd name="T4" fmla="*/ 0 w 124"/>
                <a:gd name="T5" fmla="*/ 0 h 92"/>
                <a:gd name="T6" fmla="*/ 0 w 124"/>
                <a:gd name="T7" fmla="*/ 0 h 92"/>
                <a:gd name="T8" fmla="*/ 0 w 124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92"/>
                <a:gd name="T17" fmla="*/ 124 w 124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92">
                  <a:moveTo>
                    <a:pt x="0" y="79"/>
                  </a:moveTo>
                  <a:lnTo>
                    <a:pt x="64" y="92"/>
                  </a:lnTo>
                  <a:lnTo>
                    <a:pt x="124" y="13"/>
                  </a:lnTo>
                  <a:lnTo>
                    <a:pt x="77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1" name="Freeform 111"/>
            <p:cNvSpPr>
              <a:spLocks/>
            </p:cNvSpPr>
            <p:nvPr/>
          </p:nvSpPr>
          <p:spPr bwMode="auto">
            <a:xfrm>
              <a:off x="5261" y="2503"/>
              <a:ext cx="6" cy="66"/>
            </a:xfrm>
            <a:custGeom>
              <a:avLst/>
              <a:gdLst>
                <a:gd name="T0" fmla="*/ 0 w 46"/>
                <a:gd name="T1" fmla="*/ 0 h 523"/>
                <a:gd name="T2" fmla="*/ 0 w 46"/>
                <a:gd name="T3" fmla="*/ 1 h 523"/>
                <a:gd name="T4" fmla="*/ 0 w 46"/>
                <a:gd name="T5" fmla="*/ 1 h 523"/>
                <a:gd name="T6" fmla="*/ 0 w 46"/>
                <a:gd name="T7" fmla="*/ 0 h 523"/>
                <a:gd name="T8" fmla="*/ 0 w 46"/>
                <a:gd name="T9" fmla="*/ 0 h 5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523"/>
                <a:gd name="T17" fmla="*/ 46 w 46"/>
                <a:gd name="T18" fmla="*/ 523 h 5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523">
                  <a:moveTo>
                    <a:pt x="0" y="64"/>
                  </a:moveTo>
                  <a:lnTo>
                    <a:pt x="5" y="523"/>
                  </a:lnTo>
                  <a:lnTo>
                    <a:pt x="46" y="469"/>
                  </a:lnTo>
                  <a:lnTo>
                    <a:pt x="46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4444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2" name="Freeform 112"/>
            <p:cNvSpPr>
              <a:spLocks/>
            </p:cNvSpPr>
            <p:nvPr/>
          </p:nvSpPr>
          <p:spPr bwMode="auto">
            <a:xfrm>
              <a:off x="5245" y="2509"/>
              <a:ext cx="17" cy="60"/>
            </a:xfrm>
            <a:custGeom>
              <a:avLst/>
              <a:gdLst>
                <a:gd name="T0" fmla="*/ 0 w 132"/>
                <a:gd name="T1" fmla="*/ 1 h 480"/>
                <a:gd name="T2" fmla="*/ 0 w 132"/>
                <a:gd name="T3" fmla="*/ 1 h 480"/>
                <a:gd name="T4" fmla="*/ 0 w 132"/>
                <a:gd name="T5" fmla="*/ 1 h 480"/>
                <a:gd name="T6" fmla="*/ 0 w 132"/>
                <a:gd name="T7" fmla="*/ 1 h 480"/>
                <a:gd name="T8" fmla="*/ 0 w 132"/>
                <a:gd name="T9" fmla="*/ 1 h 480"/>
                <a:gd name="T10" fmla="*/ 0 w 132"/>
                <a:gd name="T11" fmla="*/ 1 h 480"/>
                <a:gd name="T12" fmla="*/ 0 w 132"/>
                <a:gd name="T13" fmla="*/ 0 h 480"/>
                <a:gd name="T14" fmla="*/ 0 w 132"/>
                <a:gd name="T15" fmla="*/ 0 h 480"/>
                <a:gd name="T16" fmla="*/ 0 w 132"/>
                <a:gd name="T17" fmla="*/ 0 h 480"/>
                <a:gd name="T18" fmla="*/ 0 w 132"/>
                <a:gd name="T19" fmla="*/ 0 h 480"/>
                <a:gd name="T20" fmla="*/ 0 w 132"/>
                <a:gd name="T21" fmla="*/ 0 h 480"/>
                <a:gd name="T22" fmla="*/ 0 w 132"/>
                <a:gd name="T23" fmla="*/ 1 h 4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2"/>
                <a:gd name="T37" fmla="*/ 0 h 480"/>
                <a:gd name="T38" fmla="*/ 132 w 132"/>
                <a:gd name="T39" fmla="*/ 480 h 4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2" h="480">
                  <a:moveTo>
                    <a:pt x="132" y="480"/>
                  </a:moveTo>
                  <a:lnTo>
                    <a:pt x="0" y="459"/>
                  </a:lnTo>
                  <a:lnTo>
                    <a:pt x="38" y="391"/>
                  </a:lnTo>
                  <a:lnTo>
                    <a:pt x="64" y="331"/>
                  </a:lnTo>
                  <a:lnTo>
                    <a:pt x="79" y="277"/>
                  </a:lnTo>
                  <a:lnTo>
                    <a:pt x="83" y="224"/>
                  </a:lnTo>
                  <a:lnTo>
                    <a:pt x="80" y="173"/>
                  </a:lnTo>
                  <a:lnTo>
                    <a:pt x="70" y="120"/>
                  </a:lnTo>
                  <a:lnTo>
                    <a:pt x="54" y="63"/>
                  </a:lnTo>
                  <a:lnTo>
                    <a:pt x="34" y="0"/>
                  </a:lnTo>
                  <a:lnTo>
                    <a:pt x="132" y="20"/>
                  </a:lnTo>
                  <a:lnTo>
                    <a:pt x="132" y="4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3" name="Freeform 113"/>
            <p:cNvSpPr>
              <a:spLocks/>
            </p:cNvSpPr>
            <p:nvPr/>
          </p:nvSpPr>
          <p:spPr bwMode="auto">
            <a:xfrm>
              <a:off x="5021" y="2511"/>
              <a:ext cx="207" cy="103"/>
            </a:xfrm>
            <a:custGeom>
              <a:avLst/>
              <a:gdLst>
                <a:gd name="T0" fmla="*/ 0 w 1658"/>
                <a:gd name="T1" fmla="*/ 0 h 829"/>
                <a:gd name="T2" fmla="*/ 0 w 1658"/>
                <a:gd name="T3" fmla="*/ 0 h 829"/>
                <a:gd name="T4" fmla="*/ 0 w 1658"/>
                <a:gd name="T5" fmla="*/ 0 h 829"/>
                <a:gd name="T6" fmla="*/ 0 w 1658"/>
                <a:gd name="T7" fmla="*/ 0 h 829"/>
                <a:gd name="T8" fmla="*/ 0 w 1658"/>
                <a:gd name="T9" fmla="*/ 0 h 829"/>
                <a:gd name="T10" fmla="*/ 0 w 1658"/>
                <a:gd name="T11" fmla="*/ 0 h 829"/>
                <a:gd name="T12" fmla="*/ 0 w 1658"/>
                <a:gd name="T13" fmla="*/ 1 h 829"/>
                <a:gd name="T14" fmla="*/ 0 w 1658"/>
                <a:gd name="T15" fmla="*/ 1 h 829"/>
                <a:gd name="T16" fmla="*/ 0 w 1658"/>
                <a:gd name="T17" fmla="*/ 1 h 829"/>
                <a:gd name="T18" fmla="*/ 0 w 1658"/>
                <a:gd name="T19" fmla="*/ 1 h 829"/>
                <a:gd name="T20" fmla="*/ 0 w 1658"/>
                <a:gd name="T21" fmla="*/ 1 h 829"/>
                <a:gd name="T22" fmla="*/ 0 w 1658"/>
                <a:gd name="T23" fmla="*/ 1 h 829"/>
                <a:gd name="T24" fmla="*/ 1 w 1658"/>
                <a:gd name="T25" fmla="*/ 1 h 829"/>
                <a:gd name="T26" fmla="*/ 1 w 1658"/>
                <a:gd name="T27" fmla="*/ 1 h 829"/>
                <a:gd name="T28" fmla="*/ 1 w 1658"/>
                <a:gd name="T29" fmla="*/ 1 h 829"/>
                <a:gd name="T30" fmla="*/ 1 w 1658"/>
                <a:gd name="T31" fmla="*/ 1 h 829"/>
                <a:gd name="T32" fmla="*/ 1 w 1658"/>
                <a:gd name="T33" fmla="*/ 1 h 829"/>
                <a:gd name="T34" fmla="*/ 1 w 1658"/>
                <a:gd name="T35" fmla="*/ 1 h 829"/>
                <a:gd name="T36" fmla="*/ 1 w 1658"/>
                <a:gd name="T37" fmla="*/ 1 h 829"/>
                <a:gd name="T38" fmla="*/ 1 w 1658"/>
                <a:gd name="T39" fmla="*/ 1 h 829"/>
                <a:gd name="T40" fmla="*/ 1 w 1658"/>
                <a:gd name="T41" fmla="*/ 1 h 829"/>
                <a:gd name="T42" fmla="*/ 1 w 1658"/>
                <a:gd name="T43" fmla="*/ 1 h 829"/>
                <a:gd name="T44" fmla="*/ 1 w 1658"/>
                <a:gd name="T45" fmla="*/ 1 h 829"/>
                <a:gd name="T46" fmla="*/ 1 w 1658"/>
                <a:gd name="T47" fmla="*/ 1 h 829"/>
                <a:gd name="T48" fmla="*/ 2 w 1658"/>
                <a:gd name="T49" fmla="*/ 1 h 829"/>
                <a:gd name="T50" fmla="*/ 2 w 1658"/>
                <a:gd name="T51" fmla="*/ 1 h 829"/>
                <a:gd name="T52" fmla="*/ 2 w 1658"/>
                <a:gd name="T53" fmla="*/ 1 h 829"/>
                <a:gd name="T54" fmla="*/ 2 w 1658"/>
                <a:gd name="T55" fmla="*/ 1 h 829"/>
                <a:gd name="T56" fmla="*/ 2 w 1658"/>
                <a:gd name="T57" fmla="*/ 1 h 829"/>
                <a:gd name="T58" fmla="*/ 2 w 1658"/>
                <a:gd name="T59" fmla="*/ 1 h 829"/>
                <a:gd name="T60" fmla="*/ 2 w 1658"/>
                <a:gd name="T61" fmla="*/ 1 h 829"/>
                <a:gd name="T62" fmla="*/ 2 w 1658"/>
                <a:gd name="T63" fmla="*/ 1 h 829"/>
                <a:gd name="T64" fmla="*/ 2 w 1658"/>
                <a:gd name="T65" fmla="*/ 1 h 829"/>
                <a:gd name="T66" fmla="*/ 2 w 1658"/>
                <a:gd name="T67" fmla="*/ 1 h 829"/>
                <a:gd name="T68" fmla="*/ 2 w 1658"/>
                <a:gd name="T69" fmla="*/ 1 h 829"/>
                <a:gd name="T70" fmla="*/ 3 w 1658"/>
                <a:gd name="T71" fmla="*/ 1 h 829"/>
                <a:gd name="T72" fmla="*/ 3 w 1658"/>
                <a:gd name="T73" fmla="*/ 2 h 829"/>
                <a:gd name="T74" fmla="*/ 3 w 1658"/>
                <a:gd name="T75" fmla="*/ 2 h 829"/>
                <a:gd name="T76" fmla="*/ 3 w 1658"/>
                <a:gd name="T77" fmla="*/ 2 h 829"/>
                <a:gd name="T78" fmla="*/ 3 w 1658"/>
                <a:gd name="T79" fmla="*/ 1 h 829"/>
                <a:gd name="T80" fmla="*/ 3 w 1658"/>
                <a:gd name="T81" fmla="*/ 1 h 829"/>
                <a:gd name="T82" fmla="*/ 3 w 1658"/>
                <a:gd name="T83" fmla="*/ 1 h 829"/>
                <a:gd name="T84" fmla="*/ 3 w 1658"/>
                <a:gd name="T85" fmla="*/ 1 h 829"/>
                <a:gd name="T86" fmla="*/ 3 w 1658"/>
                <a:gd name="T87" fmla="*/ 1 h 829"/>
                <a:gd name="T88" fmla="*/ 3 w 1658"/>
                <a:gd name="T89" fmla="*/ 1 h 829"/>
                <a:gd name="T90" fmla="*/ 3 w 1658"/>
                <a:gd name="T91" fmla="*/ 1 h 829"/>
                <a:gd name="T92" fmla="*/ 3 w 1658"/>
                <a:gd name="T93" fmla="*/ 1 h 829"/>
                <a:gd name="T94" fmla="*/ 3 w 1658"/>
                <a:gd name="T95" fmla="*/ 1 h 829"/>
                <a:gd name="T96" fmla="*/ 2 w 1658"/>
                <a:gd name="T97" fmla="*/ 0 h 829"/>
                <a:gd name="T98" fmla="*/ 2 w 1658"/>
                <a:gd name="T99" fmla="*/ 0 h 829"/>
                <a:gd name="T100" fmla="*/ 1 w 1658"/>
                <a:gd name="T101" fmla="*/ 0 h 829"/>
                <a:gd name="T102" fmla="*/ 1 w 1658"/>
                <a:gd name="T103" fmla="*/ 0 h 829"/>
                <a:gd name="T104" fmla="*/ 0 w 1658"/>
                <a:gd name="T105" fmla="*/ 0 h 8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58"/>
                <a:gd name="T160" fmla="*/ 0 h 829"/>
                <a:gd name="T161" fmla="*/ 1658 w 1658"/>
                <a:gd name="T162" fmla="*/ 829 h 8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58" h="829">
                  <a:moveTo>
                    <a:pt x="239" y="0"/>
                  </a:moveTo>
                  <a:lnTo>
                    <a:pt x="195" y="45"/>
                  </a:lnTo>
                  <a:lnTo>
                    <a:pt x="195" y="88"/>
                  </a:lnTo>
                  <a:lnTo>
                    <a:pt x="137" y="80"/>
                  </a:lnTo>
                  <a:lnTo>
                    <a:pt x="0" y="160"/>
                  </a:lnTo>
                  <a:lnTo>
                    <a:pt x="0" y="255"/>
                  </a:lnTo>
                  <a:lnTo>
                    <a:pt x="14" y="451"/>
                  </a:lnTo>
                  <a:lnTo>
                    <a:pt x="64" y="473"/>
                  </a:lnTo>
                  <a:lnTo>
                    <a:pt x="113" y="495"/>
                  </a:lnTo>
                  <a:lnTo>
                    <a:pt x="160" y="515"/>
                  </a:lnTo>
                  <a:lnTo>
                    <a:pt x="208" y="532"/>
                  </a:lnTo>
                  <a:lnTo>
                    <a:pt x="255" y="550"/>
                  </a:lnTo>
                  <a:lnTo>
                    <a:pt x="301" y="568"/>
                  </a:lnTo>
                  <a:lnTo>
                    <a:pt x="347" y="583"/>
                  </a:lnTo>
                  <a:lnTo>
                    <a:pt x="392" y="598"/>
                  </a:lnTo>
                  <a:lnTo>
                    <a:pt x="436" y="612"/>
                  </a:lnTo>
                  <a:lnTo>
                    <a:pt x="482" y="626"/>
                  </a:lnTo>
                  <a:lnTo>
                    <a:pt x="526" y="639"/>
                  </a:lnTo>
                  <a:lnTo>
                    <a:pt x="569" y="650"/>
                  </a:lnTo>
                  <a:lnTo>
                    <a:pt x="614" y="662"/>
                  </a:lnTo>
                  <a:lnTo>
                    <a:pt x="658" y="672"/>
                  </a:lnTo>
                  <a:lnTo>
                    <a:pt x="701" y="683"/>
                  </a:lnTo>
                  <a:lnTo>
                    <a:pt x="745" y="693"/>
                  </a:lnTo>
                  <a:lnTo>
                    <a:pt x="789" y="702"/>
                  </a:lnTo>
                  <a:lnTo>
                    <a:pt x="833" y="711"/>
                  </a:lnTo>
                  <a:lnTo>
                    <a:pt x="877" y="720"/>
                  </a:lnTo>
                  <a:lnTo>
                    <a:pt x="922" y="729"/>
                  </a:lnTo>
                  <a:lnTo>
                    <a:pt x="966" y="737"/>
                  </a:lnTo>
                  <a:lnTo>
                    <a:pt x="1011" y="746"/>
                  </a:lnTo>
                  <a:lnTo>
                    <a:pt x="1057" y="753"/>
                  </a:lnTo>
                  <a:lnTo>
                    <a:pt x="1102" y="761"/>
                  </a:lnTo>
                  <a:lnTo>
                    <a:pt x="1149" y="769"/>
                  </a:lnTo>
                  <a:lnTo>
                    <a:pt x="1197" y="778"/>
                  </a:lnTo>
                  <a:lnTo>
                    <a:pt x="1244" y="786"/>
                  </a:lnTo>
                  <a:lnTo>
                    <a:pt x="1292" y="793"/>
                  </a:lnTo>
                  <a:lnTo>
                    <a:pt x="1342" y="802"/>
                  </a:lnTo>
                  <a:lnTo>
                    <a:pt x="1392" y="811"/>
                  </a:lnTo>
                  <a:lnTo>
                    <a:pt x="1441" y="820"/>
                  </a:lnTo>
                  <a:lnTo>
                    <a:pt x="1494" y="829"/>
                  </a:lnTo>
                  <a:lnTo>
                    <a:pt x="1644" y="655"/>
                  </a:lnTo>
                  <a:lnTo>
                    <a:pt x="1652" y="602"/>
                  </a:lnTo>
                  <a:lnTo>
                    <a:pt x="1656" y="558"/>
                  </a:lnTo>
                  <a:lnTo>
                    <a:pt x="1658" y="519"/>
                  </a:lnTo>
                  <a:lnTo>
                    <a:pt x="1654" y="485"/>
                  </a:lnTo>
                  <a:lnTo>
                    <a:pt x="1646" y="450"/>
                  </a:lnTo>
                  <a:lnTo>
                    <a:pt x="1634" y="415"/>
                  </a:lnTo>
                  <a:lnTo>
                    <a:pt x="1617" y="375"/>
                  </a:lnTo>
                  <a:lnTo>
                    <a:pt x="1594" y="328"/>
                  </a:lnTo>
                  <a:lnTo>
                    <a:pt x="1190" y="219"/>
                  </a:lnTo>
                  <a:lnTo>
                    <a:pt x="1248" y="146"/>
                  </a:lnTo>
                  <a:lnTo>
                    <a:pt x="598" y="8"/>
                  </a:lnTo>
                  <a:lnTo>
                    <a:pt x="512" y="6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66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4" name="Freeform 114"/>
            <p:cNvSpPr>
              <a:spLocks/>
            </p:cNvSpPr>
            <p:nvPr/>
          </p:nvSpPr>
          <p:spPr bwMode="auto">
            <a:xfrm>
              <a:off x="5018" y="2530"/>
              <a:ext cx="190" cy="89"/>
            </a:xfrm>
            <a:custGeom>
              <a:avLst/>
              <a:gdLst>
                <a:gd name="T0" fmla="*/ 0 w 1524"/>
                <a:gd name="T1" fmla="*/ 0 h 710"/>
                <a:gd name="T2" fmla="*/ 0 w 1524"/>
                <a:gd name="T3" fmla="*/ 0 h 710"/>
                <a:gd name="T4" fmla="*/ 0 w 1524"/>
                <a:gd name="T5" fmla="*/ 0 h 710"/>
                <a:gd name="T6" fmla="*/ 1 w 1524"/>
                <a:gd name="T7" fmla="*/ 0 h 710"/>
                <a:gd name="T8" fmla="*/ 1 w 1524"/>
                <a:gd name="T9" fmla="*/ 0 h 710"/>
                <a:gd name="T10" fmla="*/ 1 w 1524"/>
                <a:gd name="T11" fmla="*/ 0 h 710"/>
                <a:gd name="T12" fmla="*/ 1 w 1524"/>
                <a:gd name="T13" fmla="*/ 0 h 710"/>
                <a:gd name="T14" fmla="*/ 1 w 1524"/>
                <a:gd name="T15" fmla="*/ 0 h 710"/>
                <a:gd name="T16" fmla="*/ 1 w 1524"/>
                <a:gd name="T17" fmla="*/ 0 h 710"/>
                <a:gd name="T18" fmla="*/ 1 w 1524"/>
                <a:gd name="T19" fmla="*/ 0 h 710"/>
                <a:gd name="T20" fmla="*/ 2 w 1524"/>
                <a:gd name="T21" fmla="*/ 0 h 710"/>
                <a:gd name="T22" fmla="*/ 2 w 1524"/>
                <a:gd name="T23" fmla="*/ 0 h 710"/>
                <a:gd name="T24" fmla="*/ 2 w 1524"/>
                <a:gd name="T25" fmla="*/ 0 h 710"/>
                <a:gd name="T26" fmla="*/ 2 w 1524"/>
                <a:gd name="T27" fmla="*/ 0 h 710"/>
                <a:gd name="T28" fmla="*/ 2 w 1524"/>
                <a:gd name="T29" fmla="*/ 1 h 710"/>
                <a:gd name="T30" fmla="*/ 2 w 1524"/>
                <a:gd name="T31" fmla="*/ 1 h 710"/>
                <a:gd name="T32" fmla="*/ 3 w 1524"/>
                <a:gd name="T33" fmla="*/ 1 h 710"/>
                <a:gd name="T34" fmla="*/ 3 w 1524"/>
                <a:gd name="T35" fmla="*/ 1 h 710"/>
                <a:gd name="T36" fmla="*/ 3 w 1524"/>
                <a:gd name="T37" fmla="*/ 1 h 710"/>
                <a:gd name="T38" fmla="*/ 3 w 1524"/>
                <a:gd name="T39" fmla="*/ 1 h 710"/>
                <a:gd name="T40" fmla="*/ 3 w 1524"/>
                <a:gd name="T41" fmla="*/ 1 h 710"/>
                <a:gd name="T42" fmla="*/ 3 w 1524"/>
                <a:gd name="T43" fmla="*/ 1 h 710"/>
                <a:gd name="T44" fmla="*/ 3 w 1524"/>
                <a:gd name="T45" fmla="*/ 1 h 710"/>
                <a:gd name="T46" fmla="*/ 3 w 1524"/>
                <a:gd name="T47" fmla="*/ 1 h 710"/>
                <a:gd name="T48" fmla="*/ 3 w 1524"/>
                <a:gd name="T49" fmla="*/ 1 h 710"/>
                <a:gd name="T50" fmla="*/ 2 w 1524"/>
                <a:gd name="T51" fmla="*/ 1 h 710"/>
                <a:gd name="T52" fmla="*/ 2 w 1524"/>
                <a:gd name="T53" fmla="*/ 1 h 710"/>
                <a:gd name="T54" fmla="*/ 2 w 1524"/>
                <a:gd name="T55" fmla="*/ 1 h 710"/>
                <a:gd name="T56" fmla="*/ 2 w 1524"/>
                <a:gd name="T57" fmla="*/ 1 h 710"/>
                <a:gd name="T58" fmla="*/ 2 w 1524"/>
                <a:gd name="T59" fmla="*/ 1 h 710"/>
                <a:gd name="T60" fmla="*/ 2 w 1524"/>
                <a:gd name="T61" fmla="*/ 1 h 710"/>
                <a:gd name="T62" fmla="*/ 1 w 1524"/>
                <a:gd name="T63" fmla="*/ 1 h 710"/>
                <a:gd name="T64" fmla="*/ 1 w 1524"/>
                <a:gd name="T65" fmla="*/ 1 h 710"/>
                <a:gd name="T66" fmla="*/ 1 w 1524"/>
                <a:gd name="T67" fmla="*/ 1 h 710"/>
                <a:gd name="T68" fmla="*/ 1 w 1524"/>
                <a:gd name="T69" fmla="*/ 1 h 710"/>
                <a:gd name="T70" fmla="*/ 1 w 1524"/>
                <a:gd name="T71" fmla="*/ 1 h 710"/>
                <a:gd name="T72" fmla="*/ 0 w 1524"/>
                <a:gd name="T73" fmla="*/ 1 h 710"/>
                <a:gd name="T74" fmla="*/ 0 w 1524"/>
                <a:gd name="T75" fmla="*/ 1 h 710"/>
                <a:gd name="T76" fmla="*/ 0 w 1524"/>
                <a:gd name="T77" fmla="*/ 0 h 710"/>
                <a:gd name="T78" fmla="*/ 0 w 1524"/>
                <a:gd name="T79" fmla="*/ 0 h 710"/>
                <a:gd name="T80" fmla="*/ 0 w 1524"/>
                <a:gd name="T81" fmla="*/ 0 h 7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24"/>
                <a:gd name="T124" fmla="*/ 0 h 710"/>
                <a:gd name="T125" fmla="*/ 1524 w 1524"/>
                <a:gd name="T126" fmla="*/ 710 h 7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24" h="710">
                  <a:moveTo>
                    <a:pt x="34" y="0"/>
                  </a:moveTo>
                  <a:lnTo>
                    <a:pt x="70" y="4"/>
                  </a:lnTo>
                  <a:lnTo>
                    <a:pt x="108" y="10"/>
                  </a:lnTo>
                  <a:lnTo>
                    <a:pt x="144" y="15"/>
                  </a:lnTo>
                  <a:lnTo>
                    <a:pt x="182" y="21"/>
                  </a:lnTo>
                  <a:lnTo>
                    <a:pt x="219" y="26"/>
                  </a:lnTo>
                  <a:lnTo>
                    <a:pt x="256" y="33"/>
                  </a:lnTo>
                  <a:lnTo>
                    <a:pt x="293" y="40"/>
                  </a:lnTo>
                  <a:lnTo>
                    <a:pt x="331" y="46"/>
                  </a:lnTo>
                  <a:lnTo>
                    <a:pt x="367" y="53"/>
                  </a:lnTo>
                  <a:lnTo>
                    <a:pt x="405" y="61"/>
                  </a:lnTo>
                  <a:lnTo>
                    <a:pt x="441" y="67"/>
                  </a:lnTo>
                  <a:lnTo>
                    <a:pt x="479" y="75"/>
                  </a:lnTo>
                  <a:lnTo>
                    <a:pt x="516" y="83"/>
                  </a:lnTo>
                  <a:lnTo>
                    <a:pt x="553" y="91"/>
                  </a:lnTo>
                  <a:lnTo>
                    <a:pt x="591" y="100"/>
                  </a:lnTo>
                  <a:lnTo>
                    <a:pt x="628" y="107"/>
                  </a:lnTo>
                  <a:lnTo>
                    <a:pt x="665" y="116"/>
                  </a:lnTo>
                  <a:lnTo>
                    <a:pt x="702" y="125"/>
                  </a:lnTo>
                  <a:lnTo>
                    <a:pt x="739" y="133"/>
                  </a:lnTo>
                  <a:lnTo>
                    <a:pt x="776" y="142"/>
                  </a:lnTo>
                  <a:lnTo>
                    <a:pt x="814" y="151"/>
                  </a:lnTo>
                  <a:lnTo>
                    <a:pt x="851" y="161"/>
                  </a:lnTo>
                  <a:lnTo>
                    <a:pt x="888" y="170"/>
                  </a:lnTo>
                  <a:lnTo>
                    <a:pt x="926" y="178"/>
                  </a:lnTo>
                  <a:lnTo>
                    <a:pt x="962" y="188"/>
                  </a:lnTo>
                  <a:lnTo>
                    <a:pt x="1000" y="197"/>
                  </a:lnTo>
                  <a:lnTo>
                    <a:pt x="1036" y="206"/>
                  </a:lnTo>
                  <a:lnTo>
                    <a:pt x="1074" y="216"/>
                  </a:lnTo>
                  <a:lnTo>
                    <a:pt x="1112" y="225"/>
                  </a:lnTo>
                  <a:lnTo>
                    <a:pt x="1148" y="235"/>
                  </a:lnTo>
                  <a:lnTo>
                    <a:pt x="1186" y="244"/>
                  </a:lnTo>
                  <a:lnTo>
                    <a:pt x="1223" y="254"/>
                  </a:lnTo>
                  <a:lnTo>
                    <a:pt x="1447" y="326"/>
                  </a:lnTo>
                  <a:lnTo>
                    <a:pt x="1479" y="357"/>
                  </a:lnTo>
                  <a:lnTo>
                    <a:pt x="1502" y="396"/>
                  </a:lnTo>
                  <a:lnTo>
                    <a:pt x="1516" y="441"/>
                  </a:lnTo>
                  <a:lnTo>
                    <a:pt x="1524" y="489"/>
                  </a:lnTo>
                  <a:lnTo>
                    <a:pt x="1524" y="542"/>
                  </a:lnTo>
                  <a:lnTo>
                    <a:pt x="1519" y="596"/>
                  </a:lnTo>
                  <a:lnTo>
                    <a:pt x="1509" y="653"/>
                  </a:lnTo>
                  <a:lnTo>
                    <a:pt x="1493" y="708"/>
                  </a:lnTo>
                  <a:lnTo>
                    <a:pt x="1485" y="710"/>
                  </a:lnTo>
                  <a:lnTo>
                    <a:pt x="1474" y="710"/>
                  </a:lnTo>
                  <a:lnTo>
                    <a:pt x="1459" y="710"/>
                  </a:lnTo>
                  <a:lnTo>
                    <a:pt x="1441" y="709"/>
                  </a:lnTo>
                  <a:lnTo>
                    <a:pt x="1420" y="706"/>
                  </a:lnTo>
                  <a:lnTo>
                    <a:pt x="1396" y="703"/>
                  </a:lnTo>
                  <a:lnTo>
                    <a:pt x="1369" y="698"/>
                  </a:lnTo>
                  <a:lnTo>
                    <a:pt x="1339" y="693"/>
                  </a:lnTo>
                  <a:lnTo>
                    <a:pt x="1307" y="687"/>
                  </a:lnTo>
                  <a:lnTo>
                    <a:pt x="1273" y="679"/>
                  </a:lnTo>
                  <a:lnTo>
                    <a:pt x="1236" y="672"/>
                  </a:lnTo>
                  <a:lnTo>
                    <a:pt x="1197" y="663"/>
                  </a:lnTo>
                  <a:lnTo>
                    <a:pt x="1156" y="654"/>
                  </a:lnTo>
                  <a:lnTo>
                    <a:pt x="1114" y="643"/>
                  </a:lnTo>
                  <a:lnTo>
                    <a:pt x="1071" y="632"/>
                  </a:lnTo>
                  <a:lnTo>
                    <a:pt x="1025" y="621"/>
                  </a:lnTo>
                  <a:lnTo>
                    <a:pt x="979" y="608"/>
                  </a:lnTo>
                  <a:lnTo>
                    <a:pt x="931" y="595"/>
                  </a:lnTo>
                  <a:lnTo>
                    <a:pt x="882" y="582"/>
                  </a:lnTo>
                  <a:lnTo>
                    <a:pt x="834" y="568"/>
                  </a:lnTo>
                  <a:lnTo>
                    <a:pt x="783" y="554"/>
                  </a:lnTo>
                  <a:lnTo>
                    <a:pt x="733" y="538"/>
                  </a:lnTo>
                  <a:lnTo>
                    <a:pt x="682" y="523"/>
                  </a:lnTo>
                  <a:lnTo>
                    <a:pt x="631" y="507"/>
                  </a:lnTo>
                  <a:lnTo>
                    <a:pt x="580" y="491"/>
                  </a:lnTo>
                  <a:lnTo>
                    <a:pt x="529" y="474"/>
                  </a:lnTo>
                  <a:lnTo>
                    <a:pt x="478" y="457"/>
                  </a:lnTo>
                  <a:lnTo>
                    <a:pt x="428" y="441"/>
                  </a:lnTo>
                  <a:lnTo>
                    <a:pt x="378" y="423"/>
                  </a:lnTo>
                  <a:lnTo>
                    <a:pt x="329" y="405"/>
                  </a:lnTo>
                  <a:lnTo>
                    <a:pt x="281" y="387"/>
                  </a:lnTo>
                  <a:lnTo>
                    <a:pt x="234" y="369"/>
                  </a:lnTo>
                  <a:lnTo>
                    <a:pt x="34" y="290"/>
                  </a:lnTo>
                  <a:lnTo>
                    <a:pt x="26" y="247"/>
                  </a:lnTo>
                  <a:lnTo>
                    <a:pt x="17" y="208"/>
                  </a:lnTo>
                  <a:lnTo>
                    <a:pt x="8" y="174"/>
                  </a:lnTo>
                  <a:lnTo>
                    <a:pt x="2" y="140"/>
                  </a:lnTo>
                  <a:lnTo>
                    <a:pt x="0" y="107"/>
                  </a:lnTo>
                  <a:lnTo>
                    <a:pt x="4" y="74"/>
                  </a:lnTo>
                  <a:lnTo>
                    <a:pt x="14" y="3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30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5" name="Freeform 115"/>
            <p:cNvSpPr>
              <a:spLocks/>
            </p:cNvSpPr>
            <p:nvPr/>
          </p:nvSpPr>
          <p:spPr bwMode="auto">
            <a:xfrm>
              <a:off x="5198" y="2550"/>
              <a:ext cx="30" cy="69"/>
            </a:xfrm>
            <a:custGeom>
              <a:avLst/>
              <a:gdLst>
                <a:gd name="T0" fmla="*/ 0 w 238"/>
                <a:gd name="T1" fmla="*/ 0 h 547"/>
                <a:gd name="T2" fmla="*/ 0 w 238"/>
                <a:gd name="T3" fmla="*/ 0 h 547"/>
                <a:gd name="T4" fmla="*/ 0 w 238"/>
                <a:gd name="T5" fmla="*/ 0 h 547"/>
                <a:gd name="T6" fmla="*/ 0 w 238"/>
                <a:gd name="T7" fmla="*/ 1 h 547"/>
                <a:gd name="T8" fmla="*/ 0 w 238"/>
                <a:gd name="T9" fmla="*/ 1 h 547"/>
                <a:gd name="T10" fmla="*/ 0 w 238"/>
                <a:gd name="T11" fmla="*/ 1 h 547"/>
                <a:gd name="T12" fmla="*/ 0 w 238"/>
                <a:gd name="T13" fmla="*/ 1 h 547"/>
                <a:gd name="T14" fmla="*/ 0 w 238"/>
                <a:gd name="T15" fmla="*/ 1 h 547"/>
                <a:gd name="T16" fmla="*/ 0 w 238"/>
                <a:gd name="T17" fmla="*/ 1 h 547"/>
                <a:gd name="T18" fmla="*/ 0 w 238"/>
                <a:gd name="T19" fmla="*/ 1 h 547"/>
                <a:gd name="T20" fmla="*/ 1 w 238"/>
                <a:gd name="T21" fmla="*/ 1 h 547"/>
                <a:gd name="T22" fmla="*/ 1 w 238"/>
                <a:gd name="T23" fmla="*/ 1 h 547"/>
                <a:gd name="T24" fmla="*/ 1 w 238"/>
                <a:gd name="T25" fmla="*/ 1 h 547"/>
                <a:gd name="T26" fmla="*/ 1 w 238"/>
                <a:gd name="T27" fmla="*/ 0 h 547"/>
                <a:gd name="T28" fmla="*/ 1 w 238"/>
                <a:gd name="T29" fmla="*/ 0 h 547"/>
                <a:gd name="T30" fmla="*/ 0 w 238"/>
                <a:gd name="T31" fmla="*/ 0 h 547"/>
                <a:gd name="T32" fmla="*/ 0 w 238"/>
                <a:gd name="T33" fmla="*/ 0 h 547"/>
                <a:gd name="T34" fmla="*/ 0 w 238"/>
                <a:gd name="T35" fmla="*/ 0 h 547"/>
                <a:gd name="T36" fmla="*/ 0 w 238"/>
                <a:gd name="T37" fmla="*/ 0 h 5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8"/>
                <a:gd name="T58" fmla="*/ 0 h 547"/>
                <a:gd name="T59" fmla="*/ 238 w 238"/>
                <a:gd name="T60" fmla="*/ 547 h 5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8" h="547">
                  <a:moveTo>
                    <a:pt x="165" y="0"/>
                  </a:moveTo>
                  <a:lnTo>
                    <a:pt x="0" y="169"/>
                  </a:lnTo>
                  <a:lnTo>
                    <a:pt x="29" y="204"/>
                  </a:lnTo>
                  <a:lnTo>
                    <a:pt x="52" y="243"/>
                  </a:lnTo>
                  <a:lnTo>
                    <a:pt x="65" y="284"/>
                  </a:lnTo>
                  <a:lnTo>
                    <a:pt x="72" y="329"/>
                  </a:lnTo>
                  <a:lnTo>
                    <a:pt x="72" y="378"/>
                  </a:lnTo>
                  <a:lnTo>
                    <a:pt x="66" y="430"/>
                  </a:lnTo>
                  <a:lnTo>
                    <a:pt x="56" y="486"/>
                  </a:lnTo>
                  <a:lnTo>
                    <a:pt x="43" y="547"/>
                  </a:lnTo>
                  <a:lnTo>
                    <a:pt x="222" y="336"/>
                  </a:lnTo>
                  <a:lnTo>
                    <a:pt x="234" y="282"/>
                  </a:lnTo>
                  <a:lnTo>
                    <a:pt x="238" y="229"/>
                  </a:lnTo>
                  <a:lnTo>
                    <a:pt x="236" y="177"/>
                  </a:lnTo>
                  <a:lnTo>
                    <a:pt x="229" y="129"/>
                  </a:lnTo>
                  <a:lnTo>
                    <a:pt x="217" y="86"/>
                  </a:lnTo>
                  <a:lnTo>
                    <a:pt x="201" y="49"/>
                  </a:lnTo>
                  <a:lnTo>
                    <a:pt x="183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A0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6" name="Freeform 116"/>
            <p:cNvSpPr>
              <a:spLocks/>
            </p:cNvSpPr>
            <p:nvPr/>
          </p:nvSpPr>
          <p:spPr bwMode="auto">
            <a:xfrm>
              <a:off x="5014" y="2536"/>
              <a:ext cx="183" cy="82"/>
            </a:xfrm>
            <a:custGeom>
              <a:avLst/>
              <a:gdLst>
                <a:gd name="T0" fmla="*/ 0 w 1472"/>
                <a:gd name="T1" fmla="*/ 0 h 654"/>
                <a:gd name="T2" fmla="*/ 0 w 1472"/>
                <a:gd name="T3" fmla="*/ 0 h 654"/>
                <a:gd name="T4" fmla="*/ 0 w 1472"/>
                <a:gd name="T5" fmla="*/ 0 h 654"/>
                <a:gd name="T6" fmla="*/ 0 w 1472"/>
                <a:gd name="T7" fmla="*/ 1 h 654"/>
                <a:gd name="T8" fmla="*/ 0 w 1472"/>
                <a:gd name="T9" fmla="*/ 1 h 654"/>
                <a:gd name="T10" fmla="*/ 1 w 1472"/>
                <a:gd name="T11" fmla="*/ 1 h 654"/>
                <a:gd name="T12" fmla="*/ 1 w 1472"/>
                <a:gd name="T13" fmla="*/ 1 h 654"/>
                <a:gd name="T14" fmla="*/ 2 w 1472"/>
                <a:gd name="T15" fmla="*/ 1 h 654"/>
                <a:gd name="T16" fmla="*/ 3 w 1472"/>
                <a:gd name="T17" fmla="*/ 1 h 654"/>
                <a:gd name="T18" fmla="*/ 3 w 1472"/>
                <a:gd name="T19" fmla="*/ 1 h 654"/>
                <a:gd name="T20" fmla="*/ 3 w 1472"/>
                <a:gd name="T21" fmla="*/ 1 h 654"/>
                <a:gd name="T22" fmla="*/ 3 w 1472"/>
                <a:gd name="T23" fmla="*/ 1 h 654"/>
                <a:gd name="T24" fmla="*/ 3 w 1472"/>
                <a:gd name="T25" fmla="*/ 1 h 654"/>
                <a:gd name="T26" fmla="*/ 3 w 1472"/>
                <a:gd name="T27" fmla="*/ 1 h 654"/>
                <a:gd name="T28" fmla="*/ 3 w 1472"/>
                <a:gd name="T29" fmla="*/ 1 h 654"/>
                <a:gd name="T30" fmla="*/ 3 w 1472"/>
                <a:gd name="T31" fmla="*/ 1 h 654"/>
                <a:gd name="T32" fmla="*/ 3 w 1472"/>
                <a:gd name="T33" fmla="*/ 1 h 654"/>
                <a:gd name="T34" fmla="*/ 3 w 1472"/>
                <a:gd name="T35" fmla="*/ 1 h 654"/>
                <a:gd name="T36" fmla="*/ 3 w 1472"/>
                <a:gd name="T37" fmla="*/ 1 h 654"/>
                <a:gd name="T38" fmla="*/ 3 w 1472"/>
                <a:gd name="T39" fmla="*/ 1 h 654"/>
                <a:gd name="T40" fmla="*/ 2 w 1472"/>
                <a:gd name="T41" fmla="*/ 1 h 654"/>
                <a:gd name="T42" fmla="*/ 2 w 1472"/>
                <a:gd name="T43" fmla="*/ 1 h 654"/>
                <a:gd name="T44" fmla="*/ 2 w 1472"/>
                <a:gd name="T45" fmla="*/ 1 h 654"/>
                <a:gd name="T46" fmla="*/ 2 w 1472"/>
                <a:gd name="T47" fmla="*/ 1 h 654"/>
                <a:gd name="T48" fmla="*/ 2 w 1472"/>
                <a:gd name="T49" fmla="*/ 1 h 654"/>
                <a:gd name="T50" fmla="*/ 2 w 1472"/>
                <a:gd name="T51" fmla="*/ 0 h 654"/>
                <a:gd name="T52" fmla="*/ 2 w 1472"/>
                <a:gd name="T53" fmla="*/ 0 h 654"/>
                <a:gd name="T54" fmla="*/ 2 w 1472"/>
                <a:gd name="T55" fmla="*/ 0 h 654"/>
                <a:gd name="T56" fmla="*/ 2 w 1472"/>
                <a:gd name="T57" fmla="*/ 0 h 654"/>
                <a:gd name="T58" fmla="*/ 2 w 1472"/>
                <a:gd name="T59" fmla="*/ 0 h 654"/>
                <a:gd name="T60" fmla="*/ 2 w 1472"/>
                <a:gd name="T61" fmla="*/ 0 h 654"/>
                <a:gd name="T62" fmla="*/ 2 w 1472"/>
                <a:gd name="T63" fmla="*/ 0 h 654"/>
                <a:gd name="T64" fmla="*/ 1 w 1472"/>
                <a:gd name="T65" fmla="*/ 0 h 654"/>
                <a:gd name="T66" fmla="*/ 1 w 1472"/>
                <a:gd name="T67" fmla="*/ 0 h 654"/>
                <a:gd name="T68" fmla="*/ 1 w 1472"/>
                <a:gd name="T69" fmla="*/ 0 h 654"/>
                <a:gd name="T70" fmla="*/ 1 w 1472"/>
                <a:gd name="T71" fmla="*/ 0 h 654"/>
                <a:gd name="T72" fmla="*/ 1 w 1472"/>
                <a:gd name="T73" fmla="*/ 0 h 654"/>
                <a:gd name="T74" fmla="*/ 1 w 1472"/>
                <a:gd name="T75" fmla="*/ 0 h 654"/>
                <a:gd name="T76" fmla="*/ 1 w 1472"/>
                <a:gd name="T77" fmla="*/ 0 h 654"/>
                <a:gd name="T78" fmla="*/ 1 w 1472"/>
                <a:gd name="T79" fmla="*/ 0 h 654"/>
                <a:gd name="T80" fmla="*/ 1 w 1472"/>
                <a:gd name="T81" fmla="*/ 0 h 654"/>
                <a:gd name="T82" fmla="*/ 1 w 1472"/>
                <a:gd name="T83" fmla="*/ 0 h 654"/>
                <a:gd name="T84" fmla="*/ 1 w 1472"/>
                <a:gd name="T85" fmla="*/ 0 h 654"/>
                <a:gd name="T86" fmla="*/ 1 w 1472"/>
                <a:gd name="T87" fmla="*/ 0 h 654"/>
                <a:gd name="T88" fmla="*/ 0 w 1472"/>
                <a:gd name="T89" fmla="*/ 0 h 654"/>
                <a:gd name="T90" fmla="*/ 0 w 1472"/>
                <a:gd name="T91" fmla="*/ 0 h 654"/>
                <a:gd name="T92" fmla="*/ 0 w 1472"/>
                <a:gd name="T93" fmla="*/ 0 h 654"/>
                <a:gd name="T94" fmla="*/ 0 w 1472"/>
                <a:gd name="T95" fmla="*/ 0 h 654"/>
                <a:gd name="T96" fmla="*/ 0 w 1472"/>
                <a:gd name="T97" fmla="*/ 0 h 654"/>
                <a:gd name="T98" fmla="*/ 0 w 1472"/>
                <a:gd name="T99" fmla="*/ 0 h 6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2"/>
                <a:gd name="T151" fmla="*/ 0 h 654"/>
                <a:gd name="T152" fmla="*/ 1472 w 1472"/>
                <a:gd name="T153" fmla="*/ 654 h 6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2" h="654">
                  <a:moveTo>
                    <a:pt x="94" y="0"/>
                  </a:moveTo>
                  <a:lnTo>
                    <a:pt x="0" y="44"/>
                  </a:lnTo>
                  <a:lnTo>
                    <a:pt x="37" y="138"/>
                  </a:lnTo>
                  <a:lnTo>
                    <a:pt x="37" y="262"/>
                  </a:lnTo>
                  <a:lnTo>
                    <a:pt x="115" y="313"/>
                  </a:lnTo>
                  <a:lnTo>
                    <a:pt x="347" y="415"/>
                  </a:lnTo>
                  <a:lnTo>
                    <a:pt x="729" y="531"/>
                  </a:lnTo>
                  <a:lnTo>
                    <a:pt x="1082" y="610"/>
                  </a:lnTo>
                  <a:lnTo>
                    <a:pt x="1392" y="654"/>
                  </a:lnTo>
                  <a:lnTo>
                    <a:pt x="1429" y="639"/>
                  </a:lnTo>
                  <a:lnTo>
                    <a:pt x="1450" y="589"/>
                  </a:lnTo>
                  <a:lnTo>
                    <a:pt x="1464" y="552"/>
                  </a:lnTo>
                  <a:lnTo>
                    <a:pt x="1471" y="521"/>
                  </a:lnTo>
                  <a:lnTo>
                    <a:pt x="1472" y="494"/>
                  </a:lnTo>
                  <a:lnTo>
                    <a:pt x="1468" y="467"/>
                  </a:lnTo>
                  <a:lnTo>
                    <a:pt x="1461" y="435"/>
                  </a:lnTo>
                  <a:lnTo>
                    <a:pt x="1448" y="395"/>
                  </a:lnTo>
                  <a:lnTo>
                    <a:pt x="1435" y="342"/>
                  </a:lnTo>
                  <a:lnTo>
                    <a:pt x="1393" y="324"/>
                  </a:lnTo>
                  <a:lnTo>
                    <a:pt x="1350" y="307"/>
                  </a:lnTo>
                  <a:lnTo>
                    <a:pt x="1307" y="292"/>
                  </a:lnTo>
                  <a:lnTo>
                    <a:pt x="1263" y="275"/>
                  </a:lnTo>
                  <a:lnTo>
                    <a:pt x="1221" y="261"/>
                  </a:lnTo>
                  <a:lnTo>
                    <a:pt x="1178" y="246"/>
                  </a:lnTo>
                  <a:lnTo>
                    <a:pt x="1135" y="232"/>
                  </a:lnTo>
                  <a:lnTo>
                    <a:pt x="1092" y="217"/>
                  </a:lnTo>
                  <a:lnTo>
                    <a:pt x="1048" y="205"/>
                  </a:lnTo>
                  <a:lnTo>
                    <a:pt x="1005" y="192"/>
                  </a:lnTo>
                  <a:lnTo>
                    <a:pt x="962" y="180"/>
                  </a:lnTo>
                  <a:lnTo>
                    <a:pt x="920" y="167"/>
                  </a:lnTo>
                  <a:lnTo>
                    <a:pt x="877" y="156"/>
                  </a:lnTo>
                  <a:lnTo>
                    <a:pt x="833" y="145"/>
                  </a:lnTo>
                  <a:lnTo>
                    <a:pt x="790" y="135"/>
                  </a:lnTo>
                  <a:lnTo>
                    <a:pt x="748" y="124"/>
                  </a:lnTo>
                  <a:lnTo>
                    <a:pt x="706" y="114"/>
                  </a:lnTo>
                  <a:lnTo>
                    <a:pt x="663" y="105"/>
                  </a:lnTo>
                  <a:lnTo>
                    <a:pt x="621" y="96"/>
                  </a:lnTo>
                  <a:lnTo>
                    <a:pt x="579" y="87"/>
                  </a:lnTo>
                  <a:lnTo>
                    <a:pt x="538" y="78"/>
                  </a:lnTo>
                  <a:lnTo>
                    <a:pt x="495" y="70"/>
                  </a:lnTo>
                  <a:lnTo>
                    <a:pt x="454" y="62"/>
                  </a:lnTo>
                  <a:lnTo>
                    <a:pt x="413" y="54"/>
                  </a:lnTo>
                  <a:lnTo>
                    <a:pt x="372" y="46"/>
                  </a:lnTo>
                  <a:lnTo>
                    <a:pt x="331" y="40"/>
                  </a:lnTo>
                  <a:lnTo>
                    <a:pt x="291" y="32"/>
                  </a:lnTo>
                  <a:lnTo>
                    <a:pt x="250" y="25"/>
                  </a:lnTo>
                  <a:lnTo>
                    <a:pt x="212" y="18"/>
                  </a:lnTo>
                  <a:lnTo>
                    <a:pt x="172" y="12"/>
                  </a:lnTo>
                  <a:lnTo>
                    <a:pt x="133" y="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66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7" name="Freeform 117"/>
            <p:cNvSpPr>
              <a:spLocks/>
            </p:cNvSpPr>
            <p:nvPr/>
          </p:nvSpPr>
          <p:spPr bwMode="auto">
            <a:xfrm>
              <a:off x="5012" y="2540"/>
              <a:ext cx="181" cy="78"/>
            </a:xfrm>
            <a:custGeom>
              <a:avLst/>
              <a:gdLst>
                <a:gd name="T0" fmla="*/ 0 w 1446"/>
                <a:gd name="T1" fmla="*/ 0 h 624"/>
                <a:gd name="T2" fmla="*/ 0 w 1446"/>
                <a:gd name="T3" fmla="*/ 0 h 624"/>
                <a:gd name="T4" fmla="*/ 1 w 1446"/>
                <a:gd name="T5" fmla="*/ 0 h 624"/>
                <a:gd name="T6" fmla="*/ 1 w 1446"/>
                <a:gd name="T7" fmla="*/ 0 h 624"/>
                <a:gd name="T8" fmla="*/ 1 w 1446"/>
                <a:gd name="T9" fmla="*/ 0 h 624"/>
                <a:gd name="T10" fmla="*/ 1 w 1446"/>
                <a:gd name="T11" fmla="*/ 0 h 624"/>
                <a:gd name="T12" fmla="*/ 1 w 1446"/>
                <a:gd name="T13" fmla="*/ 0 h 624"/>
                <a:gd name="T14" fmla="*/ 1 w 1446"/>
                <a:gd name="T15" fmla="*/ 0 h 624"/>
                <a:gd name="T16" fmla="*/ 2 w 1446"/>
                <a:gd name="T17" fmla="*/ 0 h 624"/>
                <a:gd name="T18" fmla="*/ 2 w 1446"/>
                <a:gd name="T19" fmla="*/ 0 h 624"/>
                <a:gd name="T20" fmla="*/ 2 w 1446"/>
                <a:gd name="T21" fmla="*/ 0 h 624"/>
                <a:gd name="T22" fmla="*/ 2 w 1446"/>
                <a:gd name="T23" fmla="*/ 0 h 624"/>
                <a:gd name="T24" fmla="*/ 2 w 1446"/>
                <a:gd name="T25" fmla="*/ 0 h 624"/>
                <a:gd name="T26" fmla="*/ 2 w 1446"/>
                <a:gd name="T27" fmla="*/ 1 h 624"/>
                <a:gd name="T28" fmla="*/ 3 w 1446"/>
                <a:gd name="T29" fmla="*/ 1 h 624"/>
                <a:gd name="T30" fmla="*/ 3 w 1446"/>
                <a:gd name="T31" fmla="*/ 1 h 624"/>
                <a:gd name="T32" fmla="*/ 3 w 1446"/>
                <a:gd name="T33" fmla="*/ 1 h 624"/>
                <a:gd name="T34" fmla="*/ 3 w 1446"/>
                <a:gd name="T35" fmla="*/ 1 h 624"/>
                <a:gd name="T36" fmla="*/ 3 w 1446"/>
                <a:gd name="T37" fmla="*/ 1 h 624"/>
                <a:gd name="T38" fmla="*/ 3 w 1446"/>
                <a:gd name="T39" fmla="*/ 1 h 624"/>
                <a:gd name="T40" fmla="*/ 2 w 1446"/>
                <a:gd name="T41" fmla="*/ 1 h 624"/>
                <a:gd name="T42" fmla="*/ 2 w 1446"/>
                <a:gd name="T43" fmla="*/ 1 h 624"/>
                <a:gd name="T44" fmla="*/ 2 w 1446"/>
                <a:gd name="T45" fmla="*/ 1 h 624"/>
                <a:gd name="T46" fmla="*/ 2 w 1446"/>
                <a:gd name="T47" fmla="*/ 1 h 624"/>
                <a:gd name="T48" fmla="*/ 2 w 1446"/>
                <a:gd name="T49" fmla="*/ 1 h 624"/>
                <a:gd name="T50" fmla="*/ 2 w 1446"/>
                <a:gd name="T51" fmla="*/ 1 h 624"/>
                <a:gd name="T52" fmla="*/ 1 w 1446"/>
                <a:gd name="T53" fmla="*/ 1 h 624"/>
                <a:gd name="T54" fmla="*/ 1 w 1446"/>
                <a:gd name="T55" fmla="*/ 1 h 624"/>
                <a:gd name="T56" fmla="*/ 1 w 1446"/>
                <a:gd name="T57" fmla="*/ 1 h 624"/>
                <a:gd name="T58" fmla="*/ 1 w 1446"/>
                <a:gd name="T59" fmla="*/ 1 h 624"/>
                <a:gd name="T60" fmla="*/ 1 w 1446"/>
                <a:gd name="T61" fmla="*/ 1 h 624"/>
                <a:gd name="T62" fmla="*/ 1 w 1446"/>
                <a:gd name="T63" fmla="*/ 1 h 624"/>
                <a:gd name="T64" fmla="*/ 0 w 1446"/>
                <a:gd name="T65" fmla="*/ 1 h 624"/>
                <a:gd name="T66" fmla="*/ 0 w 1446"/>
                <a:gd name="T67" fmla="*/ 1 h 624"/>
                <a:gd name="T68" fmla="*/ 0 w 1446"/>
                <a:gd name="T69" fmla="*/ 0 h 624"/>
                <a:gd name="T70" fmla="*/ 0 w 1446"/>
                <a:gd name="T71" fmla="*/ 0 h 624"/>
                <a:gd name="T72" fmla="*/ 0 w 1446"/>
                <a:gd name="T73" fmla="*/ 0 h 624"/>
                <a:gd name="T74" fmla="*/ 0 w 1446"/>
                <a:gd name="T75" fmla="*/ 0 h 624"/>
                <a:gd name="T76" fmla="*/ 0 w 1446"/>
                <a:gd name="T77" fmla="*/ 0 h 6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46"/>
                <a:gd name="T118" fmla="*/ 0 h 624"/>
                <a:gd name="T119" fmla="*/ 1446 w 1446"/>
                <a:gd name="T120" fmla="*/ 624 h 6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46" h="624">
                  <a:moveTo>
                    <a:pt x="33" y="0"/>
                  </a:moveTo>
                  <a:lnTo>
                    <a:pt x="79" y="6"/>
                  </a:lnTo>
                  <a:lnTo>
                    <a:pt x="124" y="14"/>
                  </a:lnTo>
                  <a:lnTo>
                    <a:pt x="169" y="21"/>
                  </a:lnTo>
                  <a:lnTo>
                    <a:pt x="215" y="27"/>
                  </a:lnTo>
                  <a:lnTo>
                    <a:pt x="259" y="35"/>
                  </a:lnTo>
                  <a:lnTo>
                    <a:pt x="304" y="43"/>
                  </a:lnTo>
                  <a:lnTo>
                    <a:pt x="348" y="51"/>
                  </a:lnTo>
                  <a:lnTo>
                    <a:pt x="391" y="58"/>
                  </a:lnTo>
                  <a:lnTo>
                    <a:pt x="434" y="66"/>
                  </a:lnTo>
                  <a:lnTo>
                    <a:pt x="478" y="74"/>
                  </a:lnTo>
                  <a:lnTo>
                    <a:pt x="521" y="83"/>
                  </a:lnTo>
                  <a:lnTo>
                    <a:pt x="563" y="91"/>
                  </a:lnTo>
                  <a:lnTo>
                    <a:pt x="606" y="100"/>
                  </a:lnTo>
                  <a:lnTo>
                    <a:pt x="647" y="108"/>
                  </a:lnTo>
                  <a:lnTo>
                    <a:pt x="689" y="118"/>
                  </a:lnTo>
                  <a:lnTo>
                    <a:pt x="731" y="127"/>
                  </a:lnTo>
                  <a:lnTo>
                    <a:pt x="772" y="137"/>
                  </a:lnTo>
                  <a:lnTo>
                    <a:pt x="813" y="147"/>
                  </a:lnTo>
                  <a:lnTo>
                    <a:pt x="854" y="157"/>
                  </a:lnTo>
                  <a:lnTo>
                    <a:pt x="894" y="167"/>
                  </a:lnTo>
                  <a:lnTo>
                    <a:pt x="934" y="178"/>
                  </a:lnTo>
                  <a:lnTo>
                    <a:pt x="974" y="190"/>
                  </a:lnTo>
                  <a:lnTo>
                    <a:pt x="1014" y="201"/>
                  </a:lnTo>
                  <a:lnTo>
                    <a:pt x="1054" y="213"/>
                  </a:lnTo>
                  <a:lnTo>
                    <a:pt x="1093" y="225"/>
                  </a:lnTo>
                  <a:lnTo>
                    <a:pt x="1131" y="237"/>
                  </a:lnTo>
                  <a:lnTo>
                    <a:pt x="1170" y="249"/>
                  </a:lnTo>
                  <a:lnTo>
                    <a:pt x="1209" y="263"/>
                  </a:lnTo>
                  <a:lnTo>
                    <a:pt x="1247" y="276"/>
                  </a:lnTo>
                  <a:lnTo>
                    <a:pt x="1284" y="291"/>
                  </a:lnTo>
                  <a:lnTo>
                    <a:pt x="1322" y="305"/>
                  </a:lnTo>
                  <a:lnTo>
                    <a:pt x="1360" y="319"/>
                  </a:lnTo>
                  <a:lnTo>
                    <a:pt x="1432" y="355"/>
                  </a:lnTo>
                  <a:lnTo>
                    <a:pt x="1446" y="472"/>
                  </a:lnTo>
                  <a:lnTo>
                    <a:pt x="1440" y="537"/>
                  </a:lnTo>
                  <a:lnTo>
                    <a:pt x="1403" y="624"/>
                  </a:lnTo>
                  <a:lnTo>
                    <a:pt x="1359" y="618"/>
                  </a:lnTo>
                  <a:lnTo>
                    <a:pt x="1315" y="613"/>
                  </a:lnTo>
                  <a:lnTo>
                    <a:pt x="1272" y="607"/>
                  </a:lnTo>
                  <a:lnTo>
                    <a:pt x="1229" y="602"/>
                  </a:lnTo>
                  <a:lnTo>
                    <a:pt x="1187" y="596"/>
                  </a:lnTo>
                  <a:lnTo>
                    <a:pt x="1145" y="589"/>
                  </a:lnTo>
                  <a:lnTo>
                    <a:pt x="1104" y="583"/>
                  </a:lnTo>
                  <a:lnTo>
                    <a:pt x="1062" y="576"/>
                  </a:lnTo>
                  <a:lnTo>
                    <a:pt x="1022" y="569"/>
                  </a:lnTo>
                  <a:lnTo>
                    <a:pt x="981" y="563"/>
                  </a:lnTo>
                  <a:lnTo>
                    <a:pt x="940" y="555"/>
                  </a:lnTo>
                  <a:lnTo>
                    <a:pt x="900" y="547"/>
                  </a:lnTo>
                  <a:lnTo>
                    <a:pt x="860" y="539"/>
                  </a:lnTo>
                  <a:lnTo>
                    <a:pt x="819" y="531"/>
                  </a:lnTo>
                  <a:lnTo>
                    <a:pt x="779" y="522"/>
                  </a:lnTo>
                  <a:lnTo>
                    <a:pt x="739" y="512"/>
                  </a:lnTo>
                  <a:lnTo>
                    <a:pt x="699" y="503"/>
                  </a:lnTo>
                  <a:lnTo>
                    <a:pt x="659" y="492"/>
                  </a:lnTo>
                  <a:lnTo>
                    <a:pt x="619" y="482"/>
                  </a:lnTo>
                  <a:lnTo>
                    <a:pt x="580" y="471"/>
                  </a:lnTo>
                  <a:lnTo>
                    <a:pt x="539" y="458"/>
                  </a:lnTo>
                  <a:lnTo>
                    <a:pt x="499" y="446"/>
                  </a:lnTo>
                  <a:lnTo>
                    <a:pt x="458" y="434"/>
                  </a:lnTo>
                  <a:lnTo>
                    <a:pt x="417" y="419"/>
                  </a:lnTo>
                  <a:lnTo>
                    <a:pt x="376" y="406"/>
                  </a:lnTo>
                  <a:lnTo>
                    <a:pt x="335" y="392"/>
                  </a:lnTo>
                  <a:lnTo>
                    <a:pt x="293" y="376"/>
                  </a:lnTo>
                  <a:lnTo>
                    <a:pt x="250" y="361"/>
                  </a:lnTo>
                  <a:lnTo>
                    <a:pt x="208" y="344"/>
                  </a:lnTo>
                  <a:lnTo>
                    <a:pt x="165" y="326"/>
                  </a:lnTo>
                  <a:lnTo>
                    <a:pt x="122" y="308"/>
                  </a:lnTo>
                  <a:lnTo>
                    <a:pt x="78" y="289"/>
                  </a:lnTo>
                  <a:lnTo>
                    <a:pt x="4" y="217"/>
                  </a:lnTo>
                  <a:lnTo>
                    <a:pt x="5" y="193"/>
                  </a:lnTo>
                  <a:lnTo>
                    <a:pt x="3" y="164"/>
                  </a:lnTo>
                  <a:lnTo>
                    <a:pt x="1" y="132"/>
                  </a:lnTo>
                  <a:lnTo>
                    <a:pt x="0" y="100"/>
                  </a:lnTo>
                  <a:lnTo>
                    <a:pt x="1" y="68"/>
                  </a:lnTo>
                  <a:lnTo>
                    <a:pt x="5" y="40"/>
                  </a:lnTo>
                  <a:lnTo>
                    <a:pt x="15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30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8" name="Freeform 118"/>
            <p:cNvSpPr>
              <a:spLocks/>
            </p:cNvSpPr>
            <p:nvPr/>
          </p:nvSpPr>
          <p:spPr bwMode="auto">
            <a:xfrm>
              <a:off x="5186" y="2577"/>
              <a:ext cx="12" cy="41"/>
            </a:xfrm>
            <a:custGeom>
              <a:avLst/>
              <a:gdLst>
                <a:gd name="T0" fmla="*/ 0 w 93"/>
                <a:gd name="T1" fmla="*/ 0 h 326"/>
                <a:gd name="T2" fmla="*/ 0 w 93"/>
                <a:gd name="T3" fmla="*/ 0 h 326"/>
                <a:gd name="T4" fmla="*/ 0 w 93"/>
                <a:gd name="T5" fmla="*/ 0 h 326"/>
                <a:gd name="T6" fmla="*/ 0 w 93"/>
                <a:gd name="T7" fmla="*/ 0 h 326"/>
                <a:gd name="T8" fmla="*/ 0 w 93"/>
                <a:gd name="T9" fmla="*/ 0 h 326"/>
                <a:gd name="T10" fmla="*/ 0 w 93"/>
                <a:gd name="T11" fmla="*/ 0 h 326"/>
                <a:gd name="T12" fmla="*/ 0 w 93"/>
                <a:gd name="T13" fmla="*/ 0 h 326"/>
                <a:gd name="T14" fmla="*/ 0 w 93"/>
                <a:gd name="T15" fmla="*/ 1 h 326"/>
                <a:gd name="T16" fmla="*/ 0 w 93"/>
                <a:gd name="T17" fmla="*/ 1 h 326"/>
                <a:gd name="T18" fmla="*/ 0 w 93"/>
                <a:gd name="T19" fmla="*/ 1 h 326"/>
                <a:gd name="T20" fmla="*/ 0 w 93"/>
                <a:gd name="T21" fmla="*/ 1 h 326"/>
                <a:gd name="T22" fmla="*/ 0 w 93"/>
                <a:gd name="T23" fmla="*/ 1 h 326"/>
                <a:gd name="T24" fmla="*/ 0 w 93"/>
                <a:gd name="T25" fmla="*/ 1 h 326"/>
                <a:gd name="T26" fmla="*/ 0 w 93"/>
                <a:gd name="T27" fmla="*/ 1 h 326"/>
                <a:gd name="T28" fmla="*/ 0 w 93"/>
                <a:gd name="T29" fmla="*/ 0 h 326"/>
                <a:gd name="T30" fmla="*/ 0 w 93"/>
                <a:gd name="T31" fmla="*/ 0 h 326"/>
                <a:gd name="T32" fmla="*/ 0 w 93"/>
                <a:gd name="T33" fmla="*/ 0 h 326"/>
                <a:gd name="T34" fmla="*/ 0 w 93"/>
                <a:gd name="T35" fmla="*/ 0 h 326"/>
                <a:gd name="T36" fmla="*/ 0 w 93"/>
                <a:gd name="T37" fmla="*/ 0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326"/>
                <a:gd name="T59" fmla="*/ 93 w 93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326">
                  <a:moveTo>
                    <a:pt x="10" y="37"/>
                  </a:moveTo>
                  <a:lnTo>
                    <a:pt x="61" y="0"/>
                  </a:lnTo>
                  <a:lnTo>
                    <a:pt x="78" y="44"/>
                  </a:lnTo>
                  <a:lnTo>
                    <a:pt x="88" y="87"/>
                  </a:lnTo>
                  <a:lnTo>
                    <a:pt x="93" y="128"/>
                  </a:lnTo>
                  <a:lnTo>
                    <a:pt x="93" y="169"/>
                  </a:lnTo>
                  <a:lnTo>
                    <a:pt x="89" y="207"/>
                  </a:lnTo>
                  <a:lnTo>
                    <a:pt x="80" y="244"/>
                  </a:lnTo>
                  <a:lnTo>
                    <a:pt x="68" y="276"/>
                  </a:lnTo>
                  <a:lnTo>
                    <a:pt x="53" y="306"/>
                  </a:lnTo>
                  <a:lnTo>
                    <a:pt x="0" y="326"/>
                  </a:lnTo>
                  <a:lnTo>
                    <a:pt x="16" y="292"/>
                  </a:lnTo>
                  <a:lnTo>
                    <a:pt x="30" y="257"/>
                  </a:lnTo>
                  <a:lnTo>
                    <a:pt x="41" y="220"/>
                  </a:lnTo>
                  <a:lnTo>
                    <a:pt x="49" y="182"/>
                  </a:lnTo>
                  <a:lnTo>
                    <a:pt x="51" y="146"/>
                  </a:lnTo>
                  <a:lnTo>
                    <a:pt x="45" y="109"/>
                  </a:lnTo>
                  <a:lnTo>
                    <a:pt x="32" y="72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00A0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19" name="Freeform 119"/>
            <p:cNvSpPr>
              <a:spLocks/>
            </p:cNvSpPr>
            <p:nvPr/>
          </p:nvSpPr>
          <p:spPr bwMode="auto">
            <a:xfrm>
              <a:off x="5186" y="2553"/>
              <a:ext cx="34" cy="18"/>
            </a:xfrm>
            <a:custGeom>
              <a:avLst/>
              <a:gdLst>
                <a:gd name="T0" fmla="*/ 0 w 274"/>
                <a:gd name="T1" fmla="*/ 0 h 140"/>
                <a:gd name="T2" fmla="*/ 0 w 274"/>
                <a:gd name="T3" fmla="*/ 0 h 140"/>
                <a:gd name="T4" fmla="*/ 0 w 274"/>
                <a:gd name="T5" fmla="*/ 0 h 140"/>
                <a:gd name="T6" fmla="*/ 0 w 274"/>
                <a:gd name="T7" fmla="*/ 0 h 140"/>
                <a:gd name="T8" fmla="*/ 0 w 274"/>
                <a:gd name="T9" fmla="*/ 0 h 140"/>
                <a:gd name="T10" fmla="*/ 0 w 274"/>
                <a:gd name="T11" fmla="*/ 0 h 140"/>
                <a:gd name="T12" fmla="*/ 0 w 274"/>
                <a:gd name="T13" fmla="*/ 0 h 140"/>
                <a:gd name="T14" fmla="*/ 0 w 274"/>
                <a:gd name="T15" fmla="*/ 0 h 140"/>
                <a:gd name="T16" fmla="*/ 0 w 274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4"/>
                <a:gd name="T28" fmla="*/ 0 h 140"/>
                <a:gd name="T29" fmla="*/ 274 w 274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4" h="140">
                  <a:moveTo>
                    <a:pt x="79" y="15"/>
                  </a:moveTo>
                  <a:lnTo>
                    <a:pt x="274" y="73"/>
                  </a:lnTo>
                  <a:lnTo>
                    <a:pt x="206" y="140"/>
                  </a:lnTo>
                  <a:lnTo>
                    <a:pt x="178" y="128"/>
                  </a:lnTo>
                  <a:lnTo>
                    <a:pt x="159" y="95"/>
                  </a:lnTo>
                  <a:lnTo>
                    <a:pt x="79" y="66"/>
                  </a:lnTo>
                  <a:lnTo>
                    <a:pt x="0" y="44"/>
                  </a:lnTo>
                  <a:lnTo>
                    <a:pt x="14" y="0"/>
                  </a:lnTo>
                  <a:lnTo>
                    <a:pt x="79" y="15"/>
                  </a:lnTo>
                  <a:close/>
                </a:path>
              </a:pathLst>
            </a:custGeom>
            <a:solidFill>
              <a:srgbClr val="3063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20" name="Freeform 120"/>
            <p:cNvSpPr>
              <a:spLocks/>
            </p:cNvSpPr>
            <p:nvPr/>
          </p:nvSpPr>
          <p:spPr bwMode="auto">
            <a:xfrm>
              <a:off x="5183" y="2550"/>
              <a:ext cx="33" cy="11"/>
            </a:xfrm>
            <a:custGeom>
              <a:avLst/>
              <a:gdLst>
                <a:gd name="T0" fmla="*/ 1 w 264"/>
                <a:gd name="T1" fmla="*/ 0 h 89"/>
                <a:gd name="T2" fmla="*/ 1 w 264"/>
                <a:gd name="T3" fmla="*/ 0 h 89"/>
                <a:gd name="T4" fmla="*/ 0 w 264"/>
                <a:gd name="T5" fmla="*/ 0 h 89"/>
                <a:gd name="T6" fmla="*/ 0 w 264"/>
                <a:gd name="T7" fmla="*/ 0 h 89"/>
                <a:gd name="T8" fmla="*/ 0 w 264"/>
                <a:gd name="T9" fmla="*/ 0 h 89"/>
                <a:gd name="T10" fmla="*/ 0 w 264"/>
                <a:gd name="T11" fmla="*/ 0 h 89"/>
                <a:gd name="T12" fmla="*/ 0 w 264"/>
                <a:gd name="T13" fmla="*/ 0 h 89"/>
                <a:gd name="T14" fmla="*/ 0 w 264"/>
                <a:gd name="T15" fmla="*/ 0 h 89"/>
                <a:gd name="T16" fmla="*/ 0 w 264"/>
                <a:gd name="T17" fmla="*/ 0 h 89"/>
                <a:gd name="T18" fmla="*/ 0 w 264"/>
                <a:gd name="T19" fmla="*/ 0 h 89"/>
                <a:gd name="T20" fmla="*/ 0 w 264"/>
                <a:gd name="T21" fmla="*/ 0 h 89"/>
                <a:gd name="T22" fmla="*/ 0 w 264"/>
                <a:gd name="T23" fmla="*/ 0 h 89"/>
                <a:gd name="T24" fmla="*/ 0 w 264"/>
                <a:gd name="T25" fmla="*/ 0 h 89"/>
                <a:gd name="T26" fmla="*/ 0 w 264"/>
                <a:gd name="T27" fmla="*/ 0 h 89"/>
                <a:gd name="T28" fmla="*/ 0 w 264"/>
                <a:gd name="T29" fmla="*/ 0 h 89"/>
                <a:gd name="T30" fmla="*/ 0 w 264"/>
                <a:gd name="T31" fmla="*/ 0 h 89"/>
                <a:gd name="T32" fmla="*/ 0 w 264"/>
                <a:gd name="T33" fmla="*/ 0 h 89"/>
                <a:gd name="T34" fmla="*/ 0 w 264"/>
                <a:gd name="T35" fmla="*/ 0 h 89"/>
                <a:gd name="T36" fmla="*/ 0 w 264"/>
                <a:gd name="T37" fmla="*/ 0 h 89"/>
                <a:gd name="T38" fmla="*/ 0 w 264"/>
                <a:gd name="T39" fmla="*/ 0 h 89"/>
                <a:gd name="T40" fmla="*/ 0 w 264"/>
                <a:gd name="T41" fmla="*/ 0 h 89"/>
                <a:gd name="T42" fmla="*/ 1 w 264"/>
                <a:gd name="T43" fmla="*/ 0 h 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4"/>
                <a:gd name="T67" fmla="*/ 0 h 89"/>
                <a:gd name="T68" fmla="*/ 264 w 264"/>
                <a:gd name="T69" fmla="*/ 89 h 8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4" h="89">
                  <a:moveTo>
                    <a:pt x="264" y="89"/>
                  </a:moveTo>
                  <a:lnTo>
                    <a:pt x="241" y="45"/>
                  </a:lnTo>
                  <a:lnTo>
                    <a:pt x="90" y="0"/>
                  </a:lnTo>
                  <a:lnTo>
                    <a:pt x="25" y="16"/>
                  </a:lnTo>
                  <a:lnTo>
                    <a:pt x="15" y="32"/>
                  </a:lnTo>
                  <a:lnTo>
                    <a:pt x="8" y="43"/>
                  </a:lnTo>
                  <a:lnTo>
                    <a:pt x="2" y="52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8" y="67"/>
                  </a:lnTo>
                  <a:lnTo>
                    <a:pt x="19" y="73"/>
                  </a:lnTo>
                  <a:lnTo>
                    <a:pt x="35" y="82"/>
                  </a:lnTo>
                  <a:lnTo>
                    <a:pt x="41" y="63"/>
                  </a:lnTo>
                  <a:lnTo>
                    <a:pt x="45" y="51"/>
                  </a:lnTo>
                  <a:lnTo>
                    <a:pt x="50" y="45"/>
                  </a:lnTo>
                  <a:lnTo>
                    <a:pt x="56" y="41"/>
                  </a:lnTo>
                  <a:lnTo>
                    <a:pt x="65" y="41"/>
                  </a:lnTo>
                  <a:lnTo>
                    <a:pt x="76" y="42"/>
                  </a:lnTo>
                  <a:lnTo>
                    <a:pt x="92" y="43"/>
                  </a:lnTo>
                  <a:lnTo>
                    <a:pt x="112" y="45"/>
                  </a:lnTo>
                  <a:lnTo>
                    <a:pt x="213" y="75"/>
                  </a:lnTo>
                  <a:lnTo>
                    <a:pt x="264" y="89"/>
                  </a:lnTo>
                  <a:close/>
                </a:path>
              </a:pathLst>
            </a:custGeom>
            <a:solidFill>
              <a:srgbClr val="0035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21" name="Freeform 121"/>
            <p:cNvSpPr>
              <a:spLocks/>
            </p:cNvSpPr>
            <p:nvPr/>
          </p:nvSpPr>
          <p:spPr bwMode="auto">
            <a:xfrm>
              <a:off x="5183" y="2559"/>
              <a:ext cx="23" cy="7"/>
            </a:xfrm>
            <a:custGeom>
              <a:avLst/>
              <a:gdLst>
                <a:gd name="T0" fmla="*/ 0 w 184"/>
                <a:gd name="T1" fmla="*/ 0 h 51"/>
                <a:gd name="T2" fmla="*/ 0 w 184"/>
                <a:gd name="T3" fmla="*/ 0 h 51"/>
                <a:gd name="T4" fmla="*/ 0 w 184"/>
                <a:gd name="T5" fmla="*/ 0 h 51"/>
                <a:gd name="T6" fmla="*/ 0 w 184"/>
                <a:gd name="T7" fmla="*/ 0 h 51"/>
                <a:gd name="T8" fmla="*/ 0 w 184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51"/>
                <a:gd name="T17" fmla="*/ 184 w 18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51">
                  <a:moveTo>
                    <a:pt x="28" y="0"/>
                  </a:moveTo>
                  <a:lnTo>
                    <a:pt x="184" y="41"/>
                  </a:lnTo>
                  <a:lnTo>
                    <a:pt x="177" y="51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7A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22" name="Freeform 122"/>
            <p:cNvSpPr>
              <a:spLocks/>
            </p:cNvSpPr>
            <p:nvPr/>
          </p:nvSpPr>
          <p:spPr bwMode="auto">
            <a:xfrm>
              <a:off x="5213" y="2562"/>
              <a:ext cx="7" cy="69"/>
            </a:xfrm>
            <a:custGeom>
              <a:avLst/>
              <a:gdLst>
                <a:gd name="T0" fmla="*/ 0 w 56"/>
                <a:gd name="T1" fmla="*/ 0 h 551"/>
                <a:gd name="T2" fmla="*/ 0 w 56"/>
                <a:gd name="T3" fmla="*/ 1 h 551"/>
                <a:gd name="T4" fmla="*/ 0 w 56"/>
                <a:gd name="T5" fmla="*/ 1 h 551"/>
                <a:gd name="T6" fmla="*/ 0 w 56"/>
                <a:gd name="T7" fmla="*/ 0 h 551"/>
                <a:gd name="T8" fmla="*/ 0 w 56"/>
                <a:gd name="T9" fmla="*/ 0 h 5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551"/>
                <a:gd name="T17" fmla="*/ 56 w 56"/>
                <a:gd name="T18" fmla="*/ 551 h 5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551">
                  <a:moveTo>
                    <a:pt x="0" y="61"/>
                  </a:moveTo>
                  <a:lnTo>
                    <a:pt x="0" y="551"/>
                  </a:lnTo>
                  <a:lnTo>
                    <a:pt x="56" y="472"/>
                  </a:lnTo>
                  <a:lnTo>
                    <a:pt x="56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7A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23" name="Freeform 123"/>
            <p:cNvSpPr>
              <a:spLocks/>
            </p:cNvSpPr>
            <p:nvPr/>
          </p:nvSpPr>
          <p:spPr bwMode="auto">
            <a:xfrm>
              <a:off x="5192" y="2566"/>
              <a:ext cx="21" cy="63"/>
            </a:xfrm>
            <a:custGeom>
              <a:avLst/>
              <a:gdLst>
                <a:gd name="T0" fmla="*/ 0 w 166"/>
                <a:gd name="T1" fmla="*/ 1 h 509"/>
                <a:gd name="T2" fmla="*/ 0 w 166"/>
                <a:gd name="T3" fmla="*/ 1 h 509"/>
                <a:gd name="T4" fmla="*/ 0 w 166"/>
                <a:gd name="T5" fmla="*/ 1 h 509"/>
                <a:gd name="T6" fmla="*/ 0 w 166"/>
                <a:gd name="T7" fmla="*/ 1 h 509"/>
                <a:gd name="T8" fmla="*/ 0 w 166"/>
                <a:gd name="T9" fmla="*/ 1 h 509"/>
                <a:gd name="T10" fmla="*/ 0 w 166"/>
                <a:gd name="T11" fmla="*/ 1 h 509"/>
                <a:gd name="T12" fmla="*/ 0 w 166"/>
                <a:gd name="T13" fmla="*/ 0 h 509"/>
                <a:gd name="T14" fmla="*/ 0 w 166"/>
                <a:gd name="T15" fmla="*/ 0 h 509"/>
                <a:gd name="T16" fmla="*/ 0 w 166"/>
                <a:gd name="T17" fmla="*/ 0 h 509"/>
                <a:gd name="T18" fmla="*/ 0 w 166"/>
                <a:gd name="T19" fmla="*/ 0 h 509"/>
                <a:gd name="T20" fmla="*/ 0 w 166"/>
                <a:gd name="T21" fmla="*/ 0 h 509"/>
                <a:gd name="T22" fmla="*/ 0 w 166"/>
                <a:gd name="T23" fmla="*/ 0 h 509"/>
                <a:gd name="T24" fmla="*/ 0 w 166"/>
                <a:gd name="T25" fmla="*/ 0 h 509"/>
                <a:gd name="T26" fmla="*/ 0 w 166"/>
                <a:gd name="T27" fmla="*/ 1 h 5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509"/>
                <a:gd name="T44" fmla="*/ 166 w 166"/>
                <a:gd name="T45" fmla="*/ 509 h 5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509">
                  <a:moveTo>
                    <a:pt x="166" y="509"/>
                  </a:moveTo>
                  <a:lnTo>
                    <a:pt x="0" y="485"/>
                  </a:lnTo>
                  <a:lnTo>
                    <a:pt x="0" y="412"/>
                  </a:lnTo>
                  <a:lnTo>
                    <a:pt x="95" y="419"/>
                  </a:lnTo>
                  <a:lnTo>
                    <a:pt x="119" y="379"/>
                  </a:lnTo>
                  <a:lnTo>
                    <a:pt x="136" y="334"/>
                  </a:lnTo>
                  <a:lnTo>
                    <a:pt x="144" y="281"/>
                  </a:lnTo>
                  <a:lnTo>
                    <a:pt x="145" y="227"/>
                  </a:lnTo>
                  <a:lnTo>
                    <a:pt x="141" y="169"/>
                  </a:lnTo>
                  <a:lnTo>
                    <a:pt x="134" y="111"/>
                  </a:lnTo>
                  <a:lnTo>
                    <a:pt x="124" y="55"/>
                  </a:lnTo>
                  <a:lnTo>
                    <a:pt x="111" y="0"/>
                  </a:lnTo>
                  <a:lnTo>
                    <a:pt x="164" y="25"/>
                  </a:lnTo>
                  <a:lnTo>
                    <a:pt x="166" y="509"/>
                  </a:lnTo>
                  <a:close/>
                </a:path>
              </a:pathLst>
            </a:custGeom>
            <a:solidFill>
              <a:srgbClr val="004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24" name="Freeform 124"/>
            <p:cNvSpPr>
              <a:spLocks/>
            </p:cNvSpPr>
            <p:nvPr/>
          </p:nvSpPr>
          <p:spPr bwMode="auto">
            <a:xfrm>
              <a:off x="5046" y="2517"/>
              <a:ext cx="11" cy="7"/>
            </a:xfrm>
            <a:custGeom>
              <a:avLst/>
              <a:gdLst>
                <a:gd name="T0" fmla="*/ 0 w 94"/>
                <a:gd name="T1" fmla="*/ 0 h 51"/>
                <a:gd name="T2" fmla="*/ 0 w 94"/>
                <a:gd name="T3" fmla="*/ 0 h 51"/>
                <a:gd name="T4" fmla="*/ 0 w 94"/>
                <a:gd name="T5" fmla="*/ 0 h 51"/>
                <a:gd name="T6" fmla="*/ 0 w 94"/>
                <a:gd name="T7" fmla="*/ 0 h 51"/>
                <a:gd name="T8" fmla="*/ 0 w 94"/>
                <a:gd name="T9" fmla="*/ 0 h 51"/>
                <a:gd name="T10" fmla="*/ 0 w 94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51"/>
                <a:gd name="T20" fmla="*/ 94 w 94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51">
                  <a:moveTo>
                    <a:pt x="3" y="0"/>
                  </a:moveTo>
                  <a:lnTo>
                    <a:pt x="90" y="20"/>
                  </a:lnTo>
                  <a:lnTo>
                    <a:pt x="94" y="43"/>
                  </a:lnTo>
                  <a:lnTo>
                    <a:pt x="67" y="51"/>
                  </a:lnTo>
                  <a:lnTo>
                    <a:pt x="0" y="3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4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25" name="Freeform 125"/>
            <p:cNvSpPr>
              <a:spLocks/>
            </p:cNvSpPr>
            <p:nvPr/>
          </p:nvSpPr>
          <p:spPr bwMode="auto">
            <a:xfrm>
              <a:off x="5013" y="2547"/>
              <a:ext cx="178" cy="44"/>
            </a:xfrm>
            <a:custGeom>
              <a:avLst/>
              <a:gdLst>
                <a:gd name="T0" fmla="*/ 0 w 1428"/>
                <a:gd name="T1" fmla="*/ 0 h 357"/>
                <a:gd name="T2" fmla="*/ 0 w 1428"/>
                <a:gd name="T3" fmla="*/ 0 h 357"/>
                <a:gd name="T4" fmla="*/ 0 w 1428"/>
                <a:gd name="T5" fmla="*/ 0 h 357"/>
                <a:gd name="T6" fmla="*/ 0 w 1428"/>
                <a:gd name="T7" fmla="*/ 0 h 357"/>
                <a:gd name="T8" fmla="*/ 1 w 1428"/>
                <a:gd name="T9" fmla="*/ 0 h 357"/>
                <a:gd name="T10" fmla="*/ 1 w 1428"/>
                <a:gd name="T11" fmla="*/ 0 h 357"/>
                <a:gd name="T12" fmla="*/ 1 w 1428"/>
                <a:gd name="T13" fmla="*/ 0 h 357"/>
                <a:gd name="T14" fmla="*/ 1 w 1428"/>
                <a:gd name="T15" fmla="*/ 0 h 357"/>
                <a:gd name="T16" fmla="*/ 1 w 1428"/>
                <a:gd name="T17" fmla="*/ 0 h 357"/>
                <a:gd name="T18" fmla="*/ 1 w 1428"/>
                <a:gd name="T19" fmla="*/ 0 h 357"/>
                <a:gd name="T20" fmla="*/ 2 w 1428"/>
                <a:gd name="T21" fmla="*/ 0 h 357"/>
                <a:gd name="T22" fmla="*/ 2 w 1428"/>
                <a:gd name="T23" fmla="*/ 0 h 357"/>
                <a:gd name="T24" fmla="*/ 2 w 1428"/>
                <a:gd name="T25" fmla="*/ 0 h 357"/>
                <a:gd name="T26" fmla="*/ 2 w 1428"/>
                <a:gd name="T27" fmla="*/ 1 h 357"/>
                <a:gd name="T28" fmla="*/ 2 w 1428"/>
                <a:gd name="T29" fmla="*/ 1 h 357"/>
                <a:gd name="T30" fmla="*/ 3 w 1428"/>
                <a:gd name="T31" fmla="*/ 1 h 357"/>
                <a:gd name="T32" fmla="*/ 3 w 1428"/>
                <a:gd name="T33" fmla="*/ 1 h 357"/>
                <a:gd name="T34" fmla="*/ 3 w 1428"/>
                <a:gd name="T35" fmla="*/ 1 h 357"/>
                <a:gd name="T36" fmla="*/ 2 w 1428"/>
                <a:gd name="T37" fmla="*/ 1 h 357"/>
                <a:gd name="T38" fmla="*/ 2 w 1428"/>
                <a:gd name="T39" fmla="*/ 1 h 357"/>
                <a:gd name="T40" fmla="*/ 2 w 1428"/>
                <a:gd name="T41" fmla="*/ 0 h 357"/>
                <a:gd name="T42" fmla="*/ 2 w 1428"/>
                <a:gd name="T43" fmla="*/ 0 h 357"/>
                <a:gd name="T44" fmla="*/ 2 w 1428"/>
                <a:gd name="T45" fmla="*/ 0 h 357"/>
                <a:gd name="T46" fmla="*/ 1 w 1428"/>
                <a:gd name="T47" fmla="*/ 0 h 357"/>
                <a:gd name="T48" fmla="*/ 1 w 1428"/>
                <a:gd name="T49" fmla="*/ 0 h 357"/>
                <a:gd name="T50" fmla="*/ 1 w 1428"/>
                <a:gd name="T51" fmla="*/ 0 h 357"/>
                <a:gd name="T52" fmla="*/ 1 w 1428"/>
                <a:gd name="T53" fmla="*/ 0 h 357"/>
                <a:gd name="T54" fmla="*/ 1 w 1428"/>
                <a:gd name="T55" fmla="*/ 0 h 357"/>
                <a:gd name="T56" fmla="*/ 1 w 1428"/>
                <a:gd name="T57" fmla="*/ 0 h 357"/>
                <a:gd name="T58" fmla="*/ 0 w 1428"/>
                <a:gd name="T59" fmla="*/ 0 h 357"/>
                <a:gd name="T60" fmla="*/ 0 w 1428"/>
                <a:gd name="T61" fmla="*/ 0 h 357"/>
                <a:gd name="T62" fmla="*/ 0 w 1428"/>
                <a:gd name="T63" fmla="*/ 0 h 357"/>
                <a:gd name="T64" fmla="*/ 0 w 1428"/>
                <a:gd name="T65" fmla="*/ 0 h 3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8"/>
                <a:gd name="T100" fmla="*/ 0 h 357"/>
                <a:gd name="T101" fmla="*/ 1428 w 1428"/>
                <a:gd name="T102" fmla="*/ 357 h 3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8" h="357">
                  <a:moveTo>
                    <a:pt x="7" y="0"/>
                  </a:moveTo>
                  <a:lnTo>
                    <a:pt x="27" y="6"/>
                  </a:lnTo>
                  <a:lnTo>
                    <a:pt x="49" y="11"/>
                  </a:lnTo>
                  <a:lnTo>
                    <a:pt x="76" y="18"/>
                  </a:lnTo>
                  <a:lnTo>
                    <a:pt x="106" y="27"/>
                  </a:lnTo>
                  <a:lnTo>
                    <a:pt x="138" y="35"/>
                  </a:lnTo>
                  <a:lnTo>
                    <a:pt x="173" y="45"/>
                  </a:lnTo>
                  <a:lnTo>
                    <a:pt x="212" y="55"/>
                  </a:lnTo>
                  <a:lnTo>
                    <a:pt x="252" y="66"/>
                  </a:lnTo>
                  <a:lnTo>
                    <a:pt x="295" y="77"/>
                  </a:lnTo>
                  <a:lnTo>
                    <a:pt x="339" y="88"/>
                  </a:lnTo>
                  <a:lnTo>
                    <a:pt x="386" y="100"/>
                  </a:lnTo>
                  <a:lnTo>
                    <a:pt x="434" y="114"/>
                  </a:lnTo>
                  <a:lnTo>
                    <a:pt x="482" y="126"/>
                  </a:lnTo>
                  <a:lnTo>
                    <a:pt x="533" y="139"/>
                  </a:lnTo>
                  <a:lnTo>
                    <a:pt x="586" y="153"/>
                  </a:lnTo>
                  <a:lnTo>
                    <a:pt x="638" y="166"/>
                  </a:lnTo>
                  <a:lnTo>
                    <a:pt x="691" y="179"/>
                  </a:lnTo>
                  <a:lnTo>
                    <a:pt x="744" y="191"/>
                  </a:lnTo>
                  <a:lnTo>
                    <a:pt x="798" y="205"/>
                  </a:lnTo>
                  <a:lnTo>
                    <a:pt x="852" y="218"/>
                  </a:lnTo>
                  <a:lnTo>
                    <a:pt x="905" y="230"/>
                  </a:lnTo>
                  <a:lnTo>
                    <a:pt x="958" y="242"/>
                  </a:lnTo>
                  <a:lnTo>
                    <a:pt x="1011" y="255"/>
                  </a:lnTo>
                  <a:lnTo>
                    <a:pt x="1063" y="266"/>
                  </a:lnTo>
                  <a:lnTo>
                    <a:pt x="1114" y="277"/>
                  </a:lnTo>
                  <a:lnTo>
                    <a:pt x="1164" y="288"/>
                  </a:lnTo>
                  <a:lnTo>
                    <a:pt x="1213" y="298"/>
                  </a:lnTo>
                  <a:lnTo>
                    <a:pt x="1259" y="307"/>
                  </a:lnTo>
                  <a:lnTo>
                    <a:pt x="1305" y="315"/>
                  </a:lnTo>
                  <a:lnTo>
                    <a:pt x="1348" y="322"/>
                  </a:lnTo>
                  <a:lnTo>
                    <a:pt x="1389" y="329"/>
                  </a:lnTo>
                  <a:lnTo>
                    <a:pt x="1428" y="335"/>
                  </a:lnTo>
                  <a:lnTo>
                    <a:pt x="1428" y="357"/>
                  </a:lnTo>
                  <a:lnTo>
                    <a:pt x="1385" y="348"/>
                  </a:lnTo>
                  <a:lnTo>
                    <a:pt x="1340" y="339"/>
                  </a:lnTo>
                  <a:lnTo>
                    <a:pt x="1296" y="329"/>
                  </a:lnTo>
                  <a:lnTo>
                    <a:pt x="1250" y="320"/>
                  </a:lnTo>
                  <a:lnTo>
                    <a:pt x="1205" y="310"/>
                  </a:lnTo>
                  <a:lnTo>
                    <a:pt x="1158" y="300"/>
                  </a:lnTo>
                  <a:lnTo>
                    <a:pt x="1112" y="290"/>
                  </a:lnTo>
                  <a:lnTo>
                    <a:pt x="1064" y="280"/>
                  </a:lnTo>
                  <a:lnTo>
                    <a:pt x="1017" y="270"/>
                  </a:lnTo>
                  <a:lnTo>
                    <a:pt x="970" y="259"/>
                  </a:lnTo>
                  <a:lnTo>
                    <a:pt x="921" y="249"/>
                  </a:lnTo>
                  <a:lnTo>
                    <a:pt x="874" y="238"/>
                  </a:lnTo>
                  <a:lnTo>
                    <a:pt x="826" y="227"/>
                  </a:lnTo>
                  <a:lnTo>
                    <a:pt x="778" y="217"/>
                  </a:lnTo>
                  <a:lnTo>
                    <a:pt x="731" y="206"/>
                  </a:lnTo>
                  <a:lnTo>
                    <a:pt x="683" y="195"/>
                  </a:lnTo>
                  <a:lnTo>
                    <a:pt x="637" y="184"/>
                  </a:lnTo>
                  <a:lnTo>
                    <a:pt x="589" y="173"/>
                  </a:lnTo>
                  <a:lnTo>
                    <a:pt x="542" y="161"/>
                  </a:lnTo>
                  <a:lnTo>
                    <a:pt x="497" y="150"/>
                  </a:lnTo>
                  <a:lnTo>
                    <a:pt x="450" y="139"/>
                  </a:lnTo>
                  <a:lnTo>
                    <a:pt x="406" y="128"/>
                  </a:lnTo>
                  <a:lnTo>
                    <a:pt x="362" y="118"/>
                  </a:lnTo>
                  <a:lnTo>
                    <a:pt x="317" y="107"/>
                  </a:lnTo>
                  <a:lnTo>
                    <a:pt x="274" y="96"/>
                  </a:lnTo>
                  <a:lnTo>
                    <a:pt x="232" y="85"/>
                  </a:lnTo>
                  <a:lnTo>
                    <a:pt x="191" y="75"/>
                  </a:lnTo>
                  <a:lnTo>
                    <a:pt x="151" y="64"/>
                  </a:lnTo>
                  <a:lnTo>
                    <a:pt x="111" y="54"/>
                  </a:lnTo>
                  <a:lnTo>
                    <a:pt x="74" y="43"/>
                  </a:lnTo>
                  <a:lnTo>
                    <a:pt x="36" y="33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11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26" name="Freeform 126"/>
            <p:cNvSpPr>
              <a:spLocks/>
            </p:cNvSpPr>
            <p:nvPr/>
          </p:nvSpPr>
          <p:spPr bwMode="auto">
            <a:xfrm>
              <a:off x="5014" y="2551"/>
              <a:ext cx="94" cy="51"/>
            </a:xfrm>
            <a:custGeom>
              <a:avLst/>
              <a:gdLst>
                <a:gd name="T0" fmla="*/ 0 w 758"/>
                <a:gd name="T1" fmla="*/ 0 h 407"/>
                <a:gd name="T2" fmla="*/ 1 w 758"/>
                <a:gd name="T3" fmla="*/ 0 h 407"/>
                <a:gd name="T4" fmla="*/ 1 w 758"/>
                <a:gd name="T5" fmla="*/ 0 h 407"/>
                <a:gd name="T6" fmla="*/ 1 w 758"/>
                <a:gd name="T7" fmla="*/ 1 h 407"/>
                <a:gd name="T8" fmla="*/ 1 w 758"/>
                <a:gd name="T9" fmla="*/ 1 h 407"/>
                <a:gd name="T10" fmla="*/ 0 w 758"/>
                <a:gd name="T11" fmla="*/ 0 h 407"/>
                <a:gd name="T12" fmla="*/ 0 w 758"/>
                <a:gd name="T13" fmla="*/ 0 h 407"/>
                <a:gd name="T14" fmla="*/ 0 w 758"/>
                <a:gd name="T15" fmla="*/ 0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8"/>
                <a:gd name="T25" fmla="*/ 0 h 407"/>
                <a:gd name="T26" fmla="*/ 758 w 758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8" h="407">
                  <a:moveTo>
                    <a:pt x="0" y="0"/>
                  </a:moveTo>
                  <a:lnTo>
                    <a:pt x="411" y="116"/>
                  </a:lnTo>
                  <a:lnTo>
                    <a:pt x="758" y="195"/>
                  </a:lnTo>
                  <a:lnTo>
                    <a:pt x="744" y="407"/>
                  </a:lnTo>
                  <a:lnTo>
                    <a:pt x="376" y="298"/>
                  </a:lnTo>
                  <a:lnTo>
                    <a:pt x="80" y="211"/>
                  </a:lnTo>
                  <a:lnTo>
                    <a:pt x="9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1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27" name="Freeform 127"/>
            <p:cNvSpPr>
              <a:spLocks/>
            </p:cNvSpPr>
            <p:nvPr/>
          </p:nvSpPr>
          <p:spPr bwMode="auto">
            <a:xfrm>
              <a:off x="5121" y="2585"/>
              <a:ext cx="22" cy="12"/>
            </a:xfrm>
            <a:custGeom>
              <a:avLst/>
              <a:gdLst>
                <a:gd name="T0" fmla="*/ 0 w 179"/>
                <a:gd name="T1" fmla="*/ 0 h 93"/>
                <a:gd name="T2" fmla="*/ 0 w 179"/>
                <a:gd name="T3" fmla="*/ 0 h 93"/>
                <a:gd name="T4" fmla="*/ 0 w 179"/>
                <a:gd name="T5" fmla="*/ 0 h 93"/>
                <a:gd name="T6" fmla="*/ 0 w 179"/>
                <a:gd name="T7" fmla="*/ 0 h 93"/>
                <a:gd name="T8" fmla="*/ 0 w 179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93"/>
                <a:gd name="T17" fmla="*/ 179 w 179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93">
                  <a:moveTo>
                    <a:pt x="0" y="0"/>
                  </a:moveTo>
                  <a:lnTo>
                    <a:pt x="0" y="51"/>
                  </a:lnTo>
                  <a:lnTo>
                    <a:pt x="179" y="93"/>
                  </a:lnTo>
                  <a:lnTo>
                    <a:pt x="179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75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  <p:sp>
          <p:nvSpPr>
            <p:cNvPr id="32928" name="Freeform 128"/>
            <p:cNvSpPr>
              <a:spLocks/>
            </p:cNvSpPr>
            <p:nvPr/>
          </p:nvSpPr>
          <p:spPr bwMode="auto">
            <a:xfrm>
              <a:off x="5096" y="2467"/>
              <a:ext cx="60" cy="45"/>
            </a:xfrm>
            <a:custGeom>
              <a:avLst/>
              <a:gdLst>
                <a:gd name="T0" fmla="*/ 0 w 481"/>
                <a:gd name="T1" fmla="*/ 1 h 356"/>
                <a:gd name="T2" fmla="*/ 1 w 481"/>
                <a:gd name="T3" fmla="*/ 0 h 356"/>
                <a:gd name="T4" fmla="*/ 1 w 481"/>
                <a:gd name="T5" fmla="*/ 0 h 356"/>
                <a:gd name="T6" fmla="*/ 0 w 481"/>
                <a:gd name="T7" fmla="*/ 1 h 356"/>
                <a:gd name="T8" fmla="*/ 0 w 481"/>
                <a:gd name="T9" fmla="*/ 1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1"/>
                <a:gd name="T16" fmla="*/ 0 h 356"/>
                <a:gd name="T17" fmla="*/ 481 w 481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1" h="356">
                  <a:moveTo>
                    <a:pt x="0" y="356"/>
                  </a:moveTo>
                  <a:lnTo>
                    <a:pt x="470" y="0"/>
                  </a:lnTo>
                  <a:lnTo>
                    <a:pt x="481" y="6"/>
                  </a:lnTo>
                  <a:lnTo>
                    <a:pt x="29" y="356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latin typeface="Century Gothic" pitchFamily="34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 bwMode="auto">
          <a:xfrm rot="5400000">
            <a:off x="3094037" y="5210176"/>
            <a:ext cx="428625" cy="215900"/>
          </a:xfrm>
          <a:prstGeom prst="straightConnector1">
            <a:avLst/>
          </a:prstGeom>
          <a:ln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rot="10800000" flipV="1">
            <a:off x="2551113" y="5030788"/>
            <a:ext cx="433387" cy="358775"/>
          </a:xfrm>
          <a:prstGeom prst="straightConnector1">
            <a:avLst/>
          </a:prstGeom>
          <a:ln>
            <a:prstDash val="sysDot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144"/>
          <p:cNvSpPr txBox="1"/>
          <p:nvPr/>
        </p:nvSpPr>
        <p:spPr bwMode="auto">
          <a:xfrm>
            <a:off x="6376988" y="2816225"/>
            <a:ext cx="2093912" cy="663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Access from the control room is from the master control station or from client stations connected to the </a:t>
            </a:r>
            <a:r>
              <a:rPr lang="en-US" b="1" dirty="0" err="1" smtClean="0">
                <a:solidFill>
                  <a:srgbClr val="229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145"/>
          <p:cNvSpPr txBox="1"/>
          <p:nvPr/>
        </p:nvSpPr>
        <p:spPr bwMode="auto">
          <a:xfrm>
            <a:off x="6376988" y="5246688"/>
            <a:ext cx="2093912" cy="8080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Access from the FNAL control room is via a VPN style secure point to point connection that extends the </a:t>
            </a:r>
            <a:r>
              <a:rPr lang="en-US" b="1" dirty="0" err="1" smtClean="0">
                <a:solidFill>
                  <a:srgbClr val="229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to the second control master, and remote user clients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788568" y="2886964"/>
            <a:ext cx="1010653" cy="28594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/>
              <a:t>Error Logger</a:t>
            </a:r>
            <a:endParaRPr lang="en-US" sz="900" dirty="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4788568" y="2315069"/>
            <a:ext cx="1010653" cy="214461"/>
          </a:xfrm>
          <a:prstGeom prst="roundRect">
            <a:avLst/>
          </a:prstGeom>
          <a:solidFill>
            <a:srgbClr val="229E3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dirty="0" smtClean="0"/>
              <a:t>DCS User Client</a:t>
            </a:r>
            <a:endParaRPr lang="en-US" sz="900" dirty="0"/>
          </a:p>
        </p:txBody>
      </p:sp>
      <p:cxnSp>
        <p:nvCxnSpPr>
          <p:cNvPr id="60" name="Straight Connector 59"/>
          <p:cNvCxnSpPr/>
          <p:nvPr/>
        </p:nvCxnSpPr>
        <p:spPr bwMode="auto">
          <a:xfrm rot="10800000">
            <a:off x="4572000" y="3030538"/>
            <a:ext cx="21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rot="5400000">
            <a:off x="610386" y="2672127"/>
            <a:ext cx="1715685" cy="7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rot="10800000">
            <a:off x="1467853" y="3387372"/>
            <a:ext cx="216568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rot="10800000">
            <a:off x="1467853" y="3029938"/>
            <a:ext cx="216568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 bwMode="auto">
          <a:xfrm rot="10800000">
            <a:off x="1467854" y="2386554"/>
            <a:ext cx="216568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 bwMode="auto">
          <a:xfrm rot="10800000">
            <a:off x="1467854" y="1957634"/>
            <a:ext cx="216568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156"/>
          <p:cNvSpPr txBox="1"/>
          <p:nvPr/>
        </p:nvSpPr>
        <p:spPr bwMode="auto">
          <a:xfrm>
            <a:off x="1179095" y="2743990"/>
            <a:ext cx="335314" cy="83103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entury Gothic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1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KVM Switch</a:t>
            </a:r>
            <a:endParaRPr lang="en-US" sz="11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 rot="10800000">
            <a:off x="1251284" y="2672501"/>
            <a:ext cx="216568" cy="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867" name="Picture 67" descr="C:\Users\norman\AppData\Local\Microsoft\Windows\Temporary Internet Files\Content.IE5\MIDUCD8T\MCj0424194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112" y="2172095"/>
            <a:ext cx="597172" cy="78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159"/>
          <p:cNvSpPr txBox="1"/>
          <p:nvPr/>
        </p:nvSpPr>
        <p:spPr bwMode="auto">
          <a:xfrm>
            <a:off x="673100" y="4602163"/>
            <a:ext cx="1516063" cy="665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Detector hall access to DCS is through mobile laptop over the </a:t>
            </a:r>
            <a:r>
              <a:rPr lang="en-US" b="1" dirty="0" err="1" smtClean="0">
                <a:solidFill>
                  <a:srgbClr val="229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Wireless </a:t>
            </a:r>
            <a:r>
              <a:rPr lang="en-US" dirty="0" smtClean="0"/>
              <a:t>access points.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soFTWARE</a:t>
            </a:r>
            <a:endParaRPr lang="en-US" dirty="0"/>
          </a:p>
        </p:txBody>
      </p:sp>
      <p:sp>
        <p:nvSpPr>
          <p:cNvPr id="33795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Detector Controls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99C7-CB9B-4749-BD37-C400C5426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DCS Client Software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Based off of QT4 and ROOT 5 with interfaces to EPICS 3.14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Currently working under QT4.2.x and QT-ROOT 5.x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Runs under Sci Linux 4.x and all Microsoft Windows XP/Vista distributions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Provides a platform independent development API for creating the client interfaces.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Client applications are portable and can be deployed on multiple platforms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Everything is standard C++ compatible with standard GCC (linux) and Visual C/mingw (MS Windows)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Results in high performance clients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Visualization is accomplished by direct use of the                                  ROOT histogram and plotting libraries.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Component widgets are standardized and manageable.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Full integration with ROOT 5.x complete under QT4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5225" y="0"/>
            <a:ext cx="162877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5113338"/>
            <a:ext cx="1525587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3072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60572-1653-4166-B8EB-82EDBDDC9304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A. Norman (U. Virginia)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DCS Server Software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8"/>
            <a:ext cx="8229600" cy="5394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Core system based off of EPICS developed at ANL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Development started under base release R3.14 (Feb 2007 Rel.)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Runs under Sci. Linux 4.x  as well as Fedora Core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Provides a Client/Server type architecture and communications protocol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Operates under the concept of distributed Input/Output controllers with universal channel naming and access conventions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Provides the majority of the transaction protocol, local state monitoring and channel history and access models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Currently EPICS drivers exist for some of our hardware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Caen SY1527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N.I. Fieldpoints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Generic Ethernet device (base module)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Need to develop drivers for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Wiener LV supplies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RS485 based devices (Standard OPCs will not work since we are using Linux OS)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DCMs (model off the basic Ethernet device)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FEBs (via DCM interface)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Overhead and performance based on tests by ANL EPICS group, and from implementations at D0, were extrapolated to determine that NOvA will require 12 PCs to handle the monitoring/controls load (50k records per server).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System is scalable.  We can add additional IOCs to support new devices, or add additional servers to support higher loads.</a:t>
            </a:r>
          </a:p>
        </p:txBody>
      </p:sp>
      <p:pic>
        <p:nvPicPr>
          <p:cNvPr id="35844" name="Picture 5" descr="epic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25" y="3387725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C2110-A552-4A40-859F-4DADD6EC96A5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A. Norman (U. Virginia)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Interfaces follow vendor specific specs</a:t>
            </a:r>
          </a:p>
          <a:p>
            <a:pPr lvl="1"/>
            <a:r>
              <a:rPr lang="en-US" dirty="0" smtClean="0"/>
              <a:t>Not possible to fully implement hardware/software interface layer till final specs and devices are prototyped/</a:t>
            </a:r>
            <a:r>
              <a:rPr lang="en-US" dirty="0" err="1" smtClean="0"/>
              <a:t>procurred</a:t>
            </a:r>
            <a:endParaRPr lang="en-US" dirty="0" smtClean="0"/>
          </a:p>
          <a:p>
            <a:r>
              <a:rPr lang="en-US" dirty="0" smtClean="0"/>
              <a:t>Currently have samples for testing of:</a:t>
            </a:r>
          </a:p>
          <a:p>
            <a:pPr lvl="1"/>
            <a:r>
              <a:rPr lang="en-US" dirty="0" err="1" smtClean="0"/>
              <a:t>Fieldpoint</a:t>
            </a:r>
            <a:r>
              <a:rPr lang="en-US" dirty="0" smtClean="0"/>
              <a:t> Readout Stations</a:t>
            </a:r>
          </a:p>
          <a:p>
            <a:pPr lvl="1"/>
            <a:r>
              <a:rPr lang="en-US" dirty="0" smtClean="0"/>
              <a:t>Weiner PL508 &amp; </a:t>
            </a:r>
            <a:r>
              <a:rPr lang="en-US" dirty="0" err="1" smtClean="0"/>
              <a:t>Mpod</a:t>
            </a:r>
            <a:r>
              <a:rPr lang="en-US" dirty="0" smtClean="0"/>
              <a:t> (ISEG HV)</a:t>
            </a:r>
          </a:p>
          <a:p>
            <a:pPr lvl="1"/>
            <a:r>
              <a:rPr lang="en-US" dirty="0" smtClean="0"/>
              <a:t>Caen SY1527 HV and SY8800 LV</a:t>
            </a:r>
          </a:p>
          <a:p>
            <a:pPr lvl="1"/>
            <a:r>
              <a:rPr lang="en-US" dirty="0" smtClean="0"/>
              <a:t>DCM Prototype + Firmware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DA78-D4FD-4F76-85B5-F740C07AFB1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Protocols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DA78-D4FD-4F76-85B5-F740C07AFB1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00500" y="3683000"/>
            <a:ext cx="1866900" cy="4826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HV Systems</a:t>
            </a:r>
            <a:endParaRPr lang="en-US" sz="2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684587" y="2406650"/>
            <a:ext cx="2171700" cy="774700"/>
            <a:chOff x="228600" y="2679700"/>
            <a:chExt cx="2171700" cy="774700"/>
          </a:xfrm>
          <a:solidFill>
            <a:srgbClr val="76B531"/>
          </a:solidFill>
        </p:grpSpPr>
        <p:sp>
          <p:nvSpPr>
            <p:cNvPr id="9" name="Rounded Rectangle 8"/>
            <p:cNvSpPr/>
            <p:nvPr/>
          </p:nvSpPr>
          <p:spPr>
            <a:xfrm>
              <a:off x="228600" y="26797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u="sng" dirty="0" smtClean="0"/>
                <a:t>HV Systems</a:t>
              </a:r>
              <a:endParaRPr lang="en-US" sz="2000" u="sng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4800" y="27559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u="sng" dirty="0" smtClean="0"/>
                <a:t>HV Systems</a:t>
              </a:r>
              <a:endParaRPr lang="en-US" sz="2000" u="sng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1000" y="28194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u="sng" dirty="0" smtClean="0"/>
                <a:t>HV Systems</a:t>
              </a:r>
              <a:endParaRPr lang="en-US" sz="2000" u="sng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7200" y="28956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u="sng" dirty="0" smtClean="0"/>
                <a:t>HV Systems</a:t>
              </a:r>
              <a:endParaRPr lang="en-US" sz="2000" u="sng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33400" y="29718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u="sng" dirty="0" smtClean="0"/>
                <a:t>LV Systems</a:t>
              </a:r>
              <a:endParaRPr lang="en-US" sz="2000" u="sng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762750" y="4076700"/>
            <a:ext cx="1866900" cy="482600"/>
          </a:xfrm>
          <a:prstGeom prst="roundRect">
            <a:avLst/>
          </a:prstGeom>
          <a:solidFill>
            <a:srgbClr val="66CC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Water Pumping/Cooling</a:t>
            </a:r>
            <a:endParaRPr lang="en-US" sz="1600" dirty="0"/>
          </a:p>
        </p:txBody>
      </p:sp>
      <p:sp>
        <p:nvSpPr>
          <p:cNvPr id="61" name="Rounded Rectangle 60"/>
          <p:cNvSpPr/>
          <p:nvPr/>
        </p:nvSpPr>
        <p:spPr>
          <a:xfrm>
            <a:off x="6762750" y="3365500"/>
            <a:ext cx="1866900" cy="482600"/>
          </a:xfrm>
          <a:prstGeom prst="roundRect">
            <a:avLst/>
          </a:prstGeom>
          <a:solidFill>
            <a:srgbClr val="3399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Mech. Sensors</a:t>
            </a:r>
            <a:endParaRPr lang="en-US" sz="2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266700" y="2889250"/>
            <a:ext cx="2008188" cy="635000"/>
            <a:chOff x="3097212" y="2667000"/>
            <a:chExt cx="2008188" cy="635000"/>
          </a:xfrm>
          <a:solidFill>
            <a:srgbClr val="FF9900"/>
          </a:solidFill>
        </p:grpSpPr>
        <p:sp>
          <p:nvSpPr>
            <p:cNvPr id="62" name="Rounded Rectangle 61"/>
            <p:cNvSpPr/>
            <p:nvPr/>
          </p:nvSpPr>
          <p:spPr>
            <a:xfrm>
              <a:off x="3097212" y="26670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TDUs</a:t>
              </a:r>
              <a:endParaRPr lang="en-US" sz="20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162300" y="27432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TDUs</a:t>
              </a:r>
              <a:endParaRPr lang="en-US" sz="20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238500" y="28194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TDUs</a:t>
              </a:r>
              <a:endParaRPr lang="en-US" sz="2000" dirty="0"/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6762750" y="2184400"/>
            <a:ext cx="1866900" cy="482600"/>
          </a:xfrm>
          <a:prstGeom prst="roundRect">
            <a:avLst/>
          </a:prstGeom>
          <a:solidFill>
            <a:srgbClr val="A597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Env</a:t>
            </a:r>
            <a:r>
              <a:rPr lang="en-US" sz="2000" dirty="0" smtClean="0"/>
              <a:t>. Sensors</a:t>
            </a:r>
            <a:endParaRPr lang="en-US" sz="2000" dirty="0"/>
          </a:p>
        </p:txBody>
      </p:sp>
      <p:sp>
        <p:nvSpPr>
          <p:cNvPr id="66" name="Rounded Rectangle 65"/>
          <p:cNvSpPr/>
          <p:nvPr/>
        </p:nvSpPr>
        <p:spPr>
          <a:xfrm>
            <a:off x="6762750" y="2794000"/>
            <a:ext cx="1866900" cy="4826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Rack Monitoring</a:t>
            </a:r>
            <a:endParaRPr lang="en-US" sz="1800" dirty="0"/>
          </a:p>
        </p:txBody>
      </p:sp>
      <p:sp>
        <p:nvSpPr>
          <p:cNvPr id="67" name="Round Diagonal Corner Rectangle 66"/>
          <p:cNvSpPr/>
          <p:nvPr/>
        </p:nvSpPr>
        <p:spPr>
          <a:xfrm>
            <a:off x="3684587" y="1257300"/>
            <a:ext cx="2427288" cy="5334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DCS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88925" y="4025900"/>
            <a:ext cx="2400300" cy="1003300"/>
            <a:chOff x="228600" y="4546600"/>
            <a:chExt cx="2400300" cy="1003300"/>
          </a:xfrm>
          <a:solidFill>
            <a:srgbClr val="0070C0"/>
          </a:solidFill>
        </p:grpSpPr>
        <p:sp>
          <p:nvSpPr>
            <p:cNvPr id="16" name="Rounded Rectangle 15"/>
            <p:cNvSpPr/>
            <p:nvPr/>
          </p:nvSpPr>
          <p:spPr>
            <a:xfrm>
              <a:off x="228600" y="45466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DCMs</a:t>
              </a:r>
              <a:endParaRPr lang="en-US" sz="16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00" y="46101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DCMs</a:t>
              </a:r>
              <a:endParaRPr lang="en-US" sz="1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81000" y="46863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DCMs</a:t>
              </a:r>
              <a:endParaRPr lang="en-US" sz="16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7200" y="47625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DCMs</a:t>
              </a:r>
              <a:endParaRPr lang="en-US" sz="16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400" y="48387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DCMs</a:t>
              </a:r>
              <a:endParaRPr lang="en-US" sz="16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09600" y="49149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DCMs</a:t>
              </a:r>
              <a:endParaRPr lang="en-US" sz="16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85800" y="49911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DCMs</a:t>
              </a:r>
              <a:endParaRPr lang="en-US" sz="16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62000" y="5067300"/>
              <a:ext cx="1866900" cy="482600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DCMs</a:t>
              </a:r>
              <a:endParaRPr lang="en-US" sz="16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14375" y="5270500"/>
            <a:ext cx="2317750" cy="1092200"/>
            <a:chOff x="1736725" y="3289300"/>
            <a:chExt cx="2317750" cy="1092200"/>
          </a:xfrm>
          <a:solidFill>
            <a:srgbClr val="003399"/>
          </a:solidFill>
        </p:grpSpPr>
        <p:grpSp>
          <p:nvGrpSpPr>
            <p:cNvPr id="60" name="Group 59"/>
            <p:cNvGrpSpPr/>
            <p:nvPr/>
          </p:nvGrpSpPr>
          <p:grpSpPr>
            <a:xfrm>
              <a:off x="2552700" y="3289300"/>
              <a:ext cx="1501775" cy="1092200"/>
              <a:chOff x="3440112" y="1981200"/>
              <a:chExt cx="1501775" cy="1092200"/>
            </a:xfrm>
            <a:grpFill/>
          </p:grpSpPr>
          <p:grpSp>
            <p:nvGrpSpPr>
              <p:cNvPr id="31" name="Group 30"/>
              <p:cNvGrpSpPr/>
              <p:nvPr/>
            </p:nvGrpSpPr>
            <p:grpSpPr>
              <a:xfrm>
                <a:off x="3440112" y="19812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592512" y="21336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3744912" y="22860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897312" y="24384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49712" y="25908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1736725" y="3289300"/>
              <a:ext cx="1501775" cy="1092200"/>
              <a:chOff x="3440112" y="1981200"/>
              <a:chExt cx="1501775" cy="1092200"/>
            </a:xfrm>
            <a:grpFill/>
          </p:grpSpPr>
          <p:grpSp>
            <p:nvGrpSpPr>
              <p:cNvPr id="72" name="Group 30"/>
              <p:cNvGrpSpPr/>
              <p:nvPr/>
            </p:nvGrpSpPr>
            <p:grpSpPr>
              <a:xfrm>
                <a:off x="3440112" y="19812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101" name="Rounded Rectangle 100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102" name="Rounded Rectangle 101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103" name="Rounded Rectangle 102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  <p:grpSp>
            <p:nvGrpSpPr>
              <p:cNvPr id="73" name="Group 31"/>
              <p:cNvGrpSpPr/>
              <p:nvPr/>
            </p:nvGrpSpPr>
            <p:grpSpPr>
              <a:xfrm>
                <a:off x="3592512" y="21336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95" name="Rounded Rectangle 94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97" name="Rounded Rectangle 96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99" name="Rounded Rectangle 98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100" name="Rounded Rectangle 99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  <p:grpSp>
            <p:nvGrpSpPr>
              <p:cNvPr id="74" name="Group 38"/>
              <p:cNvGrpSpPr/>
              <p:nvPr/>
            </p:nvGrpSpPr>
            <p:grpSpPr>
              <a:xfrm>
                <a:off x="3744912" y="22860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89" name="Rounded Rectangle 88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  <p:grpSp>
            <p:nvGrpSpPr>
              <p:cNvPr id="75" name="Group 45"/>
              <p:cNvGrpSpPr/>
              <p:nvPr/>
            </p:nvGrpSpPr>
            <p:grpSpPr>
              <a:xfrm>
                <a:off x="3897312" y="24384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  <p:grpSp>
            <p:nvGrpSpPr>
              <p:cNvPr id="76" name="Group 52"/>
              <p:cNvGrpSpPr/>
              <p:nvPr/>
            </p:nvGrpSpPr>
            <p:grpSpPr>
              <a:xfrm>
                <a:off x="4049712" y="2590800"/>
                <a:ext cx="892175" cy="482600"/>
                <a:chOff x="3440112" y="1981200"/>
                <a:chExt cx="892175" cy="482600"/>
              </a:xfrm>
              <a:grpFill/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3440112" y="19812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3467100" y="20193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3505200" y="20574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>
                <a:xfrm>
                  <a:off x="3543300" y="20955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>
                  <a:off x="3581400" y="21336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3619500" y="2171700"/>
                  <a:ext cx="712787" cy="292100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FEBs</a:t>
                  </a:r>
                  <a:endParaRPr lang="en-US" sz="1400" dirty="0"/>
                </a:p>
              </p:txBody>
            </p:sp>
          </p:grpSp>
        </p:grpSp>
      </p:grpSp>
      <p:cxnSp>
        <p:nvCxnSpPr>
          <p:cNvPr id="110" name="Straight Connector 109"/>
          <p:cNvCxnSpPr/>
          <p:nvPr/>
        </p:nvCxnSpPr>
        <p:spPr>
          <a:xfrm>
            <a:off x="669925" y="1941512"/>
            <a:ext cx="733107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H="1">
            <a:off x="4877593" y="1866105"/>
            <a:ext cx="150813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hape 116"/>
          <p:cNvCxnSpPr>
            <a:endCxn id="23" idx="3"/>
          </p:cNvCxnSpPr>
          <p:nvPr/>
        </p:nvCxnSpPr>
        <p:spPr>
          <a:xfrm rot="5400000">
            <a:off x="1438275" y="3194050"/>
            <a:ext cx="2844800" cy="342900"/>
          </a:xfrm>
          <a:prstGeom prst="bentConnector2">
            <a:avLst/>
          </a:prstGeom>
          <a:ln>
            <a:solidFill>
              <a:srgbClr val="3399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62" idx="0"/>
          </p:cNvCxnSpPr>
          <p:nvPr/>
        </p:nvCxnSpPr>
        <p:spPr>
          <a:xfrm rot="5400000">
            <a:off x="726283" y="2415381"/>
            <a:ext cx="947736" cy="2"/>
          </a:xfrm>
          <a:prstGeom prst="line">
            <a:avLst/>
          </a:prstGeom>
          <a:ln>
            <a:solidFill>
              <a:srgbClr val="3399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1684337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H="1">
            <a:off x="1722437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H="1">
            <a:off x="1646239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6200000" flipH="1">
            <a:off x="1798637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1760539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1003299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>
            <a:off x="927099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 flipH="1">
            <a:off x="965202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 flipH="1">
            <a:off x="1041402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1079502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6200000" flipH="1">
            <a:off x="1117602" y="5168899"/>
            <a:ext cx="2794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rot="5400000">
            <a:off x="4529931" y="2174875"/>
            <a:ext cx="463550" cy="1588"/>
          </a:xfrm>
          <a:prstGeom prst="bentConnector3">
            <a:avLst>
              <a:gd name="adj1" fmla="val 50000"/>
            </a:avLst>
          </a:prstGeom>
          <a:ln>
            <a:solidFill>
              <a:srgbClr val="A5975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Shape 139"/>
          <p:cNvCxnSpPr>
            <a:endCxn id="7" idx="3"/>
          </p:cNvCxnSpPr>
          <p:nvPr/>
        </p:nvCxnSpPr>
        <p:spPr>
          <a:xfrm rot="5400000">
            <a:off x="5016104" y="2806304"/>
            <a:ext cx="1969292" cy="266700"/>
          </a:xfrm>
          <a:prstGeom prst="bentConnector2">
            <a:avLst/>
          </a:prstGeom>
          <a:ln>
            <a:solidFill>
              <a:srgbClr val="A5975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4" name="Shape 143"/>
          <p:cNvCxnSpPr>
            <a:endCxn id="15" idx="1"/>
          </p:cNvCxnSpPr>
          <p:nvPr/>
        </p:nvCxnSpPr>
        <p:spPr>
          <a:xfrm rot="16200000" flipH="1">
            <a:off x="5469732" y="3024982"/>
            <a:ext cx="2376486" cy="209550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>
            <a:off x="6553200" y="2405062"/>
            <a:ext cx="209551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>
            <a:off x="6553200" y="3681412"/>
            <a:ext cx="209551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6553200" y="3028950"/>
            <a:ext cx="209551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235863" y="5600700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Custom Embedded</a:t>
            </a:r>
            <a:br>
              <a:rPr lang="en-US" sz="1800" dirty="0" smtClean="0"/>
            </a:br>
            <a:r>
              <a:rPr lang="en-US" sz="1800" dirty="0" smtClean="0"/>
              <a:t>Linux Kernel</a:t>
            </a:r>
            <a:endParaRPr lang="en-US" sz="1800" dirty="0"/>
          </a:p>
        </p:txBody>
      </p:sp>
      <p:sp>
        <p:nvSpPr>
          <p:cNvPr id="152" name="TextBox 151"/>
          <p:cNvSpPr txBox="1"/>
          <p:nvPr/>
        </p:nvSpPr>
        <p:spPr>
          <a:xfrm>
            <a:off x="6515100" y="5257800"/>
            <a:ext cx="2236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N.I. </a:t>
            </a:r>
            <a:r>
              <a:rPr lang="en-US" sz="2000" dirty="0" err="1" smtClean="0"/>
              <a:t>Fieldpoint</a:t>
            </a:r>
            <a:r>
              <a:rPr lang="en-US" sz="2000" dirty="0" smtClean="0"/>
              <a:t> API</a:t>
            </a:r>
            <a:endParaRPr lang="en-US" sz="2000" dirty="0"/>
          </a:p>
        </p:txBody>
      </p:sp>
      <p:cxnSp>
        <p:nvCxnSpPr>
          <p:cNvPr id="154" name="Straight Arrow Connector 153"/>
          <p:cNvCxnSpPr/>
          <p:nvPr/>
        </p:nvCxnSpPr>
        <p:spPr>
          <a:xfrm rot="16200000" flipV="1">
            <a:off x="6291263" y="4656137"/>
            <a:ext cx="863600" cy="33972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067341" y="4600716"/>
            <a:ext cx="1390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SNMP or </a:t>
            </a:r>
            <a:br>
              <a:rPr lang="en-US" sz="2000" dirty="0" smtClean="0"/>
            </a:br>
            <a:r>
              <a:rPr lang="en-US" sz="2000" dirty="0" smtClean="0"/>
              <a:t>OPC Serv.</a:t>
            </a:r>
            <a:endParaRPr lang="en-US" sz="2000" dirty="0"/>
          </a:p>
        </p:txBody>
      </p:sp>
      <p:cxnSp>
        <p:nvCxnSpPr>
          <p:cNvPr id="157" name="Straight Arrow Connector 156"/>
          <p:cNvCxnSpPr/>
          <p:nvPr/>
        </p:nvCxnSpPr>
        <p:spPr>
          <a:xfrm flipV="1">
            <a:off x="5334000" y="4000500"/>
            <a:ext cx="800100" cy="635000"/>
          </a:xfrm>
          <a:prstGeom prst="straightConnector1">
            <a:avLst/>
          </a:prstGeom>
          <a:ln>
            <a:solidFill>
              <a:srgbClr val="A5975B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rot="5400000" flipH="1" flipV="1">
            <a:off x="3181612" y="3183009"/>
            <a:ext cx="2416314" cy="419099"/>
          </a:xfrm>
          <a:prstGeom prst="straightConnector1">
            <a:avLst/>
          </a:prstGeom>
          <a:ln>
            <a:solidFill>
              <a:srgbClr val="A5975B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16200000" flipV="1">
            <a:off x="2387076" y="4373039"/>
            <a:ext cx="2012950" cy="315371"/>
          </a:xfrm>
          <a:prstGeom prst="straightConnector1">
            <a:avLst/>
          </a:prstGeom>
          <a:ln>
            <a:solidFill>
              <a:srgbClr val="3399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rot="16200000" flipV="1">
            <a:off x="789385" y="2911871"/>
            <a:ext cx="3155158" cy="2146303"/>
          </a:xfrm>
          <a:prstGeom prst="straightConnector1">
            <a:avLst/>
          </a:prstGeom>
          <a:ln>
            <a:solidFill>
              <a:srgbClr val="33996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17675" y="258763"/>
            <a:ext cx="6897688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Detector Controls &amp; Monitoring: 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49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the “D.C.S”?</a:t>
            </a:r>
          </a:p>
          <a:p>
            <a:pPr lvl="1" eaLnBrk="1" hangingPunct="1"/>
            <a:r>
              <a:rPr lang="en-US" sz="2400" dirty="0" smtClean="0"/>
              <a:t>It is the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</a:t>
            </a:r>
            <a:r>
              <a:rPr lang="en-US" sz="2400" dirty="0" smtClean="0"/>
              <a:t> collection of detector controls, readout monitoring systems</a:t>
            </a:r>
          </a:p>
          <a:p>
            <a:pPr lvl="1" eaLnBrk="1" hangingPunct="1"/>
            <a:r>
              <a:rPr lang="en-US" sz="2400" dirty="0" smtClean="0"/>
              <a:t>It controls all non-DAQ specific configuration parameters for hardware systems</a:t>
            </a:r>
          </a:p>
          <a:p>
            <a:pPr lvl="1" eaLnBrk="1" hangingPunct="1"/>
            <a:r>
              <a:rPr lang="en-US" sz="2400" dirty="0" smtClean="0"/>
              <a:t>It controls some DAQ specific configuration parameters, but only for </a:t>
            </a:r>
            <a:r>
              <a:rPr lang="en-US" sz="2400" b="1" i="1" dirty="0" smtClean="0"/>
              <a:t>hardware</a:t>
            </a:r>
            <a:r>
              <a:rPr lang="en-US" sz="2400" dirty="0" smtClean="0"/>
              <a:t> systems</a:t>
            </a:r>
            <a:endParaRPr lang="en-US" sz="2000" dirty="0" smtClean="0"/>
          </a:p>
          <a:p>
            <a:pPr lvl="1" eaLnBrk="1" hangingPunct="1"/>
            <a:r>
              <a:rPr lang="en-US" sz="2400" dirty="0" smtClean="0"/>
              <a:t>It monitors all critical operational parameters</a:t>
            </a:r>
          </a:p>
          <a:p>
            <a:pPr lvl="1" eaLnBrk="1" hangingPunct="1"/>
            <a:r>
              <a:rPr lang="en-US" sz="2400" dirty="0" smtClean="0"/>
              <a:t>It handles the generation of alarm and logging messages for the system using these parameters</a:t>
            </a:r>
          </a:p>
          <a:p>
            <a:pPr lvl="1" eaLnBrk="1" hangingPunct="1"/>
            <a:r>
              <a:rPr lang="en-US" sz="2400" dirty="0" smtClean="0"/>
              <a:t>It interfaces to the main databases</a:t>
            </a:r>
          </a:p>
          <a:p>
            <a:pPr eaLnBrk="1" hangingPunct="1"/>
            <a:r>
              <a:rPr lang="en-US" sz="2800" dirty="0" smtClean="0"/>
              <a:t>This is the User’s (and Run Control’s) window into controlling NO</a:t>
            </a:r>
            <a:r>
              <a:rPr lang="el-GR" sz="2800" dirty="0" smtClean="0">
                <a:latin typeface="Georgia" pitchFamily="18" charset="0"/>
              </a:rPr>
              <a:t>ν</a:t>
            </a:r>
            <a:r>
              <a:rPr lang="en-US" sz="2800" dirty="0" smtClean="0"/>
              <a:t>A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16-18, 2009 Director's CD-3b Review </a:t>
            </a:r>
            <a:endParaRPr lang="en-US">
              <a:latin typeface="Arial" pitchFamily="34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A.Norman, WBS 2.7.4 Manager</a:t>
            </a:r>
            <a:endParaRPr lang="en-US" sz="1000" dirty="0" smtClean="0">
              <a:latin typeface="Arial" pitchFamily="34" charset="0"/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3EB3A-A612-4BD9-99E6-07DB94160F70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Embedded Software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054600"/>
          </a:xfrm>
        </p:spPr>
        <p:txBody>
          <a:bodyPr/>
          <a:lstStyle/>
          <a:p>
            <a:r>
              <a:rPr lang="en-US" sz="2800" dirty="0" smtClean="0"/>
              <a:t>DCM runs a PowerPC single board computer</a:t>
            </a:r>
          </a:p>
          <a:p>
            <a:pPr lvl="1"/>
            <a:r>
              <a:rPr lang="en-US" sz="2400" dirty="0" smtClean="0"/>
              <a:t>Standard chip, compilation rules exist</a:t>
            </a:r>
          </a:p>
          <a:p>
            <a:r>
              <a:rPr lang="en-US" sz="2800" dirty="0" smtClean="0"/>
              <a:t>Requires three types of Software development</a:t>
            </a:r>
          </a:p>
          <a:p>
            <a:pPr lvl="1"/>
            <a:r>
              <a:rPr lang="en-US" sz="2400" dirty="0" smtClean="0"/>
              <a:t>Operating System</a:t>
            </a:r>
          </a:p>
          <a:p>
            <a:pPr lvl="2"/>
            <a:r>
              <a:rPr lang="en-US" sz="2000" dirty="0" smtClean="0"/>
              <a:t>Custom Linux</a:t>
            </a:r>
          </a:p>
          <a:p>
            <a:pPr lvl="2"/>
            <a:r>
              <a:rPr lang="en-US" sz="2000" dirty="0" smtClean="0"/>
              <a:t>Network boot, small memory foot print</a:t>
            </a:r>
          </a:p>
          <a:p>
            <a:pPr lvl="1"/>
            <a:r>
              <a:rPr lang="en-US" sz="2400" dirty="0" smtClean="0"/>
              <a:t>Hardware driver</a:t>
            </a:r>
          </a:p>
          <a:p>
            <a:pPr lvl="2"/>
            <a:r>
              <a:rPr lang="en-US" sz="2000" dirty="0" smtClean="0"/>
              <a:t>Custom Kernel module with support for FPGA and buses</a:t>
            </a:r>
          </a:p>
          <a:p>
            <a:pPr lvl="1"/>
            <a:r>
              <a:rPr lang="en-US" sz="2400" dirty="0" smtClean="0"/>
              <a:t>DAQ clients</a:t>
            </a:r>
          </a:p>
          <a:p>
            <a:pPr lvl="2"/>
            <a:r>
              <a:rPr lang="en-US" sz="2000" dirty="0" smtClean="0"/>
              <a:t>FPGA loader, DAQ </a:t>
            </a:r>
            <a:r>
              <a:rPr lang="en-US" sz="2000" dirty="0" err="1" smtClean="0"/>
              <a:t>inits</a:t>
            </a:r>
            <a:r>
              <a:rPr lang="en-US" sz="2000" dirty="0" smtClean="0"/>
              <a:t>, DAQ Readout, Buffer manager, Network dispatch</a:t>
            </a:r>
          </a:p>
          <a:p>
            <a:pPr lvl="2"/>
            <a:r>
              <a:rPr lang="en-US" sz="2000" dirty="0" smtClean="0"/>
              <a:t>DCS client (readout/monitor/dispatch)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11B-8A79-420B-A9D4-64122FADF8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533834" y="1406013"/>
            <a:ext cx="6223390" cy="52154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Embedded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DA78-D4FD-4F76-85B5-F740C07AFB1D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885573" y="1197194"/>
            <a:ext cx="1067927" cy="1104664"/>
            <a:chOff x="6912077" y="1361768"/>
            <a:chExt cx="1342104" cy="1755058"/>
          </a:xfrm>
        </p:grpSpPr>
        <p:sp>
          <p:nvSpPr>
            <p:cNvPr id="8" name="Rectangle 7"/>
            <p:cNvSpPr/>
            <p:nvPr/>
          </p:nvSpPr>
          <p:spPr>
            <a:xfrm>
              <a:off x="6912077" y="1361768"/>
              <a:ext cx="1342104" cy="17550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Boot Server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20230" y="1730483"/>
              <a:ext cx="1160206" cy="12585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DHCP</a:t>
              </a:r>
              <a:b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TFTP</a:t>
              </a:r>
              <a:b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Ramdisk</a:t>
              </a:r>
              <a: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NFS</a:t>
              </a:r>
              <a:endPara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88531" y="1500570"/>
            <a:ext cx="3295633" cy="701458"/>
            <a:chOff x="1661651" y="2074606"/>
            <a:chExt cx="4400946" cy="1081953"/>
          </a:xfrm>
        </p:grpSpPr>
        <p:sp>
          <p:nvSpPr>
            <p:cNvPr id="13" name="Rectangle 12"/>
            <p:cNvSpPr/>
            <p:nvPr/>
          </p:nvSpPr>
          <p:spPr>
            <a:xfrm>
              <a:off x="1661651" y="2074606"/>
              <a:ext cx="4400946" cy="10819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Embedded OS</a:t>
              </a:r>
              <a:endPara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40714" y="2458604"/>
              <a:ext cx="2042146" cy="5977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Linux 2.6.22 Kernel </a:t>
              </a:r>
              <a:br>
                <a:rPr lang="en-US" sz="105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05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 PPC build</a:t>
              </a:r>
              <a:endPara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70542" y="2455101"/>
              <a:ext cx="2091848" cy="601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28Mb sys-</a:t>
              </a:r>
              <a:r>
                <a:rPr lang="en-US" sz="1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</a:t>
              </a:r>
              <a:r>
                <a:rPr lang="en-US" sz="1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footprint (15mb </a:t>
              </a:r>
              <a:r>
                <a:rPr lang="en-US" sz="1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ramdisk</a:t>
              </a:r>
              <a:r>
                <a:rPr lang="en-US" sz="1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94997" y="2292766"/>
            <a:ext cx="3205603" cy="1288634"/>
            <a:chOff x="1653435" y="3407078"/>
            <a:chExt cx="4096012" cy="1766171"/>
          </a:xfrm>
        </p:grpSpPr>
        <p:sp>
          <p:nvSpPr>
            <p:cNvPr id="17" name="Rectangle 16"/>
            <p:cNvSpPr/>
            <p:nvPr/>
          </p:nvSpPr>
          <p:spPr>
            <a:xfrm>
              <a:off x="1653435" y="3407078"/>
              <a:ext cx="4096012" cy="17661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DCM Kernel Module </a:t>
              </a:r>
              <a:endParaRPr lang="en-US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809944" y="4514488"/>
              <a:ext cx="1828800" cy="548640"/>
              <a:chOff x="6313118" y="4258849"/>
              <a:chExt cx="1853852" cy="9144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313118" y="4258849"/>
                <a:ext cx="1853852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 Data </a:t>
                </a:r>
                <a:r>
                  <a:rPr lang="en-US" sz="10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Seg</a:t>
                </a:r>
                <a:r>
                  <a:rPr lang="en-US" sz="1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348980" y="4776592"/>
                <a:ext cx="914400" cy="3382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Read/Write</a:t>
                </a:r>
                <a:endParaRPr lang="en-US" sz="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77541" y="3884615"/>
              <a:ext cx="1828800" cy="548640"/>
              <a:chOff x="6302680" y="5225439"/>
              <a:chExt cx="1853852" cy="9144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302680" y="5225439"/>
                <a:ext cx="1853852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 Ctrl. Reg.</a:t>
                </a:r>
                <a:endPara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338542" y="5739009"/>
                <a:ext cx="914400" cy="3382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Read/Write</a:t>
                </a:r>
                <a:endParaRPr lang="en-US" sz="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805836" y="3885156"/>
              <a:ext cx="1828800" cy="548640"/>
              <a:chOff x="6313118" y="4258849"/>
              <a:chExt cx="1853852" cy="914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313118" y="4258849"/>
                <a:ext cx="1853852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 </a:t>
                </a:r>
                <a:r>
                  <a:rPr lang="en-US" sz="10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Init.</a:t>
                </a:r>
                <a:endPara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350524" y="4766482"/>
                <a:ext cx="914400" cy="3382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Read/Write</a:t>
                </a:r>
                <a:endParaRPr lang="en-US" sz="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771479" y="4509572"/>
              <a:ext cx="1828800" cy="548640"/>
              <a:chOff x="6313118" y="4258849"/>
              <a:chExt cx="1853852" cy="9144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313118" y="4258849"/>
                <a:ext cx="1853852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 Status Reg.</a:t>
                </a:r>
                <a:endPara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48980" y="4776592"/>
                <a:ext cx="914400" cy="3382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Read/Write</a:t>
                </a:r>
                <a:endParaRPr lang="en-US" sz="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1" name="Bevel 30"/>
          <p:cNvSpPr/>
          <p:nvPr/>
        </p:nvSpPr>
        <p:spPr>
          <a:xfrm>
            <a:off x="78661" y="2514600"/>
            <a:ext cx="1091381" cy="865239"/>
          </a:xfrm>
          <a:prstGeom prst="bevel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0200" y="6271551"/>
            <a:ext cx="2378122" cy="281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FPGA Load/Program </a:t>
            </a:r>
            <a:r>
              <a:rPr lang="en-US" sz="1400" dirty="0" err="1" smtClean="0">
                <a:solidFill>
                  <a:schemeClr val="tx1"/>
                </a:solidFill>
              </a:rPr>
              <a:t>Util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5600" y="3916220"/>
            <a:ext cx="136048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Retrieval interrupt handler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62695" y="3971274"/>
            <a:ext cx="1547605" cy="25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 Handler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882442" y="2590800"/>
            <a:ext cx="1632658" cy="978626"/>
            <a:chOff x="6057900" y="3122113"/>
            <a:chExt cx="2233405" cy="2012513"/>
          </a:xfrm>
        </p:grpSpPr>
        <p:sp>
          <p:nvSpPr>
            <p:cNvPr id="35" name="Rectangle 34"/>
            <p:cNvSpPr/>
            <p:nvPr/>
          </p:nvSpPr>
          <p:spPr>
            <a:xfrm>
              <a:off x="6057900" y="3122113"/>
              <a:ext cx="2233405" cy="20125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Slice Buffers</a:t>
              </a:r>
              <a:endPara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lowchart: Multidocument 35"/>
            <p:cNvSpPr/>
            <p:nvPr/>
          </p:nvSpPr>
          <p:spPr>
            <a:xfrm>
              <a:off x="6271364" y="3754650"/>
              <a:ext cx="1841326" cy="1292936"/>
            </a:xfrm>
            <a:prstGeom prst="flowChartMultidocumen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Per Buffer Node</a:t>
              </a:r>
              <a:endParaRPr lang="en-US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V="1">
            <a:off x="1333500" y="1295400"/>
            <a:ext cx="6552073" cy="10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884165" y="1601581"/>
            <a:ext cx="3001409" cy="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361617" y="4920489"/>
            <a:ext cx="2702125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2704471" y="3609996"/>
            <a:ext cx="610859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2305447" y="4057253"/>
            <a:ext cx="95329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5328013" y="3765913"/>
            <a:ext cx="39297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H="1" flipV="1">
            <a:off x="4267201" y="4113211"/>
            <a:ext cx="39297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781800" y="3657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OS Eth0 Network Layer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696200" y="4113211"/>
            <a:ext cx="1186171" cy="158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82" idx="1"/>
          </p:cNvCxnSpPr>
          <p:nvPr/>
        </p:nvCxnSpPr>
        <p:spPr>
          <a:xfrm>
            <a:off x="4267200" y="4662812"/>
            <a:ext cx="1066800" cy="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731576" y="366926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DAQNet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781800" y="5943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OS Eth1 Network Layer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7729229" y="6399211"/>
            <a:ext cx="1186171" cy="158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757224" y="59552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DCSNet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34000" y="4533900"/>
            <a:ext cx="1547605" cy="25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Handler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705100" y="4533900"/>
            <a:ext cx="1547605" cy="25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Control/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 flipH="1" flipV="1">
            <a:off x="5715794" y="4380706"/>
            <a:ext cx="3048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289157" y="6400800"/>
            <a:ext cx="5715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hape 89"/>
          <p:cNvCxnSpPr>
            <a:stCxn id="70" idx="2"/>
            <a:endCxn id="82" idx="3"/>
          </p:cNvCxnSpPr>
          <p:nvPr/>
        </p:nvCxnSpPr>
        <p:spPr>
          <a:xfrm rot="5400000">
            <a:off x="6862497" y="4286309"/>
            <a:ext cx="395613" cy="357395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79" idx="0"/>
          </p:cNvCxnSpPr>
          <p:nvPr/>
        </p:nvCxnSpPr>
        <p:spPr>
          <a:xfrm rot="16200000" flipV="1">
            <a:off x="6425570" y="5130169"/>
            <a:ext cx="1280787" cy="346075"/>
          </a:xfrm>
          <a:prstGeom prst="bentConnector3">
            <a:avLst>
              <a:gd name="adj1" fmla="val 99131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Left Arrow 98"/>
          <p:cNvSpPr/>
          <p:nvPr/>
        </p:nvSpPr>
        <p:spPr>
          <a:xfrm>
            <a:off x="1115958" y="2705100"/>
            <a:ext cx="560442" cy="24695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Arrow 99"/>
          <p:cNvSpPr/>
          <p:nvPr/>
        </p:nvSpPr>
        <p:spPr>
          <a:xfrm flipH="1">
            <a:off x="1154058" y="3029648"/>
            <a:ext cx="560442" cy="24695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60175" y="5955268"/>
            <a:ext cx="1628982" cy="597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Det. Ctrl/Mon.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Epics IOC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038600" y="5257800"/>
            <a:ext cx="1190388" cy="27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FEB Conf.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848100" y="5589032"/>
            <a:ext cx="1190388" cy="27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DCM Conf.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5" name="Shape 104"/>
          <p:cNvCxnSpPr>
            <a:stCxn id="102" idx="3"/>
            <a:endCxn id="101" idx="0"/>
          </p:cNvCxnSpPr>
          <p:nvPr/>
        </p:nvCxnSpPr>
        <p:spPr>
          <a:xfrm>
            <a:off x="5228988" y="5396984"/>
            <a:ext cx="245678" cy="558284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hape 106"/>
          <p:cNvCxnSpPr>
            <a:stCxn id="103" idx="3"/>
          </p:cNvCxnSpPr>
          <p:nvPr/>
        </p:nvCxnSpPr>
        <p:spPr>
          <a:xfrm>
            <a:off x="5038488" y="5728216"/>
            <a:ext cx="199468" cy="215384"/>
          </a:xfrm>
          <a:prstGeom prst="bent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5627735" y="5372703"/>
            <a:ext cx="1163542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2400300" y="5257800"/>
            <a:ext cx="1190388" cy="27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FEB Stat.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400300" y="5589032"/>
            <a:ext cx="1190388" cy="27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DCM Stat.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3" name="Elbow Connector 112"/>
          <p:cNvCxnSpPr/>
          <p:nvPr/>
        </p:nvCxnSpPr>
        <p:spPr>
          <a:xfrm>
            <a:off x="3440113" y="5396984"/>
            <a:ext cx="1248490" cy="660916"/>
          </a:xfrm>
          <a:prstGeom prst="bentConnector3">
            <a:avLst>
              <a:gd name="adj1" fmla="val 26374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>
            <a:off x="3440113" y="5728216"/>
            <a:ext cx="1208087" cy="483672"/>
          </a:xfrm>
          <a:prstGeom prst="bentConnector3">
            <a:avLst>
              <a:gd name="adj1" fmla="val 19073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hape 134"/>
          <p:cNvCxnSpPr>
            <a:stCxn id="110" idx="1"/>
          </p:cNvCxnSpPr>
          <p:nvPr/>
        </p:nvCxnSpPr>
        <p:spPr>
          <a:xfrm rot="10800000">
            <a:off x="2133600" y="3581400"/>
            <a:ext cx="266700" cy="181558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hape 135"/>
          <p:cNvCxnSpPr/>
          <p:nvPr/>
        </p:nvCxnSpPr>
        <p:spPr>
          <a:xfrm rot="10800000">
            <a:off x="2133599" y="3916220"/>
            <a:ext cx="266700" cy="1815584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hape 136"/>
          <p:cNvCxnSpPr/>
          <p:nvPr/>
        </p:nvCxnSpPr>
        <p:spPr>
          <a:xfrm rot="10800000">
            <a:off x="2133602" y="5115786"/>
            <a:ext cx="2133599" cy="142014"/>
          </a:xfrm>
          <a:prstGeom prst="bentConnector3">
            <a:avLst>
              <a:gd name="adj1" fmla="val -69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3728397" y="5339106"/>
            <a:ext cx="498263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181600" y="1692414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DCM Software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Board PPC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6210300" y="4111623"/>
            <a:ext cx="57150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179445" y="3771900"/>
            <a:ext cx="811155" cy="4953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LCD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5" name="Elbow Connector 154"/>
          <p:cNvCxnSpPr/>
          <p:nvPr/>
        </p:nvCxnSpPr>
        <p:spPr>
          <a:xfrm rot="10800000" flipV="1">
            <a:off x="990601" y="3475464"/>
            <a:ext cx="597931" cy="56313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8992" y="1277117"/>
            <a:ext cx="1435509" cy="639097"/>
            <a:chOff x="1278193" y="1592826"/>
            <a:chExt cx="1435509" cy="639097"/>
          </a:xfr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7" name="Rectangle 6"/>
            <p:cNvSpPr/>
            <p:nvPr/>
          </p:nvSpPr>
          <p:spPr>
            <a:xfrm>
              <a:off x="1278193" y="1592826"/>
              <a:ext cx="1435509" cy="63909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Boot Loader</a:t>
              </a:r>
              <a:endPara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24004" y="1917291"/>
              <a:ext cx="865239" cy="245806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Flash</a:t>
              </a:r>
              <a:endParaRPr lang="en-US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 systems have not been fully prototyped or demo models are not available</a:t>
            </a:r>
          </a:p>
          <a:p>
            <a:r>
              <a:rPr lang="en-US" sz="2800" dirty="0" smtClean="0"/>
              <a:t>We still design the preliminary readouts</a:t>
            </a:r>
          </a:p>
          <a:p>
            <a:pPr lvl="1"/>
            <a:r>
              <a:rPr lang="en-US" sz="2400" dirty="0" smtClean="0"/>
              <a:t>Allows for modular design and integration with the EPIC IOC structure</a:t>
            </a:r>
          </a:p>
          <a:p>
            <a:pPr lvl="1"/>
            <a:r>
              <a:rPr lang="en-US" sz="2400" dirty="0" smtClean="0"/>
              <a:t>Created state level diagrams for hardware/driver interaction</a:t>
            </a:r>
          </a:p>
          <a:p>
            <a:pPr lvl="1"/>
            <a:r>
              <a:rPr lang="en-US" sz="2400" dirty="0" smtClean="0"/>
              <a:t>Implementation of the state machines can be tested and debugged using other control systems (e.g. </a:t>
            </a:r>
            <a:r>
              <a:rPr lang="en-US" sz="2400" dirty="0" err="1" smtClean="0"/>
              <a:t>Labview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Allows for development of lightweight “test” clients which do not rely on full EPICs infrastructure</a:t>
            </a:r>
          </a:p>
          <a:p>
            <a:pPr lvl="2"/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11B-8A79-420B-A9D4-64122FADF80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44818" y="723900"/>
            <a:ext cx="7335837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600" dirty="0" err="1" smtClean="0">
                <a:latin typeface="Aharoni" pitchFamily="2" charset="-79"/>
                <a:cs typeface="Aharoni" pitchFamily="2" charset="-79"/>
              </a:rPr>
              <a:t>NOvA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– Wiener MPOD-ISEG HV (SNMP)</a:t>
            </a:r>
            <a:br>
              <a:rPr lang="en-US" sz="1600" dirty="0" smtClean="0">
                <a:latin typeface="Aharoni" pitchFamily="2" charset="-79"/>
                <a:cs typeface="Aharoni" pitchFamily="2" charset="-79"/>
              </a:rPr>
            </a:b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Controls and Monitoring—State Transitions (IPND Software Design)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2152" y="1846153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SNMP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Init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1" y="1846153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Data Storage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Init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02069" y="1844565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Network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Init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26221" y="1844565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Modules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Init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9476" y="1846153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Channel State Query</a:t>
            </a:r>
          </a:p>
        </p:txBody>
      </p:sp>
      <p:cxnSp>
        <p:nvCxnSpPr>
          <p:cNvPr id="11" name="Elbow Connector 10"/>
          <p:cNvCxnSpPr>
            <a:stCxn id="5" idx="3"/>
            <a:endCxn id="7" idx="1"/>
          </p:cNvCxnSpPr>
          <p:nvPr/>
        </p:nvCxnSpPr>
        <p:spPr>
          <a:xfrm flipV="1">
            <a:off x="1807780" y="2081048"/>
            <a:ext cx="294289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3"/>
            <a:endCxn id="8" idx="1"/>
          </p:cNvCxnSpPr>
          <p:nvPr/>
        </p:nvCxnSpPr>
        <p:spPr>
          <a:xfrm>
            <a:off x="3247697" y="2081048"/>
            <a:ext cx="278524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3"/>
            <a:endCxn id="6" idx="1"/>
          </p:cNvCxnSpPr>
          <p:nvPr/>
        </p:nvCxnSpPr>
        <p:spPr>
          <a:xfrm>
            <a:off x="4671849" y="2081048"/>
            <a:ext cx="357352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  <a:endCxn id="9" idx="1"/>
          </p:cNvCxnSpPr>
          <p:nvPr/>
        </p:nvCxnSpPr>
        <p:spPr>
          <a:xfrm>
            <a:off x="6174829" y="2082636"/>
            <a:ext cx="404647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40"/>
          <p:cNvSpPr/>
          <p:nvPr/>
        </p:nvSpPr>
        <p:spPr>
          <a:xfrm>
            <a:off x="7725104" y="6096000"/>
            <a:ext cx="181304" cy="228600"/>
          </a:xfrm>
          <a:prstGeom prst="flowChartConnector">
            <a:avLst/>
          </a:prstGeom>
          <a:ln w="19050"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hape 42"/>
          <p:cNvCxnSpPr>
            <a:stCxn id="5" idx="2"/>
            <a:endCxn id="41" idx="2"/>
          </p:cNvCxnSpPr>
          <p:nvPr/>
        </p:nvCxnSpPr>
        <p:spPr>
          <a:xfrm rot="16200000" flipH="1">
            <a:off x="2534445" y="1019640"/>
            <a:ext cx="3891181" cy="6490138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7" idx="2"/>
          </p:cNvCxnSpPr>
          <p:nvPr/>
        </p:nvCxnSpPr>
        <p:spPr>
          <a:xfrm rot="5400000">
            <a:off x="1856391" y="1696107"/>
            <a:ext cx="197069" cy="1439917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>
            <a:stCxn id="8" idx="2"/>
          </p:cNvCxnSpPr>
          <p:nvPr/>
        </p:nvCxnSpPr>
        <p:spPr>
          <a:xfrm rot="5400000">
            <a:off x="3288426" y="1703990"/>
            <a:ext cx="197069" cy="1424151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6" idx="2"/>
          </p:cNvCxnSpPr>
          <p:nvPr/>
        </p:nvCxnSpPr>
        <p:spPr>
          <a:xfrm rot="5400000">
            <a:off x="4752786" y="1665370"/>
            <a:ext cx="195481" cy="1502979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9" idx="2"/>
          </p:cNvCxnSpPr>
          <p:nvPr/>
        </p:nvCxnSpPr>
        <p:spPr>
          <a:xfrm rot="5400000">
            <a:off x="6279413" y="1641722"/>
            <a:ext cx="195481" cy="1550274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807778" y="2736905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Read Channel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807780" y="4436957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Program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Channel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244663" y="2736905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Process Channel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244663" y="4436955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Graph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Channel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174829" y="5257800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Shutdown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Cleanup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527016" y="3598754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User Interrupt</a:t>
            </a:r>
          </a:p>
        </p:txBody>
      </p:sp>
      <p:cxnSp>
        <p:nvCxnSpPr>
          <p:cNvPr id="67" name="Curved Connector 66"/>
          <p:cNvCxnSpPr>
            <a:stCxn id="58" idx="3"/>
            <a:endCxn id="59" idx="3"/>
          </p:cNvCxnSpPr>
          <p:nvPr/>
        </p:nvCxnSpPr>
        <p:spPr>
          <a:xfrm>
            <a:off x="6390291" y="2973388"/>
            <a:ext cx="1588" cy="1700050"/>
          </a:xfrm>
          <a:prstGeom prst="curvedConnector3">
            <a:avLst>
              <a:gd name="adj1" fmla="val 14395466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56" idx="3"/>
            <a:endCxn id="58" idx="1"/>
          </p:cNvCxnSpPr>
          <p:nvPr/>
        </p:nvCxnSpPr>
        <p:spPr>
          <a:xfrm>
            <a:off x="2953406" y="2973388"/>
            <a:ext cx="2291257" cy="1588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61" idx="2"/>
            <a:endCxn id="60" idx="1"/>
          </p:cNvCxnSpPr>
          <p:nvPr/>
        </p:nvCxnSpPr>
        <p:spPr>
          <a:xfrm rot="16200000" flipH="1">
            <a:off x="4426048" y="3745501"/>
            <a:ext cx="1422563" cy="2074999"/>
          </a:xfrm>
          <a:prstGeom prst="curved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0" idx="2"/>
          </p:cNvCxnSpPr>
          <p:nvPr/>
        </p:nvCxnSpPr>
        <p:spPr>
          <a:xfrm rot="16200000" flipH="1">
            <a:off x="6507875" y="5970533"/>
            <a:ext cx="479536" cy="1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83"/>
          <p:cNvCxnSpPr>
            <a:stCxn id="61" idx="1"/>
            <a:endCxn id="57" idx="0"/>
          </p:cNvCxnSpPr>
          <p:nvPr/>
        </p:nvCxnSpPr>
        <p:spPr>
          <a:xfrm rot="10800000" flipV="1">
            <a:off x="2380594" y="3835237"/>
            <a:ext cx="1146422" cy="601720"/>
          </a:xfrm>
          <a:prstGeom prst="curved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61" idx="1"/>
            <a:endCxn id="56" idx="2"/>
          </p:cNvCxnSpPr>
          <p:nvPr/>
        </p:nvCxnSpPr>
        <p:spPr>
          <a:xfrm rot="10800000">
            <a:off x="2380592" y="3209871"/>
            <a:ext cx="1146424" cy="625366"/>
          </a:xfrm>
          <a:prstGeom prst="curved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61" idx="0"/>
            <a:endCxn id="8" idx="2"/>
          </p:cNvCxnSpPr>
          <p:nvPr/>
        </p:nvCxnSpPr>
        <p:spPr>
          <a:xfrm rot="16200000" flipV="1">
            <a:off x="3458822" y="2957745"/>
            <a:ext cx="1281223" cy="795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7152291" y="2973388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Alarm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 Channel</a:t>
            </a:r>
          </a:p>
        </p:txBody>
      </p:sp>
      <p:cxnSp>
        <p:nvCxnSpPr>
          <p:cNvPr id="95" name="Elbow Connector 94"/>
          <p:cNvCxnSpPr>
            <a:stCxn id="58" idx="3"/>
            <a:endCxn id="93" idx="1"/>
          </p:cNvCxnSpPr>
          <p:nvPr/>
        </p:nvCxnSpPr>
        <p:spPr>
          <a:xfrm>
            <a:off x="6390291" y="2973388"/>
            <a:ext cx="762000" cy="236483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7152290" y="3835238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Alarm</a:t>
            </a:r>
            <a:endParaRPr lang="en-US" sz="1200" dirty="0">
              <a:solidFill>
                <a:srgbClr val="002060"/>
              </a:solidFill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Log</a:t>
            </a:r>
          </a:p>
        </p:txBody>
      </p:sp>
      <p:cxnSp>
        <p:nvCxnSpPr>
          <p:cNvPr id="115" name="Shape 114"/>
          <p:cNvCxnSpPr>
            <a:stCxn id="96" idx="2"/>
            <a:endCxn id="59" idx="3"/>
          </p:cNvCxnSpPr>
          <p:nvPr/>
        </p:nvCxnSpPr>
        <p:spPr>
          <a:xfrm rot="5400000">
            <a:off x="6875081" y="3823415"/>
            <a:ext cx="365234" cy="1334813"/>
          </a:xfrm>
          <a:prstGeom prst="curved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93" idx="2"/>
            <a:endCxn id="96" idx="0"/>
          </p:cNvCxnSpPr>
          <p:nvPr/>
        </p:nvCxnSpPr>
        <p:spPr>
          <a:xfrm rot="5400000">
            <a:off x="7530663" y="3640796"/>
            <a:ext cx="388884" cy="1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099832" y="3209871"/>
            <a:ext cx="474810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Reset</a:t>
            </a:r>
            <a:endParaRPr lang="en-US" sz="1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772887" y="3362271"/>
            <a:ext cx="445956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Read</a:t>
            </a:r>
            <a:endParaRPr lang="en-US" sz="1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252232" y="4185093"/>
            <a:ext cx="397866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Halt</a:t>
            </a:r>
            <a:endParaRPr lang="en-US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772887" y="3948609"/>
            <a:ext cx="351378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Set</a:t>
            </a:r>
            <a:endParaRPr lang="en-US" sz="1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6579476" y="2736905"/>
            <a:ext cx="572814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Alarm</a:t>
            </a:r>
            <a:endParaRPr lang="en-US" sz="1000" dirty="0"/>
          </a:p>
        </p:txBody>
      </p:sp>
      <p:cxnSp>
        <p:nvCxnSpPr>
          <p:cNvPr id="126" name="Elbow Connector 125"/>
          <p:cNvCxnSpPr>
            <a:endCxn id="57" idx="3"/>
          </p:cNvCxnSpPr>
          <p:nvPr/>
        </p:nvCxnSpPr>
        <p:spPr>
          <a:xfrm rot="10800000" flipV="1">
            <a:off x="2953408" y="3362270"/>
            <a:ext cx="4198886" cy="1311169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312737" y="3446354"/>
            <a:ext cx="1079142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Critical Condition</a:t>
            </a:r>
            <a:endParaRPr lang="en-US" sz="1000" dirty="0"/>
          </a:p>
        </p:txBody>
      </p:sp>
      <p:sp>
        <p:nvSpPr>
          <p:cNvPr id="153" name="Rounded Rectangle 152"/>
          <p:cNvSpPr/>
          <p:nvPr/>
        </p:nvSpPr>
        <p:spPr>
          <a:xfrm>
            <a:off x="3504470" y="5062321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Wait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State</a:t>
            </a:r>
          </a:p>
        </p:txBody>
      </p:sp>
      <p:cxnSp>
        <p:nvCxnSpPr>
          <p:cNvPr id="155" name="Curved Connector 154"/>
          <p:cNvCxnSpPr>
            <a:stCxn id="59" idx="1"/>
            <a:endCxn id="153" idx="3"/>
          </p:cNvCxnSpPr>
          <p:nvPr/>
        </p:nvCxnSpPr>
        <p:spPr>
          <a:xfrm rot="10800000" flipV="1">
            <a:off x="4650099" y="4673438"/>
            <a:ext cx="594565" cy="625366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53" idx="1"/>
            <a:endCxn id="56" idx="1"/>
          </p:cNvCxnSpPr>
          <p:nvPr/>
        </p:nvCxnSpPr>
        <p:spPr>
          <a:xfrm rot="10800000">
            <a:off x="1807778" y="2973388"/>
            <a:ext cx="1696692" cy="2325416"/>
          </a:xfrm>
          <a:prstGeom prst="bentConnector3">
            <a:avLst>
              <a:gd name="adj1" fmla="val 124004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57" idx="1"/>
          </p:cNvCxnSpPr>
          <p:nvPr/>
        </p:nvCxnSpPr>
        <p:spPr>
          <a:xfrm rot="10800000">
            <a:off x="1371600" y="4673438"/>
            <a:ext cx="436180" cy="2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843452" y="2391489"/>
            <a:ext cx="362600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Fail</a:t>
            </a:r>
            <a:endParaRPr lang="en-US" sz="1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906408" y="6087189"/>
            <a:ext cx="457176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STOP</a:t>
            </a:r>
            <a:endParaRPr lang="en-US" sz="1000" dirty="0"/>
          </a:p>
        </p:txBody>
      </p:sp>
      <p:cxnSp>
        <p:nvCxnSpPr>
          <p:cNvPr id="52" name="Shape 51"/>
          <p:cNvCxnSpPr>
            <a:stCxn id="9" idx="3"/>
            <a:endCxn id="56" idx="0"/>
          </p:cNvCxnSpPr>
          <p:nvPr/>
        </p:nvCxnSpPr>
        <p:spPr>
          <a:xfrm flipH="1">
            <a:off x="2380592" y="2082636"/>
            <a:ext cx="5344512" cy="654269"/>
          </a:xfrm>
          <a:prstGeom prst="bentConnector4">
            <a:avLst>
              <a:gd name="adj1" fmla="val -4277"/>
              <a:gd name="adj2" fmla="val 8253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88024" y="1638054"/>
            <a:ext cx="6579476" cy="4394837"/>
            <a:chOff x="88024" y="1638054"/>
            <a:chExt cx="6579476" cy="4394837"/>
          </a:xfrm>
        </p:grpSpPr>
        <p:sp>
          <p:nvSpPr>
            <p:cNvPr id="50" name="Oval 49"/>
            <p:cNvSpPr/>
            <p:nvPr/>
          </p:nvSpPr>
          <p:spPr>
            <a:xfrm>
              <a:off x="88024" y="1638054"/>
              <a:ext cx="6579476" cy="89234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54371" y="3319476"/>
              <a:ext cx="2379529" cy="8013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76419" y="4955673"/>
              <a:ext cx="3350597" cy="10772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Readout Protocol</a:t>
              </a:r>
              <a:br>
                <a:rPr lang="en-US" dirty="0" smtClean="0"/>
              </a:br>
              <a:r>
                <a:rPr lang="en-US" dirty="0" smtClean="0"/>
                <a:t>Specific States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44818" y="723900"/>
            <a:ext cx="7335837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600" dirty="0" err="1" smtClean="0">
                <a:latin typeface="Arial Black" pitchFamily="34" charset="0"/>
                <a:cs typeface="Aharoni" pitchFamily="2" charset="-79"/>
              </a:rPr>
              <a:t>NOvA</a:t>
            </a:r>
            <a:r>
              <a:rPr lang="en-US" sz="1600" dirty="0" smtClean="0">
                <a:latin typeface="Arial Black" pitchFamily="34" charset="0"/>
                <a:cs typeface="Aharoni" pitchFamily="2" charset="-79"/>
              </a:rPr>
              <a:t>–  CAEN SY1527 HV (OPC)</a:t>
            </a:r>
            <a:br>
              <a:rPr lang="en-US" sz="1600" dirty="0" smtClean="0">
                <a:latin typeface="Arial Black" pitchFamily="34" charset="0"/>
                <a:cs typeface="Aharoni" pitchFamily="2" charset="-79"/>
              </a:rPr>
            </a:br>
            <a:r>
              <a:rPr lang="en-US" sz="1600" dirty="0" smtClean="0">
                <a:latin typeface="Arial Black" pitchFamily="34" charset="0"/>
                <a:cs typeface="Aharoni" pitchFamily="2" charset="-79"/>
              </a:rPr>
              <a:t> Controls and Monitoring—State Transitions</a:t>
            </a:r>
            <a:endParaRPr lang="en-US" sz="1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339" y="1847741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OPC Client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Init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2232" y="1844563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Modules List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Init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9254" y="1847741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OPC Connect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31656" y="1844564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Modules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List Query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52101" y="1851134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Channel State Query</a:t>
            </a:r>
          </a:p>
        </p:txBody>
      </p:sp>
      <p:cxnSp>
        <p:nvCxnSpPr>
          <p:cNvPr id="11" name="Elbow Connector 10"/>
          <p:cNvCxnSpPr>
            <a:stCxn id="5" idx="3"/>
            <a:endCxn id="7" idx="1"/>
          </p:cNvCxnSpPr>
          <p:nvPr/>
        </p:nvCxnSpPr>
        <p:spPr>
          <a:xfrm>
            <a:off x="1234967" y="2084224"/>
            <a:ext cx="294287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3"/>
            <a:endCxn id="8" idx="1"/>
          </p:cNvCxnSpPr>
          <p:nvPr/>
        </p:nvCxnSpPr>
        <p:spPr>
          <a:xfrm flipV="1">
            <a:off x="2674882" y="2081047"/>
            <a:ext cx="256774" cy="3177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3"/>
            <a:endCxn id="6" idx="1"/>
          </p:cNvCxnSpPr>
          <p:nvPr/>
        </p:nvCxnSpPr>
        <p:spPr>
          <a:xfrm flipV="1">
            <a:off x="4077284" y="2081046"/>
            <a:ext cx="174948" cy="1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3"/>
            <a:endCxn id="9" idx="1"/>
          </p:cNvCxnSpPr>
          <p:nvPr/>
        </p:nvCxnSpPr>
        <p:spPr>
          <a:xfrm>
            <a:off x="5397860" y="2081046"/>
            <a:ext cx="154241" cy="6571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Connector 40"/>
          <p:cNvSpPr/>
          <p:nvPr/>
        </p:nvSpPr>
        <p:spPr>
          <a:xfrm>
            <a:off x="7725104" y="6096000"/>
            <a:ext cx="181304" cy="228600"/>
          </a:xfrm>
          <a:prstGeom prst="flowChartConnector">
            <a:avLst/>
          </a:prstGeom>
          <a:ln w="19050"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hape 42"/>
          <p:cNvCxnSpPr>
            <a:stCxn id="5" idx="2"/>
            <a:endCxn id="41" idx="2"/>
          </p:cNvCxnSpPr>
          <p:nvPr/>
        </p:nvCxnSpPr>
        <p:spPr>
          <a:xfrm rot="16200000" flipH="1">
            <a:off x="2248832" y="734027"/>
            <a:ext cx="3889593" cy="7062951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7" idx="2"/>
          </p:cNvCxnSpPr>
          <p:nvPr/>
        </p:nvCxnSpPr>
        <p:spPr>
          <a:xfrm rot="5400000">
            <a:off x="1283576" y="1699283"/>
            <a:ext cx="197069" cy="1439917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>
            <a:stCxn id="8" idx="2"/>
          </p:cNvCxnSpPr>
          <p:nvPr/>
        </p:nvCxnSpPr>
        <p:spPr>
          <a:xfrm rot="5400000">
            <a:off x="2693861" y="1703989"/>
            <a:ext cx="197069" cy="1424151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6" idx="2"/>
          </p:cNvCxnSpPr>
          <p:nvPr/>
        </p:nvCxnSpPr>
        <p:spPr>
          <a:xfrm rot="5400000">
            <a:off x="4066224" y="1755777"/>
            <a:ext cx="197070" cy="1320575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9" idx="2"/>
          </p:cNvCxnSpPr>
          <p:nvPr/>
        </p:nvCxnSpPr>
        <p:spPr>
          <a:xfrm rot="5400000">
            <a:off x="5388541" y="1760606"/>
            <a:ext cx="172881" cy="1299868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807778" y="2736905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Read Channel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807780" y="4436957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Program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Channel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244663" y="2736905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Process Channel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244663" y="4436955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Graph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Channel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850130" y="5372098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Shutdown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Cleanup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527016" y="3598754"/>
            <a:ext cx="1145628" cy="472966"/>
          </a:xfrm>
          <a:prstGeom prst="roundRect">
            <a:avLst/>
          </a:prstGeom>
          <a:solidFill>
            <a:srgbClr val="CCFF99"/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User Interrupt</a:t>
            </a:r>
          </a:p>
        </p:txBody>
      </p:sp>
      <p:cxnSp>
        <p:nvCxnSpPr>
          <p:cNvPr id="67" name="Curved Connector 66"/>
          <p:cNvCxnSpPr>
            <a:stCxn id="58" idx="3"/>
            <a:endCxn id="59" idx="3"/>
          </p:cNvCxnSpPr>
          <p:nvPr/>
        </p:nvCxnSpPr>
        <p:spPr>
          <a:xfrm>
            <a:off x="6390291" y="2973388"/>
            <a:ext cx="1588" cy="1700050"/>
          </a:xfrm>
          <a:prstGeom prst="curvedConnector3">
            <a:avLst>
              <a:gd name="adj1" fmla="val 14395466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56" idx="3"/>
            <a:endCxn id="58" idx="1"/>
          </p:cNvCxnSpPr>
          <p:nvPr/>
        </p:nvCxnSpPr>
        <p:spPr>
          <a:xfrm>
            <a:off x="2953406" y="2973388"/>
            <a:ext cx="2291257" cy="1588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61" idx="2"/>
            <a:endCxn id="60" idx="1"/>
          </p:cNvCxnSpPr>
          <p:nvPr/>
        </p:nvCxnSpPr>
        <p:spPr>
          <a:xfrm rot="16200000" flipH="1">
            <a:off x="4706550" y="3465000"/>
            <a:ext cx="1536861" cy="2750300"/>
          </a:xfrm>
          <a:prstGeom prst="curved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0" idx="2"/>
          </p:cNvCxnSpPr>
          <p:nvPr/>
        </p:nvCxnSpPr>
        <p:spPr>
          <a:xfrm rot="16200000" flipH="1">
            <a:off x="7240327" y="6027680"/>
            <a:ext cx="365237" cy="3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83"/>
          <p:cNvCxnSpPr>
            <a:stCxn id="61" idx="1"/>
          </p:cNvCxnSpPr>
          <p:nvPr/>
        </p:nvCxnSpPr>
        <p:spPr>
          <a:xfrm rot="10800000" flipV="1">
            <a:off x="3124266" y="3835237"/>
            <a:ext cx="402751" cy="1424542"/>
          </a:xfrm>
          <a:prstGeom prst="curved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61" idx="1"/>
            <a:endCxn id="56" idx="2"/>
          </p:cNvCxnSpPr>
          <p:nvPr/>
        </p:nvCxnSpPr>
        <p:spPr>
          <a:xfrm rot="10800000">
            <a:off x="2380592" y="3209871"/>
            <a:ext cx="1146424" cy="625366"/>
          </a:xfrm>
          <a:prstGeom prst="curved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61" idx="0"/>
          </p:cNvCxnSpPr>
          <p:nvPr/>
        </p:nvCxnSpPr>
        <p:spPr>
          <a:xfrm rot="5400000" flipH="1" flipV="1">
            <a:off x="3699909" y="2724021"/>
            <a:ext cx="1274654" cy="474812"/>
          </a:xfrm>
          <a:prstGeom prst="curvedConnector3">
            <a:avLst>
              <a:gd name="adj1" fmla="val 59964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7152291" y="2973388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Alarm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 Channel</a:t>
            </a:r>
          </a:p>
        </p:txBody>
      </p:sp>
      <p:cxnSp>
        <p:nvCxnSpPr>
          <p:cNvPr id="95" name="Elbow Connector 94"/>
          <p:cNvCxnSpPr>
            <a:stCxn id="58" idx="3"/>
            <a:endCxn id="93" idx="1"/>
          </p:cNvCxnSpPr>
          <p:nvPr/>
        </p:nvCxnSpPr>
        <p:spPr>
          <a:xfrm>
            <a:off x="6390291" y="2973388"/>
            <a:ext cx="762000" cy="236483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7152290" y="3835238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Alarm</a:t>
            </a:r>
            <a:endParaRPr lang="en-US" sz="1200" dirty="0">
              <a:solidFill>
                <a:srgbClr val="002060"/>
              </a:solidFill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Log</a:t>
            </a:r>
          </a:p>
        </p:txBody>
      </p:sp>
      <p:cxnSp>
        <p:nvCxnSpPr>
          <p:cNvPr id="115" name="Shape 114"/>
          <p:cNvCxnSpPr>
            <a:stCxn id="96" idx="2"/>
            <a:endCxn id="59" idx="3"/>
          </p:cNvCxnSpPr>
          <p:nvPr/>
        </p:nvCxnSpPr>
        <p:spPr>
          <a:xfrm rot="5400000">
            <a:off x="6875081" y="3823415"/>
            <a:ext cx="365234" cy="1334813"/>
          </a:xfrm>
          <a:prstGeom prst="curved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93" idx="2"/>
            <a:endCxn id="96" idx="0"/>
          </p:cNvCxnSpPr>
          <p:nvPr/>
        </p:nvCxnSpPr>
        <p:spPr>
          <a:xfrm rot="5400000">
            <a:off x="7530663" y="3640796"/>
            <a:ext cx="388884" cy="1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099832" y="3209871"/>
            <a:ext cx="474810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Reset</a:t>
            </a:r>
            <a:endParaRPr lang="en-US" sz="1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772887" y="3362271"/>
            <a:ext cx="445956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Read</a:t>
            </a:r>
            <a:endParaRPr lang="en-US" sz="1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252232" y="4185093"/>
            <a:ext cx="397866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Halt</a:t>
            </a:r>
            <a:endParaRPr lang="en-US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218843" y="4185093"/>
            <a:ext cx="351378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Set</a:t>
            </a:r>
            <a:endParaRPr lang="en-US" sz="1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6579476" y="2736905"/>
            <a:ext cx="572814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Alarm</a:t>
            </a:r>
            <a:endParaRPr lang="en-US" sz="1000" dirty="0"/>
          </a:p>
        </p:txBody>
      </p:sp>
      <p:cxnSp>
        <p:nvCxnSpPr>
          <p:cNvPr id="126" name="Elbow Connector 125"/>
          <p:cNvCxnSpPr>
            <a:stCxn id="93" idx="3"/>
            <a:endCxn id="90" idx="3"/>
          </p:cNvCxnSpPr>
          <p:nvPr/>
        </p:nvCxnSpPr>
        <p:spPr>
          <a:xfrm flipH="1">
            <a:off x="2953408" y="3209871"/>
            <a:ext cx="5344511" cy="2049908"/>
          </a:xfrm>
          <a:prstGeom prst="bentConnector3">
            <a:avLst>
              <a:gd name="adj1" fmla="val -4277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312737" y="3446354"/>
            <a:ext cx="1079142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Critical Condition</a:t>
            </a:r>
            <a:endParaRPr lang="en-US" sz="1000" dirty="0"/>
          </a:p>
        </p:txBody>
      </p:sp>
      <p:sp>
        <p:nvSpPr>
          <p:cNvPr id="153" name="Rounded Rectangle 152"/>
          <p:cNvSpPr/>
          <p:nvPr/>
        </p:nvSpPr>
        <p:spPr>
          <a:xfrm>
            <a:off x="3527018" y="5614223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Wait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State</a:t>
            </a:r>
          </a:p>
        </p:txBody>
      </p:sp>
      <p:cxnSp>
        <p:nvCxnSpPr>
          <p:cNvPr id="155" name="Curved Connector 154"/>
          <p:cNvCxnSpPr>
            <a:stCxn id="59" idx="1"/>
            <a:endCxn id="153" idx="3"/>
          </p:cNvCxnSpPr>
          <p:nvPr/>
        </p:nvCxnSpPr>
        <p:spPr>
          <a:xfrm rot="10800000" flipV="1">
            <a:off x="4672647" y="4673438"/>
            <a:ext cx="572017" cy="1177268"/>
          </a:xfrm>
          <a:prstGeom prst="curved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53" idx="1"/>
            <a:endCxn id="56" idx="1"/>
          </p:cNvCxnSpPr>
          <p:nvPr/>
        </p:nvCxnSpPr>
        <p:spPr>
          <a:xfrm rot="10800000">
            <a:off x="1807778" y="2973388"/>
            <a:ext cx="1719240" cy="2877318"/>
          </a:xfrm>
          <a:prstGeom prst="bentConnector3">
            <a:avLst>
              <a:gd name="adj1" fmla="val 155403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/>
          <p:nvPr/>
        </p:nvCxnSpPr>
        <p:spPr>
          <a:xfrm rot="10800000">
            <a:off x="843452" y="4071717"/>
            <a:ext cx="964328" cy="2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843452" y="2496979"/>
            <a:ext cx="362600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Fail</a:t>
            </a:r>
            <a:endParaRPr lang="en-US" sz="1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906408" y="6087189"/>
            <a:ext cx="457176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STOP</a:t>
            </a:r>
            <a:endParaRPr lang="en-US" sz="1000" dirty="0"/>
          </a:p>
        </p:txBody>
      </p:sp>
      <p:cxnSp>
        <p:nvCxnSpPr>
          <p:cNvPr id="52" name="Shape 51"/>
          <p:cNvCxnSpPr>
            <a:stCxn id="74" idx="2"/>
          </p:cNvCxnSpPr>
          <p:nvPr/>
        </p:nvCxnSpPr>
        <p:spPr>
          <a:xfrm rot="5400000">
            <a:off x="6687491" y="1761526"/>
            <a:ext cx="172879" cy="1298027"/>
          </a:xfrm>
          <a:prstGeom prst="bent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6850129" y="1851134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Channel List</a:t>
            </a:r>
            <a:br>
              <a:rPr lang="en-US" sz="1200" dirty="0" smtClean="0">
                <a:solidFill>
                  <a:srgbClr val="002060"/>
                </a:solidFill>
              </a:rPr>
            </a:br>
            <a:r>
              <a:rPr lang="en-US" sz="1200" dirty="0" smtClean="0">
                <a:solidFill>
                  <a:srgbClr val="002060"/>
                </a:solidFill>
              </a:rPr>
              <a:t>Init</a:t>
            </a:r>
          </a:p>
        </p:txBody>
      </p:sp>
      <p:cxnSp>
        <p:nvCxnSpPr>
          <p:cNvPr id="75" name="Elbow Connector 74"/>
          <p:cNvCxnSpPr>
            <a:stCxn id="9" idx="3"/>
            <a:endCxn id="74" idx="1"/>
          </p:cNvCxnSpPr>
          <p:nvPr/>
        </p:nvCxnSpPr>
        <p:spPr>
          <a:xfrm>
            <a:off x="6697729" y="2087617"/>
            <a:ext cx="152400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hape 85"/>
          <p:cNvCxnSpPr>
            <a:stCxn id="74" idx="3"/>
            <a:endCxn id="56" idx="0"/>
          </p:cNvCxnSpPr>
          <p:nvPr/>
        </p:nvCxnSpPr>
        <p:spPr>
          <a:xfrm flipH="1">
            <a:off x="2380592" y="2087617"/>
            <a:ext cx="5615165" cy="649288"/>
          </a:xfrm>
          <a:prstGeom prst="bentConnector4">
            <a:avLst>
              <a:gd name="adj1" fmla="val -4071"/>
              <a:gd name="adj2" fmla="val 83859"/>
            </a:avLst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1807780" y="5023296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Write Lock Channel</a:t>
            </a:r>
          </a:p>
        </p:txBody>
      </p:sp>
      <p:cxnSp>
        <p:nvCxnSpPr>
          <p:cNvPr id="113" name="Elbow Connector 112"/>
          <p:cNvCxnSpPr>
            <a:stCxn id="90" idx="0"/>
            <a:endCxn id="57" idx="2"/>
          </p:cNvCxnSpPr>
          <p:nvPr/>
        </p:nvCxnSpPr>
        <p:spPr>
          <a:xfrm rot="5400000" flipH="1" flipV="1">
            <a:off x="2323908" y="4966610"/>
            <a:ext cx="113373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1786028" y="3835239"/>
            <a:ext cx="1145628" cy="472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Release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Channel</a:t>
            </a:r>
          </a:p>
        </p:txBody>
      </p:sp>
      <p:cxnSp>
        <p:nvCxnSpPr>
          <p:cNvPr id="119" name="Elbow Connector 118"/>
          <p:cNvCxnSpPr/>
          <p:nvPr/>
        </p:nvCxnSpPr>
        <p:spPr>
          <a:xfrm rot="5400000" flipH="1" flipV="1">
            <a:off x="2304719" y="4361193"/>
            <a:ext cx="113373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8305800" y="2992279"/>
            <a:ext cx="838691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Crit</a:t>
            </a:r>
            <a:r>
              <a:rPr lang="en-US" sz="1000" dirty="0" smtClean="0"/>
              <a:t> </a:t>
            </a:r>
            <a:r>
              <a:rPr lang="en-US" sz="1000" dirty="0" err="1" smtClean="0"/>
              <a:t>Reprog</a:t>
            </a:r>
            <a:endParaRPr lang="en-US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338038" y="3505200"/>
            <a:ext cx="396262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Log</a:t>
            </a:r>
            <a:endParaRPr lang="en-US" sz="1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8209900" y="1943100"/>
            <a:ext cx="667170" cy="246221"/>
          </a:xfrm>
          <a:prstGeom prst="rect">
            <a:avLst/>
          </a:prstGeom>
          <a:noFill/>
          <a:ln w="0">
            <a:noFill/>
            <a:headEnd type="none" w="med" len="med"/>
            <a:tailEnd type="triangle" w="med" len="med"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Success</a:t>
            </a:r>
            <a:endParaRPr lang="en-US" sz="10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-30231" y="1638054"/>
            <a:ext cx="7633060" cy="4038846"/>
            <a:chOff x="-30231" y="1638054"/>
            <a:chExt cx="7633060" cy="4038846"/>
          </a:xfrm>
        </p:grpSpPr>
        <p:grpSp>
          <p:nvGrpSpPr>
            <p:cNvPr id="62" name="Group 61"/>
            <p:cNvGrpSpPr/>
            <p:nvPr/>
          </p:nvGrpSpPr>
          <p:grpSpPr>
            <a:xfrm>
              <a:off x="-30231" y="1638054"/>
              <a:ext cx="7633060" cy="2885518"/>
              <a:chOff x="-30231" y="1638054"/>
              <a:chExt cx="7633060" cy="2885518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-30231" y="1638054"/>
                <a:ext cx="7193031" cy="89234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rot="10800000">
                <a:off x="1644820" y="2530396"/>
                <a:ext cx="2432467" cy="9159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4252232" y="3446354"/>
                <a:ext cx="3350597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Readout Protocol</a:t>
                </a:r>
                <a:br>
                  <a:rPr lang="en-US" dirty="0" smtClean="0"/>
                </a:br>
                <a:r>
                  <a:rPr lang="en-US" dirty="0" smtClean="0"/>
                  <a:t>Specific States</a:t>
                </a:r>
                <a:endParaRPr lang="en-US" dirty="0"/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1485900" y="3657600"/>
              <a:ext cx="1689589" cy="80825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524000" y="4868643"/>
              <a:ext cx="1689589" cy="80825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10800000" flipV="1">
              <a:off x="3218844" y="3598757"/>
              <a:ext cx="1010845" cy="2364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 flipV="1">
              <a:off x="3218843" y="4555198"/>
              <a:ext cx="1033390" cy="4680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EPICs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 hardware drivers allow us to integrate with the EPICs structure of</a:t>
            </a:r>
          </a:p>
          <a:p>
            <a:pPr lvl="1"/>
            <a:r>
              <a:rPr lang="en-US" dirty="0" err="1" smtClean="0"/>
              <a:t>Input/Output</a:t>
            </a:r>
            <a:r>
              <a:rPr lang="en-US" dirty="0" smtClean="0"/>
              <a:t> Controllers</a:t>
            </a:r>
          </a:p>
          <a:p>
            <a:pPr lvl="1"/>
            <a:r>
              <a:rPr lang="en-US" dirty="0" smtClean="0"/>
              <a:t>Channel Access Servers</a:t>
            </a:r>
          </a:p>
          <a:p>
            <a:r>
              <a:rPr lang="en-US" dirty="0" smtClean="0"/>
              <a:t>Clients are developed at the top of the design tree and see a generic interface and API for retrieving/monitoring data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DA47-67D2-4725-95DF-DA2A6B04EE0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DCS Software Design Tree</a:t>
            </a:r>
          </a:p>
        </p:txBody>
      </p:sp>
      <p:grpSp>
        <p:nvGrpSpPr>
          <p:cNvPr id="2" name="Content Placeholder 6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510391" y="1790700"/>
            <a:chExt cx="8398844" cy="4807950"/>
          </a:xfrm>
        </p:grpSpPr>
        <p:sp>
          <p:nvSpPr>
            <p:cNvPr id="8" name="Rounded Rectangle 7"/>
            <p:cNvSpPr/>
            <p:nvPr/>
          </p:nvSpPr>
          <p:spPr>
            <a:xfrm>
              <a:off x="815191" y="4114800"/>
              <a:ext cx="7482939" cy="381000"/>
            </a:xfrm>
            <a:prstGeom prst="roundRect">
              <a:avLst>
                <a:gd name="adj" fmla="val 977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EPICS Master Server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85800" y="4648200"/>
              <a:ext cx="3787239" cy="1950450"/>
              <a:chOff x="685800" y="4648200"/>
              <a:chExt cx="3787239" cy="1950450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784761" y="5581952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Input/Output</a:t>
                </a: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Controller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Down Arrow 64"/>
              <p:cNvSpPr/>
              <p:nvPr/>
            </p:nvSpPr>
            <p:spPr>
              <a:xfrm>
                <a:off x="1230085" y="5963941"/>
                <a:ext cx="197922" cy="339546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84761" y="5115076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EPICS  Data Handler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762000" y="4648200"/>
                <a:ext cx="3711039" cy="339546"/>
              </a:xfrm>
              <a:prstGeom prst="roundRect">
                <a:avLst/>
              </a:prstGeom>
              <a:gradFill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EPICS Server (Physical PC)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2021774" y="5581952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Input/Output</a:t>
                </a: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Controller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Down Arrow 68"/>
              <p:cNvSpPr/>
              <p:nvPr/>
            </p:nvSpPr>
            <p:spPr>
              <a:xfrm>
                <a:off x="2516579" y="5963941"/>
                <a:ext cx="197922" cy="339546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021774" y="5115076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EPICS  Data Handler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3258787" y="5581952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Input/Output</a:t>
                </a: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Controller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Down Arrow 71"/>
              <p:cNvSpPr/>
              <p:nvPr/>
            </p:nvSpPr>
            <p:spPr>
              <a:xfrm>
                <a:off x="3704112" y="5963941"/>
                <a:ext cx="197922" cy="339546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258787" y="5115076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EPICS  Data Handler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TextBox 31"/>
              <p:cNvSpPr txBox="1"/>
              <p:nvPr/>
            </p:nvSpPr>
            <p:spPr>
              <a:xfrm>
                <a:off x="685367" y="6352789"/>
                <a:ext cx="1143824" cy="245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Hardware Devices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TextBox 32"/>
              <p:cNvSpPr txBox="1"/>
              <p:nvPr/>
            </p:nvSpPr>
            <p:spPr>
              <a:xfrm>
                <a:off x="1942602" y="6352789"/>
                <a:ext cx="1143824" cy="245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Hardware Devices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TextBox 33"/>
              <p:cNvSpPr txBox="1"/>
              <p:nvPr/>
            </p:nvSpPr>
            <p:spPr>
              <a:xfrm>
                <a:off x="3209557" y="6352789"/>
                <a:ext cx="1143824" cy="245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Hardware Devices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7" name="Straight Connector 76"/>
              <p:cNvCxnSpPr>
                <a:stCxn id="0" idx="0"/>
                <a:endCxn id="0" idx="2"/>
              </p:cNvCxnSpPr>
              <p:nvPr/>
            </p:nvCxnSpPr>
            <p:spPr>
              <a:xfrm rot="5400000" flipH="1" flipV="1">
                <a:off x="1313704" y="5517979"/>
                <a:ext cx="128555" cy="16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0" idx="0"/>
                <a:endCxn id="0" idx="2"/>
              </p:cNvCxnSpPr>
              <p:nvPr/>
            </p:nvCxnSpPr>
            <p:spPr>
              <a:xfrm rot="5400000" flipH="1" flipV="1">
                <a:off x="2551496" y="5517979"/>
                <a:ext cx="128555" cy="16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3787668" y="5517979"/>
                <a:ext cx="128555" cy="16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2552306" y="5049551"/>
                <a:ext cx="128555" cy="32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endCxn id="0" idx="2"/>
              </p:cNvCxnSpPr>
              <p:nvPr/>
            </p:nvCxnSpPr>
            <p:spPr>
              <a:xfrm flipV="1">
                <a:off x="1370690" y="4986894"/>
                <a:ext cx="1247513" cy="118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0" idx="0"/>
                <a:endCxn id="0" idx="2"/>
              </p:cNvCxnSpPr>
              <p:nvPr/>
            </p:nvCxnSpPr>
            <p:spPr>
              <a:xfrm rot="16200000" flipV="1">
                <a:off x="3171203" y="4433895"/>
                <a:ext cx="128555" cy="12345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457700" y="4648200"/>
              <a:ext cx="3787239" cy="1950450"/>
              <a:chOff x="685800" y="4648200"/>
              <a:chExt cx="3787239" cy="195045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784761" y="5581952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Input/Output</a:t>
                </a: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Controller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1230085" y="5963941"/>
                <a:ext cx="197922" cy="339546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84761" y="5115076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EPICS  Data Handler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762000" y="4648200"/>
                <a:ext cx="3711039" cy="339546"/>
              </a:xfrm>
              <a:prstGeom prst="roundRect">
                <a:avLst/>
              </a:prstGeom>
              <a:gradFill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EPICS Server (Physical PC)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2021774" y="5581952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Input/Output</a:t>
                </a: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Controller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Down Arrow 49"/>
              <p:cNvSpPr/>
              <p:nvPr/>
            </p:nvSpPr>
            <p:spPr>
              <a:xfrm>
                <a:off x="2516579" y="5963941"/>
                <a:ext cx="197922" cy="339546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2021774" y="5115076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EPICS  Data Handler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258787" y="5581952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Input/Output</a:t>
                </a: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Controller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Down Arrow 52"/>
              <p:cNvSpPr/>
              <p:nvPr/>
            </p:nvSpPr>
            <p:spPr>
              <a:xfrm>
                <a:off x="3704112" y="5963941"/>
                <a:ext cx="197922" cy="339546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258787" y="5115076"/>
                <a:ext cx="1187533" cy="33954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EPICS  Data Handler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TextBox 63"/>
              <p:cNvSpPr txBox="1"/>
              <p:nvPr/>
            </p:nvSpPr>
            <p:spPr>
              <a:xfrm>
                <a:off x="685170" y="6352789"/>
                <a:ext cx="1143824" cy="245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Hardware Devices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TextBox 64"/>
              <p:cNvSpPr txBox="1"/>
              <p:nvPr/>
            </p:nvSpPr>
            <p:spPr>
              <a:xfrm>
                <a:off x="1942405" y="6352789"/>
                <a:ext cx="1143824" cy="245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Hardware Devices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TextBox 65"/>
              <p:cNvSpPr txBox="1"/>
              <p:nvPr/>
            </p:nvSpPr>
            <p:spPr>
              <a:xfrm>
                <a:off x="3209360" y="6352789"/>
                <a:ext cx="1143824" cy="24586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Hardware Devices</a:t>
                </a:r>
                <a:endPara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58" name="Straight Connector 57"/>
              <p:cNvCxnSpPr>
                <a:stCxn id="0" idx="0"/>
                <a:endCxn id="0" idx="2"/>
              </p:cNvCxnSpPr>
              <p:nvPr/>
            </p:nvCxnSpPr>
            <p:spPr>
              <a:xfrm rot="5400000" flipH="1" flipV="1">
                <a:off x="1313507" y="5517979"/>
                <a:ext cx="128555" cy="16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0" idx="0"/>
                <a:endCxn id="0" idx="2"/>
              </p:cNvCxnSpPr>
              <p:nvPr/>
            </p:nvCxnSpPr>
            <p:spPr>
              <a:xfrm rot="5400000" flipH="1" flipV="1">
                <a:off x="2551299" y="5517979"/>
                <a:ext cx="128555" cy="16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3787471" y="5517979"/>
                <a:ext cx="128555" cy="16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0" idx="2"/>
                <a:endCxn id="0" idx="0"/>
              </p:cNvCxnSpPr>
              <p:nvPr/>
            </p:nvCxnSpPr>
            <p:spPr>
              <a:xfrm rot="5400000">
                <a:off x="2552110" y="5049551"/>
                <a:ext cx="128555" cy="32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endCxn id="0" idx="2"/>
              </p:cNvCxnSpPr>
              <p:nvPr/>
            </p:nvCxnSpPr>
            <p:spPr>
              <a:xfrm flipV="1">
                <a:off x="1370493" y="4986894"/>
                <a:ext cx="1247513" cy="118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0" idx="0"/>
                <a:endCxn id="0" idx="2"/>
              </p:cNvCxnSpPr>
              <p:nvPr/>
            </p:nvCxnSpPr>
            <p:spPr>
              <a:xfrm rot="16200000" flipV="1">
                <a:off x="3171006" y="4433895"/>
                <a:ext cx="128555" cy="12345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>
              <a:stCxn id="0" idx="0"/>
            </p:cNvCxnSpPr>
            <p:nvPr/>
          </p:nvCxnSpPr>
          <p:spPr>
            <a:xfrm rot="5400000" flipH="1" flipV="1">
              <a:off x="2541874" y="4571502"/>
              <a:ext cx="15265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0" idx="0"/>
            </p:cNvCxnSpPr>
            <p:nvPr/>
          </p:nvCxnSpPr>
          <p:spPr>
            <a:xfrm rot="5400000" flipH="1" flipV="1">
              <a:off x="6313577" y="4571502"/>
              <a:ext cx="15265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Flowchart: Decision 12"/>
            <p:cNvSpPr/>
            <p:nvPr/>
          </p:nvSpPr>
          <p:spPr>
            <a:xfrm>
              <a:off x="6956960" y="2895600"/>
              <a:ext cx="1501240" cy="762000"/>
            </a:xfrm>
            <a:prstGeom prst="flowChartDecisi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Run Ctrl.</a:t>
              </a:r>
            </a:p>
            <a:p>
              <a:pPr algn="ctr">
                <a:defRPr/>
              </a:pPr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Comm.</a:t>
              </a: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510391" y="2781300"/>
              <a:ext cx="1318409" cy="495300"/>
            </a:xfrm>
            <a:prstGeom prst="round2Diag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 Level Device Control Interface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1828800" y="2781300"/>
              <a:ext cx="1318409" cy="495300"/>
            </a:xfrm>
            <a:prstGeom prst="round2Diag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 Level Device Control Interface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rot="5400000">
              <a:off x="750497" y="3695699"/>
              <a:ext cx="838199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9" idx="1"/>
            </p:cNvCxnSpPr>
            <p:nvPr/>
          </p:nvCxnSpPr>
          <p:spPr>
            <a:xfrm rot="5400000">
              <a:off x="1583131" y="3800474"/>
              <a:ext cx="590549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1"/>
            </p:cNvCxnSpPr>
            <p:nvPr/>
          </p:nvCxnSpPr>
          <p:spPr>
            <a:xfrm rot="5400000">
              <a:off x="2068905" y="3695700"/>
              <a:ext cx="838201" cy="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Round Diagonal Corner Rectangle 18"/>
            <p:cNvSpPr/>
            <p:nvPr/>
          </p:nvSpPr>
          <p:spPr>
            <a:xfrm>
              <a:off x="1219200" y="3009900"/>
              <a:ext cx="1318409" cy="495300"/>
            </a:xfrm>
            <a:prstGeom prst="round2Diag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 Level Device Control Interface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7464781" y="3883381"/>
              <a:ext cx="457200" cy="563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105"/>
            <p:cNvSpPr txBox="1"/>
            <p:nvPr/>
          </p:nvSpPr>
          <p:spPr>
            <a:xfrm>
              <a:off x="7786695" y="3730823"/>
              <a:ext cx="747705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DCS</a:t>
              </a:r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215305" y="3275012"/>
              <a:ext cx="632361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Left"/>
              <a:lightRig rig="threePt" dir="t"/>
            </a:scene3d>
            <a:sp3d>
              <a:bevelT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111"/>
            <p:cNvSpPr txBox="1"/>
            <p:nvPr/>
          </p:nvSpPr>
          <p:spPr>
            <a:xfrm>
              <a:off x="8115363" y="2933231"/>
              <a:ext cx="793872" cy="3085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DAQ</a:t>
              </a:r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112"/>
            <p:cNvSpPr txBox="1"/>
            <p:nvPr/>
          </p:nvSpPr>
          <p:spPr>
            <a:xfrm>
              <a:off x="1157295" y="3733800"/>
              <a:ext cx="747705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DCS</a:t>
              </a:r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Snip Same Side Corner Rectangle 24"/>
            <p:cNvSpPr/>
            <p:nvPr/>
          </p:nvSpPr>
          <p:spPr>
            <a:xfrm>
              <a:off x="5791200" y="3241478"/>
              <a:ext cx="981431" cy="454222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Local Logger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Snip Same Side Corner Rectangle 25"/>
            <p:cNvSpPr/>
            <p:nvPr/>
          </p:nvSpPr>
          <p:spPr>
            <a:xfrm>
              <a:off x="6362700" y="2479478"/>
              <a:ext cx="981431" cy="454222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Database Logger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Straight Arrow Connector 26"/>
            <p:cNvCxnSpPr>
              <a:stCxn id="28" idx="2"/>
            </p:cNvCxnSpPr>
            <p:nvPr/>
          </p:nvCxnSpPr>
          <p:spPr>
            <a:xfrm rot="5400000">
              <a:off x="3963833" y="3828653"/>
              <a:ext cx="571501" cy="794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733800" y="3006922"/>
              <a:ext cx="1032360" cy="536378"/>
            </a:xfrm>
            <a:prstGeom prst="rect">
              <a:avLst/>
            </a:prstGeom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Subsystem Display Client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126"/>
            <p:cNvSpPr txBox="1"/>
            <p:nvPr/>
          </p:nvSpPr>
          <p:spPr>
            <a:xfrm>
              <a:off x="2514600" y="3733800"/>
              <a:ext cx="747705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DCS</a:t>
              </a:r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43300" y="2743200"/>
              <a:ext cx="1032360" cy="536378"/>
            </a:xfrm>
            <a:prstGeom prst="rect">
              <a:avLst/>
            </a:prstGeom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Subsystem Display Client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52800" y="2473522"/>
              <a:ext cx="1032360" cy="536378"/>
            </a:xfrm>
            <a:prstGeom prst="rect">
              <a:avLst/>
            </a:prstGeom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Subsystem Display Client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Straight Arrow Connector 31"/>
            <p:cNvCxnSpPr>
              <a:stCxn id="30" idx="2"/>
            </p:cNvCxnSpPr>
            <p:nvPr/>
          </p:nvCxnSpPr>
          <p:spPr>
            <a:xfrm rot="16200000" flipH="1">
              <a:off x="3641871" y="3697187"/>
              <a:ext cx="835221" cy="2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1" idx="2"/>
            </p:cNvCxnSpPr>
            <p:nvPr/>
          </p:nvCxnSpPr>
          <p:spPr>
            <a:xfrm rot="16200000" flipH="1">
              <a:off x="3316530" y="3562349"/>
              <a:ext cx="1104901" cy="1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5" idx="1"/>
            </p:cNvCxnSpPr>
            <p:nvPr/>
          </p:nvCxnSpPr>
          <p:spPr>
            <a:xfrm rot="5400000">
              <a:off x="6070479" y="3906343"/>
              <a:ext cx="422080" cy="794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6" idx="1"/>
            </p:cNvCxnSpPr>
            <p:nvPr/>
          </p:nvCxnSpPr>
          <p:spPr>
            <a:xfrm rot="16200000" flipH="1">
              <a:off x="6261377" y="3525738"/>
              <a:ext cx="1184082" cy="5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7315200" y="2743197"/>
              <a:ext cx="572988" cy="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Left"/>
              <a:lightRig rig="threePt" dir="t"/>
            </a:scene3d>
            <a:sp3d>
              <a:bevelT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157"/>
            <p:cNvSpPr txBox="1"/>
            <p:nvPr/>
          </p:nvSpPr>
          <p:spPr>
            <a:xfrm>
              <a:off x="7276126" y="2398121"/>
              <a:ext cx="839236" cy="306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FNAL</a:t>
              </a:r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lowchart: Display 37"/>
            <p:cNvSpPr/>
            <p:nvPr/>
          </p:nvSpPr>
          <p:spPr>
            <a:xfrm>
              <a:off x="4457700" y="1793179"/>
              <a:ext cx="2454298" cy="604641"/>
            </a:xfrm>
            <a:prstGeom prst="flowChartDispla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Master Display Client</a:t>
              </a:r>
            </a:p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(FNAL Wilson Hall)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9" name="Straight Arrow Connector 38"/>
            <p:cNvCxnSpPr>
              <a:stCxn id="38" idx="2"/>
            </p:cNvCxnSpPr>
            <p:nvPr/>
          </p:nvCxnSpPr>
          <p:spPr>
            <a:xfrm rot="5400000">
              <a:off x="4824868" y="3257801"/>
              <a:ext cx="1719962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Flowchart: Preparation 39"/>
            <p:cNvSpPr/>
            <p:nvPr/>
          </p:nvSpPr>
          <p:spPr>
            <a:xfrm>
              <a:off x="4686300" y="2514600"/>
              <a:ext cx="948542" cy="609600"/>
            </a:xfrm>
            <a:prstGeom prst="flowChartPreparation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Alarms Client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" name="Straight Arrow Connector 40"/>
            <p:cNvCxnSpPr>
              <a:stCxn id="40" idx="2"/>
            </p:cNvCxnSpPr>
            <p:nvPr/>
          </p:nvCxnSpPr>
          <p:spPr>
            <a:xfrm rot="16200000" flipH="1">
              <a:off x="4663383" y="3621387"/>
              <a:ext cx="994376" cy="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2" name="TextBox 173"/>
            <p:cNvSpPr txBox="1"/>
            <p:nvPr/>
          </p:nvSpPr>
          <p:spPr>
            <a:xfrm>
              <a:off x="5195895" y="3733800"/>
              <a:ext cx="747705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DCS</a:t>
              </a:r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lowchart: Display 42"/>
            <p:cNvSpPr/>
            <p:nvPr/>
          </p:nvSpPr>
          <p:spPr>
            <a:xfrm>
              <a:off x="1981200" y="1790700"/>
              <a:ext cx="2454298" cy="604641"/>
            </a:xfrm>
            <a:prstGeom prst="flowChartDisplay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Master Display Client </a:t>
              </a:r>
            </a:p>
            <a:p>
              <a:pPr algn="ctr">
                <a:defRPr/>
              </a:pPr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(Ash River)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>
              <a:stCxn id="43" idx="2"/>
            </p:cNvCxnSpPr>
            <p:nvPr/>
          </p:nvCxnSpPr>
          <p:spPr>
            <a:xfrm rot="5400000">
              <a:off x="2355363" y="3243557"/>
              <a:ext cx="1701202" cy="477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A. Norman (U. Virginia)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509A1-FF60-424E-8A5A-B738402FBF85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DCS/DAQ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Det. Controls must interact with the main DAQ system</a:t>
            </a:r>
          </a:p>
          <a:p>
            <a:pPr lvl="1"/>
            <a:r>
              <a:rPr lang="en-US" dirty="0" smtClean="0"/>
              <a:t>Provides access to program devices</a:t>
            </a:r>
          </a:p>
          <a:p>
            <a:pPr lvl="1"/>
            <a:r>
              <a:rPr lang="en-US" dirty="0" smtClean="0"/>
              <a:t>Provides state/fault information</a:t>
            </a:r>
          </a:p>
          <a:p>
            <a:pPr lvl="1"/>
            <a:r>
              <a:rPr lang="en-US" dirty="0" smtClean="0"/>
              <a:t>Acts as a general feed back channel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operations</a:t>
            </a:r>
          </a:p>
          <a:p>
            <a:pPr lvl="2"/>
            <a:r>
              <a:rPr lang="en-US" dirty="0" smtClean="0"/>
              <a:t>Not the same as the data quality monitor (DQM)</a:t>
            </a:r>
          </a:p>
          <a:p>
            <a:pPr lvl="2"/>
            <a:r>
              <a:rPr lang="en-US" dirty="0" smtClean="0"/>
              <a:t>Not the same as the DAQ health monitor (</a:t>
            </a:r>
            <a:r>
              <a:rPr lang="en-US" dirty="0" err="1" smtClean="0"/>
              <a:t>DAQmon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DA78-D4FD-4F76-85B5-F740C07AFB1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DCS Integration to DAQ &amp; Logging</a:t>
            </a:r>
          </a:p>
        </p:txBody>
      </p:sp>
      <p:grpSp>
        <p:nvGrpSpPr>
          <p:cNvPr id="2" name="Content Placeholder 6"/>
          <p:cNvGrpSpPr>
            <a:grpSpLocks noGrp="1"/>
          </p:cNvGrpSpPr>
          <p:nvPr>
            <p:ph idx="1"/>
          </p:nvPr>
        </p:nvGrpSpPr>
        <p:grpSpPr bwMode="auto">
          <a:xfrm>
            <a:off x="334963" y="1474788"/>
            <a:ext cx="8420100" cy="4875212"/>
            <a:chOff x="1588" y="1508125"/>
            <a:chExt cx="9077325" cy="4770715"/>
          </a:xfrm>
        </p:grpSpPr>
        <p:sp>
          <p:nvSpPr>
            <p:cNvPr id="40967" name="Line 96"/>
            <p:cNvSpPr>
              <a:spLocks noChangeShapeType="1"/>
            </p:cNvSpPr>
            <p:nvPr/>
          </p:nvSpPr>
          <p:spPr bwMode="auto">
            <a:xfrm flipH="1">
              <a:off x="7491413" y="2430463"/>
              <a:ext cx="384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68" name="Line 95"/>
            <p:cNvSpPr>
              <a:spLocks noChangeShapeType="1"/>
            </p:cNvSpPr>
            <p:nvPr/>
          </p:nvSpPr>
          <p:spPr bwMode="auto">
            <a:xfrm flipH="1">
              <a:off x="7491413" y="3390900"/>
              <a:ext cx="384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220095" y="5540385"/>
              <a:ext cx="768352" cy="577851"/>
              <a:chOff x="5033" y="3539"/>
              <a:chExt cx="484" cy="364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06" name="AutoShape 4"/>
              <p:cNvSpPr>
                <a:spLocks noChangeArrowheads="1"/>
              </p:cNvSpPr>
              <p:nvPr/>
            </p:nvSpPr>
            <p:spPr bwMode="auto">
              <a:xfrm>
                <a:off x="5033" y="3539"/>
                <a:ext cx="260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/>
                  <a:t>FEB</a:t>
                </a:r>
              </a:p>
            </p:txBody>
          </p:sp>
          <p:sp>
            <p:nvSpPr>
              <p:cNvPr id="107" name="AutoShape 5"/>
              <p:cNvSpPr>
                <a:spLocks noChangeArrowheads="1"/>
              </p:cNvSpPr>
              <p:nvPr/>
            </p:nvSpPr>
            <p:spPr bwMode="auto">
              <a:xfrm>
                <a:off x="5088" y="3587"/>
                <a:ext cx="260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/>
                  <a:t>FEB</a:t>
                </a:r>
              </a:p>
            </p:txBody>
          </p:sp>
          <p:sp>
            <p:nvSpPr>
              <p:cNvPr id="108" name="AutoShape 6"/>
              <p:cNvSpPr>
                <a:spLocks noChangeArrowheads="1"/>
              </p:cNvSpPr>
              <p:nvPr/>
            </p:nvSpPr>
            <p:spPr bwMode="auto">
              <a:xfrm>
                <a:off x="5130" y="3635"/>
                <a:ext cx="260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/>
                  <a:t>FEB</a:t>
                </a:r>
              </a:p>
            </p:txBody>
          </p:sp>
          <p:sp>
            <p:nvSpPr>
              <p:cNvPr id="109" name="AutoShape 7"/>
              <p:cNvSpPr>
                <a:spLocks noChangeArrowheads="1"/>
              </p:cNvSpPr>
              <p:nvPr/>
            </p:nvSpPr>
            <p:spPr bwMode="auto">
              <a:xfrm>
                <a:off x="5184" y="3684"/>
                <a:ext cx="260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/>
                  <a:t>FEB</a:t>
                </a:r>
              </a:p>
            </p:txBody>
          </p:sp>
          <p:sp>
            <p:nvSpPr>
              <p:cNvPr id="110" name="AutoShape 8"/>
              <p:cNvSpPr>
                <a:spLocks noChangeArrowheads="1"/>
              </p:cNvSpPr>
              <p:nvPr/>
            </p:nvSpPr>
            <p:spPr bwMode="auto">
              <a:xfrm>
                <a:off x="5226" y="3733"/>
                <a:ext cx="291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>
                    <a:solidFill>
                      <a:schemeClr val="bg1"/>
                    </a:solidFill>
                  </a:rPr>
                  <a:t>FEBs</a:t>
                </a:r>
              </a:p>
            </p:txBody>
          </p:sp>
        </p:grp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7605713" y="4887913"/>
              <a:ext cx="655637" cy="33655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400"/>
                <a:t>DCM</a:t>
              </a:r>
            </a:p>
          </p:txBody>
        </p:sp>
        <p:cxnSp>
          <p:nvCxnSpPr>
            <p:cNvPr id="40973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7851775" y="5307013"/>
              <a:ext cx="758825" cy="59213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0974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7856538" y="5302250"/>
              <a:ext cx="681037" cy="5254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0975" name="AutoShape 13"/>
            <p:cNvCxnSpPr>
              <a:cxnSpLocks noChangeShapeType="1"/>
            </p:cNvCxnSpPr>
            <p:nvPr/>
          </p:nvCxnSpPr>
          <p:spPr bwMode="auto">
            <a:xfrm rot="16200000" flipH="1">
              <a:off x="7853363" y="5305425"/>
              <a:ext cx="603250" cy="43973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0976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7858125" y="5300663"/>
              <a:ext cx="527050" cy="3730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0977" name="AutoShape 15"/>
            <p:cNvCxnSpPr>
              <a:cxnSpLocks noChangeShapeType="1"/>
            </p:cNvCxnSpPr>
            <p:nvPr/>
          </p:nvCxnSpPr>
          <p:spPr bwMode="auto">
            <a:xfrm rot="16200000" flipH="1">
              <a:off x="7851775" y="5307013"/>
              <a:ext cx="450850" cy="28575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7802563" y="3967170"/>
              <a:ext cx="1143000" cy="533401"/>
              <a:chOff x="4915" y="2257"/>
              <a:chExt cx="720" cy="336"/>
            </a:xfrm>
          </p:grpSpPr>
          <p:sp>
            <p:nvSpPr>
              <p:cNvPr id="102" name="AutoShape 17"/>
              <p:cNvSpPr>
                <a:spLocks noChangeArrowheads="1"/>
              </p:cNvSpPr>
              <p:nvPr/>
            </p:nvSpPr>
            <p:spPr bwMode="auto">
              <a:xfrm>
                <a:off x="4915" y="2257"/>
                <a:ext cx="578" cy="19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 sz="1200"/>
                  <a:t>LV Supply</a:t>
                </a:r>
              </a:p>
            </p:txBody>
          </p:sp>
          <p:sp>
            <p:nvSpPr>
              <p:cNvPr id="103" name="AutoShape 18"/>
              <p:cNvSpPr>
                <a:spLocks noChangeArrowheads="1"/>
              </p:cNvSpPr>
              <p:nvPr/>
            </p:nvSpPr>
            <p:spPr bwMode="auto">
              <a:xfrm>
                <a:off x="4961" y="2305"/>
                <a:ext cx="578" cy="19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 sz="1200"/>
                  <a:t>LV Supply</a:t>
                </a:r>
              </a:p>
            </p:txBody>
          </p:sp>
          <p:sp>
            <p:nvSpPr>
              <p:cNvPr id="104" name="AutoShape 19"/>
              <p:cNvSpPr>
                <a:spLocks noChangeArrowheads="1"/>
              </p:cNvSpPr>
              <p:nvPr/>
            </p:nvSpPr>
            <p:spPr bwMode="auto">
              <a:xfrm>
                <a:off x="5009" y="2356"/>
                <a:ext cx="578" cy="19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 sz="1200"/>
                  <a:t>LV Supply</a:t>
                </a:r>
              </a:p>
            </p:txBody>
          </p:sp>
          <p:sp>
            <p:nvSpPr>
              <p:cNvPr id="105" name="AutoShape 20"/>
              <p:cNvSpPr>
                <a:spLocks noChangeArrowheads="1"/>
              </p:cNvSpPr>
              <p:nvPr/>
            </p:nvSpPr>
            <p:spPr bwMode="auto">
              <a:xfrm>
                <a:off x="5057" y="2402"/>
                <a:ext cx="578" cy="19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 sz="1200"/>
                  <a:t>LV Supply</a:t>
                </a:r>
              </a:p>
            </p:txBody>
          </p:sp>
        </p:grp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7805738" y="3236913"/>
              <a:ext cx="952500" cy="30321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HV Supply</a:t>
              </a: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7843838" y="3352800"/>
              <a:ext cx="952500" cy="3032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HV Supply</a:t>
              </a:r>
            </a:p>
          </p:txBody>
        </p: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7785100" y="2287587"/>
              <a:ext cx="1089025" cy="303213"/>
            </a:xfrm>
            <a:prstGeom prst="roundRect">
              <a:avLst>
                <a:gd name="adj" fmla="val 16667"/>
              </a:avLst>
            </a:prstGeom>
            <a:solidFill>
              <a:srgbClr val="229E3A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Env. Sensors</a:t>
              </a:r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7823200" y="2349500"/>
              <a:ext cx="1089025" cy="303213"/>
            </a:xfrm>
            <a:prstGeom prst="roundRect">
              <a:avLst>
                <a:gd name="adj" fmla="val 16667"/>
              </a:avLst>
            </a:prstGeom>
            <a:solidFill>
              <a:srgbClr val="229E3A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Env. Sensors</a:t>
              </a:r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>
              <a:off x="7875588" y="2430463"/>
              <a:ext cx="1089025" cy="303212"/>
            </a:xfrm>
            <a:prstGeom prst="roundRect">
              <a:avLst>
                <a:gd name="adj" fmla="val 16667"/>
              </a:avLst>
            </a:prstGeom>
            <a:solidFill>
              <a:srgbClr val="229E3A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Env. Sensors</a:t>
              </a:r>
            </a:p>
          </p:txBody>
        </p:sp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7937500" y="2508250"/>
              <a:ext cx="1089025" cy="303213"/>
            </a:xfrm>
            <a:prstGeom prst="roundRect">
              <a:avLst>
                <a:gd name="adj" fmla="val 16667"/>
              </a:avLst>
            </a:prstGeom>
            <a:solidFill>
              <a:srgbClr val="229E3A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Env. Sensors</a:t>
              </a:r>
            </a:p>
          </p:txBody>
        </p:sp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>
              <a:off x="7989888" y="2584450"/>
              <a:ext cx="1089025" cy="303213"/>
            </a:xfrm>
            <a:prstGeom prst="roundRect">
              <a:avLst>
                <a:gd name="adj" fmla="val 16667"/>
              </a:avLst>
            </a:prstGeom>
            <a:solidFill>
              <a:srgbClr val="229E3A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200"/>
                <a:t>Env. Sensors</a:t>
              </a:r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7067570" y="5540385"/>
              <a:ext cx="768352" cy="577851"/>
              <a:chOff x="5033" y="3539"/>
              <a:chExt cx="484" cy="364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97" name="AutoShape 33"/>
              <p:cNvSpPr>
                <a:spLocks noChangeArrowheads="1"/>
              </p:cNvSpPr>
              <p:nvPr/>
            </p:nvSpPr>
            <p:spPr bwMode="auto">
              <a:xfrm>
                <a:off x="5033" y="3539"/>
                <a:ext cx="260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/>
                  <a:t>FEB</a:t>
                </a:r>
              </a:p>
            </p:txBody>
          </p:sp>
          <p:sp>
            <p:nvSpPr>
              <p:cNvPr id="98" name="AutoShape 34"/>
              <p:cNvSpPr>
                <a:spLocks noChangeArrowheads="1"/>
              </p:cNvSpPr>
              <p:nvPr/>
            </p:nvSpPr>
            <p:spPr bwMode="auto">
              <a:xfrm>
                <a:off x="5088" y="3587"/>
                <a:ext cx="260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/>
                  <a:t>FEB</a:t>
                </a:r>
              </a:p>
            </p:txBody>
          </p:sp>
          <p:sp>
            <p:nvSpPr>
              <p:cNvPr id="99" name="AutoShape 35"/>
              <p:cNvSpPr>
                <a:spLocks noChangeArrowheads="1"/>
              </p:cNvSpPr>
              <p:nvPr/>
            </p:nvSpPr>
            <p:spPr bwMode="auto">
              <a:xfrm>
                <a:off x="5130" y="3635"/>
                <a:ext cx="260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/>
                  <a:t>FEB</a:t>
                </a:r>
              </a:p>
            </p:txBody>
          </p:sp>
          <p:sp>
            <p:nvSpPr>
              <p:cNvPr id="100" name="AutoShape 36"/>
              <p:cNvSpPr>
                <a:spLocks noChangeArrowheads="1"/>
              </p:cNvSpPr>
              <p:nvPr/>
            </p:nvSpPr>
            <p:spPr bwMode="auto">
              <a:xfrm>
                <a:off x="5184" y="3684"/>
                <a:ext cx="260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/>
                  <a:t>FEB</a:t>
                </a:r>
              </a:p>
            </p:txBody>
          </p:sp>
          <p:sp>
            <p:nvSpPr>
              <p:cNvPr id="101" name="AutoShape 37"/>
              <p:cNvSpPr>
                <a:spLocks noChangeArrowheads="1"/>
              </p:cNvSpPr>
              <p:nvPr/>
            </p:nvSpPr>
            <p:spPr bwMode="auto">
              <a:xfrm>
                <a:off x="5226" y="3733"/>
                <a:ext cx="291" cy="170"/>
              </a:xfrm>
              <a:prstGeom prst="roundRect">
                <a:avLst>
                  <a:gd name="adj" fmla="val 16667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>
                    <a:solidFill>
                      <a:schemeClr val="bg1"/>
                    </a:solidFill>
                  </a:rPr>
                  <a:t>FEBs</a:t>
                </a:r>
              </a:p>
            </p:txBody>
          </p:sp>
        </p:grp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453188" y="4887913"/>
              <a:ext cx="655637" cy="33655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1400" dirty="0"/>
                <a:t>DCM</a:t>
              </a:r>
            </a:p>
          </p:txBody>
        </p:sp>
        <p:cxnSp>
          <p:nvCxnSpPr>
            <p:cNvPr id="41004" name="AutoShape 39"/>
            <p:cNvCxnSpPr>
              <a:cxnSpLocks noChangeShapeType="1"/>
            </p:cNvCxnSpPr>
            <p:nvPr/>
          </p:nvCxnSpPr>
          <p:spPr bwMode="auto">
            <a:xfrm rot="16200000" flipH="1">
              <a:off x="6699250" y="5307013"/>
              <a:ext cx="758825" cy="59213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05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6704013" y="5302250"/>
              <a:ext cx="681037" cy="5254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06" name="AutoShape 41"/>
            <p:cNvCxnSpPr>
              <a:cxnSpLocks noChangeShapeType="1"/>
            </p:cNvCxnSpPr>
            <p:nvPr/>
          </p:nvCxnSpPr>
          <p:spPr bwMode="auto">
            <a:xfrm rot="16200000" flipH="1">
              <a:off x="6700838" y="5305425"/>
              <a:ext cx="603250" cy="43973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07" name="AutoShape 42"/>
            <p:cNvCxnSpPr>
              <a:cxnSpLocks noChangeShapeType="1"/>
            </p:cNvCxnSpPr>
            <p:nvPr/>
          </p:nvCxnSpPr>
          <p:spPr bwMode="auto">
            <a:xfrm rot="16200000" flipH="1">
              <a:off x="6705600" y="5300663"/>
              <a:ext cx="527050" cy="3730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08" name="AutoShape 43"/>
            <p:cNvCxnSpPr>
              <a:cxnSpLocks noChangeShapeType="1"/>
            </p:cNvCxnSpPr>
            <p:nvPr/>
          </p:nvCxnSpPr>
          <p:spPr bwMode="auto">
            <a:xfrm rot="16200000" flipH="1">
              <a:off x="6699250" y="5307013"/>
              <a:ext cx="450850" cy="28575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41009" name="Line 94"/>
            <p:cNvSpPr>
              <a:spLocks noChangeShapeType="1"/>
            </p:cNvSpPr>
            <p:nvPr/>
          </p:nvSpPr>
          <p:spPr bwMode="auto">
            <a:xfrm flipH="1">
              <a:off x="7491413" y="3506788"/>
              <a:ext cx="384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10" name="Text Box 58"/>
            <p:cNvSpPr txBox="1">
              <a:spLocks noChangeArrowheads="1"/>
            </p:cNvSpPr>
            <p:nvPr/>
          </p:nvSpPr>
          <p:spPr bwMode="auto">
            <a:xfrm>
              <a:off x="5532438" y="4351338"/>
              <a:ext cx="703262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1000">
                  <a:latin typeface="Century Gothic" pitchFamily="34" charset="0"/>
                </a:rPr>
                <a:t>DAQNet</a:t>
              </a:r>
            </a:p>
          </p:txBody>
        </p:sp>
        <p:sp>
          <p:nvSpPr>
            <p:cNvPr id="34" name="Line 45"/>
            <p:cNvSpPr>
              <a:spLocks noChangeShapeType="1"/>
            </p:cNvSpPr>
            <p:nvPr/>
          </p:nvSpPr>
          <p:spPr bwMode="auto">
            <a:xfrm flipH="1">
              <a:off x="5416550" y="4473332"/>
              <a:ext cx="257333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7152069" y="1892300"/>
              <a:ext cx="0" cy="2497138"/>
            </a:xfrm>
            <a:prstGeom prst="line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1017" name="Text Box 59"/>
            <p:cNvSpPr txBox="1">
              <a:spLocks noChangeArrowheads="1"/>
            </p:cNvSpPr>
            <p:nvPr/>
          </p:nvSpPr>
          <p:spPr bwMode="auto">
            <a:xfrm rot="-5400000">
              <a:off x="7036594" y="2794794"/>
              <a:ext cx="665163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1000">
                  <a:latin typeface="Century Gothic" pitchFamily="34" charset="0"/>
                </a:rPr>
                <a:t>DCSNet</a:t>
              </a:r>
            </a:p>
          </p:txBody>
        </p:sp>
        <p:sp>
          <p:nvSpPr>
            <p:cNvPr id="41018" name="Text Box 83"/>
            <p:cNvSpPr txBox="1">
              <a:spLocks noChangeArrowheads="1"/>
            </p:cNvSpPr>
            <p:nvPr/>
          </p:nvSpPr>
          <p:spPr bwMode="auto">
            <a:xfrm rot="-5400000">
              <a:off x="3848895" y="2755106"/>
              <a:ext cx="665162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1000">
                  <a:latin typeface="Century Gothic" pitchFamily="34" charset="0"/>
                </a:rPr>
                <a:t>DCSNet</a:t>
              </a:r>
            </a:p>
          </p:txBody>
        </p:sp>
        <p:sp>
          <p:nvSpPr>
            <p:cNvPr id="41019" name="Line 86"/>
            <p:cNvSpPr>
              <a:spLocks noChangeShapeType="1"/>
            </p:cNvSpPr>
            <p:nvPr/>
          </p:nvSpPr>
          <p:spPr bwMode="auto">
            <a:xfrm>
              <a:off x="6800850" y="2354263"/>
              <a:ext cx="690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20" name="Line 87"/>
            <p:cNvSpPr>
              <a:spLocks noChangeShapeType="1"/>
            </p:cNvSpPr>
            <p:nvPr/>
          </p:nvSpPr>
          <p:spPr bwMode="auto">
            <a:xfrm>
              <a:off x="6800850" y="1892300"/>
              <a:ext cx="690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AutoShape 90"/>
            <p:cNvSpPr>
              <a:spLocks noChangeArrowheads="1"/>
            </p:cNvSpPr>
            <p:nvPr/>
          </p:nvSpPr>
          <p:spPr bwMode="auto">
            <a:xfrm>
              <a:off x="3151188" y="1881188"/>
              <a:ext cx="925512" cy="4730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Chan Serv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Master</a:t>
              </a:r>
            </a:p>
          </p:txBody>
        </p:sp>
        <p:sp>
          <p:nvSpPr>
            <p:cNvPr id="41024" name="Line 91"/>
            <p:cNvSpPr>
              <a:spLocks noChangeShapeType="1"/>
            </p:cNvSpPr>
            <p:nvPr/>
          </p:nvSpPr>
          <p:spPr bwMode="auto">
            <a:xfrm>
              <a:off x="4111625" y="2084388"/>
              <a:ext cx="192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25" name="Line 93"/>
            <p:cNvSpPr>
              <a:spLocks noChangeShapeType="1"/>
            </p:cNvSpPr>
            <p:nvPr/>
          </p:nvSpPr>
          <p:spPr bwMode="auto">
            <a:xfrm flipH="1">
              <a:off x="7491413" y="4351338"/>
              <a:ext cx="536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26" name="Line 97"/>
            <p:cNvSpPr>
              <a:spLocks noChangeShapeType="1"/>
            </p:cNvSpPr>
            <p:nvPr/>
          </p:nvSpPr>
          <p:spPr bwMode="auto">
            <a:xfrm flipH="1">
              <a:off x="7491413" y="2508250"/>
              <a:ext cx="344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27" name="Line 98"/>
            <p:cNvSpPr>
              <a:spLocks noChangeShapeType="1"/>
            </p:cNvSpPr>
            <p:nvPr/>
          </p:nvSpPr>
          <p:spPr bwMode="auto">
            <a:xfrm flipH="1">
              <a:off x="7491413" y="2584450"/>
              <a:ext cx="384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28" name="Line 99"/>
            <p:cNvSpPr>
              <a:spLocks noChangeShapeType="1"/>
            </p:cNvSpPr>
            <p:nvPr/>
          </p:nvSpPr>
          <p:spPr bwMode="auto">
            <a:xfrm flipH="1">
              <a:off x="7491413" y="2660650"/>
              <a:ext cx="460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29" name="Line 100"/>
            <p:cNvSpPr>
              <a:spLocks noChangeShapeType="1"/>
            </p:cNvSpPr>
            <p:nvPr/>
          </p:nvSpPr>
          <p:spPr bwMode="auto">
            <a:xfrm flipH="1">
              <a:off x="7491413" y="2738438"/>
              <a:ext cx="536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AutoShape 60"/>
            <p:cNvSpPr>
              <a:spLocks noChangeArrowheads="1"/>
            </p:cNvSpPr>
            <p:nvPr/>
          </p:nvSpPr>
          <p:spPr bwMode="auto">
            <a:xfrm>
              <a:off x="5992813" y="1778000"/>
              <a:ext cx="1198562" cy="26987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bg1"/>
                  </a:solidFill>
                </a:rPr>
                <a:t>ENV. IOC</a:t>
              </a:r>
            </a:p>
          </p:txBody>
        </p:sp>
        <p:sp>
          <p:nvSpPr>
            <p:cNvPr id="48" name="AutoShape 61"/>
            <p:cNvSpPr>
              <a:spLocks noChangeArrowheads="1"/>
            </p:cNvSpPr>
            <p:nvPr/>
          </p:nvSpPr>
          <p:spPr bwMode="auto">
            <a:xfrm>
              <a:off x="5992813" y="2236788"/>
              <a:ext cx="1198562" cy="26987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bg1"/>
                  </a:solidFill>
                </a:rPr>
                <a:t>Voltage IOC</a:t>
              </a:r>
            </a:p>
          </p:txBody>
        </p:sp>
        <p:sp>
          <p:nvSpPr>
            <p:cNvPr id="49" name="AutoShape 65"/>
            <p:cNvSpPr>
              <a:spLocks noChangeArrowheads="1"/>
            </p:cNvSpPr>
            <p:nvPr/>
          </p:nvSpPr>
          <p:spPr bwMode="auto">
            <a:xfrm>
              <a:off x="5992813" y="3621088"/>
              <a:ext cx="1198562" cy="26987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DCM IOC</a:t>
              </a:r>
            </a:p>
          </p:txBody>
        </p:sp>
        <p:sp>
          <p:nvSpPr>
            <p:cNvPr id="50" name="AutoShape 66"/>
            <p:cNvSpPr>
              <a:spLocks noChangeArrowheads="1"/>
            </p:cNvSpPr>
            <p:nvPr/>
          </p:nvSpPr>
          <p:spPr bwMode="auto">
            <a:xfrm>
              <a:off x="5992813" y="3275013"/>
              <a:ext cx="1198562" cy="26987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FEB IOC</a:t>
              </a:r>
            </a:p>
          </p:txBody>
        </p:sp>
        <p:sp>
          <p:nvSpPr>
            <p:cNvPr id="51" name="AutoShape 71"/>
            <p:cNvSpPr>
              <a:spLocks noChangeArrowheads="1"/>
            </p:cNvSpPr>
            <p:nvPr/>
          </p:nvSpPr>
          <p:spPr bwMode="auto">
            <a:xfrm>
              <a:off x="4456113" y="3275013"/>
              <a:ext cx="1198562" cy="2698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FEB Chan Serv</a:t>
              </a:r>
            </a:p>
          </p:txBody>
        </p:sp>
        <p:sp>
          <p:nvSpPr>
            <p:cNvPr id="52" name="AutoShape 73"/>
            <p:cNvSpPr>
              <a:spLocks noChangeArrowheads="1"/>
            </p:cNvSpPr>
            <p:nvPr/>
          </p:nvSpPr>
          <p:spPr bwMode="auto">
            <a:xfrm>
              <a:off x="4448175" y="3619500"/>
              <a:ext cx="1198563" cy="2698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DCM Chan Serv</a:t>
              </a:r>
            </a:p>
          </p:txBody>
        </p:sp>
        <p:sp>
          <p:nvSpPr>
            <p:cNvPr id="53" name="AutoShape 74"/>
            <p:cNvSpPr>
              <a:spLocks noChangeArrowheads="1"/>
            </p:cNvSpPr>
            <p:nvPr/>
          </p:nvSpPr>
          <p:spPr bwMode="auto">
            <a:xfrm>
              <a:off x="4494213" y="2238375"/>
              <a:ext cx="1198562" cy="2698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V Chan Serv</a:t>
              </a:r>
            </a:p>
          </p:txBody>
        </p:sp>
        <p:sp>
          <p:nvSpPr>
            <p:cNvPr id="54" name="AutoShape 75"/>
            <p:cNvSpPr>
              <a:spLocks noChangeArrowheads="1"/>
            </p:cNvSpPr>
            <p:nvPr/>
          </p:nvSpPr>
          <p:spPr bwMode="auto">
            <a:xfrm>
              <a:off x="4494213" y="1778000"/>
              <a:ext cx="1198562" cy="2698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Env. Chan Serv</a:t>
              </a:r>
            </a:p>
          </p:txBody>
        </p:sp>
        <p:cxnSp>
          <p:nvCxnSpPr>
            <p:cNvPr id="41054" name="AutoShape 76"/>
            <p:cNvCxnSpPr>
              <a:cxnSpLocks noChangeShapeType="1"/>
            </p:cNvCxnSpPr>
            <p:nvPr/>
          </p:nvCxnSpPr>
          <p:spPr bwMode="auto">
            <a:xfrm>
              <a:off x="5692775" y="1912938"/>
              <a:ext cx="30003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055" name="AutoShape 77"/>
            <p:cNvCxnSpPr>
              <a:cxnSpLocks noChangeShapeType="1"/>
            </p:cNvCxnSpPr>
            <p:nvPr/>
          </p:nvCxnSpPr>
          <p:spPr bwMode="auto">
            <a:xfrm flipV="1">
              <a:off x="5692775" y="2371725"/>
              <a:ext cx="30003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056" name="AutoShape 78"/>
            <p:cNvCxnSpPr>
              <a:cxnSpLocks noChangeShapeType="1"/>
            </p:cNvCxnSpPr>
            <p:nvPr/>
          </p:nvCxnSpPr>
          <p:spPr bwMode="auto">
            <a:xfrm>
              <a:off x="5654675" y="3409950"/>
              <a:ext cx="33813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057" name="AutoShape 79"/>
            <p:cNvCxnSpPr>
              <a:cxnSpLocks noChangeShapeType="1"/>
            </p:cNvCxnSpPr>
            <p:nvPr/>
          </p:nvCxnSpPr>
          <p:spPr bwMode="auto">
            <a:xfrm>
              <a:off x="5646738" y="3754438"/>
              <a:ext cx="34607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" name="Line 82"/>
            <p:cNvSpPr>
              <a:spLocks noChangeShapeType="1"/>
            </p:cNvSpPr>
            <p:nvPr/>
          </p:nvSpPr>
          <p:spPr bwMode="auto">
            <a:xfrm>
              <a:off x="4304076" y="1700756"/>
              <a:ext cx="0" cy="264867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1059" name="Line 102"/>
            <p:cNvSpPr>
              <a:spLocks noChangeShapeType="1"/>
            </p:cNvSpPr>
            <p:nvPr/>
          </p:nvSpPr>
          <p:spPr bwMode="auto">
            <a:xfrm>
              <a:off x="7219950" y="3390900"/>
              <a:ext cx="193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0" name="Line 103"/>
            <p:cNvSpPr>
              <a:spLocks noChangeShapeType="1"/>
            </p:cNvSpPr>
            <p:nvPr/>
          </p:nvSpPr>
          <p:spPr bwMode="auto">
            <a:xfrm>
              <a:off x="7181850" y="3736975"/>
              <a:ext cx="155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1" name="Line 105"/>
            <p:cNvSpPr>
              <a:spLocks noChangeShapeType="1"/>
            </p:cNvSpPr>
            <p:nvPr/>
          </p:nvSpPr>
          <p:spPr bwMode="auto">
            <a:xfrm>
              <a:off x="7413625" y="3390900"/>
              <a:ext cx="0" cy="1228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62" name="Line 106"/>
            <p:cNvSpPr>
              <a:spLocks noChangeShapeType="1"/>
            </p:cNvSpPr>
            <p:nvPr/>
          </p:nvSpPr>
          <p:spPr bwMode="auto">
            <a:xfrm>
              <a:off x="7337425" y="3736975"/>
              <a:ext cx="0" cy="882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3" name="Line 107"/>
            <p:cNvSpPr>
              <a:spLocks noChangeShapeType="1"/>
            </p:cNvSpPr>
            <p:nvPr/>
          </p:nvSpPr>
          <p:spPr bwMode="auto">
            <a:xfrm flipV="1">
              <a:off x="6799263" y="4619625"/>
              <a:ext cx="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64" name="Line 108"/>
            <p:cNvSpPr>
              <a:spLocks noChangeShapeType="1"/>
            </p:cNvSpPr>
            <p:nvPr/>
          </p:nvSpPr>
          <p:spPr bwMode="auto">
            <a:xfrm flipV="1">
              <a:off x="7951788" y="4619625"/>
              <a:ext cx="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Line 110"/>
            <p:cNvSpPr>
              <a:spLocks noChangeShapeType="1"/>
            </p:cNvSpPr>
            <p:nvPr/>
          </p:nvSpPr>
          <p:spPr bwMode="auto">
            <a:xfrm>
              <a:off x="2921256" y="1700756"/>
              <a:ext cx="0" cy="264867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41066" name="Line 111"/>
            <p:cNvSpPr>
              <a:spLocks noChangeShapeType="1"/>
            </p:cNvSpPr>
            <p:nvPr/>
          </p:nvSpPr>
          <p:spPr bwMode="auto">
            <a:xfrm>
              <a:off x="2919413" y="2084388"/>
              <a:ext cx="269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67" name="Text Box 112"/>
            <p:cNvSpPr txBox="1">
              <a:spLocks noChangeArrowheads="1"/>
            </p:cNvSpPr>
            <p:nvPr/>
          </p:nvSpPr>
          <p:spPr bwMode="auto">
            <a:xfrm rot="-5400000">
              <a:off x="2810669" y="2756694"/>
              <a:ext cx="665163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1000">
                  <a:latin typeface="Century Gothic" pitchFamily="34" charset="0"/>
                </a:rPr>
                <a:t>DCSNet</a:t>
              </a:r>
            </a:p>
          </p:txBody>
        </p:sp>
        <p:sp>
          <p:nvSpPr>
            <p:cNvPr id="69" name="AutoShape 113"/>
            <p:cNvSpPr>
              <a:spLocks noChangeArrowheads="1"/>
            </p:cNvSpPr>
            <p:nvPr/>
          </p:nvSpPr>
          <p:spPr bwMode="auto">
            <a:xfrm>
              <a:off x="3011488" y="5422900"/>
              <a:ext cx="1067380" cy="855940"/>
            </a:xfrm>
            <a:prstGeom prst="flowChartDecision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</a:rPr>
                <a:t>Error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</a:rPr>
                <a:t>Logger</a:t>
              </a:r>
            </a:p>
          </p:txBody>
        </p:sp>
        <p:sp>
          <p:nvSpPr>
            <p:cNvPr id="70" name="AutoShape 114"/>
            <p:cNvSpPr>
              <a:spLocks noChangeArrowheads="1"/>
            </p:cNvSpPr>
            <p:nvPr/>
          </p:nvSpPr>
          <p:spPr bwMode="auto">
            <a:xfrm>
              <a:off x="3052763" y="3889375"/>
              <a:ext cx="1032352" cy="855940"/>
            </a:xfrm>
            <a:prstGeom prst="flowChartDecision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</a:rPr>
                <a:t>Alarm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</a:rPr>
                <a:t>Server</a:t>
              </a:r>
            </a:p>
          </p:txBody>
        </p:sp>
        <p:sp>
          <p:nvSpPr>
            <p:cNvPr id="71" name="AutoShape 115"/>
            <p:cNvSpPr>
              <a:spLocks noChangeArrowheads="1"/>
            </p:cNvSpPr>
            <p:nvPr/>
          </p:nvSpPr>
          <p:spPr bwMode="auto">
            <a:xfrm>
              <a:off x="4306888" y="4914900"/>
              <a:ext cx="1379537" cy="1049338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000"/>
                <a:t>Run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2000"/>
                <a:t>Control</a:t>
              </a:r>
            </a:p>
          </p:txBody>
        </p:sp>
        <p:cxnSp>
          <p:nvCxnSpPr>
            <p:cNvPr id="41077" name="AutoShape 117"/>
            <p:cNvCxnSpPr>
              <a:cxnSpLocks noChangeShapeType="1"/>
            </p:cNvCxnSpPr>
            <p:nvPr/>
          </p:nvCxnSpPr>
          <p:spPr bwMode="auto">
            <a:xfrm>
              <a:off x="4085115" y="4317345"/>
              <a:ext cx="529093" cy="1646893"/>
            </a:xfrm>
            <a:prstGeom prst="bentConnector4">
              <a:avLst>
                <a:gd name="adj1" fmla="val 20958"/>
                <a:gd name="adj2" fmla="val 11388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78" name="AutoShape 118"/>
            <p:cNvCxnSpPr>
              <a:cxnSpLocks noChangeShapeType="1"/>
            </p:cNvCxnSpPr>
            <p:nvPr/>
          </p:nvCxnSpPr>
          <p:spPr bwMode="auto">
            <a:xfrm rot="5400000">
              <a:off x="3218267" y="5072227"/>
              <a:ext cx="677585" cy="237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1079" name="Line 119"/>
            <p:cNvSpPr>
              <a:spLocks noChangeShapeType="1"/>
            </p:cNvSpPr>
            <p:nvPr/>
          </p:nvSpPr>
          <p:spPr bwMode="auto">
            <a:xfrm>
              <a:off x="5686425" y="5426075"/>
              <a:ext cx="230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80" name="Line 120"/>
            <p:cNvSpPr>
              <a:spLocks noChangeShapeType="1"/>
            </p:cNvSpPr>
            <p:nvPr/>
          </p:nvSpPr>
          <p:spPr bwMode="auto">
            <a:xfrm flipV="1">
              <a:off x="5916613" y="4619625"/>
              <a:ext cx="0" cy="806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81" name="Line 121"/>
            <p:cNvSpPr>
              <a:spLocks noChangeShapeType="1"/>
            </p:cNvSpPr>
            <p:nvPr/>
          </p:nvSpPr>
          <p:spPr bwMode="auto">
            <a:xfrm>
              <a:off x="3535363" y="2354263"/>
              <a:ext cx="0" cy="1497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AutoShape 122"/>
            <p:cNvSpPr>
              <a:spLocks noChangeArrowheads="1"/>
            </p:cNvSpPr>
            <p:nvPr/>
          </p:nvSpPr>
          <p:spPr bwMode="auto">
            <a:xfrm>
              <a:off x="2106613" y="5003800"/>
              <a:ext cx="733425" cy="4730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Local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Logger</a:t>
              </a:r>
            </a:p>
          </p:txBody>
        </p:sp>
        <p:sp>
          <p:nvSpPr>
            <p:cNvPr id="78" name="AutoShape 123"/>
            <p:cNvSpPr>
              <a:spLocks noChangeArrowheads="1"/>
            </p:cNvSpPr>
            <p:nvPr/>
          </p:nvSpPr>
          <p:spPr bwMode="auto">
            <a:xfrm>
              <a:off x="2109788" y="5637213"/>
              <a:ext cx="733425" cy="4730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DB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Logger</a:t>
              </a:r>
            </a:p>
          </p:txBody>
        </p:sp>
        <p:cxnSp>
          <p:nvCxnSpPr>
            <p:cNvPr id="41088" name="AutoShape 124"/>
            <p:cNvCxnSpPr>
              <a:cxnSpLocks noChangeShapeType="1"/>
            </p:cNvCxnSpPr>
            <p:nvPr/>
          </p:nvCxnSpPr>
          <p:spPr bwMode="auto">
            <a:xfrm flipH="1" flipV="1">
              <a:off x="2473325" y="5476875"/>
              <a:ext cx="3175" cy="1603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0" name="AutoShape 134"/>
            <p:cNvSpPr>
              <a:spLocks noChangeArrowheads="1"/>
            </p:cNvSpPr>
            <p:nvPr/>
          </p:nvSpPr>
          <p:spPr bwMode="auto">
            <a:xfrm>
              <a:off x="577850" y="1508125"/>
              <a:ext cx="1997075" cy="276542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/>
                <a:t>Client Controls</a:t>
              </a:r>
            </a:p>
          </p:txBody>
        </p:sp>
        <p:sp>
          <p:nvSpPr>
            <p:cNvPr id="81" name="AutoShape 125"/>
            <p:cNvSpPr>
              <a:spLocks noChangeArrowheads="1"/>
            </p:cNvSpPr>
            <p:nvPr/>
          </p:nvSpPr>
          <p:spPr bwMode="auto">
            <a:xfrm>
              <a:off x="1687513" y="1909763"/>
              <a:ext cx="733425" cy="4730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Voltage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Controls</a:t>
              </a:r>
            </a:p>
          </p:txBody>
        </p:sp>
        <p:sp>
          <p:nvSpPr>
            <p:cNvPr id="82" name="AutoShape 126"/>
            <p:cNvSpPr>
              <a:spLocks noChangeArrowheads="1"/>
            </p:cNvSpPr>
            <p:nvPr/>
          </p:nvSpPr>
          <p:spPr bwMode="auto">
            <a:xfrm>
              <a:off x="1687513" y="2455863"/>
              <a:ext cx="733425" cy="4730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Cooling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Controls</a:t>
              </a:r>
            </a:p>
          </p:txBody>
        </p:sp>
        <p:sp>
          <p:nvSpPr>
            <p:cNvPr id="83" name="AutoShape 127"/>
            <p:cNvSpPr>
              <a:spLocks noChangeArrowheads="1"/>
            </p:cNvSpPr>
            <p:nvPr/>
          </p:nvSpPr>
          <p:spPr bwMode="auto">
            <a:xfrm>
              <a:off x="692150" y="1890713"/>
              <a:ext cx="906463" cy="4730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Voltage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Monitoring</a:t>
              </a:r>
            </a:p>
          </p:txBody>
        </p:sp>
        <p:sp>
          <p:nvSpPr>
            <p:cNvPr id="84" name="AutoShape 128"/>
            <p:cNvSpPr>
              <a:spLocks noChangeArrowheads="1"/>
            </p:cNvSpPr>
            <p:nvPr/>
          </p:nvSpPr>
          <p:spPr bwMode="auto">
            <a:xfrm>
              <a:off x="668338" y="2466975"/>
              <a:ext cx="906463" cy="4730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Cooling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Monitoring</a:t>
              </a:r>
            </a:p>
          </p:txBody>
        </p:sp>
        <p:sp>
          <p:nvSpPr>
            <p:cNvPr id="85" name="AutoShape 132"/>
            <p:cNvSpPr>
              <a:spLocks noChangeArrowheads="1"/>
            </p:cNvSpPr>
            <p:nvPr/>
          </p:nvSpPr>
          <p:spPr bwMode="auto">
            <a:xfrm>
              <a:off x="654050" y="3041650"/>
              <a:ext cx="906463" cy="4730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FEB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Monitoring</a:t>
              </a:r>
            </a:p>
          </p:txBody>
        </p:sp>
        <p:sp>
          <p:nvSpPr>
            <p:cNvPr id="86" name="AutoShape 133"/>
            <p:cNvSpPr>
              <a:spLocks noChangeArrowheads="1"/>
            </p:cNvSpPr>
            <p:nvPr/>
          </p:nvSpPr>
          <p:spPr bwMode="auto">
            <a:xfrm>
              <a:off x="669925" y="3608388"/>
              <a:ext cx="906463" cy="4730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  <a:flatTx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DCM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Monitoring</a:t>
              </a:r>
            </a:p>
          </p:txBody>
        </p:sp>
        <p:sp>
          <p:nvSpPr>
            <p:cNvPr id="41110" name="Line 136"/>
            <p:cNvSpPr>
              <a:spLocks noChangeShapeType="1"/>
            </p:cNvSpPr>
            <p:nvPr/>
          </p:nvSpPr>
          <p:spPr bwMode="auto">
            <a:xfrm>
              <a:off x="4302125" y="2354263"/>
              <a:ext cx="269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11" name="Line 137"/>
            <p:cNvSpPr>
              <a:spLocks noChangeShapeType="1"/>
            </p:cNvSpPr>
            <p:nvPr/>
          </p:nvSpPr>
          <p:spPr bwMode="auto">
            <a:xfrm>
              <a:off x="4303713" y="1930400"/>
              <a:ext cx="269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12" name="Line 138"/>
            <p:cNvSpPr>
              <a:spLocks noChangeShapeType="1"/>
            </p:cNvSpPr>
            <p:nvPr/>
          </p:nvSpPr>
          <p:spPr bwMode="auto">
            <a:xfrm>
              <a:off x="4303713" y="34290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113" name="Line 139"/>
            <p:cNvSpPr>
              <a:spLocks noChangeShapeType="1"/>
            </p:cNvSpPr>
            <p:nvPr/>
          </p:nvSpPr>
          <p:spPr bwMode="auto">
            <a:xfrm>
              <a:off x="4303713" y="3736975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114" name="Line 141"/>
            <p:cNvSpPr>
              <a:spLocks noChangeShapeType="1"/>
            </p:cNvSpPr>
            <p:nvPr/>
          </p:nvSpPr>
          <p:spPr bwMode="auto">
            <a:xfrm flipH="1">
              <a:off x="2536825" y="4273550"/>
              <a:ext cx="346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15" name="Line 142"/>
            <p:cNvSpPr>
              <a:spLocks noChangeShapeType="1"/>
            </p:cNvSpPr>
            <p:nvPr/>
          </p:nvSpPr>
          <p:spPr bwMode="auto">
            <a:xfrm>
              <a:off x="2536825" y="4273550"/>
              <a:ext cx="0" cy="692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16" name="Line 152"/>
            <p:cNvSpPr>
              <a:spLocks noChangeShapeType="1"/>
            </p:cNvSpPr>
            <p:nvPr/>
          </p:nvSpPr>
          <p:spPr bwMode="auto">
            <a:xfrm>
              <a:off x="2574925" y="2122488"/>
              <a:ext cx="346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AutoShape 153"/>
            <p:cNvSpPr>
              <a:spLocks noChangeArrowheads="1"/>
            </p:cNvSpPr>
            <p:nvPr/>
          </p:nvSpPr>
          <p:spPr bwMode="auto">
            <a:xfrm>
              <a:off x="1588" y="1930400"/>
              <a:ext cx="546100" cy="406400"/>
            </a:xfrm>
            <a:prstGeom prst="leftArrow">
              <a:avLst>
                <a:gd name="adj1" fmla="val 50000"/>
                <a:gd name="adj2" fmla="val 33594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FNAL</a:t>
              </a:r>
            </a:p>
          </p:txBody>
        </p:sp>
        <p:sp>
          <p:nvSpPr>
            <p:cNvPr id="95" name="AutoShape 154"/>
            <p:cNvSpPr>
              <a:spLocks noChangeArrowheads="1"/>
            </p:cNvSpPr>
            <p:nvPr/>
          </p:nvSpPr>
          <p:spPr bwMode="auto">
            <a:xfrm>
              <a:off x="57150" y="2468563"/>
              <a:ext cx="496888" cy="406400"/>
            </a:xfrm>
            <a:prstGeom prst="leftArrow">
              <a:avLst>
                <a:gd name="adj1" fmla="val 50000"/>
                <a:gd name="adj2" fmla="val 30566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UVA</a:t>
              </a:r>
            </a:p>
          </p:txBody>
        </p:sp>
        <p:sp>
          <p:nvSpPr>
            <p:cNvPr id="96" name="AutoShape 156"/>
            <p:cNvSpPr>
              <a:spLocks noChangeArrowheads="1"/>
            </p:cNvSpPr>
            <p:nvPr/>
          </p:nvSpPr>
          <p:spPr bwMode="auto">
            <a:xfrm>
              <a:off x="39688" y="2984500"/>
              <a:ext cx="496887" cy="406400"/>
            </a:xfrm>
            <a:prstGeom prst="leftArrow">
              <a:avLst>
                <a:gd name="adj1" fmla="val 50000"/>
                <a:gd name="adj2" fmla="val 30566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>
                  <a:solidFill>
                    <a:schemeClr val="bg1"/>
                  </a:solidFill>
                </a:rPr>
                <a:t>Etc.</a:t>
              </a:r>
            </a:p>
          </p:txBody>
        </p:sp>
      </p:grp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A. Norman (U. Virginia)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5FD1A-9DF5-4035-BAAA-FCF22B122014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DCS/DAQ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subsystems share development paths between DCS and DAQ</a:t>
            </a:r>
          </a:p>
          <a:p>
            <a:r>
              <a:rPr lang="en-US" dirty="0" smtClean="0"/>
              <a:t>Primary system is the DCM</a:t>
            </a:r>
          </a:p>
          <a:p>
            <a:pPr lvl="1"/>
            <a:r>
              <a:rPr lang="en-US" dirty="0" smtClean="0"/>
              <a:t>Kernel module developed to support both data stacks and monitoring data stacks</a:t>
            </a:r>
          </a:p>
          <a:p>
            <a:pPr lvl="1"/>
            <a:r>
              <a:rPr lang="en-US" dirty="0" smtClean="0"/>
              <a:t>Client apps are being developed for both data path and </a:t>
            </a:r>
            <a:r>
              <a:rPr lang="en-US" dirty="0" err="1" smtClean="0"/>
              <a:t>dcs</a:t>
            </a:r>
            <a:r>
              <a:rPr lang="en-US" dirty="0" smtClean="0"/>
              <a:t> path in tandem</a:t>
            </a:r>
          </a:p>
          <a:p>
            <a:pPr lvl="1"/>
            <a:r>
              <a:rPr lang="en-US" dirty="0" smtClean="0"/>
              <a:t>This inherits down to the FEB level since the DCM is the transport mechanism for talking to the FEBs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DA78-D4FD-4F76-85B5-F740C07AFB1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17675" y="258763"/>
            <a:ext cx="6897688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Detector Controls &amp; Monitoring: Status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49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Full system design established</a:t>
            </a:r>
          </a:p>
          <a:p>
            <a:pPr lvl="1" eaLnBrk="1" hangingPunct="1"/>
            <a:r>
              <a:rPr lang="en-US" sz="2400" dirty="0" smtClean="0"/>
              <a:t>Heavily leveraged off of EPICs libraries</a:t>
            </a:r>
          </a:p>
          <a:p>
            <a:pPr lvl="1" eaLnBrk="1" hangingPunct="1"/>
            <a:r>
              <a:rPr lang="en-US" sz="2400" dirty="0" smtClean="0"/>
              <a:t>Designs for specific hardware readout exist where hardware has been established</a:t>
            </a:r>
          </a:p>
          <a:p>
            <a:pPr lvl="1" eaLnBrk="1" hangingPunct="1"/>
            <a:r>
              <a:rPr lang="en-US" sz="2400" dirty="0" smtClean="0"/>
              <a:t>Preliminary [generic] designs for hardware readout exist where hardware has not been finalized</a:t>
            </a:r>
          </a:p>
          <a:p>
            <a:pPr lvl="1" eaLnBrk="1" hangingPunct="1"/>
            <a:r>
              <a:rPr lang="en-US" sz="2400" dirty="0" smtClean="0"/>
              <a:t>Prototype [standalone] readouts have been developed or leveraged for key systems still being evaluated</a:t>
            </a:r>
          </a:p>
          <a:p>
            <a:pPr lvl="1" eaLnBrk="1" hangingPunct="1"/>
            <a:r>
              <a:rPr lang="en-US" sz="2400" dirty="0" smtClean="0"/>
              <a:t>Implementations of some subsystems have been started</a:t>
            </a:r>
          </a:p>
          <a:p>
            <a:pPr lvl="2"/>
            <a:r>
              <a:rPr lang="en-US" sz="2000" dirty="0" smtClean="0"/>
              <a:t>Completion requires final hardware choices</a:t>
            </a:r>
          </a:p>
          <a:p>
            <a:pPr lvl="2"/>
            <a:r>
              <a:rPr lang="en-US" sz="2000" dirty="0" smtClean="0"/>
              <a:t>Completion requires final DAQ interaction specifications  </a:t>
            </a:r>
          </a:p>
          <a:p>
            <a:r>
              <a:rPr lang="en-US" dirty="0" smtClean="0"/>
              <a:t>DCS design is approximately 90% complete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16-18, 2009 Director's CD-3b Review </a:t>
            </a:r>
            <a:endParaRPr lang="en-US">
              <a:latin typeface="Arial" pitchFamily="34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A.Norman, WBS 2.7.4 Manager</a:t>
            </a:r>
            <a:endParaRPr lang="en-US" sz="1000" dirty="0" smtClean="0">
              <a:latin typeface="Arial" pitchFamily="34" charset="0"/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3EB3A-A612-4BD9-99E6-07DB94160F70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1987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Detector Mass Based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4E88F-88D0-4B44-B53B-40B60D0E6C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34938"/>
            <a:ext cx="6629400" cy="1066800"/>
          </a:xfrm>
        </p:spPr>
        <p:txBody>
          <a:bodyPr/>
          <a:lstStyle/>
          <a:p>
            <a:pPr eaLnBrk="1" hangingPunct="1"/>
            <a:r>
              <a:rPr lang="en-US" smtClean="0"/>
              <a:t>DCS Fieldpoint Readouts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12838"/>
            <a:ext cx="8229600" cy="185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detector hall monitoring, rack monitoring, the water cooling/pumping system controls, and misc sensors &amp; systems  are accessed through a common National Instruments Compact Fieldpoint station                        for each detector di-block.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Stations backplanes are instrumented  with 8 pods                             yielding  96-120 channels of  controls or  monitoring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 break down of instrumentation  types is: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22263" y="3071813"/>
          <a:ext cx="8517472" cy="3420115"/>
        </p:xfrm>
        <a:graphic>
          <a:graphicData uri="http://schemas.openxmlformats.org/drawingml/2006/table">
            <a:tbl>
              <a:tblPr/>
              <a:tblGrid>
                <a:gridCol w="3363324"/>
                <a:gridCol w="722292"/>
                <a:gridCol w="779037"/>
                <a:gridCol w="952157"/>
                <a:gridCol w="1281083"/>
                <a:gridCol w="1419579"/>
              </a:tblGrid>
              <a:tr h="463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"/>
                          <a:ea typeface="MS Mincho"/>
                          <a:cs typeface="Times New Roman"/>
                        </a:rPr>
                        <a:t>Pod Type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"/>
                          <a:ea typeface="MS Mincho"/>
                          <a:cs typeface="Times New Roman"/>
                        </a:rPr>
                        <a:t>Slot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"/>
                          <a:ea typeface="MS Mincho"/>
                          <a:cs typeface="Times New Roman"/>
                        </a:rPr>
                        <a:t>Units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"/>
                          <a:ea typeface="MS Mincho"/>
                          <a:cs typeface="Times New Roman"/>
                        </a:rPr>
                        <a:t>Chan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"/>
                          <a:ea typeface="MS Mincho"/>
                          <a:cs typeface="Times New Roman"/>
                        </a:rPr>
                        <a:t>Total Chan.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"/>
                          <a:ea typeface="MS Mincho"/>
                          <a:cs typeface="Times New Roman"/>
                        </a:rPr>
                        <a:t>System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8 slot back plane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-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-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-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-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Base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Ethernet Control Interface module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-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-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Comm.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24 VDC, 120W</a:t>
                      </a:r>
                      <a:r>
                        <a:rPr lang="en-US" sz="1400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 rail mount supply (PS-5)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Rack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-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-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Sensor</a:t>
                      </a:r>
                      <a:r>
                        <a:rPr lang="en-US" sz="1400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 Power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3 wire RTD input 16bit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Cooling/Env.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10-30V Digital In/Out Module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2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8 (4/4)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Cooling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12-24V Digital Counter Module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3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Cooling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24V sinking Digital Input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4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32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32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Env/Cooling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16bit Analog Input (0-10V)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5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16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16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Env/Cooling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8</a:t>
                      </a:r>
                      <a:r>
                        <a:rPr lang="en-US" sz="1400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 Chan Strain Gage Input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6/7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16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Block</a:t>
                      </a:r>
                      <a:r>
                        <a:rPr lang="en-US" sz="1400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 Stress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Open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32max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32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Misc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32"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Total: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120/96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9313" y="1690688"/>
            <a:ext cx="1617662" cy="139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94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2159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05BD0-54B9-4002-B91B-69DD1DF3C012}" type="slidenum">
              <a:rPr lang="en-US" smtClean="0">
                <a:latin typeface="Arial" pitchFamily="34" charset="0"/>
              </a:rPr>
              <a:pPr>
                <a:defRPr/>
              </a:pPr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9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 Norman (U. Virginia)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8075" y="1143000"/>
            <a:ext cx="23764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50" y="2743200"/>
            <a:ext cx="26860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DCS Fieldpoint Readouts</a:t>
            </a:r>
          </a:p>
        </p:txBody>
      </p:sp>
      <p:sp>
        <p:nvSpPr>
          <p:cNvPr id="23557" name="Content Placeholder 7"/>
          <p:cNvSpPr>
            <a:spLocks noGrp="1"/>
          </p:cNvSpPr>
          <p:nvPr>
            <p:ph idx="1"/>
          </p:nvPr>
        </p:nvSpPr>
        <p:spPr>
          <a:xfrm>
            <a:off x="407988" y="1166813"/>
            <a:ext cx="8229600" cy="5126037"/>
          </a:xfrm>
        </p:spPr>
        <p:txBody>
          <a:bodyPr/>
          <a:lstStyle/>
          <a:p>
            <a:r>
              <a:rPr lang="en-US" sz="2400" smtClean="0"/>
              <a:t>PS-5 24V power supply (external) used to                        power sensors, providing up to 120W for                    additional instrumentation on water cooling                           plant and optionally for timing/sync units.</a:t>
            </a:r>
          </a:p>
          <a:p>
            <a:r>
              <a:rPr lang="en-US" sz="2400" smtClean="0"/>
              <a:t>Provides integrated RS485 controller/bus</a:t>
            </a:r>
          </a:p>
          <a:p>
            <a:r>
              <a:rPr lang="en-US" sz="2400" smtClean="0"/>
              <a:t>Failsafe and disconnected operation                                        permitted through onboard program cycle</a:t>
            </a:r>
          </a:p>
          <a:p>
            <a:pPr lvl="1"/>
            <a:r>
              <a:rPr lang="en-US" sz="2000" smtClean="0"/>
              <a:t>Ensures network outage does not crash all readouts</a:t>
            </a:r>
          </a:p>
          <a:p>
            <a:pPr lvl="1"/>
            <a:r>
              <a:rPr lang="en-US" sz="2000" smtClean="0"/>
              <a:t>Buffered readouts permit level-0 filtering of data                                 and short term storage of some parameters</a:t>
            </a:r>
          </a:p>
          <a:p>
            <a:r>
              <a:rPr lang="en-US" sz="2400" smtClean="0"/>
              <a:t>Labview and OPC server options for local maintenance and hardware debugging.</a:t>
            </a:r>
          </a:p>
          <a:p>
            <a:r>
              <a:rPr lang="en-US" sz="2400" smtClean="0"/>
              <a:t>Product support lifetime 10+ years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26EF6-FD49-4B6A-806D-BB1A750F7E9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5763" y="4748213"/>
            <a:ext cx="2211387" cy="2778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Includes RS485/232 controllers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8317706" y="4385469"/>
            <a:ext cx="334963" cy="3143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Monitoring Station Placement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smtClean="0"/>
              <a:t>A. Norman (U. Virginia)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9F105-16AA-4056-A45B-780379C927D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4034" name="Picture 2"/>
          <p:cNvPicPr>
            <a:picLocks noGrp="1" noChangeArrowheads="1"/>
          </p:cNvPicPr>
          <p:nvPr>
            <p:ph idx="1"/>
          </p:nvPr>
        </p:nvPicPr>
        <p:blipFill>
          <a:blip r:embed="rId3"/>
          <a:srcRect b="-1259"/>
          <a:stretch>
            <a:fillRect/>
          </a:stretch>
        </p:blipFill>
        <p:spPr>
          <a:xfrm>
            <a:off x="579438" y="1463675"/>
            <a:ext cx="7939087" cy="4983163"/>
          </a:xfrm>
        </p:spPr>
      </p:pic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592138" y="1471613"/>
            <a:ext cx="7937500" cy="4992687"/>
            <a:chOff x="228600" y="1284288"/>
            <a:chExt cx="8677275" cy="4920922"/>
          </a:xfrm>
        </p:grpSpPr>
        <p:grpSp>
          <p:nvGrpSpPr>
            <p:cNvPr id="3" name="Group 163"/>
            <p:cNvGrpSpPr>
              <a:grpSpLocks/>
            </p:cNvGrpSpPr>
            <p:nvPr/>
          </p:nvGrpSpPr>
          <p:grpSpPr bwMode="auto">
            <a:xfrm>
              <a:off x="228600" y="3505200"/>
              <a:ext cx="8626475" cy="2700010"/>
              <a:chOff x="228600" y="3505200"/>
              <a:chExt cx="8626475" cy="2700010"/>
            </a:xfrm>
          </p:grpSpPr>
          <p:pic>
            <p:nvPicPr>
              <p:cNvPr id="24688" name="Picture 5" descr="de plan-s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8600" y="3797295"/>
                <a:ext cx="8626475" cy="2060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8" name="Rectangle 157"/>
              <p:cNvSpPr/>
              <p:nvPr/>
            </p:nvSpPr>
            <p:spPr>
              <a:xfrm>
                <a:off x="4010156" y="4305687"/>
                <a:ext cx="262054" cy="1104665"/>
              </a:xfrm>
              <a:prstGeom prst="rect">
                <a:avLst/>
              </a:prstGeom>
              <a:solidFill>
                <a:srgbClr val="00B0F0">
                  <a:alpha val="39000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739425" y="4326028"/>
                <a:ext cx="262054" cy="1079630"/>
              </a:xfrm>
              <a:prstGeom prst="rect">
                <a:avLst/>
              </a:prstGeom>
              <a:solidFill>
                <a:srgbClr val="FFC000">
                  <a:alpha val="39000"/>
                </a:srgb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691" name="TextBox 159"/>
              <p:cNvSpPr txBox="1">
                <a:spLocks noChangeArrowheads="1"/>
              </p:cNvSpPr>
              <p:nvPr/>
            </p:nvSpPr>
            <p:spPr bwMode="auto">
              <a:xfrm>
                <a:off x="8062912" y="5943600"/>
                <a:ext cx="63991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Zone 1</a:t>
                </a:r>
              </a:p>
            </p:txBody>
          </p:sp>
          <p:sp>
            <p:nvSpPr>
              <p:cNvPr id="24692" name="TextBox 160"/>
              <p:cNvSpPr txBox="1">
                <a:spLocks noChangeArrowheads="1"/>
              </p:cNvSpPr>
              <p:nvPr/>
            </p:nvSpPr>
            <p:spPr bwMode="auto">
              <a:xfrm>
                <a:off x="3599700" y="5914103"/>
                <a:ext cx="71846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Zone 17</a:t>
                </a:r>
              </a:p>
            </p:txBody>
          </p:sp>
          <p:sp>
            <p:nvSpPr>
              <p:cNvPr id="24693" name="TextBox 161"/>
              <p:cNvSpPr txBox="1">
                <a:spLocks noChangeArrowheads="1"/>
              </p:cNvSpPr>
              <p:nvPr/>
            </p:nvSpPr>
            <p:spPr bwMode="auto">
              <a:xfrm>
                <a:off x="2697849" y="3505200"/>
                <a:ext cx="71686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Zone 40</a:t>
                </a:r>
              </a:p>
            </p:txBody>
          </p:sp>
          <p:sp>
            <p:nvSpPr>
              <p:cNvPr id="24694" name="TextBox 162"/>
              <p:cNvSpPr txBox="1">
                <a:spLocks noChangeArrowheads="1"/>
              </p:cNvSpPr>
              <p:nvPr/>
            </p:nvSpPr>
            <p:spPr bwMode="auto">
              <a:xfrm>
                <a:off x="8062912" y="3505200"/>
                <a:ext cx="63831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Zone 2</a:t>
                </a:r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4575914" y="4291605"/>
              <a:ext cx="262054" cy="1103100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84358" y="4311946"/>
              <a:ext cx="262054" cy="1078066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136467" y="4282217"/>
              <a:ext cx="262053" cy="1103100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55323" y="4300993"/>
              <a:ext cx="262053" cy="1079630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97018" y="4300993"/>
              <a:ext cx="260318" cy="1104665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424552" y="4321334"/>
              <a:ext cx="262053" cy="1079630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247158" y="4300993"/>
              <a:ext cx="262053" cy="1104665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76427" y="4321334"/>
              <a:ext cx="260318" cy="1079630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797297" y="4291605"/>
              <a:ext cx="262054" cy="1103100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26566" y="4311946"/>
              <a:ext cx="262054" cy="1078066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357849" y="4300993"/>
              <a:ext cx="262053" cy="1104665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087118" y="4321334"/>
              <a:ext cx="262053" cy="1079630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907988" y="4291605"/>
              <a:ext cx="262054" cy="1103100"/>
            </a:xfrm>
            <a:prstGeom prst="rect">
              <a:avLst/>
            </a:prstGeom>
            <a:solidFill>
              <a:srgbClr val="00B0F0">
                <a:alpha val="39000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637257" y="4311946"/>
              <a:ext cx="262054" cy="1078066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187397" y="4300993"/>
              <a:ext cx="262053" cy="1079630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" name="Group 162"/>
            <p:cNvGrpSpPr>
              <a:grpSpLocks/>
            </p:cNvGrpSpPr>
            <p:nvPr/>
          </p:nvGrpSpPr>
          <p:grpSpPr bwMode="auto">
            <a:xfrm>
              <a:off x="239713" y="1284288"/>
              <a:ext cx="8666162" cy="1992312"/>
              <a:chOff x="239713" y="1284288"/>
              <a:chExt cx="8666162" cy="1992312"/>
            </a:xfrm>
          </p:grpSpPr>
          <p:pic>
            <p:nvPicPr>
              <p:cNvPr id="24660" name="Picture 6" descr="de-sec-sm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9713" y="1284288"/>
                <a:ext cx="8666162" cy="1763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" name="Rectangle 129"/>
              <p:cNvSpPr/>
              <p:nvPr/>
            </p:nvSpPr>
            <p:spPr>
              <a:xfrm>
                <a:off x="4171554" y="1784986"/>
                <a:ext cx="223873" cy="1115617"/>
              </a:xfrm>
              <a:prstGeom prst="rect">
                <a:avLst/>
              </a:prstGeom>
              <a:solidFill>
                <a:srgbClr val="0070C0">
                  <a:alpha val="39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129"/>
              <p:cNvGrpSpPr>
                <a:grpSpLocks/>
              </p:cNvGrpSpPr>
              <p:nvPr/>
            </p:nvGrpSpPr>
            <p:grpSpPr bwMode="auto">
              <a:xfrm>
                <a:off x="4410188" y="1785228"/>
                <a:ext cx="461958" cy="1115117"/>
                <a:chOff x="3219454" y="1794770"/>
                <a:chExt cx="461958" cy="1115117"/>
              </a:xfrm>
            </p:grpSpPr>
            <p:sp>
              <p:nvSpPr>
                <p:cNvPr id="155" name="Rectangle 154"/>
                <p:cNvSpPr/>
                <p:nvPr/>
              </p:nvSpPr>
              <p:spPr>
                <a:xfrm>
                  <a:off x="3216841" y="1794529"/>
                  <a:ext cx="222138" cy="1115618"/>
                </a:xfrm>
                <a:prstGeom prst="rect">
                  <a:avLst/>
                </a:prstGeom>
                <a:solidFill>
                  <a:srgbClr val="FFC000">
                    <a:alpha val="39000"/>
                  </a:srgbClr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3458069" y="1794529"/>
                  <a:ext cx="223874" cy="1115618"/>
                </a:xfrm>
                <a:prstGeom prst="rect">
                  <a:avLst/>
                </a:prstGeom>
                <a:solidFill>
                  <a:srgbClr val="0070C0">
                    <a:alpha val="39000"/>
                  </a:srgbClr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32"/>
              <p:cNvGrpSpPr>
                <a:grpSpLocks/>
              </p:cNvGrpSpPr>
              <p:nvPr/>
            </p:nvGrpSpPr>
            <p:grpSpPr bwMode="auto">
              <a:xfrm>
                <a:off x="4895998" y="1785212"/>
                <a:ext cx="461958" cy="1115117"/>
                <a:chOff x="3219454" y="1794770"/>
                <a:chExt cx="461958" cy="1115117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3218694" y="1794544"/>
                  <a:ext cx="216932" cy="1115618"/>
                </a:xfrm>
                <a:prstGeom prst="rect">
                  <a:avLst/>
                </a:prstGeom>
                <a:solidFill>
                  <a:srgbClr val="FFC000">
                    <a:alpha val="39000"/>
                  </a:srgbClr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3454716" y="1794544"/>
                  <a:ext cx="223874" cy="1115618"/>
                </a:xfrm>
                <a:prstGeom prst="rect">
                  <a:avLst/>
                </a:prstGeom>
                <a:solidFill>
                  <a:srgbClr val="0070C0">
                    <a:alpha val="39000"/>
                  </a:srgbClr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35"/>
              <p:cNvGrpSpPr>
                <a:grpSpLocks/>
              </p:cNvGrpSpPr>
              <p:nvPr/>
            </p:nvGrpSpPr>
            <p:grpSpPr bwMode="auto">
              <a:xfrm>
                <a:off x="5367519" y="1789959"/>
                <a:ext cx="461958" cy="1115117"/>
                <a:chOff x="3219454" y="1794770"/>
                <a:chExt cx="461958" cy="1115117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3219217" y="1794491"/>
                  <a:ext cx="218667" cy="1115619"/>
                </a:xfrm>
                <a:prstGeom prst="rect">
                  <a:avLst/>
                </a:prstGeom>
                <a:solidFill>
                  <a:srgbClr val="FFC000">
                    <a:alpha val="39000"/>
                  </a:srgbClr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3456975" y="1794491"/>
                  <a:ext cx="223873" cy="1115619"/>
                </a:xfrm>
                <a:prstGeom prst="rect">
                  <a:avLst/>
                </a:prstGeom>
                <a:solidFill>
                  <a:srgbClr val="0070C0">
                    <a:alpha val="39000"/>
                  </a:srgbClr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25"/>
              <p:cNvGrpSpPr>
                <a:grpSpLocks/>
              </p:cNvGrpSpPr>
              <p:nvPr/>
            </p:nvGrpSpPr>
            <p:grpSpPr bwMode="auto">
              <a:xfrm>
                <a:off x="5843723" y="1785245"/>
                <a:ext cx="461958" cy="1115117"/>
                <a:chOff x="3219454" y="1794770"/>
                <a:chExt cx="461958" cy="1115117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3216792" y="1794511"/>
                  <a:ext cx="222138" cy="1115618"/>
                </a:xfrm>
                <a:prstGeom prst="rect">
                  <a:avLst/>
                </a:prstGeom>
                <a:solidFill>
                  <a:srgbClr val="FFC000">
                    <a:alpha val="39000"/>
                  </a:srgbClr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3458020" y="1794511"/>
                  <a:ext cx="223874" cy="1115618"/>
                </a:xfrm>
                <a:prstGeom prst="rect">
                  <a:avLst/>
                </a:prstGeom>
                <a:solidFill>
                  <a:srgbClr val="0070C0">
                    <a:alpha val="39000"/>
                  </a:srgbClr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26"/>
              <p:cNvGrpSpPr>
                <a:grpSpLocks/>
              </p:cNvGrpSpPr>
              <p:nvPr/>
            </p:nvGrpSpPr>
            <p:grpSpPr bwMode="auto">
              <a:xfrm>
                <a:off x="6329533" y="1785229"/>
                <a:ext cx="461958" cy="1115117"/>
                <a:chOff x="3219454" y="1794770"/>
                <a:chExt cx="461958" cy="1115117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3218645" y="1794527"/>
                  <a:ext cx="220403" cy="1115618"/>
                </a:xfrm>
                <a:prstGeom prst="rect">
                  <a:avLst/>
                </a:prstGeom>
                <a:solidFill>
                  <a:srgbClr val="FFC000">
                    <a:alpha val="39000"/>
                  </a:srgbClr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3458138" y="1794527"/>
                  <a:ext cx="223874" cy="1115618"/>
                </a:xfrm>
                <a:prstGeom prst="rect">
                  <a:avLst/>
                </a:prstGeom>
                <a:solidFill>
                  <a:srgbClr val="0070C0">
                    <a:alpha val="39000"/>
                  </a:srgbClr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3" name="Group 129"/>
              <p:cNvGrpSpPr>
                <a:grpSpLocks/>
              </p:cNvGrpSpPr>
              <p:nvPr/>
            </p:nvGrpSpPr>
            <p:grpSpPr bwMode="auto">
              <a:xfrm>
                <a:off x="6805833" y="1785229"/>
                <a:ext cx="461958" cy="1115117"/>
                <a:chOff x="3219454" y="1794770"/>
                <a:chExt cx="461958" cy="1115117"/>
              </a:xfrm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3219595" y="1794527"/>
                  <a:ext cx="218667" cy="1115618"/>
                </a:xfrm>
                <a:prstGeom prst="rect">
                  <a:avLst/>
                </a:prstGeom>
                <a:solidFill>
                  <a:srgbClr val="FFC000">
                    <a:alpha val="39000"/>
                  </a:srgbClr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3457352" y="1794527"/>
                  <a:ext cx="223874" cy="1115618"/>
                </a:xfrm>
                <a:prstGeom prst="rect">
                  <a:avLst/>
                </a:prstGeom>
                <a:solidFill>
                  <a:srgbClr val="0070C0">
                    <a:alpha val="39000"/>
                  </a:srgbClr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32"/>
              <p:cNvGrpSpPr>
                <a:grpSpLocks/>
              </p:cNvGrpSpPr>
              <p:nvPr/>
            </p:nvGrpSpPr>
            <p:grpSpPr bwMode="auto">
              <a:xfrm>
                <a:off x="7291643" y="1785213"/>
                <a:ext cx="461958" cy="1115117"/>
                <a:chOff x="3219454" y="1794770"/>
                <a:chExt cx="461958" cy="1115117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3219713" y="1794543"/>
                  <a:ext cx="218667" cy="1115618"/>
                </a:xfrm>
                <a:prstGeom prst="rect">
                  <a:avLst/>
                </a:prstGeom>
                <a:solidFill>
                  <a:srgbClr val="FFC000">
                    <a:alpha val="39000"/>
                  </a:srgbClr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3457470" y="1794543"/>
                  <a:ext cx="223874" cy="1115618"/>
                </a:xfrm>
                <a:prstGeom prst="rect">
                  <a:avLst/>
                </a:prstGeom>
                <a:solidFill>
                  <a:srgbClr val="0070C0">
                    <a:alpha val="39000"/>
                  </a:srgbClr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135"/>
              <p:cNvGrpSpPr>
                <a:grpSpLocks/>
              </p:cNvGrpSpPr>
              <p:nvPr/>
            </p:nvGrpSpPr>
            <p:grpSpPr bwMode="auto">
              <a:xfrm>
                <a:off x="7763164" y="1785197"/>
                <a:ext cx="461958" cy="1115117"/>
                <a:chOff x="3219454" y="1794770"/>
                <a:chExt cx="461958" cy="1115117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3216765" y="1794559"/>
                  <a:ext cx="222138" cy="1115618"/>
                </a:xfrm>
                <a:prstGeom prst="rect">
                  <a:avLst/>
                </a:prstGeom>
                <a:solidFill>
                  <a:srgbClr val="FFC000">
                    <a:alpha val="39000"/>
                  </a:srgbClr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3457992" y="1794559"/>
                  <a:ext cx="223874" cy="1115618"/>
                </a:xfrm>
                <a:prstGeom prst="rect">
                  <a:avLst/>
                </a:prstGeom>
                <a:solidFill>
                  <a:srgbClr val="0070C0">
                    <a:alpha val="39000"/>
                  </a:srgbClr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4670" name="TextBox 138"/>
              <p:cNvSpPr txBox="1">
                <a:spLocks noChangeArrowheads="1"/>
              </p:cNvSpPr>
              <p:nvPr/>
            </p:nvSpPr>
            <p:spPr bwMode="auto">
              <a:xfrm>
                <a:off x="7770656" y="3014990"/>
                <a:ext cx="639919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Zone 1</a:t>
                </a:r>
              </a:p>
            </p:txBody>
          </p:sp>
          <p:sp>
            <p:nvSpPr>
              <p:cNvPr id="24671" name="TextBox 139"/>
              <p:cNvSpPr txBox="1">
                <a:spLocks noChangeArrowheads="1"/>
              </p:cNvSpPr>
              <p:nvPr/>
            </p:nvSpPr>
            <p:spPr bwMode="auto">
              <a:xfrm>
                <a:off x="4097591" y="3005159"/>
                <a:ext cx="71846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Zone 17</a:t>
                </a:r>
              </a:p>
            </p:txBody>
          </p:sp>
        </p:grpSp>
        <p:sp>
          <p:nvSpPr>
            <p:cNvPr id="104" name="Octagon 103"/>
            <p:cNvSpPr/>
            <p:nvPr/>
          </p:nvSpPr>
          <p:spPr>
            <a:xfrm>
              <a:off x="6338887" y="5367338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Octagon 104"/>
            <p:cNvSpPr/>
            <p:nvPr/>
          </p:nvSpPr>
          <p:spPr>
            <a:xfrm>
              <a:off x="6619888" y="5372085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ctagon 105"/>
            <p:cNvSpPr/>
            <p:nvPr/>
          </p:nvSpPr>
          <p:spPr>
            <a:xfrm>
              <a:off x="6900905" y="5381611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Octagon 106"/>
            <p:cNvSpPr/>
            <p:nvPr/>
          </p:nvSpPr>
          <p:spPr>
            <a:xfrm>
              <a:off x="7177159" y="5381611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ctagon 107"/>
            <p:cNvSpPr/>
            <p:nvPr/>
          </p:nvSpPr>
          <p:spPr>
            <a:xfrm>
              <a:off x="7453413" y="5381611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ctagon 108"/>
            <p:cNvSpPr/>
            <p:nvPr/>
          </p:nvSpPr>
          <p:spPr>
            <a:xfrm>
              <a:off x="7729651" y="5381595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ctagon 109"/>
            <p:cNvSpPr/>
            <p:nvPr/>
          </p:nvSpPr>
          <p:spPr>
            <a:xfrm>
              <a:off x="8005905" y="5376832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ctagon 110"/>
            <p:cNvSpPr/>
            <p:nvPr/>
          </p:nvSpPr>
          <p:spPr>
            <a:xfrm>
              <a:off x="8277396" y="5381595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ctagon 111"/>
            <p:cNvSpPr/>
            <p:nvPr/>
          </p:nvSpPr>
          <p:spPr>
            <a:xfrm>
              <a:off x="4138365" y="5353033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ctagon 112"/>
            <p:cNvSpPr/>
            <p:nvPr/>
          </p:nvSpPr>
          <p:spPr>
            <a:xfrm>
              <a:off x="4419366" y="5357780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ctagon 113"/>
            <p:cNvSpPr/>
            <p:nvPr/>
          </p:nvSpPr>
          <p:spPr>
            <a:xfrm>
              <a:off x="4700383" y="5367306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ctagon 114"/>
            <p:cNvSpPr/>
            <p:nvPr/>
          </p:nvSpPr>
          <p:spPr>
            <a:xfrm>
              <a:off x="4976637" y="5367306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ctagon 115"/>
            <p:cNvSpPr/>
            <p:nvPr/>
          </p:nvSpPr>
          <p:spPr>
            <a:xfrm>
              <a:off x="5252891" y="5367306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ctagon 116"/>
            <p:cNvSpPr/>
            <p:nvPr/>
          </p:nvSpPr>
          <p:spPr>
            <a:xfrm>
              <a:off x="5529129" y="5367290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ctagon 117"/>
            <p:cNvSpPr/>
            <p:nvPr/>
          </p:nvSpPr>
          <p:spPr>
            <a:xfrm>
              <a:off x="5805383" y="5362527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ctagon 118"/>
            <p:cNvSpPr/>
            <p:nvPr/>
          </p:nvSpPr>
          <p:spPr>
            <a:xfrm>
              <a:off x="6076874" y="5367290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ctagon 119"/>
            <p:cNvSpPr/>
            <p:nvPr/>
          </p:nvSpPr>
          <p:spPr>
            <a:xfrm>
              <a:off x="3857300" y="5362511"/>
              <a:ext cx="76200" cy="76200"/>
            </a:xfrm>
            <a:prstGeom prst="oc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 rot="16200000" flipV="1">
              <a:off x="3495570" y="5521302"/>
              <a:ext cx="810505" cy="347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653" name="TextBox 121"/>
            <p:cNvSpPr txBox="1">
              <a:spLocks noChangeArrowheads="1"/>
            </p:cNvSpPr>
            <p:nvPr/>
          </p:nvSpPr>
          <p:spPr bwMode="auto">
            <a:xfrm>
              <a:off x="4936224" y="5943600"/>
              <a:ext cx="14686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Monitoring Stations</a:t>
              </a:r>
            </a:p>
          </p:txBody>
        </p:sp>
        <p:cxnSp>
          <p:nvCxnSpPr>
            <p:cNvPr id="123" name="Straight Arrow Connector 122"/>
            <p:cNvCxnSpPr>
              <a:stCxn id="24653" idx="1"/>
            </p:cNvCxnSpPr>
            <p:nvPr/>
          </p:nvCxnSpPr>
          <p:spPr>
            <a:xfrm rot="10800000">
              <a:off x="4421459" y="5410352"/>
              <a:ext cx="515430" cy="6634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24653" idx="3"/>
              <a:endCxn id="0" idx="0"/>
            </p:cNvCxnSpPr>
            <p:nvPr/>
          </p:nvCxnSpPr>
          <p:spPr>
            <a:xfrm flipV="1">
              <a:off x="6405084" y="5382188"/>
              <a:ext cx="518902" cy="6915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24691" idx="0"/>
            </p:cNvCxnSpPr>
            <p:nvPr/>
          </p:nvCxnSpPr>
          <p:spPr>
            <a:xfrm rot="16200000" flipV="1">
              <a:off x="7949103" y="5509509"/>
              <a:ext cx="801117" cy="676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24694" idx="2"/>
            </p:cNvCxnSpPr>
            <p:nvPr/>
          </p:nvCxnSpPr>
          <p:spPr>
            <a:xfrm rot="5400000">
              <a:off x="7946671" y="4136586"/>
              <a:ext cx="804246" cy="65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16200000" flipV="1">
              <a:off x="3987352" y="2701491"/>
              <a:ext cx="567980" cy="399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24670" idx="0"/>
            </p:cNvCxnSpPr>
            <p:nvPr/>
          </p:nvCxnSpPr>
          <p:spPr>
            <a:xfrm rot="5400000" flipH="1" flipV="1">
              <a:off x="7833589" y="2742585"/>
              <a:ext cx="528862" cy="15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013" y="1520825"/>
            <a:ext cx="615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200" y="3087688"/>
            <a:ext cx="230663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8888" y="1868488"/>
            <a:ext cx="2198687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itle 7"/>
          <p:cNvSpPr>
            <a:spLocks noGrp="1"/>
          </p:cNvSpPr>
          <p:nvPr>
            <p:ph type="title"/>
          </p:nvPr>
        </p:nvSpPr>
        <p:spPr>
          <a:xfrm>
            <a:off x="1627188" y="265113"/>
            <a:ext cx="4548187" cy="619125"/>
          </a:xfrm>
        </p:spPr>
        <p:txBody>
          <a:bodyPr/>
          <a:lstStyle/>
          <a:p>
            <a:r>
              <a:rPr lang="en-US" sz="2800" smtClean="0"/>
              <a:t>DCS Readout Rack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138613" y="1200150"/>
          <a:ext cx="4837473" cy="5201266"/>
        </p:xfrm>
        <a:graphic>
          <a:graphicData uri="http://schemas.openxmlformats.org/drawingml/2006/table">
            <a:tbl>
              <a:tblPr/>
              <a:tblGrid>
                <a:gridCol w="705025"/>
                <a:gridCol w="1592247"/>
                <a:gridCol w="242929"/>
                <a:gridCol w="705025"/>
                <a:gridCol w="1592247"/>
              </a:tblGrid>
              <a:tr h="1130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Front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Position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Equipment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Position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Equipment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DAQ Switch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Aux. Terminal Block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DCS Switch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DIN mounted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(DB37 Cable routing)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U-5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U-5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U-6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Field Point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U-6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24V Power supplies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(Fieldpoint)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Power Distribution Block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Exaust Fans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(Fieldpoint)</a:t>
                      </a:r>
                    </a:p>
                  </a:txBody>
                  <a:tcPr marL="6148" marR="6148" marT="614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(3x 70mm muffin)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Wiener PL508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Wiener PL508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U-15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U-15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U-16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U-16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Exaust Fans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(3x 70mm muffin)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U-19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Wiener PL508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Wiener PL508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U-25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U-25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U-26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U-26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Exaust Fans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(3x 70mm muffin)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U-29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Wiener PL508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Wiener PL508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U-35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U-35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U-36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Exaust Fans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U-36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(3x 70mm muffin)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U-37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U-38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Air Gap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Wiener PL508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U-39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Wiener PL508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U-40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U-41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U-42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U-43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  <a:tr h="113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U-44</a:t>
                      </a:r>
                    </a:p>
                  </a:txBody>
                  <a:tcPr marL="6148" marR="6148" marT="6148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8" marR="6148" marT="6148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sp>
        <p:nvSpPr>
          <p:cNvPr id="25893" name="Text Placeholder 9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008313" cy="5024438"/>
          </a:xfrm>
        </p:spPr>
        <p:txBody>
          <a:bodyPr/>
          <a:lstStyle/>
          <a:p>
            <a:r>
              <a:rPr lang="en-US" smtClean="0"/>
              <a:t>DCS readout hardware is housed in the di-block electronics racks</a:t>
            </a:r>
          </a:p>
          <a:p>
            <a:endParaRPr lang="en-US" smtClean="0"/>
          </a:p>
          <a:p>
            <a:r>
              <a:rPr lang="en-US" smtClean="0"/>
              <a:t>Simple sensor inputs to the field point stations are located on the front of the racks (integrated connection blocks)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Complex/Aux sensor inputs are routed through terminal block/board assemblies on the back side of the rack. Integration through  DB37 cable to the backside inputs on the field points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RS485 devices are handled by Field point controller.</a:t>
            </a:r>
          </a:p>
          <a:p>
            <a:endParaRPr lang="en-US" smtClean="0"/>
          </a:p>
          <a:p>
            <a:r>
              <a:rPr lang="en-US" smtClean="0"/>
              <a:t>Readout of  Wiener/CAEN devices is provided by connection to the local DCS network switch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CA40A-4075-4A55-8BCC-37DC30E7298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5240338" y="4070350"/>
            <a:ext cx="3746500" cy="18732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 flipH="1">
            <a:off x="6264275" y="3830638"/>
            <a:ext cx="1646237" cy="3381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100Mb Ethernet</a:t>
            </a:r>
          </a:p>
        </p:txBody>
      </p:sp>
      <p:cxnSp>
        <p:nvCxnSpPr>
          <p:cNvPr id="21" name="Elbow Connector 20"/>
          <p:cNvCxnSpPr/>
          <p:nvPr/>
        </p:nvCxnSpPr>
        <p:spPr>
          <a:xfrm rot="10800000">
            <a:off x="3214688" y="1277938"/>
            <a:ext cx="1563687" cy="51117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3425" y="1409700"/>
            <a:ext cx="1455738" cy="2619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100" dirty="0" err="1"/>
              <a:t>Gbit</a:t>
            </a:r>
            <a:r>
              <a:rPr lang="en-US" sz="1100" dirty="0"/>
              <a:t> Fiber (to Master)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DCS Configuration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412163" cy="5214938"/>
          </a:xfrm>
        </p:spPr>
        <p:txBody>
          <a:bodyPr/>
          <a:lstStyle/>
          <a:p>
            <a:r>
              <a:rPr lang="en-US" sz="2400" smtClean="0"/>
              <a:t>Need to be able to configure production and test configurations</a:t>
            </a:r>
          </a:p>
          <a:p>
            <a:r>
              <a:rPr lang="en-US" sz="2400" smtClean="0"/>
              <a:t>Typical controls configuration for a particular “detector” version can be broken down into a tree structure from the block level down to the individual configuration                                    parameters (FEB parameters,                                               voltages, etc…</a:t>
            </a:r>
          </a:p>
          <a:p>
            <a:r>
              <a:rPr lang="en-US" sz="2400" smtClean="0"/>
              <a:t>Branches are independent</a:t>
            </a:r>
          </a:p>
          <a:p>
            <a:r>
              <a:rPr lang="en-US" sz="2400" smtClean="0"/>
              <a:t>“Detectors” become                                                                                 collections of branches</a:t>
            </a:r>
          </a:p>
          <a:p>
            <a:r>
              <a:rPr lang="en-US" sz="2400" smtClean="0"/>
              <a:t>Easy partitioning                                                                           and resource                                                                     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F58F8-3AE6-4FA9-A091-06F28D6209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943518" y="2291024"/>
          <a:ext cx="6023501" cy="456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270625" y="3195638"/>
            <a:ext cx="782638" cy="111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6715920" y="3520281"/>
            <a:ext cx="658812" cy="95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9450" y="3814763"/>
            <a:ext cx="1858963" cy="95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317707" y="4385469"/>
            <a:ext cx="1131887" cy="285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7078663" y="4945063"/>
            <a:ext cx="1800225" cy="15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311900" y="5692775"/>
            <a:ext cx="1493838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801938" y="6450013"/>
            <a:ext cx="4248150" cy="15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811463" y="3382963"/>
            <a:ext cx="2468562" cy="23987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89550" y="3186113"/>
            <a:ext cx="1003300" cy="1968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2463007" y="6111081"/>
            <a:ext cx="698500" cy="15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DCS Configuration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609725"/>
            <a:ext cx="2825750" cy="4749800"/>
          </a:xfrm>
        </p:spPr>
        <p:txBody>
          <a:bodyPr/>
          <a:lstStyle/>
          <a:p>
            <a:r>
              <a:rPr lang="en-US" sz="2000" smtClean="0"/>
              <a:t>This tree structure relates well to the Document Object Model (DOM) implementation of XML.</a:t>
            </a:r>
          </a:p>
          <a:p>
            <a:r>
              <a:rPr lang="en-US" sz="2000" smtClean="0"/>
              <a:t>Each detector object becomes a “node” with parent and child objects</a:t>
            </a:r>
          </a:p>
          <a:p>
            <a:r>
              <a:rPr lang="en-US" sz="2000" smtClean="0"/>
              <a:t>Values parameters become “leaf nodes”</a:t>
            </a:r>
          </a:p>
          <a:p>
            <a:r>
              <a:rPr lang="en-US" sz="2000" smtClean="0"/>
              <a:t>Full description of the detector component relationships </a:t>
            </a:r>
          </a:p>
          <a:p>
            <a:pPr>
              <a:buFontTx/>
              <a:buNone/>
            </a:pPr>
            <a:endParaRPr lang="en-US" sz="200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38613" y="1120775"/>
            <a:ext cx="4794250" cy="54959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None/>
              <a:defRPr/>
            </a:pPr>
            <a:r>
              <a:rPr lang="en-US" sz="1100" dirty="0" smtClean="0"/>
              <a:t>&lt;detector&gt;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&lt;block </a:t>
            </a:r>
            <a:r>
              <a:rPr lang="en-US" sz="1100" dirty="0" err="1" smtClean="0"/>
              <a:t>blockname</a:t>
            </a:r>
            <a:r>
              <a:rPr lang="en-US" sz="1100" dirty="0" smtClean="0"/>
              <a:t>=“nova01”&gt;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	&lt;</a:t>
            </a:r>
            <a:r>
              <a:rPr lang="en-US" sz="1100" dirty="0" err="1" smtClean="0"/>
              <a:t>highvoltage</a:t>
            </a:r>
            <a:r>
              <a:rPr lang="en-US" sz="1100" dirty="0" smtClean="0"/>
              <a:t>  zone=“nova01-hv01”&gt;450V&lt;/</a:t>
            </a:r>
            <a:r>
              <a:rPr lang="en-US" sz="1100" dirty="0" err="1" smtClean="0"/>
              <a:t>highvoltage</a:t>
            </a:r>
            <a:r>
              <a:rPr lang="en-US" sz="1100" dirty="0" smtClean="0"/>
              <a:t>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	&lt;</a:t>
            </a:r>
            <a:r>
              <a:rPr lang="en-US" sz="1100" dirty="0" err="1" smtClean="0"/>
              <a:t>highvoltage</a:t>
            </a:r>
            <a:r>
              <a:rPr lang="en-US" sz="1100" dirty="0" smtClean="0"/>
              <a:t>  zone=“nova01-hv02”&gt;450V&lt;/</a:t>
            </a:r>
            <a:r>
              <a:rPr lang="en-US" sz="1100" dirty="0" err="1" smtClean="0"/>
              <a:t>highvoltage</a:t>
            </a:r>
            <a:r>
              <a:rPr lang="en-US" sz="1100" dirty="0" smtClean="0"/>
              <a:t>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….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	&lt;</a:t>
            </a:r>
            <a:r>
              <a:rPr lang="en-US" sz="1100" dirty="0" err="1" smtClean="0"/>
              <a:t>lowvoltage</a:t>
            </a:r>
            <a:r>
              <a:rPr lang="en-US" sz="1100" dirty="0" smtClean="0"/>
              <a:t> zone=“nova01-lv01” </a:t>
            </a:r>
            <a:r>
              <a:rPr lang="en-US" sz="1100" dirty="0" err="1" smtClean="0"/>
              <a:t>epicID</a:t>
            </a:r>
            <a:r>
              <a:rPr lang="en-US" sz="1100" dirty="0" smtClean="0"/>
              <a:t>=“lvmainframe-01”&gt;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   &lt;</a:t>
            </a:r>
            <a:r>
              <a:rPr lang="en-US" sz="1100" dirty="0" err="1" smtClean="0"/>
              <a:t>lv_chan</a:t>
            </a:r>
            <a:r>
              <a:rPr lang="en-US" sz="1100" dirty="0" smtClean="0"/>
              <a:t> </a:t>
            </a:r>
            <a:r>
              <a:rPr lang="en-US" sz="1100" dirty="0" err="1" smtClean="0"/>
              <a:t>epicID</a:t>
            </a:r>
            <a:r>
              <a:rPr lang="en-US" sz="1100" dirty="0" smtClean="0"/>
              <a:t>=“lv01-01” type=“3.3V”&gt;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	   &lt;</a:t>
            </a:r>
            <a:r>
              <a:rPr lang="en-US" sz="1100" dirty="0" err="1" smtClean="0"/>
              <a:t>lv_vset</a:t>
            </a:r>
            <a:r>
              <a:rPr lang="en-US" sz="1100" dirty="0" smtClean="0"/>
              <a:t> </a:t>
            </a:r>
            <a:r>
              <a:rPr lang="en-US" sz="1100" dirty="0" err="1" smtClean="0"/>
              <a:t>epicID</a:t>
            </a:r>
            <a:r>
              <a:rPr lang="en-US" sz="1100" dirty="0" smtClean="0"/>
              <a:t>=“lv01-01-vset”&gt;3.20V&lt;/</a:t>
            </a:r>
            <a:r>
              <a:rPr lang="en-US" sz="1100" dirty="0" err="1" smtClean="0"/>
              <a:t>lv_vset</a:t>
            </a:r>
            <a:r>
              <a:rPr lang="en-US" sz="1100" dirty="0" smtClean="0"/>
              <a:t>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   &lt;</a:t>
            </a:r>
            <a:r>
              <a:rPr lang="en-US" sz="1100" dirty="0" err="1" smtClean="0"/>
              <a:t>lv_ilimit</a:t>
            </a:r>
            <a:r>
              <a:rPr lang="en-US" sz="1100" dirty="0" smtClean="0"/>
              <a:t> </a:t>
            </a:r>
            <a:r>
              <a:rPr lang="en-US" sz="1100" dirty="0" err="1" smtClean="0"/>
              <a:t>epicID</a:t>
            </a:r>
            <a:r>
              <a:rPr lang="en-US" sz="1100" dirty="0" smtClean="0"/>
              <a:t>=“lv01-01-ilimit”&gt;1.2A&lt;/</a:t>
            </a:r>
            <a:r>
              <a:rPr lang="en-US" sz="1100" dirty="0" err="1" smtClean="0"/>
              <a:t>lv_ilimit</a:t>
            </a:r>
            <a:r>
              <a:rPr lang="en-US" sz="1100" dirty="0" smtClean="0"/>
              <a:t>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   &lt;/</a:t>
            </a:r>
            <a:r>
              <a:rPr lang="en-US" sz="1100" dirty="0" err="1" smtClean="0"/>
              <a:t>lv_chan</a:t>
            </a:r>
            <a:r>
              <a:rPr lang="en-US" sz="1100" dirty="0" smtClean="0"/>
              <a:t>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&lt;/</a:t>
            </a:r>
            <a:r>
              <a:rPr lang="en-US" sz="1100" dirty="0" err="1" smtClean="0"/>
              <a:t>lowvoltage</a:t>
            </a:r>
            <a:r>
              <a:rPr lang="en-US" sz="1100" dirty="0" smtClean="0"/>
              <a:t>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&lt;module </a:t>
            </a:r>
            <a:r>
              <a:rPr lang="en-US" sz="1100" dirty="0" err="1" smtClean="0"/>
              <a:t>modulename</a:t>
            </a:r>
            <a:r>
              <a:rPr lang="en-US" sz="1100" dirty="0" smtClean="0"/>
              <a:t>=“nova01-x01” type=“X”&gt;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   &lt;FEB </a:t>
            </a:r>
            <a:r>
              <a:rPr lang="en-US" sz="1100" dirty="0" err="1" smtClean="0"/>
              <a:t>FEBname</a:t>
            </a:r>
            <a:r>
              <a:rPr lang="en-US" sz="1100" dirty="0" smtClean="0"/>
              <a:t>=“nova01-x01-f01” FEB_UNI_ID=“1”&gt;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	       &lt;TEC </a:t>
            </a:r>
            <a:r>
              <a:rPr lang="en-US" sz="1100" dirty="0" err="1" smtClean="0"/>
              <a:t>tecname</a:t>
            </a:r>
            <a:r>
              <a:rPr lang="en-US" sz="1100" dirty="0" smtClean="0"/>
              <a:t>=“nova01-x01-t01”&gt;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      &lt;</a:t>
            </a:r>
            <a:r>
              <a:rPr lang="en-US" sz="1100" dirty="0" err="1" smtClean="0"/>
              <a:t>TEC_calibration</a:t>
            </a:r>
            <a:r>
              <a:rPr lang="en-US" sz="1100" dirty="0" smtClean="0"/>
              <a:t>&gt;1.2&lt;/</a:t>
            </a:r>
            <a:r>
              <a:rPr lang="en-US" sz="1100" dirty="0" err="1" smtClean="0"/>
              <a:t>TEC_calibration</a:t>
            </a:r>
            <a:r>
              <a:rPr lang="en-US" sz="1100" dirty="0" smtClean="0"/>
              <a:t>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      &lt;</a:t>
            </a:r>
            <a:r>
              <a:rPr lang="en-US" sz="1100" dirty="0" err="1" smtClean="0"/>
              <a:t>TEC_setpoint</a:t>
            </a:r>
            <a:r>
              <a:rPr lang="en-US" sz="1100" dirty="0" smtClean="0"/>
              <a:t>&gt;-15.0&lt;/</a:t>
            </a:r>
            <a:r>
              <a:rPr lang="en-US" sz="1100" dirty="0" err="1" smtClean="0"/>
              <a:t>TEC_setpoint</a:t>
            </a:r>
            <a:r>
              <a:rPr lang="en-US" sz="1100" dirty="0" smtClean="0"/>
              <a:t>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       &lt;/TEC&gt;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   &lt;/FEB&gt;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&lt;/module&gt;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&lt;module </a:t>
            </a:r>
            <a:r>
              <a:rPr lang="en-US" sz="1100" dirty="0" err="1" smtClean="0"/>
              <a:t>modulename</a:t>
            </a:r>
            <a:r>
              <a:rPr lang="en-US" sz="1100" dirty="0" smtClean="0"/>
              <a:t>=“nova01-y02” type=“Y”&gt;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….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       &lt;/module&gt;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&lt;/block&gt;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&lt;block </a:t>
            </a:r>
            <a:r>
              <a:rPr lang="en-US" sz="1100" dirty="0" err="1" smtClean="0"/>
              <a:t>blockname</a:t>
            </a:r>
            <a:r>
              <a:rPr lang="en-US" sz="1100" dirty="0" smtClean="0"/>
              <a:t>=“nova02”&gt;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   &lt;/block&gt;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…</a:t>
            </a:r>
          </a:p>
          <a:p>
            <a:pPr>
              <a:buFontTx/>
              <a:buNone/>
              <a:defRPr/>
            </a:pPr>
            <a:r>
              <a:rPr lang="en-US" sz="1100" dirty="0" smtClean="0"/>
              <a:t>&lt;/detector&gt;</a:t>
            </a: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8B660-6228-4E78-B1C3-AC327ECBEC8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831307" y="2055018"/>
            <a:ext cx="2133600" cy="109061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758281" y="3032919"/>
            <a:ext cx="2389188" cy="141605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8141148">
            <a:off x="2998788" y="3716338"/>
            <a:ext cx="13858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Leaf Values</a:t>
            </a:r>
          </a:p>
        </p:txBody>
      </p:sp>
      <p:sp>
        <p:nvSpPr>
          <p:cNvPr id="17" name="TextBox 16"/>
          <p:cNvSpPr txBox="1"/>
          <p:nvPr/>
        </p:nvSpPr>
        <p:spPr>
          <a:xfrm rot="17884039">
            <a:off x="2788444" y="2423319"/>
            <a:ext cx="1876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 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DOM/XML Advantages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160463"/>
            <a:ext cx="8229600" cy="5348287"/>
          </a:xfrm>
        </p:spPr>
        <p:txBody>
          <a:bodyPr/>
          <a:lstStyle/>
          <a:p>
            <a:r>
              <a:rPr lang="en-US" sz="1800" smtClean="0"/>
              <a:t>Provides a natural hierarchy with inheritance of parent/child relationships that mirrors the physical detector layout</a:t>
            </a:r>
          </a:p>
          <a:p>
            <a:pPr lvl="1"/>
            <a:r>
              <a:rPr lang="en-US" sz="1600" smtClean="0"/>
              <a:t>Allows for identification and configuration of a “detector region” instead of a discrete set of channels</a:t>
            </a:r>
          </a:p>
          <a:p>
            <a:pPr lvl="1"/>
            <a:r>
              <a:rPr lang="en-US" sz="1600" smtClean="0"/>
              <a:t>Allows for alarm association and correlations</a:t>
            </a:r>
          </a:p>
          <a:p>
            <a:r>
              <a:rPr lang="en-US" sz="1800" smtClean="0"/>
              <a:t>Allows us to embed the EPICs channel information into the description file so that it’s abstracted from the operator</a:t>
            </a:r>
          </a:p>
          <a:p>
            <a:r>
              <a:rPr lang="en-US" sz="1800" smtClean="0"/>
              <a:t>Parsing is done through nodes lists allowing us to extract subsets of data (i.e. all low voltage channels in Block02, or all detector active TECs) </a:t>
            </a:r>
          </a:p>
          <a:p>
            <a:pPr lvl="1"/>
            <a:r>
              <a:rPr lang="en-US" sz="1400" smtClean="0"/>
              <a:t>Allows client applications to use the general config file instead of requiring each application to have a separate list of components </a:t>
            </a:r>
          </a:p>
          <a:p>
            <a:r>
              <a:rPr lang="en-US" sz="1800" smtClean="0"/>
              <a:t>Human readable/editable configuration files</a:t>
            </a:r>
          </a:p>
          <a:p>
            <a:pPr lvl="1"/>
            <a:r>
              <a:rPr lang="en-US" sz="1400" smtClean="0"/>
              <a:t>But with a configuration interface for generating base configs</a:t>
            </a:r>
          </a:p>
          <a:p>
            <a:r>
              <a:rPr lang="en-US" sz="1800" smtClean="0"/>
              <a:t>Relies on standard APIs for file parsing/writing</a:t>
            </a:r>
          </a:p>
          <a:p>
            <a:r>
              <a:rPr lang="en-US" sz="1800" smtClean="0"/>
              <a:t>Has natural translation modules into SQL tables</a:t>
            </a:r>
          </a:p>
          <a:p>
            <a:pPr lvl="1"/>
            <a:r>
              <a:rPr lang="en-US" sz="1600" smtClean="0"/>
              <a:t>Ease database integration</a:t>
            </a:r>
          </a:p>
          <a:p>
            <a:pPr lvl="1"/>
            <a:r>
              <a:rPr lang="en-US" sz="1600" smtClean="0"/>
              <a:t>Provides a natural mapping from central DB to runtime config</a:t>
            </a:r>
          </a:p>
          <a:p>
            <a:r>
              <a:rPr lang="en-US" sz="1800" smtClean="0"/>
              <a:t>Industry standard for document markup</a:t>
            </a:r>
          </a:p>
          <a:p>
            <a:endParaRPr lang="en-US" sz="1800" smtClean="0"/>
          </a:p>
          <a:p>
            <a:pPr lvl="1"/>
            <a:endParaRPr lang="en-US" sz="160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828FE-B7D6-433C-AF55-1BB787DE01D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Configurator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505075"/>
            <a:ext cx="4038600" cy="2940050"/>
          </a:xfrm>
        </p:spPr>
      </p:pic>
      <p:sp>
        <p:nvSpPr>
          <p:cNvPr id="46084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smtClean="0"/>
              <a:t>Loads baseline values</a:t>
            </a:r>
          </a:p>
          <a:p>
            <a:pPr lvl="1"/>
            <a:r>
              <a:rPr lang="en-US" sz="1600" smtClean="0"/>
              <a:t>Either from central DB</a:t>
            </a:r>
          </a:p>
          <a:p>
            <a:pPr lvl="1"/>
            <a:r>
              <a:rPr lang="en-US" sz="1600" smtClean="0"/>
              <a:t>Or XML file</a:t>
            </a:r>
          </a:p>
          <a:p>
            <a:r>
              <a:rPr lang="en-US" sz="1800" smtClean="0"/>
              <a:t>Allows for detector configuration on any level of granularity</a:t>
            </a:r>
          </a:p>
          <a:p>
            <a:pPr lvl="1"/>
            <a:r>
              <a:rPr lang="en-US" sz="1600" smtClean="0"/>
              <a:t>Block, Module, FEB</a:t>
            </a:r>
          </a:p>
          <a:p>
            <a:r>
              <a:rPr lang="en-US" sz="1800" smtClean="0"/>
              <a:t>Output is DOM style XML to file or back to DB</a:t>
            </a:r>
          </a:p>
          <a:p>
            <a:r>
              <a:rPr lang="en-US" sz="1800" smtClean="0"/>
              <a:t>Used to create client UI’s on the fly with only the relevant detector elements</a:t>
            </a:r>
          </a:p>
          <a:p>
            <a:r>
              <a:rPr lang="en-US" sz="1800" smtClean="0"/>
              <a:t>All UI’s use the same config file and only parse out what they need (i.e. HV or LV channels, DCM parameters etc…)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97299-B247-4A9D-853F-9E6CDE7E73C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Building</a:t>
            </a:r>
          </a:p>
        </p:txBody>
      </p:sp>
      <p:sp>
        <p:nvSpPr>
          <p:cNvPr id="4710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DCS clients are “built” at run time by parsing the config file and instantiating control widgets into display arrays</a:t>
            </a:r>
          </a:p>
          <a:p>
            <a:r>
              <a:rPr lang="en-US" sz="2400" smtClean="0"/>
              <a:t>Involves no static assumptions about the current detector</a:t>
            </a:r>
          </a:p>
          <a:p>
            <a:pPr lvl="1"/>
            <a:r>
              <a:rPr lang="en-US" sz="2000" smtClean="0"/>
              <a:t>Allows for detector growth</a:t>
            </a:r>
          </a:p>
          <a:p>
            <a:pPr lvl="1"/>
            <a:r>
              <a:rPr lang="en-US" sz="2000" smtClean="0"/>
              <a:t>Allows for small “test” clients </a:t>
            </a:r>
          </a:p>
          <a:p>
            <a:pPr lvl="1"/>
            <a:r>
              <a:rPr lang="en-US" sz="2000" smtClean="0"/>
              <a:t>Allows multiple clients to run in parallel </a:t>
            </a:r>
          </a:p>
          <a:p>
            <a:r>
              <a:rPr lang="en-US" sz="2400" smtClean="0"/>
              <a:t>Channel maps are automatically propagated to clients without rebuilds</a:t>
            </a:r>
          </a:p>
          <a:p>
            <a:r>
              <a:rPr lang="en-US" sz="2400" smtClean="0"/>
              <a:t>EPICs layers are completely abstracted</a:t>
            </a:r>
          </a:p>
          <a:p>
            <a:endParaRPr lang="en-US" sz="2400" smtClean="0"/>
          </a:p>
          <a:p>
            <a:r>
              <a:rPr lang="en-US" sz="2400" smtClean="0"/>
              <a:t>Requires a central resource manager to resolve resource allocation conflicts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40D1E-E9C2-4889-8380-1205C15FFA2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Scope</a:t>
            </a:r>
          </a:p>
          <a:p>
            <a:pPr eaLnBrk="1" hangingPunct="1"/>
            <a:r>
              <a:rPr lang="en-US" dirty="0" smtClean="0"/>
              <a:t>Hardware</a:t>
            </a:r>
          </a:p>
          <a:p>
            <a:pPr eaLnBrk="1" hangingPunct="1"/>
            <a:r>
              <a:rPr lang="en-US" dirty="0" smtClean="0"/>
              <a:t>Computing</a:t>
            </a:r>
          </a:p>
          <a:p>
            <a:pPr eaLnBrk="1" hangingPunct="1"/>
            <a:r>
              <a:rPr lang="en-US" dirty="0" smtClean="0"/>
              <a:t>Networking</a:t>
            </a:r>
          </a:p>
          <a:p>
            <a:pPr eaLnBrk="1" hangingPunct="1"/>
            <a:r>
              <a:rPr lang="en-US" dirty="0" smtClean="0"/>
              <a:t>Software Design</a:t>
            </a:r>
          </a:p>
          <a:p>
            <a:pPr eaLnBrk="1" hangingPunct="1"/>
            <a:r>
              <a:rPr lang="en-US" dirty="0" smtClean="0"/>
              <a:t>Integration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16-18, 2009 Director's CD-3b Review </a:t>
            </a:r>
            <a:endParaRPr lang="en-US">
              <a:latin typeface="Arial" pitchFamily="34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A.Norman, WBS 2.7.4 Manager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8FBB3-0042-4906-9C96-0E31738C2C3F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865313"/>
            <a:ext cx="3962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Widget Examples: Voltage</a:t>
            </a: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 smtClean="0">
                <a:latin typeface="Arial" pitchFamily="34" charset="0"/>
              </a:rPr>
              <a:t>A. Norman (U. Virginia)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1C613-3723-41AC-B333-12F01EB6F497}" type="slidenum">
              <a:rPr lang="en-US" smtClean="0">
                <a:latin typeface="Arial" pitchFamily="34" charset="0"/>
              </a:rPr>
              <a:pPr>
                <a:defRPr/>
              </a:pPr>
              <a:t>40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2" name="Content Placeholder 6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749800"/>
            <a:chOff x="381000" y="1524000"/>
            <a:chExt cx="8572500" cy="4457700"/>
          </a:xfrm>
        </p:grpSpPr>
        <p:pic>
          <p:nvPicPr>
            <p:cNvPr id="4813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2800" y="2667000"/>
              <a:ext cx="5600700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6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1524000"/>
              <a:ext cx="1724025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7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4495800"/>
              <a:ext cx="6248400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8" name="TextBox 11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27432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000">
                  <a:latin typeface="Century Gothic" pitchFamily="34" charset="0"/>
                </a:rPr>
                <a:t> Compact Voltage display widget which shows only voltage and current for a generic channel (“Channel Name” is replaced on  instance init, with the EPICS channel name)</a:t>
              </a:r>
            </a:p>
          </p:txBody>
        </p:sp>
        <p:sp>
          <p:nvSpPr>
            <p:cNvPr id="48139" name="TextBox 12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2667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000">
                  <a:latin typeface="Century Gothic" pitchFamily="34" charset="0"/>
                </a:rPr>
                <a:t>Simple control widget for  a single voltage channel.  The widget allows for  the on/off toggle, channel enable/disable, and modification of the setpoint. 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000">
                  <a:latin typeface="Century Gothic" pitchFamily="34" charset="0"/>
                </a:rPr>
                <a:t> An update field is included with a readback voltage and update. </a:t>
              </a:r>
            </a:p>
          </p:txBody>
        </p:sp>
        <p:sp>
          <p:nvSpPr>
            <p:cNvPr id="48140" name="TextBox 13"/>
            <p:cNvSpPr txBox="1">
              <a:spLocks noChangeArrowheads="1"/>
            </p:cNvSpPr>
            <p:nvPr/>
          </p:nvSpPr>
          <p:spPr bwMode="auto">
            <a:xfrm>
              <a:off x="6781800" y="4572000"/>
              <a:ext cx="205740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000">
                  <a:latin typeface="Century Gothic" pitchFamily="34" charset="0"/>
                </a:rPr>
                <a:t> The “detailed” voltage monitoring  widget which includes a nice graphic status display, power indicator (not a control), a readback for both voltage and current, and a window showing a simple alarm history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Second Level Switch Occupancy</a:t>
            </a:r>
          </a:p>
        </p:txBody>
      </p:sp>
      <p:sp>
        <p:nvSpPr>
          <p:cNvPr id="51203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25563"/>
            <a:ext cx="4038600" cy="5124450"/>
          </a:xfrm>
        </p:spPr>
        <p:txBody>
          <a:bodyPr/>
          <a:lstStyle/>
          <a:p>
            <a:pPr eaLnBrk="1" hangingPunct="1"/>
            <a:r>
              <a:rPr lang="en-US" sz="2000" smtClean="0"/>
              <a:t>20 second level switches</a:t>
            </a:r>
          </a:p>
          <a:p>
            <a:pPr eaLnBrk="1" hangingPunct="1"/>
            <a:r>
              <a:rPr lang="en-US" sz="2000" smtClean="0"/>
              <a:t>Gbit bandwidth per switch</a:t>
            </a:r>
          </a:p>
          <a:p>
            <a:pPr eaLnBrk="1" hangingPunct="1"/>
            <a:r>
              <a:rPr lang="en-US" sz="2000" smtClean="0"/>
              <a:t>Fiber uplink to master switch in electronics room</a:t>
            </a:r>
          </a:p>
          <a:p>
            <a:pPr eaLnBrk="1" hangingPunct="1"/>
            <a:r>
              <a:rPr lang="en-US" sz="2000" smtClean="0"/>
              <a:t>Aligned by detector di-blocks on detector Left/Right.</a:t>
            </a:r>
          </a:p>
          <a:p>
            <a:pPr eaLnBrk="1" hangingPunct="1"/>
            <a:r>
              <a:rPr lang="en-US" sz="2000" smtClean="0"/>
              <a:t>Mounted in catwalk elec. racks</a:t>
            </a:r>
          </a:p>
          <a:p>
            <a:pPr eaLnBrk="1" hangingPunct="1"/>
            <a:r>
              <a:rPr lang="en-US" sz="2000" smtClean="0"/>
              <a:t>Each switch handles minimum load of 12 Wiener LV supplies, 2 Fieldpoint control stations, rack power  control (for rack N+1)</a:t>
            </a:r>
          </a:p>
          <a:p>
            <a:pPr eaLnBrk="1" hangingPunct="1"/>
            <a:r>
              <a:rPr lang="en-US" sz="2000" smtClean="0"/>
              <a:t>Full DCS traffic partitioning include the DCM’s 2</a:t>
            </a:r>
            <a:r>
              <a:rPr lang="en-US" sz="2000" baseline="30000" smtClean="0"/>
              <a:t>nd</a:t>
            </a:r>
            <a:r>
              <a:rPr lang="en-US" sz="2000" smtClean="0"/>
              <a:t>  Ethernet port on the switch</a:t>
            </a:r>
          </a:p>
          <a:p>
            <a:pPr eaLnBrk="1" hangingPunct="1"/>
            <a:r>
              <a:rPr lang="en-US" sz="2000" smtClean="0"/>
              <a:t>Total Occupancy:  28 ports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5120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81163"/>
            <a:ext cx="4038600" cy="4375150"/>
          </a:xfrm>
        </p:spPr>
      </p:pic>
      <p:sp>
        <p:nvSpPr>
          <p:cNvPr id="24581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245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</a:rPr>
              <a:t>A. Norman (U. Virginia)</a:t>
            </a:r>
            <a:endParaRPr lang="en-US" sz="1000" dirty="0" smtClean="0">
              <a:latin typeface="Arial" pitchFamily="34" charset="0"/>
            </a:endParaRPr>
          </a:p>
        </p:txBody>
      </p:sp>
      <p:sp>
        <p:nvSpPr>
          <p:cNvPr id="245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B5EDB-6AF0-4075-A0FA-5BB1890EEDFD}" type="slidenum">
              <a:rPr lang="en-US" smtClean="0">
                <a:latin typeface="Arial" pitchFamily="34" charset="0"/>
              </a:rPr>
              <a:pPr>
                <a:defRPr/>
              </a:pPr>
              <a:t>41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Second Level Switch Occupancy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25563"/>
            <a:ext cx="4038600" cy="5124450"/>
          </a:xfrm>
        </p:spPr>
        <p:txBody>
          <a:bodyPr/>
          <a:lstStyle/>
          <a:p>
            <a:r>
              <a:rPr lang="en-US" sz="2000" smtClean="0"/>
              <a:t>17 second level switches</a:t>
            </a:r>
          </a:p>
          <a:p>
            <a:r>
              <a:rPr lang="en-US" sz="2000" smtClean="0"/>
              <a:t>Gbit bandwidth per switch</a:t>
            </a:r>
          </a:p>
          <a:p>
            <a:r>
              <a:rPr lang="en-US" sz="2000" smtClean="0"/>
              <a:t>Fiber uplink to master switch in electronics room</a:t>
            </a:r>
          </a:p>
          <a:p>
            <a:r>
              <a:rPr lang="en-US" sz="2000" smtClean="0"/>
              <a:t>Aligned by detector di-blocks on.</a:t>
            </a:r>
          </a:p>
          <a:p>
            <a:r>
              <a:rPr lang="en-US" sz="2000" smtClean="0"/>
              <a:t>Mounted in catwalk elec. racks</a:t>
            </a:r>
          </a:p>
          <a:p>
            <a:r>
              <a:rPr lang="en-US" sz="2000" smtClean="0"/>
              <a:t>Each switch handles minimum load of 4 Wiener LV supplies, 1 Fieldpoint control stations, rack power  control (for rack N+1)</a:t>
            </a:r>
          </a:p>
          <a:p>
            <a:r>
              <a:rPr lang="en-US" sz="2000" smtClean="0"/>
              <a:t>Full DCS traffic partitioning include the DCM’s 2</a:t>
            </a:r>
            <a:r>
              <a:rPr lang="en-US" sz="2000" baseline="30000" smtClean="0"/>
              <a:t>nd</a:t>
            </a:r>
            <a:r>
              <a:rPr lang="en-US" sz="2000" smtClean="0"/>
              <a:t>  Ethernet port on the switch</a:t>
            </a:r>
          </a:p>
          <a:p>
            <a:r>
              <a:rPr lang="en-US" sz="2000" smtClean="0"/>
              <a:t>Total Occupancy:  19 ports</a:t>
            </a:r>
          </a:p>
          <a:p>
            <a:pPr lvl="1"/>
            <a:r>
              <a:rPr lang="en-US" sz="1600" smtClean="0"/>
              <a:t>Means we need a 24port switch</a:t>
            </a:r>
          </a:p>
          <a:p>
            <a:endParaRPr lang="en-US" sz="200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NOvA CD-2/3a  Review Breakout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Norman (U. Virginia)</a:t>
            </a:r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6316F-FD50-4FB2-B066-8BB86C6086C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6631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50" y="1306513"/>
            <a:ext cx="4551363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1555750" y="176213"/>
            <a:ext cx="6629400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Scope: Far Detector Controls (20kT)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276725"/>
            <a:ext cx="8229600" cy="203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detector controls system is required to have access to over 15,000 physical devices and 475,000 independent programmable channels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Controls interface must present a uniform method of accessing all the devices regardless of controls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system must be modular, scalable and  support partitioning into production, installation, and calibration/commissioning variants to accommodate the “physics during build” model.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579438" y="1279525"/>
          <a:ext cx="7571822" cy="2703464"/>
        </p:xfrm>
        <a:graphic>
          <a:graphicData uri="http://schemas.openxmlformats.org/drawingml/2006/table">
            <a:tbl>
              <a:tblPr/>
              <a:tblGrid>
                <a:gridCol w="1924144"/>
                <a:gridCol w="1603453"/>
                <a:gridCol w="671924"/>
                <a:gridCol w="878081"/>
                <a:gridCol w="1276823"/>
                <a:gridCol w="1217397"/>
              </a:tblGrid>
              <a:tr h="482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Subsystem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Type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Units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Channels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Total Channels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Interface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High Voltage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Caen SY1527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96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192(114 </a:t>
                      </a: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used)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Low Voltage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Wiener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76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6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456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Water Cooling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"/>
                          <a:ea typeface="MS Mincho"/>
                          <a:cs typeface="Times New Roman"/>
                        </a:rPr>
                        <a:t>Neslabs</a:t>
                      </a: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 M150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38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10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380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Ethernet/RS485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Data Acq.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Custom DCM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228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62(64)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14,136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Det. Envir.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N.I. Fieldpoint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38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128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4,864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Front End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Custom FEB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14136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32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452,352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8B/10B DCM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Timing/Sync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Custom TDB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11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4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44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Misc. &amp; Safety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Misc. Sensors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200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1-10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2000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Misc.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27"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Total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22,072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474,424 </a:t>
                      </a:r>
                      <a:r>
                        <a:rPr lang="en-US" sz="1400" dirty="0">
                          <a:latin typeface="Times"/>
                          <a:ea typeface="MS Mincho"/>
                          <a:cs typeface="Times New Roman"/>
                        </a:rPr>
                        <a:t>w/FEBs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63" name="Date Placeholder 6"/>
          <p:cNvSpPr>
            <a:spLocks noGrp="1"/>
          </p:cNvSpPr>
          <p:nvPr>
            <p:ph type="dt" sz="quarter" idx="10"/>
          </p:nvPr>
        </p:nvSpPr>
        <p:spPr>
          <a:xfrm>
            <a:off x="0" y="6615113"/>
            <a:ext cx="3706813" cy="3016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164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F468D-FB04-4E78-B36A-2BA83FC0601A}" type="slidenum">
              <a:rPr lang="en-US" smtClean="0">
                <a:latin typeface="Arial" pitchFamily="34" charset="0"/>
              </a:rPr>
              <a:pPr>
                <a:defRPr/>
              </a:pPr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46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24288" y="6635750"/>
            <a:ext cx="2895600" cy="290513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 Norman (U. Virginia)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5" y="125413"/>
            <a:ext cx="6629400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Scope: Far Detector Monitoring (20kT)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3075" y="4260850"/>
            <a:ext cx="8229600" cy="2338388"/>
          </a:xfrm>
        </p:spPr>
        <p:txBody>
          <a:bodyPr/>
          <a:lstStyle/>
          <a:p>
            <a:pPr eaLnBrk="1" hangingPunct="1"/>
            <a:r>
              <a:rPr lang="en-US" sz="2000" smtClean="0"/>
              <a:t>The detector Monitoring system is required to monitor and alarm on over 370,000 system critical run time parameters.</a:t>
            </a:r>
          </a:p>
          <a:p>
            <a:pPr eaLnBrk="1" hangingPunct="1"/>
            <a:r>
              <a:rPr lang="en-US" sz="2000" smtClean="0"/>
              <a:t>The monitoring frequency must be variable from ~1Hz  for pushed data streams to once per minute (or 5minutes) for slower polled readouts.</a:t>
            </a:r>
          </a:p>
          <a:p>
            <a:pPr eaLnBrk="1" hangingPunct="1"/>
            <a:r>
              <a:rPr lang="en-US" sz="2000" smtClean="0"/>
              <a:t>Client initiated monitoring requests can cause burst spikes in the DCS bandwidth with transfers on the order of 400-600mb per full monitoring dump with protocol and network overhead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639763" y="1371600"/>
          <a:ext cx="7543802" cy="2764783"/>
        </p:xfrm>
        <a:graphic>
          <a:graphicData uri="http://schemas.openxmlformats.org/drawingml/2006/table">
            <a:tbl>
              <a:tblPr/>
              <a:tblGrid>
                <a:gridCol w="1825127"/>
                <a:gridCol w="1906225"/>
                <a:gridCol w="1906225"/>
                <a:gridCol w="1906225"/>
              </a:tblGrid>
              <a:tr h="5092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System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Parameters/Chan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Channels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Total Monitoring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High Voltage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80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486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Low Voltage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456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1,824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Water Cooling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380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760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DCM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24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228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5,472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Det. </a:t>
                      </a:r>
                      <a:r>
                        <a:rPr lang="en-US" sz="1400" dirty="0" err="1">
                          <a:latin typeface="Times New Roman"/>
                          <a:ea typeface="MS Mincho"/>
                          <a:cs typeface="Times New Roman"/>
                        </a:rPr>
                        <a:t>Env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128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38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4,864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Front End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20-25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14136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353,400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Timing/Sync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10-15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11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165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Misc. &amp; Safety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1-2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2000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4000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59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MS Mincho"/>
                          <a:cs typeface="Times New Roman"/>
                        </a:rPr>
                        <a:t>TOTAL   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MS Mincho"/>
                          <a:cs typeface="Times New Roman"/>
                        </a:rPr>
                        <a:t>17,571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MS Mincho"/>
                          <a:cs typeface="Times New Roman"/>
                        </a:rPr>
                        <a:t>370,971 </a:t>
                      </a:r>
                      <a:r>
                        <a:rPr lang="en-US" sz="1800" dirty="0">
                          <a:latin typeface="Times New Roman"/>
                          <a:ea typeface="MS Mincho"/>
                          <a:cs typeface="Times New Roman"/>
                        </a:rPr>
                        <a:t>w/FEBs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67" name="Date Placeholder 9"/>
          <p:cNvSpPr>
            <a:spLocks noGrp="1"/>
          </p:cNvSpPr>
          <p:nvPr>
            <p:ph type="dt" sz="quarter" idx="10"/>
          </p:nvPr>
        </p:nvSpPr>
        <p:spPr>
          <a:xfrm>
            <a:off x="0" y="6635750"/>
            <a:ext cx="3706813" cy="3016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</a:rPr>
              <a:t>NOvA CD-2/3a  Review Breakout</a:t>
            </a:r>
          </a:p>
        </p:txBody>
      </p:sp>
      <p:sp>
        <p:nvSpPr>
          <p:cNvPr id="1746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24619-F6AC-472B-912B-28C2C302339A}" type="slidenum">
              <a:rPr lang="en-US" smtClean="0">
                <a:latin typeface="Arial" pitchFamily="34" charset="0"/>
              </a:rPr>
              <a:pPr>
                <a:defRPr/>
              </a:pPr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6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824288" y="6624638"/>
            <a:ext cx="2895600" cy="2921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 Norman (U. Virginia)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15363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Detector Controls &amp; Monitoring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F503D-B933-45D8-AD99-1FD053299D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Scope: Controls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28738"/>
            <a:ext cx="8229600" cy="5224462"/>
          </a:xfrm>
        </p:spPr>
        <p:txBody>
          <a:bodyPr/>
          <a:lstStyle/>
          <a:p>
            <a:pPr eaLnBrk="1" hangingPunct="1"/>
            <a:r>
              <a:rPr lang="en-US" sz="2000" smtClean="0"/>
              <a:t>The DCS is designed to handle the programmable controls, monitoring, alarm handling, and state logging for the major detector subsystems</a:t>
            </a:r>
          </a:p>
          <a:p>
            <a:pPr lvl="1" eaLnBrk="1" hangingPunct="1"/>
            <a:r>
              <a:rPr lang="en-US" sz="1800" smtClean="0"/>
              <a:t>Power Control and Distribution</a:t>
            </a:r>
          </a:p>
          <a:p>
            <a:pPr lvl="2" eaLnBrk="1" hangingPunct="1"/>
            <a:r>
              <a:rPr lang="en-US" sz="1600" smtClean="0"/>
              <a:t>High Voltage Bias</a:t>
            </a:r>
          </a:p>
          <a:p>
            <a:pPr lvl="2" eaLnBrk="1" hangingPunct="1"/>
            <a:r>
              <a:rPr lang="en-US" sz="1600" smtClean="0"/>
              <a:t>Low Voltage power</a:t>
            </a:r>
          </a:p>
          <a:p>
            <a:pPr lvl="1" eaLnBrk="1" hangingPunct="1"/>
            <a:r>
              <a:rPr lang="en-US" sz="1800" smtClean="0"/>
              <a:t>Water pumping and cooling</a:t>
            </a:r>
          </a:p>
          <a:p>
            <a:pPr lvl="1" eaLnBrk="1" hangingPunct="1"/>
            <a:r>
              <a:rPr lang="en-US" sz="1800" smtClean="0"/>
              <a:t>Data Concentrator Modules (DCM)</a:t>
            </a:r>
          </a:p>
          <a:p>
            <a:pPr lvl="1" eaLnBrk="1" hangingPunct="1"/>
            <a:r>
              <a:rPr lang="en-US" sz="1800" smtClean="0"/>
              <a:t>Front End Boards (FEB)</a:t>
            </a:r>
          </a:p>
          <a:p>
            <a:pPr lvl="1" eaLnBrk="1" hangingPunct="1"/>
            <a:r>
              <a:rPr lang="en-US" sz="1800" smtClean="0"/>
              <a:t>PVC Stress/strain sensors</a:t>
            </a:r>
          </a:p>
          <a:p>
            <a:pPr lvl="1" eaLnBrk="1" hangingPunct="1"/>
            <a:r>
              <a:rPr lang="en-US" sz="1800" smtClean="0"/>
              <a:t>Timing/Sync modules</a:t>
            </a:r>
          </a:p>
          <a:p>
            <a:pPr lvl="1" eaLnBrk="1" hangingPunct="1"/>
            <a:r>
              <a:rPr lang="en-US" sz="1800" smtClean="0"/>
              <a:t>Environmental parameters and monitoring</a:t>
            </a:r>
          </a:p>
          <a:p>
            <a:pPr lvl="1" eaLnBrk="1" hangingPunct="1"/>
            <a:r>
              <a:rPr lang="en-US" sz="1800" smtClean="0"/>
              <a:t>Rack monitoring</a:t>
            </a:r>
          </a:p>
          <a:p>
            <a:pPr eaLnBrk="1" hangingPunct="1"/>
            <a:r>
              <a:rPr lang="en-US" sz="2000" smtClean="0"/>
              <a:t>The DCS needs to provide the local state logging as well as interfacing with the primary database server for long term logging and system history</a:t>
            </a:r>
          </a:p>
          <a:p>
            <a:pPr eaLnBrk="1" hangingPunct="1"/>
            <a:r>
              <a:rPr lang="en-US" sz="2000" smtClean="0"/>
              <a:t>The DCS needs to provide a feedback loop into the DAQ system to handle system faults and run stop conditions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16-18, 2009 Director's CD-3b Review </a:t>
            </a:r>
            <a:endParaRPr lang="en-US">
              <a:latin typeface="Arial" pitchFamily="34" charset="0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A.Norman, WBS 2.7.4 Manager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9B71F-C258-4E26-ACEE-0FD5423C9361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5750" y="176213"/>
            <a:ext cx="7588250" cy="1066800"/>
          </a:xfrm>
        </p:spPr>
        <p:txBody>
          <a:bodyPr/>
          <a:lstStyle/>
          <a:p>
            <a:r>
              <a:rPr lang="en-US" sz="3200" smtClean="0"/>
              <a:t>Scope: Far Det. Controls (15kTon Design)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276725"/>
            <a:ext cx="8229600" cy="203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The detector controls system is required to have access to over 11,600 physical devices roughly 370,000 independent programmable channels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Controls interface must present a uniform method of accessing all the devices regardless of controls interface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system must be modular, scalable and  support partitioning into production, installation, and calibration/commissioning variants to accommodate the “physics during build” model.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579438" y="1279525"/>
          <a:ext cx="7571822" cy="3015084"/>
        </p:xfrm>
        <a:graphic>
          <a:graphicData uri="http://schemas.openxmlformats.org/drawingml/2006/table">
            <a:tbl>
              <a:tblPr/>
              <a:tblGrid>
                <a:gridCol w="1924144"/>
                <a:gridCol w="1603453"/>
                <a:gridCol w="671924"/>
                <a:gridCol w="878081"/>
                <a:gridCol w="1276823"/>
                <a:gridCol w="1217397"/>
              </a:tblGrid>
              <a:tr h="482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Subsystem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Type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Units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Channels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Total Channels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Times"/>
                          <a:ea typeface="MS Mincho"/>
                          <a:cs typeface="Times New Roman"/>
                        </a:rPr>
                        <a:t>Interface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High Voltage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Caen </a:t>
                      </a: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SY1527 or Weiner </a:t>
                      </a:r>
                      <a:r>
                        <a:rPr lang="en-US" sz="1200" dirty="0" err="1" smtClean="0">
                          <a:latin typeface="Times"/>
                          <a:ea typeface="MS Mincho"/>
                          <a:cs typeface="Times New Roman"/>
                        </a:rPr>
                        <a:t>Mpod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"/>
                          <a:ea typeface="MS Mincho"/>
                          <a:cs typeface="Times New Roman"/>
                        </a:rPr>
                        <a:t>2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96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180 used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Low Voltage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Wiener PL506 or Caen SY8800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"/>
                          <a:ea typeface="MS Mincho"/>
                          <a:cs typeface="Times New Roman"/>
                        </a:rPr>
                        <a:t>60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6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360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Water Cooling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"/>
                          <a:ea typeface="MS Mincho"/>
                          <a:cs typeface="Times New Roman"/>
                        </a:rPr>
                        <a:t>Neslabs</a:t>
                      </a: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 M150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"/>
                          <a:ea typeface="MS Mincho"/>
                          <a:cs typeface="Times New Roman"/>
                        </a:rPr>
                        <a:t>15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10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150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Ethernet/RS485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Data Acq.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Custom DCM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"/>
                          <a:ea typeface="MS Mincho"/>
                          <a:cs typeface="Times New Roman"/>
                        </a:rPr>
                        <a:t>180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62(64)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11,160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Det. Envir.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N.I. Fieldpoint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"/>
                          <a:ea typeface="MS Mincho"/>
                          <a:cs typeface="Times New Roman"/>
                        </a:rPr>
                        <a:t>15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128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1,920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Front End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Custom FEB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"/>
                          <a:ea typeface="MS Mincho"/>
                          <a:cs typeface="Times New Roman"/>
                        </a:rPr>
                        <a:t>11,160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32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357,120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8B/10B DCM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Timing/Sync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Custom TDB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12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4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48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Ethernet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Misc. &amp; </a:t>
                      </a:r>
                      <a:r>
                        <a:rPr lang="en-US" sz="1200" dirty="0" smtClean="0">
                          <a:latin typeface="Times"/>
                          <a:ea typeface="MS Mincho"/>
                          <a:cs typeface="Times New Roman"/>
                        </a:rPr>
                        <a:t>Rack</a:t>
                      </a:r>
                      <a:r>
                        <a:rPr lang="en-US" sz="1200" baseline="0" dirty="0" smtClean="0">
                          <a:latin typeface="Times"/>
                          <a:ea typeface="MS Mincho"/>
                          <a:cs typeface="Times New Roman"/>
                        </a:rPr>
                        <a:t> Mon.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Misc. Sensors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200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1-10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MS Mincho"/>
                          <a:cs typeface="Times New Roman"/>
                        </a:rPr>
                        <a:t>2000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"/>
                          <a:ea typeface="MS Mincho"/>
                          <a:cs typeface="Times New Roman"/>
                        </a:rPr>
                        <a:t>Misc.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027"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"/>
                          <a:ea typeface="MS Mincho"/>
                          <a:cs typeface="Times New Roman"/>
                        </a:rPr>
                        <a:t>Total</a:t>
                      </a: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15,818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"/>
                          <a:ea typeface="MS Mincho"/>
                          <a:cs typeface="Times New Roman"/>
                        </a:rPr>
                        <a:t> 372,938 w/FEBs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1913" marR="61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>
          <a:xfrm>
            <a:off x="0" y="6615113"/>
            <a:ext cx="3706813" cy="3016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16-18, 2009 Director's CD-3b Review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8A886-CCF6-4EEE-A108-A22FF4033A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24288" y="6635750"/>
            <a:ext cx="2895600" cy="290513"/>
          </a:xfrm>
        </p:spPr>
        <p:txBody>
          <a:bodyPr/>
          <a:lstStyle/>
          <a:p>
            <a:pPr>
              <a:defRPr/>
            </a:pPr>
            <a:r>
              <a:rPr lang="en-US" smtClean="0"/>
              <a:t>A.Norman, WBS 2.7.4 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Det. Controls (14kTon)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16-18, 2009 Director's CD-3b Review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A.Norman, WBS 2.7.4 Manager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DA78-D4FD-4F76-85B5-F740C07AFB1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457200" y="1600200"/>
          <a:ext cx="82296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457200" y="1600200"/>
          <a:ext cx="82296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1">
        <p:bldAsOne/>
      </p:bldGraphic>
      <p:bldGraphic spid="8" grpId="2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075" y="125413"/>
            <a:ext cx="6629400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Scope: Far Detector Monitoring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3075" y="4260850"/>
            <a:ext cx="8229600" cy="233838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detector Monitoring system is required to monitor and alarm on over 370,000 system critical run time parameters.</a:t>
            </a:r>
          </a:p>
          <a:p>
            <a:pPr eaLnBrk="1" hangingPunct="1"/>
            <a:r>
              <a:rPr lang="en-US" sz="2000" dirty="0" smtClean="0"/>
              <a:t>The monitoring frequency must be variable from ~1Hz  for pushed data streams to once per minute (or 5minutes) for slower polled readouts.</a:t>
            </a:r>
          </a:p>
          <a:p>
            <a:pPr eaLnBrk="1" hangingPunct="1"/>
            <a:r>
              <a:rPr lang="en-US" sz="2000" dirty="0" smtClean="0"/>
              <a:t>Client initiated monitoring requests can cause burst spikes in the DCS bandwidth with transfers on the order of 400-600mb per full monitoring dump with protocol and network overhead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639763" y="1236663"/>
          <a:ext cx="7543802" cy="3031067"/>
        </p:xfrm>
        <a:graphic>
          <a:graphicData uri="http://schemas.openxmlformats.org/drawingml/2006/table">
            <a:tbl>
              <a:tblPr/>
              <a:tblGrid>
                <a:gridCol w="1825127"/>
                <a:gridCol w="1906225"/>
                <a:gridCol w="1906225"/>
                <a:gridCol w="1906225"/>
              </a:tblGrid>
              <a:tr h="5092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System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Parameters/Chan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Channels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Total Monitoring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High Voltage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180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1,080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Low Voltage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360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1,440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Water Cooling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4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150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600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DCM</a:t>
                      </a:r>
                      <a:endParaRPr lang="en-US" sz="18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24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180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4,320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Det. </a:t>
                      </a:r>
                      <a:r>
                        <a:rPr lang="en-US" sz="1400" dirty="0" err="1">
                          <a:latin typeface="Times New Roman"/>
                          <a:ea typeface="MS Mincho"/>
                          <a:cs typeface="Times New Roman"/>
                        </a:rPr>
                        <a:t>Env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128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15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1920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Front End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32</a:t>
                      </a:r>
                      <a:r>
                        <a:rPr lang="en-US" sz="1400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 max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11,160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357,120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Timing/Sync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12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120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Times New Roman"/>
                          <a:ea typeface="MS Mincho"/>
                          <a:cs typeface="Times New Roman"/>
                        </a:rPr>
                        <a:t>Mech</a:t>
                      </a: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 Sensors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4500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4500</a:t>
                      </a: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Misc. &amp; </a:t>
                      </a: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Rack</a:t>
                      </a:r>
                      <a:r>
                        <a:rPr lang="en-US" sz="1400" baseline="0" dirty="0" smtClean="0">
                          <a:latin typeface="Times New Roman"/>
                          <a:ea typeface="MS Mincho"/>
                          <a:cs typeface="Times New Roman"/>
                        </a:rPr>
                        <a:t> Mon.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1-2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150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MS Mincho"/>
                          <a:cs typeface="Times New Roman"/>
                        </a:rPr>
                        <a:t>300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59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MS Mincho"/>
                          <a:cs typeface="Times New Roman"/>
                        </a:rPr>
                        <a:t>TOTAL   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MS Mincho"/>
                          <a:cs typeface="Times New Roman"/>
                        </a:rPr>
                        <a:t>14,280</a:t>
                      </a:r>
                      <a:endParaRPr lang="en-US" sz="1800" dirty="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MS Mincho"/>
                          <a:cs typeface="Times New Roman"/>
                        </a:rPr>
                        <a:t>371,400 </a:t>
                      </a:r>
                      <a:r>
                        <a:rPr lang="en-US" sz="1800" dirty="0">
                          <a:latin typeface="Times New Roman"/>
                          <a:ea typeface="MS Mincho"/>
                          <a:cs typeface="Times New Roman"/>
                        </a:rPr>
                        <a:t>w/FEBs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67" name="Date Placeholder 9"/>
          <p:cNvSpPr>
            <a:spLocks noGrp="1"/>
          </p:cNvSpPr>
          <p:nvPr>
            <p:ph type="dt" sz="quarter" idx="10"/>
          </p:nvPr>
        </p:nvSpPr>
        <p:spPr>
          <a:xfrm>
            <a:off x="0" y="6635750"/>
            <a:ext cx="3706813" cy="301625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June 16-18, 2009 Director's CD-3b Review </a:t>
            </a:r>
            <a:endParaRPr lang="en-US">
              <a:latin typeface="Arial" pitchFamily="34" charset="0"/>
            </a:endParaRPr>
          </a:p>
        </p:txBody>
      </p:sp>
      <p:sp>
        <p:nvSpPr>
          <p:cNvPr id="1746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4D802-E002-4C72-9437-FFAEEE61A06E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6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824288" y="6624638"/>
            <a:ext cx="2895600" cy="29210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A.Norman, WBS 2.7.4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12463</TotalTime>
  <Words>4419</Words>
  <Application>Microsoft Office PowerPoint</Application>
  <PresentationFormat>On-screen Show (4:3)</PresentationFormat>
  <Paragraphs>1342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Office Theme</vt:lpstr>
      <vt:lpstr>WBS 2.7.4 Breakout Detector Controls (DCS)</vt:lpstr>
      <vt:lpstr>Detector Controls &amp; Monitoring: Overview</vt:lpstr>
      <vt:lpstr>Detector Controls &amp; Monitoring: Status</vt:lpstr>
      <vt:lpstr>Overview</vt:lpstr>
      <vt:lpstr>Scope</vt:lpstr>
      <vt:lpstr>Scope: Controls</vt:lpstr>
      <vt:lpstr>Scope: Far Det. Controls (15kTon Design)</vt:lpstr>
      <vt:lpstr>Far Det. Controls (14kTon)</vt:lpstr>
      <vt:lpstr>Scope: Far Detector Monitoring </vt:lpstr>
      <vt:lpstr>Hardware</vt:lpstr>
      <vt:lpstr>DCS Readout Hardware</vt:lpstr>
      <vt:lpstr>DCS Readout Hardware</vt:lpstr>
      <vt:lpstr>DCSNet Network Topology</vt:lpstr>
      <vt:lpstr>DCS Network Overview</vt:lpstr>
      <vt:lpstr>soFTWARE</vt:lpstr>
      <vt:lpstr>DCS Client Software</vt:lpstr>
      <vt:lpstr>DCS Server Software</vt:lpstr>
      <vt:lpstr>Hardware Interfaces</vt:lpstr>
      <vt:lpstr>Control Protocols</vt:lpstr>
      <vt:lpstr>DCM Embedded Software</vt:lpstr>
      <vt:lpstr>DCM Embedded Software</vt:lpstr>
      <vt:lpstr>Preliminary Design</vt:lpstr>
      <vt:lpstr>NOvA– Wiener MPOD-ISEG HV (SNMP) Controls and Monitoring—State Transitions (IPND Software Design)</vt:lpstr>
      <vt:lpstr>NOvA–  CAEN SY1527 HV (OPC)  Controls and Monitoring—State Transitions</vt:lpstr>
      <vt:lpstr>Full EPICs design</vt:lpstr>
      <vt:lpstr>DCS Software Design Tree</vt:lpstr>
      <vt:lpstr>DCS/DAQ Integration</vt:lpstr>
      <vt:lpstr>DCS Integration to DAQ &amp; Logging</vt:lpstr>
      <vt:lpstr>DCS/DAQ Integration</vt:lpstr>
      <vt:lpstr>BACKUP SLIDES</vt:lpstr>
      <vt:lpstr>DCS Fieldpoint Readouts</vt:lpstr>
      <vt:lpstr>DCS Fieldpoint Readouts</vt:lpstr>
      <vt:lpstr>Monitoring Station Placement</vt:lpstr>
      <vt:lpstr>DCS Readout Rack</vt:lpstr>
      <vt:lpstr>DCS Configuration</vt:lpstr>
      <vt:lpstr>DCS Configuration</vt:lpstr>
      <vt:lpstr>DOM/XML Advantages</vt:lpstr>
      <vt:lpstr>Configurator</vt:lpstr>
      <vt:lpstr>Client Building</vt:lpstr>
      <vt:lpstr>Widget Examples: Voltage</vt:lpstr>
      <vt:lpstr>Second Level Switch Occupancy</vt:lpstr>
      <vt:lpstr>Second Level Switch Occupancy</vt:lpstr>
      <vt:lpstr>Scope: Far Detector Controls (20kT)</vt:lpstr>
      <vt:lpstr>Scope: Far Detector Monitoring (20kT)</vt:lpstr>
    </vt:vector>
  </TitlesOfParts>
  <Company>FNAL - PPD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NOvA – TASD Totally Active Scintillator Detector &amp;  Associated R&amp;D</dc:title>
  <dc:creator>jcooper</dc:creator>
  <cp:lastModifiedBy>Andrew Norman</cp:lastModifiedBy>
  <cp:revision>471</cp:revision>
  <dcterms:created xsi:type="dcterms:W3CDTF">2004-05-26T18:26:02Z</dcterms:created>
  <dcterms:modified xsi:type="dcterms:W3CDTF">2009-06-16T18:41:51Z</dcterms:modified>
</cp:coreProperties>
</file>