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3" r:id="rId2"/>
  </p:sldMasterIdLst>
  <p:notesMasterIdLst>
    <p:notesMasterId r:id="rId77"/>
  </p:notesMasterIdLst>
  <p:sldIdLst>
    <p:sldId id="256" r:id="rId3"/>
    <p:sldId id="332" r:id="rId4"/>
    <p:sldId id="335" r:id="rId5"/>
    <p:sldId id="337" r:id="rId6"/>
    <p:sldId id="340" r:id="rId7"/>
    <p:sldId id="341" r:id="rId8"/>
    <p:sldId id="333" r:id="rId9"/>
    <p:sldId id="271" r:id="rId10"/>
    <p:sldId id="342" r:id="rId11"/>
    <p:sldId id="411" r:id="rId12"/>
    <p:sldId id="267" r:id="rId13"/>
    <p:sldId id="415" r:id="rId14"/>
    <p:sldId id="308" r:id="rId15"/>
    <p:sldId id="412" r:id="rId16"/>
    <p:sldId id="413" r:id="rId17"/>
    <p:sldId id="268" r:id="rId18"/>
    <p:sldId id="269" r:id="rId19"/>
    <p:sldId id="270" r:id="rId20"/>
    <p:sldId id="272" r:id="rId21"/>
    <p:sldId id="273" r:id="rId22"/>
    <p:sldId id="274" r:id="rId23"/>
    <p:sldId id="275" r:id="rId24"/>
    <p:sldId id="420" r:id="rId25"/>
    <p:sldId id="277" r:id="rId26"/>
    <p:sldId id="414" r:id="rId27"/>
    <p:sldId id="278" r:id="rId28"/>
    <p:sldId id="419" r:id="rId29"/>
    <p:sldId id="276" r:id="rId30"/>
    <p:sldId id="281" r:id="rId31"/>
    <p:sldId id="282" r:id="rId32"/>
    <p:sldId id="283" r:id="rId33"/>
    <p:sldId id="284" r:id="rId34"/>
    <p:sldId id="285" r:id="rId35"/>
    <p:sldId id="343" r:id="rId36"/>
    <p:sldId id="345" r:id="rId37"/>
    <p:sldId id="287" r:id="rId38"/>
    <p:sldId id="346" r:id="rId39"/>
    <p:sldId id="356" r:id="rId40"/>
    <p:sldId id="289" r:id="rId41"/>
    <p:sldId id="290" r:id="rId42"/>
    <p:sldId id="291" r:id="rId43"/>
    <p:sldId id="293" r:id="rId44"/>
    <p:sldId id="354" r:id="rId45"/>
    <p:sldId id="295" r:id="rId46"/>
    <p:sldId id="300" r:id="rId47"/>
    <p:sldId id="388" r:id="rId48"/>
    <p:sldId id="416" r:id="rId49"/>
    <p:sldId id="305" r:id="rId50"/>
    <p:sldId id="367" r:id="rId51"/>
    <p:sldId id="307" r:id="rId52"/>
    <p:sldId id="311" r:id="rId53"/>
    <p:sldId id="310" r:id="rId54"/>
    <p:sldId id="421" r:id="rId55"/>
    <p:sldId id="312" r:id="rId56"/>
    <p:sldId id="313" r:id="rId57"/>
    <p:sldId id="314" r:id="rId58"/>
    <p:sldId id="417" r:id="rId59"/>
    <p:sldId id="418" r:id="rId60"/>
    <p:sldId id="315" r:id="rId61"/>
    <p:sldId id="317" r:id="rId62"/>
    <p:sldId id="318" r:id="rId63"/>
    <p:sldId id="407" r:id="rId64"/>
    <p:sldId id="320" r:id="rId65"/>
    <p:sldId id="321" r:id="rId66"/>
    <p:sldId id="322" r:id="rId67"/>
    <p:sldId id="323" r:id="rId68"/>
    <p:sldId id="410" r:id="rId69"/>
    <p:sldId id="324" r:id="rId70"/>
    <p:sldId id="325" r:id="rId71"/>
    <p:sldId id="326" r:id="rId72"/>
    <p:sldId id="408" r:id="rId73"/>
    <p:sldId id="329" r:id="rId74"/>
    <p:sldId id="409" r:id="rId75"/>
    <p:sldId id="330"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33"/>
    <a:srgbClr val="FF0000"/>
    <a:srgbClr val="A50021"/>
    <a:srgbClr val="993300"/>
    <a:srgbClr val="00FFFF"/>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0" autoAdjust="0"/>
    <p:restoredTop sz="94667" autoAdjust="0"/>
  </p:normalViewPr>
  <p:slideViewPr>
    <p:cSldViewPr snapToGrid="0" snapToObjects="1">
      <p:cViewPr varScale="1">
        <p:scale>
          <a:sx n="65" d="100"/>
          <a:sy n="65" d="100"/>
        </p:scale>
        <p:origin x="-540" y="-108"/>
      </p:cViewPr>
      <p:guideLst>
        <p:guide orient="horz" pos="2160"/>
        <p:guide pos="2880"/>
      </p:guideLst>
    </p:cSldViewPr>
  </p:slideViewPr>
  <p:notesTextViewPr>
    <p:cViewPr>
      <p:scale>
        <a:sx n="1" d="1"/>
        <a:sy n="1" d="1"/>
      </p:scale>
      <p:origin x="0" y="0"/>
    </p:cViewPr>
  </p:notesTextViewPr>
  <p:sorterViewPr>
    <p:cViewPr>
      <p:scale>
        <a:sx n="100" d="100"/>
        <a:sy n="100" d="100"/>
      </p:scale>
      <p:origin x="0" y="13578"/>
    </p:cViewPr>
  </p:sorter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6.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51.wmf"/><Relationship Id="rId1" Type="http://schemas.openxmlformats.org/officeDocument/2006/relationships/image" Target="../media/image15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5" Type="http://schemas.openxmlformats.org/officeDocument/2006/relationships/image" Target="../media/image68.wmf"/><Relationship Id="rId4" Type="http://schemas.openxmlformats.org/officeDocument/2006/relationships/image" Target="../media/image6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6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34.wmf"/><Relationship Id="rId1" Type="http://schemas.openxmlformats.org/officeDocument/2006/relationships/image" Target="../media/image1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329777-E30B-416D-9C92-F8DCDC920DF9}" type="datetimeFigureOut">
              <a:rPr lang="en-US" smtClean="0"/>
              <a:t>7/27/2011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A0ED26-963E-45BA-B2DE-0BDDD058CA96}" type="slidenum">
              <a:rPr lang="en-US" smtClean="0"/>
              <a:t>‹#›</a:t>
            </a:fld>
            <a:endParaRPr lang="en-US"/>
          </a:p>
        </p:txBody>
      </p:sp>
    </p:spTree>
    <p:extLst>
      <p:ext uri="{BB962C8B-B14F-4D97-AF65-F5344CB8AC3E}">
        <p14:creationId xmlns:p14="http://schemas.microsoft.com/office/powerpoint/2010/main" val="2110807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4D533CF-E9CF-4B58-B3C5-BA06F6F45C90}" type="slidenum">
              <a:rPr lang="en-US"/>
              <a:pPr/>
              <a:t>33</a:t>
            </a:fld>
            <a:endParaRPr lang="en-US"/>
          </a:p>
        </p:txBody>
      </p:sp>
      <p:sp>
        <p:nvSpPr>
          <p:cNvPr id="533506" name="Slide Image Placeholder 1"/>
          <p:cNvSpPr>
            <a:spLocks noGrp="1" noRot="1" noChangeAspect="1" noTextEdit="1"/>
          </p:cNvSpPr>
          <p:nvPr>
            <p:ph type="sldImg"/>
          </p:nvPr>
        </p:nvSpPr>
        <p:spPr>
          <a:ln/>
        </p:spPr>
      </p:sp>
      <p:sp>
        <p:nvSpPr>
          <p:cNvPr id="533507" name="Notes Placeholder 2"/>
          <p:cNvSpPr>
            <a:spLocks noGrp="1"/>
          </p:cNvSpPr>
          <p:nvPr>
            <p:ph type="body" idx="1"/>
          </p:nvPr>
        </p:nvSpPr>
        <p:spPr/>
        <p:txBody>
          <a:bodyPr/>
          <a:lstStyle/>
          <a:p>
            <a:pPr>
              <a:spcBef>
                <a:spcPct val="0"/>
              </a:spcBef>
            </a:pPr>
            <a:endParaRPr lang="en-US"/>
          </a:p>
        </p:txBody>
      </p:sp>
      <p:sp>
        <p:nvSpPr>
          <p:cNvPr id="533508" name="Slide Number Placeholder 3"/>
          <p:cNvSpPr txBox="1">
            <a:spLocks noGrp="1"/>
          </p:cNvSpPr>
          <p:nvPr/>
        </p:nvSpPr>
        <p:spPr bwMode="auto">
          <a:xfrm>
            <a:off x="3884852" y="8685862"/>
            <a:ext cx="2971593" cy="45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nchor="b"/>
          <a:lstStyle>
            <a:lvl1pPr algn="l" defTabSz="879475">
              <a:defRPr>
                <a:solidFill>
                  <a:schemeClr val="tx1"/>
                </a:solidFill>
                <a:latin typeface="Arial" charset="0"/>
              </a:defRPr>
            </a:lvl1pPr>
            <a:lvl2pPr marL="714375" indent="-274638" algn="l" defTabSz="879475">
              <a:defRPr>
                <a:solidFill>
                  <a:schemeClr val="tx1"/>
                </a:solidFill>
                <a:latin typeface="Arial" charset="0"/>
              </a:defRPr>
            </a:lvl2pPr>
            <a:lvl3pPr marL="1100138" indent="-220663" algn="l" defTabSz="879475">
              <a:defRPr>
                <a:solidFill>
                  <a:schemeClr val="tx1"/>
                </a:solidFill>
                <a:latin typeface="Arial" charset="0"/>
              </a:defRPr>
            </a:lvl3pPr>
            <a:lvl4pPr marL="1539875" indent="-219075" algn="l" defTabSz="879475">
              <a:defRPr>
                <a:solidFill>
                  <a:schemeClr val="tx1"/>
                </a:solidFill>
                <a:latin typeface="Arial" charset="0"/>
              </a:defRPr>
            </a:lvl4pPr>
            <a:lvl5pPr marL="1979613" indent="-219075" algn="l" defTabSz="879475">
              <a:defRPr>
                <a:solidFill>
                  <a:schemeClr val="tx1"/>
                </a:solidFill>
                <a:latin typeface="Arial" charset="0"/>
              </a:defRPr>
            </a:lvl5pPr>
            <a:lvl6pPr marL="2436813" indent="-219075" defTabSz="879475" fontAlgn="base">
              <a:spcBef>
                <a:spcPct val="0"/>
              </a:spcBef>
              <a:spcAft>
                <a:spcPct val="0"/>
              </a:spcAft>
              <a:defRPr>
                <a:solidFill>
                  <a:schemeClr val="tx1"/>
                </a:solidFill>
                <a:latin typeface="Arial" charset="0"/>
              </a:defRPr>
            </a:lvl6pPr>
            <a:lvl7pPr marL="2894013" indent="-219075" defTabSz="879475" fontAlgn="base">
              <a:spcBef>
                <a:spcPct val="0"/>
              </a:spcBef>
              <a:spcAft>
                <a:spcPct val="0"/>
              </a:spcAft>
              <a:defRPr>
                <a:solidFill>
                  <a:schemeClr val="tx1"/>
                </a:solidFill>
                <a:latin typeface="Arial" charset="0"/>
              </a:defRPr>
            </a:lvl7pPr>
            <a:lvl8pPr marL="3351213" indent="-219075" defTabSz="879475" fontAlgn="base">
              <a:spcBef>
                <a:spcPct val="0"/>
              </a:spcBef>
              <a:spcAft>
                <a:spcPct val="0"/>
              </a:spcAft>
              <a:defRPr>
                <a:solidFill>
                  <a:schemeClr val="tx1"/>
                </a:solidFill>
                <a:latin typeface="Arial" charset="0"/>
              </a:defRPr>
            </a:lvl8pPr>
            <a:lvl9pPr marL="3808413" indent="-219075" defTabSz="879475" fontAlgn="base">
              <a:spcBef>
                <a:spcPct val="0"/>
              </a:spcBef>
              <a:spcAft>
                <a:spcPct val="0"/>
              </a:spcAft>
              <a:defRPr>
                <a:solidFill>
                  <a:schemeClr val="tx1"/>
                </a:solidFill>
                <a:latin typeface="Arial" charset="0"/>
              </a:defRPr>
            </a:lvl9pPr>
          </a:lstStyle>
          <a:p>
            <a:pPr algn="r"/>
            <a:fld id="{9A239EA8-670C-4212-9F0A-422845DFE94F}" type="slidenum">
              <a:rPr lang="en-US" sz="1300">
                <a:latin typeface="Calibri" pitchFamily="34" charset="0"/>
              </a:rPr>
              <a:pPr algn="r"/>
              <a:t>33</a:t>
            </a:fld>
            <a:endParaRPr lang="en-US" sz="13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defTabSz="914274" eaLnBrk="0" hangingPunct="0">
              <a:defRPr>
                <a:solidFill>
                  <a:schemeClr val="tx1"/>
                </a:solidFill>
                <a:latin typeface="Comic Sans MS" pitchFamily="66" charset="0"/>
              </a:defRPr>
            </a:lvl1pPr>
            <a:lvl2pPr marL="730171" indent="-280835" defTabSz="914274" eaLnBrk="0" hangingPunct="0">
              <a:defRPr>
                <a:solidFill>
                  <a:schemeClr val="tx1"/>
                </a:solidFill>
                <a:latin typeface="Comic Sans MS" pitchFamily="66" charset="0"/>
              </a:defRPr>
            </a:lvl2pPr>
            <a:lvl3pPr marL="1123340" indent="-224668" defTabSz="914274" eaLnBrk="0" hangingPunct="0">
              <a:defRPr>
                <a:solidFill>
                  <a:schemeClr val="tx1"/>
                </a:solidFill>
                <a:latin typeface="Comic Sans MS" pitchFamily="66" charset="0"/>
              </a:defRPr>
            </a:lvl3pPr>
            <a:lvl4pPr marL="1572677" indent="-224668" defTabSz="914274" eaLnBrk="0" hangingPunct="0">
              <a:defRPr>
                <a:solidFill>
                  <a:schemeClr val="tx1"/>
                </a:solidFill>
                <a:latin typeface="Comic Sans MS" pitchFamily="66" charset="0"/>
              </a:defRPr>
            </a:lvl4pPr>
            <a:lvl5pPr marL="2022013" indent="-224668" defTabSz="914274" eaLnBrk="0" hangingPunct="0">
              <a:defRPr>
                <a:solidFill>
                  <a:schemeClr val="tx1"/>
                </a:solidFill>
                <a:latin typeface="Comic Sans MS" pitchFamily="66" charset="0"/>
              </a:defRPr>
            </a:lvl5pPr>
            <a:lvl6pPr marL="2471349" indent="-224668" algn="ctr" defTabSz="914274" eaLnBrk="0" fontAlgn="base" hangingPunct="0">
              <a:spcBef>
                <a:spcPct val="0"/>
              </a:spcBef>
              <a:spcAft>
                <a:spcPct val="0"/>
              </a:spcAft>
              <a:defRPr>
                <a:solidFill>
                  <a:schemeClr val="tx1"/>
                </a:solidFill>
                <a:latin typeface="Comic Sans MS" pitchFamily="66" charset="0"/>
              </a:defRPr>
            </a:lvl6pPr>
            <a:lvl7pPr marL="2920685" indent="-224668" algn="ctr" defTabSz="914274" eaLnBrk="0" fontAlgn="base" hangingPunct="0">
              <a:spcBef>
                <a:spcPct val="0"/>
              </a:spcBef>
              <a:spcAft>
                <a:spcPct val="0"/>
              </a:spcAft>
              <a:defRPr>
                <a:solidFill>
                  <a:schemeClr val="tx1"/>
                </a:solidFill>
                <a:latin typeface="Comic Sans MS" pitchFamily="66" charset="0"/>
              </a:defRPr>
            </a:lvl7pPr>
            <a:lvl8pPr marL="3370021" indent="-224668" algn="ctr" defTabSz="914274" eaLnBrk="0" fontAlgn="base" hangingPunct="0">
              <a:spcBef>
                <a:spcPct val="0"/>
              </a:spcBef>
              <a:spcAft>
                <a:spcPct val="0"/>
              </a:spcAft>
              <a:defRPr>
                <a:solidFill>
                  <a:schemeClr val="tx1"/>
                </a:solidFill>
                <a:latin typeface="Comic Sans MS" pitchFamily="66" charset="0"/>
              </a:defRPr>
            </a:lvl8pPr>
            <a:lvl9pPr marL="3819357" indent="-224668" algn="ctr" defTabSz="914274" eaLnBrk="0" fontAlgn="base" hangingPunct="0">
              <a:spcBef>
                <a:spcPct val="0"/>
              </a:spcBef>
              <a:spcAft>
                <a:spcPct val="0"/>
              </a:spcAft>
              <a:defRPr>
                <a:solidFill>
                  <a:schemeClr val="tx1"/>
                </a:solidFill>
                <a:latin typeface="Comic Sans MS" pitchFamily="66" charset="0"/>
              </a:defRPr>
            </a:lvl9pPr>
          </a:lstStyle>
          <a:p>
            <a:pPr eaLnBrk="1" hangingPunct="1"/>
            <a:fld id="{0629FA5A-AC54-4537-9C15-2B09DEC80A76}" type="slidenum">
              <a:rPr lang="en-US">
                <a:latin typeface="Arial" charset="0"/>
              </a:rPr>
              <a:pPr eaLnBrk="1" hangingPunct="1"/>
              <a:t>43</a:t>
            </a:fld>
            <a:endParaRPr lang="en-US">
              <a:latin typeface="Arial" charset="0"/>
            </a:endParaRPr>
          </a:p>
        </p:txBody>
      </p:sp>
      <p:sp>
        <p:nvSpPr>
          <p:cNvPr id="89091" name="Rectangle 7"/>
          <p:cNvSpPr txBox="1">
            <a:spLocks noGrp="1" noChangeArrowheads="1"/>
          </p:cNvSpPr>
          <p:nvPr/>
        </p:nvSpPr>
        <p:spPr bwMode="auto">
          <a:xfrm>
            <a:off x="3884852" y="8685862"/>
            <a:ext cx="2971593" cy="45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nchor="b"/>
          <a:lstStyle>
            <a:lvl1pPr defTabSz="930275" eaLnBrk="0" hangingPunct="0">
              <a:defRPr>
                <a:solidFill>
                  <a:schemeClr val="tx1"/>
                </a:solidFill>
                <a:latin typeface="Comic Sans MS" pitchFamily="66" charset="0"/>
              </a:defRPr>
            </a:lvl1pPr>
            <a:lvl2pPr marL="742950" indent="-285750" defTabSz="930275" eaLnBrk="0" hangingPunct="0">
              <a:defRPr>
                <a:solidFill>
                  <a:schemeClr val="tx1"/>
                </a:solidFill>
                <a:latin typeface="Comic Sans MS" pitchFamily="66" charset="0"/>
              </a:defRPr>
            </a:lvl2pPr>
            <a:lvl3pPr marL="1143000" indent="-228600" defTabSz="930275" eaLnBrk="0" hangingPunct="0">
              <a:defRPr>
                <a:solidFill>
                  <a:schemeClr val="tx1"/>
                </a:solidFill>
                <a:latin typeface="Comic Sans MS" pitchFamily="66" charset="0"/>
              </a:defRPr>
            </a:lvl3pPr>
            <a:lvl4pPr marL="1600200" indent="-228600" defTabSz="930275" eaLnBrk="0" hangingPunct="0">
              <a:defRPr>
                <a:solidFill>
                  <a:schemeClr val="tx1"/>
                </a:solidFill>
                <a:latin typeface="Comic Sans MS" pitchFamily="66" charset="0"/>
              </a:defRPr>
            </a:lvl4pPr>
            <a:lvl5pPr marL="2057400" indent="-228600" defTabSz="930275" eaLnBrk="0" hangingPunct="0">
              <a:defRPr>
                <a:solidFill>
                  <a:schemeClr val="tx1"/>
                </a:solidFill>
                <a:latin typeface="Comic Sans MS" pitchFamily="66" charset="0"/>
              </a:defRPr>
            </a:lvl5pPr>
            <a:lvl6pPr marL="2514600" indent="-228600" algn="ctr" defTabSz="930275" eaLnBrk="0" fontAlgn="base" hangingPunct="0">
              <a:spcBef>
                <a:spcPct val="0"/>
              </a:spcBef>
              <a:spcAft>
                <a:spcPct val="0"/>
              </a:spcAft>
              <a:defRPr>
                <a:solidFill>
                  <a:schemeClr val="tx1"/>
                </a:solidFill>
                <a:latin typeface="Comic Sans MS" pitchFamily="66" charset="0"/>
              </a:defRPr>
            </a:lvl6pPr>
            <a:lvl7pPr marL="2971800" indent="-228600" algn="ctr" defTabSz="930275" eaLnBrk="0" fontAlgn="base" hangingPunct="0">
              <a:spcBef>
                <a:spcPct val="0"/>
              </a:spcBef>
              <a:spcAft>
                <a:spcPct val="0"/>
              </a:spcAft>
              <a:defRPr>
                <a:solidFill>
                  <a:schemeClr val="tx1"/>
                </a:solidFill>
                <a:latin typeface="Comic Sans MS" pitchFamily="66" charset="0"/>
              </a:defRPr>
            </a:lvl7pPr>
            <a:lvl8pPr marL="3429000" indent="-228600" algn="ctr" defTabSz="930275" eaLnBrk="0" fontAlgn="base" hangingPunct="0">
              <a:spcBef>
                <a:spcPct val="0"/>
              </a:spcBef>
              <a:spcAft>
                <a:spcPct val="0"/>
              </a:spcAft>
              <a:defRPr>
                <a:solidFill>
                  <a:schemeClr val="tx1"/>
                </a:solidFill>
                <a:latin typeface="Comic Sans MS" pitchFamily="66" charset="0"/>
              </a:defRPr>
            </a:lvl8pPr>
            <a:lvl9pPr marL="3886200" indent="-228600" algn="ctr" defTabSz="930275" eaLnBrk="0" fontAlgn="base" hangingPunct="0">
              <a:spcBef>
                <a:spcPct val="0"/>
              </a:spcBef>
              <a:spcAft>
                <a:spcPct val="0"/>
              </a:spcAft>
              <a:defRPr>
                <a:solidFill>
                  <a:schemeClr val="tx1"/>
                </a:solidFill>
                <a:latin typeface="Comic Sans MS" pitchFamily="66" charset="0"/>
              </a:defRPr>
            </a:lvl9pPr>
          </a:lstStyle>
          <a:p>
            <a:pPr algn="r" eaLnBrk="1" hangingPunct="1"/>
            <a:fld id="{2F06F602-AF0C-4A6C-B37D-989B8F7FD9B8}" type="slidenum">
              <a:rPr lang="en-US" sz="1300">
                <a:latin typeface="Arial" charset="0"/>
              </a:rPr>
              <a:pPr algn="r" eaLnBrk="1" hangingPunct="1"/>
              <a:t>43</a:t>
            </a:fld>
            <a:endParaRPr lang="en-US" sz="1300">
              <a:latin typeface="Arial" charset="0"/>
            </a:endParaRPr>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B52D2E-EA77-40C9-86AC-DD2D0EE49660}" type="slidenum">
              <a:rPr lang="en-US"/>
              <a:pPr/>
              <a:t>61</a:t>
            </a:fld>
            <a:endParaRPr lang="en-US"/>
          </a:p>
        </p:txBody>
      </p:sp>
      <p:sp>
        <p:nvSpPr>
          <p:cNvPr id="526338"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p:txBody>
          <a:bodyPr/>
          <a:lstStyle/>
          <a:p>
            <a:r>
              <a:rPr lang="en-US"/>
              <a:t>Last year a special panel was convened to chart the course of particle physics over the next decade.  In this figure, from their report, they separated the field into three frontiers, the Energy Frontier, the Intensity Frontier, and the non-accelerator based Cosmic Frontier.  There is much overlap between the three frontiers:  the big questions are the same:  the orgiin of the universe, the unification of the forces, and new physics beyond the standard model. </a:t>
            </a:r>
          </a:p>
          <a:p>
            <a:endParaRPr lang="en-US"/>
          </a:p>
          <a:p>
            <a:r>
              <a:rPr lang="en-US"/>
              <a:t>The energy frontier is about to move from Fermilab, where it has been for the last two decades, to CERN.  The panel recommended that Fermilab push forward on the intensity frontier with the design of a multi-megawatt proton acclerator.  This intensity upgrade of Fermilab is called Project X.  For the rest of my talk I will focus on what Project X might do in the realm of rare paritcle decays and precision physics.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354562-1FA8-41D9-98AD-563AE65E470C}" type="slidenum">
              <a:rPr lang="en-US"/>
              <a:pPr/>
              <a:t>62</a:t>
            </a:fld>
            <a:endParaRPr lang="en-US"/>
          </a:p>
        </p:txBody>
      </p:sp>
      <p:sp>
        <p:nvSpPr>
          <p:cNvPr id="466946" name="Rectangle 2"/>
          <p:cNvSpPr>
            <a:spLocks noGrp="1" noRot="1" noChangeAspect="1" noChangeArrowheads="1" noTextEdit="1"/>
          </p:cNvSpPr>
          <p:nvPr>
            <p:ph type="sldImg"/>
          </p:nvPr>
        </p:nvSpPr>
        <p:spPr>
          <a:ln/>
        </p:spPr>
      </p:sp>
      <p:sp>
        <p:nvSpPr>
          <p:cNvPr id="466947" name="Rectangle 3"/>
          <p:cNvSpPr>
            <a:spLocks noGrp="1" noChangeArrowheads="1"/>
          </p:cNvSpPr>
          <p:nvPr>
            <p:ph type="body" idx="1"/>
          </p:nvPr>
        </p:nvSpPr>
        <p:spPr/>
        <p:txBody>
          <a:bodyPr/>
          <a:lstStyle/>
          <a:p>
            <a:r>
              <a:rPr lang="en-US"/>
              <a:t>Here is a figure showing the present Fermilab accelerator complex.  There is a low-energy linear accelerator, three circular accelerators, and three circular storage rings.  It all starts in the linear accelerator, then booster, where the beam is accelerated to 8 billion electron volts, and then the main injector, which can accelerate it up to150 billion electron volts.  The beam from the main injector can be extracted to produce neutrinos which currently go to northern Minnesota, or to the antiproton source.  They then get into the Tevatron where they accelerated to 1,000 billion electron volts and collided with protons.</a:t>
            </a:r>
          </a:p>
          <a:p>
            <a:r>
              <a:rPr lang="en-US"/>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28334A-5B10-4905-98B6-CB250B6C9FF5}" type="slidenum">
              <a:rPr lang="en-US"/>
              <a:pPr/>
              <a:t>63</a:t>
            </a:fld>
            <a:endParaRPr lang="en-US"/>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p:txBody>
          <a:bodyPr/>
          <a:lstStyle/>
          <a:p>
            <a:r>
              <a:rPr lang="en-US"/>
              <a:t>The beam rates that Project X will provide are enormous.  What I have here is a plot of beam power vs beam energy for various accelerators around the world.  By beam power we mean the rate, in particles per second, times the energy.  The red curve shows the present beam power at Fermilab.  J-PARC-1 is a new acclerators that is being commissioned in Japan, the SNS is the Spallation Neutron Source at Oak Ridge, that has just come online.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B22AC5-9612-4FDE-811E-DA8729318A80}" type="slidenum">
              <a:rPr lang="en-US"/>
              <a:pPr/>
              <a:t>71</a:t>
            </a:fld>
            <a:endParaRPr lang="en-US"/>
          </a:p>
        </p:txBody>
      </p:sp>
      <p:sp>
        <p:nvSpPr>
          <p:cNvPr id="547842" name="Rectangle 2"/>
          <p:cNvSpPr>
            <a:spLocks noGrp="1" noRot="1" noChangeAspect="1" noChangeArrowheads="1" noTextEdit="1"/>
          </p:cNvSpPr>
          <p:nvPr>
            <p:ph type="sldImg"/>
          </p:nvPr>
        </p:nvSpPr>
        <p:spPr>
          <a:ln/>
        </p:spPr>
      </p:sp>
      <p:sp>
        <p:nvSpPr>
          <p:cNvPr id="547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A050F3-BC08-478B-904B-CF28C32E7AC2}" type="slidenum">
              <a:rPr lang="en-US"/>
              <a:pPr/>
              <a:t>73</a:t>
            </a:fld>
            <a:endParaRPr lang="en-US"/>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p:txBody>
          <a:bodyPr/>
          <a:lstStyle/>
          <a:p>
            <a:r>
              <a:rPr lang="en-US"/>
              <a:t>Finally, I should add that Project could get Fermilab back to the energy frontier through</a:t>
            </a:r>
          </a:p>
          <a:p>
            <a:r>
              <a:rPr lang="en-US"/>
              <a:t>plans for a 3 trillion electron volt muon collider.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2912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Craig Dukes / Virginia</a:t>
            </a:r>
            <a:endParaRPr lang="en-US"/>
          </a:p>
        </p:txBody>
      </p:sp>
      <p:sp>
        <p:nvSpPr>
          <p:cNvPr id="5" name="Footer Placeholder 4"/>
          <p:cNvSpPr>
            <a:spLocks noGrp="1"/>
          </p:cNvSpPr>
          <p:nvPr>
            <p:ph type="ftr" sz="quarter" idx="11"/>
          </p:nvPr>
        </p:nvSpPr>
        <p:spPr/>
        <p:txBody>
          <a:bodyPr/>
          <a:lstStyle/>
          <a:p>
            <a:r>
              <a:rPr lang="en-US" smtClean="0"/>
              <a:t>BCVSPIN:  Neutrino Physics at Fermilab</a:t>
            </a:r>
            <a:endParaRPr lang="en-US"/>
          </a:p>
        </p:txBody>
      </p:sp>
      <p:sp>
        <p:nvSpPr>
          <p:cNvPr id="6" name="Slide Number Placeholder 5"/>
          <p:cNvSpPr>
            <a:spLocks noGrp="1"/>
          </p:cNvSpPr>
          <p:nvPr>
            <p:ph type="sldNum" sz="quarter" idx="12"/>
          </p:nvPr>
        </p:nvSpPr>
        <p:spPr/>
        <p:txBody>
          <a:bodyPr/>
          <a:lstStyle/>
          <a:p>
            <a:fld id="{C95F3207-39C2-4B35-9EBF-195B2F555FC9}" type="slidenum">
              <a:rPr lang="en-US" smtClean="0"/>
              <a:t>‹#›</a:t>
            </a:fld>
            <a:endParaRPr lang="en-US"/>
          </a:p>
        </p:txBody>
      </p:sp>
    </p:spTree>
    <p:extLst>
      <p:ext uri="{BB962C8B-B14F-4D97-AF65-F5344CB8AC3E}">
        <p14:creationId xmlns:p14="http://schemas.microsoft.com/office/powerpoint/2010/main" val="172970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Craig Dukes / Virginia</a:t>
            </a:r>
            <a:endParaRPr lang="en-US"/>
          </a:p>
        </p:txBody>
      </p:sp>
      <p:sp>
        <p:nvSpPr>
          <p:cNvPr id="5" name="Footer Placeholder 4"/>
          <p:cNvSpPr>
            <a:spLocks noGrp="1"/>
          </p:cNvSpPr>
          <p:nvPr>
            <p:ph type="ftr" sz="quarter" idx="11"/>
          </p:nvPr>
        </p:nvSpPr>
        <p:spPr/>
        <p:txBody>
          <a:bodyPr/>
          <a:lstStyle/>
          <a:p>
            <a:r>
              <a:rPr lang="en-US" smtClean="0"/>
              <a:t>BCVSPIN:  Neutrino Physics at Fermilab</a:t>
            </a:r>
            <a:endParaRPr lang="en-US"/>
          </a:p>
        </p:txBody>
      </p:sp>
      <p:sp>
        <p:nvSpPr>
          <p:cNvPr id="6" name="Slide Number Placeholder 5"/>
          <p:cNvSpPr>
            <a:spLocks noGrp="1"/>
          </p:cNvSpPr>
          <p:nvPr>
            <p:ph type="sldNum" sz="quarter" idx="12"/>
          </p:nvPr>
        </p:nvSpPr>
        <p:spPr/>
        <p:txBody>
          <a:bodyPr/>
          <a:lstStyle/>
          <a:p>
            <a:fld id="{C95F3207-39C2-4B35-9EBF-195B2F555FC9}" type="slidenum">
              <a:rPr lang="en-US" smtClean="0"/>
              <a:t>‹#›</a:t>
            </a:fld>
            <a:endParaRPr lang="en-US"/>
          </a:p>
        </p:txBody>
      </p:sp>
    </p:spTree>
    <p:extLst>
      <p:ext uri="{BB962C8B-B14F-4D97-AF65-F5344CB8AC3E}">
        <p14:creationId xmlns:p14="http://schemas.microsoft.com/office/powerpoint/2010/main" val="138344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t>Craig Dukes / Virginia</a:t>
            </a:r>
            <a:endParaRPr lang="en-US"/>
          </a:p>
        </p:txBody>
      </p:sp>
      <p:sp>
        <p:nvSpPr>
          <p:cNvPr id="3" name="Footer Placeholder 2"/>
          <p:cNvSpPr>
            <a:spLocks noGrp="1"/>
          </p:cNvSpPr>
          <p:nvPr>
            <p:ph type="ftr" sz="quarter" idx="11"/>
          </p:nvPr>
        </p:nvSpPr>
        <p:spPr/>
        <p:txBody>
          <a:bodyPr/>
          <a:lstStyle>
            <a:lvl1pPr>
              <a:defRPr/>
            </a:lvl1pPr>
          </a:lstStyle>
          <a:p>
            <a:r>
              <a:rPr lang="en-US" smtClean="0"/>
              <a:t>BCVSPIN:  Neutrino Physics at Fermilab</a:t>
            </a:r>
            <a:endParaRPr lang="en-US"/>
          </a:p>
        </p:txBody>
      </p:sp>
      <p:sp>
        <p:nvSpPr>
          <p:cNvPr id="4" name="Slide Number Placeholder 3"/>
          <p:cNvSpPr>
            <a:spLocks noGrp="1"/>
          </p:cNvSpPr>
          <p:nvPr>
            <p:ph type="sldNum" sz="quarter" idx="12"/>
          </p:nvPr>
        </p:nvSpPr>
        <p:spPr/>
        <p:txBody>
          <a:bodyPr/>
          <a:lstStyle>
            <a:lvl1pPr>
              <a:defRPr/>
            </a:lvl1pPr>
          </a:lstStyle>
          <a:p>
            <a:fld id="{DD83B8DA-7BD1-4A4E-B712-50327BE078DA}" type="slidenum">
              <a:rPr lang="en-US"/>
              <a:pPr/>
              <a:t>‹#›</a:t>
            </a:fld>
            <a:endParaRPr lang="en-US"/>
          </a:p>
        </p:txBody>
      </p:sp>
    </p:spTree>
    <p:extLst>
      <p:ext uri="{BB962C8B-B14F-4D97-AF65-F5344CB8AC3E}">
        <p14:creationId xmlns:p14="http://schemas.microsoft.com/office/powerpoint/2010/main" val="190213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49213"/>
            <a:ext cx="9051925" cy="63658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2075" y="777875"/>
            <a:ext cx="8959850" cy="5668963"/>
          </a:xfrm>
        </p:spPr>
        <p:txBody>
          <a:bodyPr/>
          <a:lstStyle/>
          <a:p>
            <a:r>
              <a:rPr lang="en-US" smtClean="0"/>
              <a:t>Click icon to add table</a:t>
            </a:r>
            <a:endParaRPr lang="en-US"/>
          </a:p>
        </p:txBody>
      </p:sp>
      <p:sp>
        <p:nvSpPr>
          <p:cNvPr id="4" name="Date Placeholder 3"/>
          <p:cNvSpPr>
            <a:spLocks noGrp="1"/>
          </p:cNvSpPr>
          <p:nvPr>
            <p:ph type="dt" sz="half" idx="10"/>
          </p:nvPr>
        </p:nvSpPr>
        <p:spPr>
          <a:xfrm>
            <a:off x="182563" y="6583363"/>
            <a:ext cx="2133600" cy="228600"/>
          </a:xfrm>
        </p:spPr>
        <p:txBody>
          <a:bodyPr/>
          <a:lstStyle>
            <a:lvl1pPr>
              <a:defRPr/>
            </a:lvl1pPr>
          </a:lstStyle>
          <a:p>
            <a:r>
              <a:rPr lang="en-US" smtClean="0"/>
              <a:t>Craig Dukes / Virginia</a:t>
            </a:r>
            <a:endParaRPr lang="en-US"/>
          </a:p>
        </p:txBody>
      </p:sp>
      <p:sp>
        <p:nvSpPr>
          <p:cNvPr id="5" name="Footer Placeholder 4"/>
          <p:cNvSpPr>
            <a:spLocks noGrp="1"/>
          </p:cNvSpPr>
          <p:nvPr>
            <p:ph type="ftr" sz="quarter" idx="11"/>
          </p:nvPr>
        </p:nvSpPr>
        <p:spPr>
          <a:xfrm>
            <a:off x="3017838" y="6583363"/>
            <a:ext cx="2895600" cy="228600"/>
          </a:xfrm>
        </p:spPr>
        <p:txBody>
          <a:bodyPr/>
          <a:lstStyle>
            <a:lvl1pPr>
              <a:defRPr/>
            </a:lvl1pPr>
          </a:lstStyle>
          <a:p>
            <a:r>
              <a:rPr lang="en-US" smtClean="0"/>
              <a:t>BCVSPIN:  Neutrino Physics at Fermilab</a:t>
            </a:r>
            <a:endParaRPr lang="en-US"/>
          </a:p>
        </p:txBody>
      </p:sp>
      <p:sp>
        <p:nvSpPr>
          <p:cNvPr id="6" name="Slide Number Placeholder 5"/>
          <p:cNvSpPr>
            <a:spLocks noGrp="1"/>
          </p:cNvSpPr>
          <p:nvPr>
            <p:ph type="sldNum" sz="quarter" idx="12"/>
          </p:nvPr>
        </p:nvSpPr>
        <p:spPr>
          <a:xfrm>
            <a:off x="6583363" y="6583363"/>
            <a:ext cx="2378075" cy="228600"/>
          </a:xfrm>
        </p:spPr>
        <p:txBody>
          <a:bodyPr/>
          <a:lstStyle>
            <a:lvl1pPr>
              <a:defRPr/>
            </a:lvl1pPr>
          </a:lstStyle>
          <a:p>
            <a:fld id="{E3BC0AED-5D14-49EC-8AEE-EDAF28C43147}" type="slidenum">
              <a:rPr lang="en-US"/>
              <a:pPr/>
              <a:t>‹#›</a:t>
            </a:fld>
            <a:endParaRPr lang="en-US"/>
          </a:p>
        </p:txBody>
      </p:sp>
    </p:spTree>
    <p:extLst>
      <p:ext uri="{BB962C8B-B14F-4D97-AF65-F5344CB8AC3E}">
        <p14:creationId xmlns:p14="http://schemas.microsoft.com/office/powerpoint/2010/main" val="397725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US"/>
          </a:p>
        </p:txBody>
      </p:sp>
      <p:sp>
        <p:nvSpPr>
          <p:cNvPr id="8" name="Date Placeholder 7"/>
          <p:cNvSpPr>
            <a:spLocks noGrp="1"/>
          </p:cNvSpPr>
          <p:nvPr>
            <p:ph type="dt" sz="half" idx="10"/>
          </p:nvPr>
        </p:nvSpPr>
        <p:spPr/>
        <p:txBody>
          <a:bodyPr/>
          <a:lstStyle/>
          <a:p>
            <a:r>
              <a:rPr lang="en-US" smtClean="0"/>
              <a:t>Craig Dukes / Virginia</a:t>
            </a:r>
            <a:endParaRPr lang="en-US" dirty="0"/>
          </a:p>
        </p:txBody>
      </p:sp>
      <p:sp>
        <p:nvSpPr>
          <p:cNvPr id="9" name="Footer Placeholder 8"/>
          <p:cNvSpPr>
            <a:spLocks noGrp="1"/>
          </p:cNvSpPr>
          <p:nvPr>
            <p:ph type="ftr" sz="quarter" idx="11"/>
          </p:nvPr>
        </p:nvSpPr>
        <p:spPr/>
        <p:txBody>
          <a:bodyPr/>
          <a:lstStyle/>
          <a:p>
            <a:r>
              <a:rPr lang="en-US" smtClean="0"/>
              <a:t>BCVSPIN:  Neutrino Physics at Fermilab</a:t>
            </a:r>
            <a:endParaRPr lang="en-US" dirty="0"/>
          </a:p>
        </p:txBody>
      </p:sp>
      <p:sp>
        <p:nvSpPr>
          <p:cNvPr id="10" name="Slide Number Placeholder 9"/>
          <p:cNvSpPr>
            <a:spLocks noGrp="1"/>
          </p:cNvSpPr>
          <p:nvPr>
            <p:ph type="sldNum" sz="quarter" idx="12"/>
          </p:nvPr>
        </p:nvSpPr>
        <p:spPr/>
        <p:txBody>
          <a:bodyPr/>
          <a:lstStyle/>
          <a:p>
            <a:fld id="{C95F3207-39C2-4B35-9EBF-195B2F555FC9}" type="slidenum">
              <a:rPr lang="en-US" smtClean="0"/>
              <a:pPr/>
              <a:t>‹#›</a:t>
            </a:fld>
            <a:endParaRPr lang="en-US" dirty="0"/>
          </a:p>
        </p:txBody>
      </p:sp>
    </p:spTree>
    <p:extLst>
      <p:ext uri="{BB962C8B-B14F-4D97-AF65-F5344CB8AC3E}">
        <p14:creationId xmlns:p14="http://schemas.microsoft.com/office/powerpoint/2010/main" val="311587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0"/>
            <a:ext cx="7772400" cy="1470025"/>
          </a:xfrm>
        </p:spPr>
        <p:txBody>
          <a:bodyPr/>
          <a:lstStyle/>
          <a:p>
            <a:r>
              <a:rPr lang="en-US" smtClean="0"/>
              <a:t>Click to edit Master title style</a:t>
            </a:r>
            <a:endParaRPr lang="en-US"/>
          </a:p>
        </p:txBody>
      </p:sp>
      <p:sp>
        <p:nvSpPr>
          <p:cNvPr id="4" name="Date Placeholder 3"/>
          <p:cNvSpPr>
            <a:spLocks noGrp="1"/>
          </p:cNvSpPr>
          <p:nvPr>
            <p:ph type="dt" sz="half" idx="10"/>
          </p:nvPr>
        </p:nvSpPr>
        <p:spPr>
          <a:xfrm>
            <a:off x="0" y="6583680"/>
            <a:ext cx="2438400" cy="274320"/>
          </a:xfrm>
        </p:spPr>
        <p:txBody>
          <a:bodyPr/>
          <a:lstStyle/>
          <a:p>
            <a:r>
              <a:rPr lang="en-US" smtClean="0"/>
              <a:t>Craig Dukes / Virginia</a:t>
            </a:r>
            <a:endParaRPr lang="en-US"/>
          </a:p>
        </p:txBody>
      </p:sp>
      <p:sp>
        <p:nvSpPr>
          <p:cNvPr id="5" name="Footer Placeholder 4"/>
          <p:cNvSpPr>
            <a:spLocks noGrp="1"/>
          </p:cNvSpPr>
          <p:nvPr>
            <p:ph type="ftr" sz="quarter" idx="11"/>
          </p:nvPr>
        </p:nvSpPr>
        <p:spPr/>
        <p:txBody>
          <a:bodyPr/>
          <a:lstStyle/>
          <a:p>
            <a:r>
              <a:rPr lang="en-US" smtClean="0"/>
              <a:t>BCVSPIN:  Neutrino Physics at Fermilab</a:t>
            </a:r>
            <a:endParaRPr lang="en-US"/>
          </a:p>
        </p:txBody>
      </p:sp>
      <p:sp>
        <p:nvSpPr>
          <p:cNvPr id="6" name="Slide Number Placeholder 5"/>
          <p:cNvSpPr>
            <a:spLocks noGrp="1"/>
          </p:cNvSpPr>
          <p:nvPr>
            <p:ph type="sldNum" sz="quarter" idx="12"/>
          </p:nvPr>
        </p:nvSpPr>
        <p:spPr/>
        <p:txBody>
          <a:bodyPr/>
          <a:lstStyle/>
          <a:p>
            <a:fld id="{98889BD6-BE3B-4EE4-BD45-28A7A647A40E}"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3111" y="801618"/>
            <a:ext cx="8272289" cy="5254763"/>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98152" y="5158576"/>
            <a:ext cx="6206490" cy="1097280"/>
          </a:xfrm>
          <a:prstGeom prst="rect">
            <a:avLst/>
          </a:prstGeom>
        </p:spPr>
      </p:pic>
    </p:spTree>
    <p:extLst>
      <p:ext uri="{BB962C8B-B14F-4D97-AF65-F5344CB8AC3E}">
        <p14:creationId xmlns:p14="http://schemas.microsoft.com/office/powerpoint/2010/main" val="87559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Craig Dukes / Virginia</a:t>
            </a:r>
            <a:endParaRPr lang="en-US"/>
          </a:p>
        </p:txBody>
      </p:sp>
      <p:sp>
        <p:nvSpPr>
          <p:cNvPr id="5" name="Footer Placeholder 4"/>
          <p:cNvSpPr>
            <a:spLocks noGrp="1"/>
          </p:cNvSpPr>
          <p:nvPr>
            <p:ph type="ftr" sz="quarter" idx="11"/>
          </p:nvPr>
        </p:nvSpPr>
        <p:spPr/>
        <p:txBody>
          <a:bodyPr/>
          <a:lstStyle/>
          <a:p>
            <a:r>
              <a:rPr lang="en-US" smtClean="0"/>
              <a:t>BCVSPIN:  Neutrino Physics at Fermilab</a:t>
            </a:r>
            <a:endParaRPr lang="en-US"/>
          </a:p>
        </p:txBody>
      </p:sp>
      <p:sp>
        <p:nvSpPr>
          <p:cNvPr id="6" name="Slide Number Placeholder 5"/>
          <p:cNvSpPr>
            <a:spLocks noGrp="1"/>
          </p:cNvSpPr>
          <p:nvPr>
            <p:ph type="sldNum" sz="quarter" idx="12"/>
          </p:nvPr>
        </p:nvSpPr>
        <p:spPr/>
        <p:txBody>
          <a:bodyPr/>
          <a:lstStyle/>
          <a:p>
            <a:fld id="{98889BD6-BE3B-4EE4-BD45-28A7A647A40E}" type="slidenum">
              <a:rPr lang="en-US" smtClean="0"/>
              <a:t>‹#›</a:t>
            </a:fld>
            <a:endParaRPr lang="en-US"/>
          </a:p>
        </p:txBody>
      </p:sp>
    </p:spTree>
    <p:extLst>
      <p:ext uri="{BB962C8B-B14F-4D97-AF65-F5344CB8AC3E}">
        <p14:creationId xmlns:p14="http://schemas.microsoft.com/office/powerpoint/2010/main" val="140353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Craig Dukes / Virginia</a:t>
            </a:r>
            <a:endParaRPr lang="en-US"/>
          </a:p>
        </p:txBody>
      </p:sp>
      <p:sp>
        <p:nvSpPr>
          <p:cNvPr id="5" name="Footer Placeholder 4"/>
          <p:cNvSpPr>
            <a:spLocks noGrp="1"/>
          </p:cNvSpPr>
          <p:nvPr>
            <p:ph type="ftr" sz="quarter" idx="11"/>
          </p:nvPr>
        </p:nvSpPr>
        <p:spPr/>
        <p:txBody>
          <a:bodyPr/>
          <a:lstStyle/>
          <a:p>
            <a:r>
              <a:rPr lang="en-US" smtClean="0"/>
              <a:t>BCVSPIN:  Neutrino Physics at Fermilab</a:t>
            </a:r>
            <a:endParaRPr lang="en-US"/>
          </a:p>
        </p:txBody>
      </p:sp>
      <p:sp>
        <p:nvSpPr>
          <p:cNvPr id="6" name="Slide Number Placeholder 5"/>
          <p:cNvSpPr>
            <a:spLocks noGrp="1"/>
          </p:cNvSpPr>
          <p:nvPr>
            <p:ph type="sldNum" sz="quarter" idx="12"/>
          </p:nvPr>
        </p:nvSpPr>
        <p:spPr/>
        <p:txBody>
          <a:bodyPr/>
          <a:lstStyle/>
          <a:p>
            <a:fld id="{98889BD6-BE3B-4EE4-BD45-28A7A647A40E}" type="slidenum">
              <a:rPr lang="en-US" smtClean="0"/>
              <a:t>‹#›</a:t>
            </a:fld>
            <a:endParaRPr lang="en-US"/>
          </a:p>
        </p:txBody>
      </p:sp>
    </p:spTree>
    <p:extLst>
      <p:ext uri="{BB962C8B-B14F-4D97-AF65-F5344CB8AC3E}">
        <p14:creationId xmlns:p14="http://schemas.microsoft.com/office/powerpoint/2010/main" val="44407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Craig Dukes / Virginia</a:t>
            </a:r>
            <a:endParaRPr lang="en-US"/>
          </a:p>
        </p:txBody>
      </p:sp>
      <p:sp>
        <p:nvSpPr>
          <p:cNvPr id="6" name="Footer Placeholder 5"/>
          <p:cNvSpPr>
            <a:spLocks noGrp="1"/>
          </p:cNvSpPr>
          <p:nvPr>
            <p:ph type="ftr" sz="quarter" idx="11"/>
          </p:nvPr>
        </p:nvSpPr>
        <p:spPr/>
        <p:txBody>
          <a:bodyPr/>
          <a:lstStyle/>
          <a:p>
            <a:r>
              <a:rPr lang="en-US" smtClean="0"/>
              <a:t>BCVSPIN:  Neutrino Physics at Fermilab</a:t>
            </a:r>
            <a:endParaRPr lang="en-US"/>
          </a:p>
        </p:txBody>
      </p:sp>
      <p:sp>
        <p:nvSpPr>
          <p:cNvPr id="7" name="Slide Number Placeholder 6"/>
          <p:cNvSpPr>
            <a:spLocks noGrp="1"/>
          </p:cNvSpPr>
          <p:nvPr>
            <p:ph type="sldNum" sz="quarter" idx="12"/>
          </p:nvPr>
        </p:nvSpPr>
        <p:spPr/>
        <p:txBody>
          <a:bodyPr/>
          <a:lstStyle/>
          <a:p>
            <a:fld id="{98889BD6-BE3B-4EE4-BD45-28A7A647A40E}" type="slidenum">
              <a:rPr lang="en-US" smtClean="0"/>
              <a:t>‹#›</a:t>
            </a:fld>
            <a:endParaRPr lang="en-US"/>
          </a:p>
        </p:txBody>
      </p:sp>
    </p:spTree>
    <p:extLst>
      <p:ext uri="{BB962C8B-B14F-4D97-AF65-F5344CB8AC3E}">
        <p14:creationId xmlns:p14="http://schemas.microsoft.com/office/powerpoint/2010/main" val="3654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Craig Dukes / Virginia</a:t>
            </a:r>
            <a:endParaRPr lang="en-US"/>
          </a:p>
        </p:txBody>
      </p:sp>
      <p:sp>
        <p:nvSpPr>
          <p:cNvPr id="8" name="Footer Placeholder 7"/>
          <p:cNvSpPr>
            <a:spLocks noGrp="1"/>
          </p:cNvSpPr>
          <p:nvPr>
            <p:ph type="ftr" sz="quarter" idx="11"/>
          </p:nvPr>
        </p:nvSpPr>
        <p:spPr/>
        <p:txBody>
          <a:bodyPr/>
          <a:lstStyle/>
          <a:p>
            <a:r>
              <a:rPr lang="en-US" smtClean="0"/>
              <a:t>BCVSPIN:  Neutrino Physics at Fermilab</a:t>
            </a:r>
            <a:endParaRPr lang="en-US"/>
          </a:p>
        </p:txBody>
      </p:sp>
      <p:sp>
        <p:nvSpPr>
          <p:cNvPr id="9" name="Slide Number Placeholder 8"/>
          <p:cNvSpPr>
            <a:spLocks noGrp="1"/>
          </p:cNvSpPr>
          <p:nvPr>
            <p:ph type="sldNum" sz="quarter" idx="12"/>
          </p:nvPr>
        </p:nvSpPr>
        <p:spPr/>
        <p:txBody>
          <a:bodyPr/>
          <a:lstStyle/>
          <a:p>
            <a:fld id="{98889BD6-BE3B-4EE4-BD45-28A7A647A40E}" type="slidenum">
              <a:rPr lang="en-US" smtClean="0"/>
              <a:t>‹#›</a:t>
            </a:fld>
            <a:endParaRPr lang="en-US"/>
          </a:p>
        </p:txBody>
      </p:sp>
    </p:spTree>
    <p:extLst>
      <p:ext uri="{BB962C8B-B14F-4D97-AF65-F5344CB8AC3E}">
        <p14:creationId xmlns:p14="http://schemas.microsoft.com/office/powerpoint/2010/main" val="15887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Autofit/>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838200"/>
            <a:ext cx="8229600" cy="5287963"/>
          </a:xfrm>
        </p:spPr>
        <p:txBody>
          <a:bodyPr>
            <a:normAutofit/>
          </a:bodyPr>
          <a:lstStyle>
            <a:lvl1pPr marL="114300" indent="-114300">
              <a:defRPr sz="1800"/>
            </a:lvl1pPr>
            <a:lvl2pPr marL="339725" indent="-163513">
              <a:defRPr sz="1800"/>
            </a:lvl2pPr>
            <a:lvl3pPr marL="633413" indent="-166688">
              <a:defRPr sz="1800"/>
            </a:lvl3pPr>
            <a:lvl4pPr marL="914400" indent="-228600">
              <a:defRPr sz="1800"/>
            </a:lvl4pPr>
            <a:lvl5pPr marL="1143000" indent="-228600">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Craig Dukes / Virginia</a:t>
            </a:r>
            <a:endParaRPr lang="en-US"/>
          </a:p>
        </p:txBody>
      </p:sp>
      <p:sp>
        <p:nvSpPr>
          <p:cNvPr id="5" name="Footer Placeholder 4"/>
          <p:cNvSpPr>
            <a:spLocks noGrp="1"/>
          </p:cNvSpPr>
          <p:nvPr>
            <p:ph type="ftr" sz="quarter" idx="11"/>
          </p:nvPr>
        </p:nvSpPr>
        <p:spPr/>
        <p:txBody>
          <a:bodyPr/>
          <a:lstStyle/>
          <a:p>
            <a:r>
              <a:rPr lang="en-US" smtClean="0"/>
              <a:t>BCVSPIN:  Neutrino Physics at Fermilab</a:t>
            </a:r>
            <a:endParaRPr lang="en-US"/>
          </a:p>
        </p:txBody>
      </p:sp>
      <p:sp>
        <p:nvSpPr>
          <p:cNvPr id="6" name="Slide Number Placeholder 5"/>
          <p:cNvSpPr>
            <a:spLocks noGrp="1"/>
          </p:cNvSpPr>
          <p:nvPr>
            <p:ph type="sldNum" sz="quarter" idx="12"/>
          </p:nvPr>
        </p:nvSpPr>
        <p:spPr/>
        <p:txBody>
          <a:bodyPr/>
          <a:lstStyle/>
          <a:p>
            <a:fld id="{C95F3207-39C2-4B35-9EBF-195B2F555FC9}" type="slidenum">
              <a:rPr lang="en-US" smtClean="0"/>
              <a:t>‹#›</a:t>
            </a:fld>
            <a:endParaRPr lang="en-US"/>
          </a:p>
        </p:txBody>
      </p:sp>
    </p:spTree>
    <p:extLst>
      <p:ext uri="{BB962C8B-B14F-4D97-AF65-F5344CB8AC3E}">
        <p14:creationId xmlns:p14="http://schemas.microsoft.com/office/powerpoint/2010/main" val="362670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Craig Dukes / Virginia</a:t>
            </a:r>
            <a:endParaRPr lang="en-US"/>
          </a:p>
        </p:txBody>
      </p:sp>
      <p:sp>
        <p:nvSpPr>
          <p:cNvPr id="4" name="Footer Placeholder 3"/>
          <p:cNvSpPr>
            <a:spLocks noGrp="1"/>
          </p:cNvSpPr>
          <p:nvPr>
            <p:ph type="ftr" sz="quarter" idx="11"/>
          </p:nvPr>
        </p:nvSpPr>
        <p:spPr/>
        <p:txBody>
          <a:bodyPr/>
          <a:lstStyle/>
          <a:p>
            <a:r>
              <a:rPr lang="en-US" smtClean="0"/>
              <a:t>BCVSPIN:  Neutrino Physics at Fermilab</a:t>
            </a:r>
            <a:endParaRPr lang="en-US"/>
          </a:p>
        </p:txBody>
      </p:sp>
      <p:sp>
        <p:nvSpPr>
          <p:cNvPr id="5" name="Slide Number Placeholder 4"/>
          <p:cNvSpPr>
            <a:spLocks noGrp="1"/>
          </p:cNvSpPr>
          <p:nvPr>
            <p:ph type="sldNum" sz="quarter" idx="12"/>
          </p:nvPr>
        </p:nvSpPr>
        <p:spPr/>
        <p:txBody>
          <a:bodyPr/>
          <a:lstStyle/>
          <a:p>
            <a:fld id="{98889BD6-BE3B-4EE4-BD45-28A7A647A40E}" type="slidenum">
              <a:rPr lang="en-US" smtClean="0"/>
              <a:t>‹#›</a:t>
            </a:fld>
            <a:endParaRPr lang="en-US"/>
          </a:p>
        </p:txBody>
      </p:sp>
    </p:spTree>
    <p:extLst>
      <p:ext uri="{BB962C8B-B14F-4D97-AF65-F5344CB8AC3E}">
        <p14:creationId xmlns:p14="http://schemas.microsoft.com/office/powerpoint/2010/main" val="405471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Craig Dukes / Virginia</a:t>
            </a:r>
            <a:endParaRPr lang="en-US"/>
          </a:p>
        </p:txBody>
      </p:sp>
      <p:sp>
        <p:nvSpPr>
          <p:cNvPr id="3" name="Footer Placeholder 2"/>
          <p:cNvSpPr>
            <a:spLocks noGrp="1"/>
          </p:cNvSpPr>
          <p:nvPr>
            <p:ph type="ftr" sz="quarter" idx="11"/>
          </p:nvPr>
        </p:nvSpPr>
        <p:spPr/>
        <p:txBody>
          <a:bodyPr/>
          <a:lstStyle/>
          <a:p>
            <a:r>
              <a:rPr lang="en-US" smtClean="0"/>
              <a:t>BCVSPIN:  Neutrino Physics at Fermilab</a:t>
            </a:r>
            <a:endParaRPr lang="en-US"/>
          </a:p>
        </p:txBody>
      </p:sp>
      <p:sp>
        <p:nvSpPr>
          <p:cNvPr id="4" name="Slide Number Placeholder 3"/>
          <p:cNvSpPr>
            <a:spLocks noGrp="1"/>
          </p:cNvSpPr>
          <p:nvPr>
            <p:ph type="sldNum" sz="quarter" idx="12"/>
          </p:nvPr>
        </p:nvSpPr>
        <p:spPr/>
        <p:txBody>
          <a:bodyPr/>
          <a:lstStyle/>
          <a:p>
            <a:fld id="{98889BD6-BE3B-4EE4-BD45-28A7A647A40E}" type="slidenum">
              <a:rPr lang="en-US" smtClean="0"/>
              <a:t>‹#›</a:t>
            </a:fld>
            <a:endParaRPr lang="en-US"/>
          </a:p>
        </p:txBody>
      </p:sp>
    </p:spTree>
    <p:extLst>
      <p:ext uri="{BB962C8B-B14F-4D97-AF65-F5344CB8AC3E}">
        <p14:creationId xmlns:p14="http://schemas.microsoft.com/office/powerpoint/2010/main" val="255762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Craig Dukes / Virginia</a:t>
            </a:r>
            <a:endParaRPr lang="en-US"/>
          </a:p>
        </p:txBody>
      </p:sp>
      <p:sp>
        <p:nvSpPr>
          <p:cNvPr id="6" name="Footer Placeholder 5"/>
          <p:cNvSpPr>
            <a:spLocks noGrp="1"/>
          </p:cNvSpPr>
          <p:nvPr>
            <p:ph type="ftr" sz="quarter" idx="11"/>
          </p:nvPr>
        </p:nvSpPr>
        <p:spPr/>
        <p:txBody>
          <a:bodyPr/>
          <a:lstStyle/>
          <a:p>
            <a:r>
              <a:rPr lang="en-US" smtClean="0"/>
              <a:t>BCVSPIN:  Neutrino Physics at Fermilab</a:t>
            </a:r>
            <a:endParaRPr lang="en-US"/>
          </a:p>
        </p:txBody>
      </p:sp>
      <p:sp>
        <p:nvSpPr>
          <p:cNvPr id="7" name="Slide Number Placeholder 6"/>
          <p:cNvSpPr>
            <a:spLocks noGrp="1"/>
          </p:cNvSpPr>
          <p:nvPr>
            <p:ph type="sldNum" sz="quarter" idx="12"/>
          </p:nvPr>
        </p:nvSpPr>
        <p:spPr/>
        <p:txBody>
          <a:bodyPr/>
          <a:lstStyle/>
          <a:p>
            <a:fld id="{98889BD6-BE3B-4EE4-BD45-28A7A647A40E}" type="slidenum">
              <a:rPr lang="en-US" smtClean="0"/>
              <a:t>‹#›</a:t>
            </a:fld>
            <a:endParaRPr lang="en-US"/>
          </a:p>
        </p:txBody>
      </p:sp>
    </p:spTree>
    <p:extLst>
      <p:ext uri="{BB962C8B-B14F-4D97-AF65-F5344CB8AC3E}">
        <p14:creationId xmlns:p14="http://schemas.microsoft.com/office/powerpoint/2010/main" val="323111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Craig Dukes / Virginia</a:t>
            </a:r>
            <a:endParaRPr lang="en-US"/>
          </a:p>
        </p:txBody>
      </p:sp>
      <p:sp>
        <p:nvSpPr>
          <p:cNvPr id="6" name="Footer Placeholder 5"/>
          <p:cNvSpPr>
            <a:spLocks noGrp="1"/>
          </p:cNvSpPr>
          <p:nvPr>
            <p:ph type="ftr" sz="quarter" idx="11"/>
          </p:nvPr>
        </p:nvSpPr>
        <p:spPr/>
        <p:txBody>
          <a:bodyPr/>
          <a:lstStyle/>
          <a:p>
            <a:r>
              <a:rPr lang="en-US" smtClean="0"/>
              <a:t>BCVSPIN:  Neutrino Physics at Fermilab</a:t>
            </a:r>
            <a:endParaRPr lang="en-US"/>
          </a:p>
        </p:txBody>
      </p:sp>
      <p:sp>
        <p:nvSpPr>
          <p:cNvPr id="7" name="Slide Number Placeholder 6"/>
          <p:cNvSpPr>
            <a:spLocks noGrp="1"/>
          </p:cNvSpPr>
          <p:nvPr>
            <p:ph type="sldNum" sz="quarter" idx="12"/>
          </p:nvPr>
        </p:nvSpPr>
        <p:spPr/>
        <p:txBody>
          <a:bodyPr/>
          <a:lstStyle/>
          <a:p>
            <a:fld id="{98889BD6-BE3B-4EE4-BD45-28A7A647A40E}" type="slidenum">
              <a:rPr lang="en-US" smtClean="0"/>
              <a:t>‹#›</a:t>
            </a:fld>
            <a:endParaRPr lang="en-US"/>
          </a:p>
        </p:txBody>
      </p:sp>
    </p:spTree>
    <p:extLst>
      <p:ext uri="{BB962C8B-B14F-4D97-AF65-F5344CB8AC3E}">
        <p14:creationId xmlns:p14="http://schemas.microsoft.com/office/powerpoint/2010/main" val="22721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Craig Dukes / Virginia</a:t>
            </a:r>
            <a:endParaRPr lang="en-US"/>
          </a:p>
        </p:txBody>
      </p:sp>
      <p:sp>
        <p:nvSpPr>
          <p:cNvPr id="5" name="Footer Placeholder 4"/>
          <p:cNvSpPr>
            <a:spLocks noGrp="1"/>
          </p:cNvSpPr>
          <p:nvPr>
            <p:ph type="ftr" sz="quarter" idx="11"/>
          </p:nvPr>
        </p:nvSpPr>
        <p:spPr/>
        <p:txBody>
          <a:bodyPr/>
          <a:lstStyle/>
          <a:p>
            <a:r>
              <a:rPr lang="en-US" smtClean="0"/>
              <a:t>BCVSPIN:  Neutrino Physics at Fermilab</a:t>
            </a:r>
            <a:endParaRPr lang="en-US"/>
          </a:p>
        </p:txBody>
      </p:sp>
      <p:sp>
        <p:nvSpPr>
          <p:cNvPr id="6" name="Slide Number Placeholder 5"/>
          <p:cNvSpPr>
            <a:spLocks noGrp="1"/>
          </p:cNvSpPr>
          <p:nvPr>
            <p:ph type="sldNum" sz="quarter" idx="12"/>
          </p:nvPr>
        </p:nvSpPr>
        <p:spPr/>
        <p:txBody>
          <a:bodyPr/>
          <a:lstStyle/>
          <a:p>
            <a:fld id="{98889BD6-BE3B-4EE4-BD45-28A7A647A40E}" type="slidenum">
              <a:rPr lang="en-US" smtClean="0"/>
              <a:t>‹#›</a:t>
            </a:fld>
            <a:endParaRPr lang="en-US"/>
          </a:p>
        </p:txBody>
      </p:sp>
    </p:spTree>
    <p:extLst>
      <p:ext uri="{BB962C8B-B14F-4D97-AF65-F5344CB8AC3E}">
        <p14:creationId xmlns:p14="http://schemas.microsoft.com/office/powerpoint/2010/main" val="62116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Craig Dukes / Virginia</a:t>
            </a:r>
            <a:endParaRPr lang="en-US"/>
          </a:p>
        </p:txBody>
      </p:sp>
      <p:sp>
        <p:nvSpPr>
          <p:cNvPr id="5" name="Footer Placeholder 4"/>
          <p:cNvSpPr>
            <a:spLocks noGrp="1"/>
          </p:cNvSpPr>
          <p:nvPr>
            <p:ph type="ftr" sz="quarter" idx="11"/>
          </p:nvPr>
        </p:nvSpPr>
        <p:spPr/>
        <p:txBody>
          <a:bodyPr/>
          <a:lstStyle/>
          <a:p>
            <a:r>
              <a:rPr lang="en-US" smtClean="0"/>
              <a:t>BCVSPIN:  Neutrino Physics at Fermilab</a:t>
            </a:r>
            <a:endParaRPr lang="en-US"/>
          </a:p>
        </p:txBody>
      </p:sp>
      <p:sp>
        <p:nvSpPr>
          <p:cNvPr id="6" name="Slide Number Placeholder 5"/>
          <p:cNvSpPr>
            <a:spLocks noGrp="1"/>
          </p:cNvSpPr>
          <p:nvPr>
            <p:ph type="sldNum" sz="quarter" idx="12"/>
          </p:nvPr>
        </p:nvSpPr>
        <p:spPr/>
        <p:txBody>
          <a:bodyPr/>
          <a:lstStyle/>
          <a:p>
            <a:fld id="{98889BD6-BE3B-4EE4-BD45-28A7A647A40E}" type="slidenum">
              <a:rPr lang="en-US" smtClean="0"/>
              <a:t>‹#›</a:t>
            </a:fld>
            <a:endParaRPr lang="en-US"/>
          </a:p>
        </p:txBody>
      </p:sp>
    </p:spTree>
    <p:extLst>
      <p:ext uri="{BB962C8B-B14F-4D97-AF65-F5344CB8AC3E}">
        <p14:creationId xmlns:p14="http://schemas.microsoft.com/office/powerpoint/2010/main" val="261571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2057400"/>
            <a:ext cx="7924800" cy="1362075"/>
          </a:xfrm>
        </p:spPr>
        <p:txBody>
          <a:bodyPr anchor="t"/>
          <a:lstStyle>
            <a:lvl1pPr algn="l">
              <a:defRPr sz="4400" b="1" cap="all"/>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r>
              <a:rPr lang="en-US" smtClean="0"/>
              <a:t>Craig Dukes / Virginia</a:t>
            </a:r>
            <a:endParaRPr lang="en-US"/>
          </a:p>
        </p:txBody>
      </p:sp>
      <p:sp>
        <p:nvSpPr>
          <p:cNvPr id="5" name="Footer Placeholder 4"/>
          <p:cNvSpPr>
            <a:spLocks noGrp="1"/>
          </p:cNvSpPr>
          <p:nvPr>
            <p:ph type="ftr" sz="quarter" idx="11"/>
          </p:nvPr>
        </p:nvSpPr>
        <p:spPr/>
        <p:txBody>
          <a:bodyPr/>
          <a:lstStyle/>
          <a:p>
            <a:r>
              <a:rPr lang="en-US" smtClean="0"/>
              <a:t>BCVSPIN:  Neutrino Physics at Fermilab</a:t>
            </a:r>
            <a:endParaRPr lang="en-US"/>
          </a:p>
        </p:txBody>
      </p:sp>
      <p:sp>
        <p:nvSpPr>
          <p:cNvPr id="6" name="Slide Number Placeholder 5"/>
          <p:cNvSpPr>
            <a:spLocks noGrp="1"/>
          </p:cNvSpPr>
          <p:nvPr>
            <p:ph type="sldNum" sz="quarter" idx="12"/>
          </p:nvPr>
        </p:nvSpPr>
        <p:spPr/>
        <p:txBody>
          <a:bodyPr/>
          <a:lstStyle/>
          <a:p>
            <a:fld id="{C95F3207-39C2-4B35-9EBF-195B2F555FC9}" type="slidenum">
              <a:rPr lang="en-US" smtClean="0"/>
              <a:t>‹#›</a:t>
            </a:fld>
            <a:endParaRPr lang="en-US"/>
          </a:p>
        </p:txBody>
      </p:sp>
    </p:spTree>
    <p:extLst>
      <p:ext uri="{BB962C8B-B14F-4D97-AF65-F5344CB8AC3E}">
        <p14:creationId xmlns:p14="http://schemas.microsoft.com/office/powerpoint/2010/main" val="1493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Craig Dukes / Virginia</a:t>
            </a:r>
            <a:endParaRPr lang="en-US"/>
          </a:p>
        </p:txBody>
      </p:sp>
      <p:sp>
        <p:nvSpPr>
          <p:cNvPr id="6" name="Footer Placeholder 5"/>
          <p:cNvSpPr>
            <a:spLocks noGrp="1"/>
          </p:cNvSpPr>
          <p:nvPr>
            <p:ph type="ftr" sz="quarter" idx="11"/>
          </p:nvPr>
        </p:nvSpPr>
        <p:spPr/>
        <p:txBody>
          <a:bodyPr/>
          <a:lstStyle/>
          <a:p>
            <a:r>
              <a:rPr lang="en-US" smtClean="0"/>
              <a:t>BCVSPIN:  Neutrino Physics at Fermilab</a:t>
            </a:r>
            <a:endParaRPr lang="en-US"/>
          </a:p>
        </p:txBody>
      </p:sp>
      <p:sp>
        <p:nvSpPr>
          <p:cNvPr id="7" name="Slide Number Placeholder 6"/>
          <p:cNvSpPr>
            <a:spLocks noGrp="1"/>
          </p:cNvSpPr>
          <p:nvPr>
            <p:ph type="sldNum" sz="quarter" idx="12"/>
          </p:nvPr>
        </p:nvSpPr>
        <p:spPr/>
        <p:txBody>
          <a:bodyPr/>
          <a:lstStyle/>
          <a:p>
            <a:fld id="{C95F3207-39C2-4B35-9EBF-195B2F555FC9}" type="slidenum">
              <a:rPr lang="en-US" smtClean="0"/>
              <a:t>‹#›</a:t>
            </a:fld>
            <a:endParaRPr lang="en-US"/>
          </a:p>
        </p:txBody>
      </p:sp>
    </p:spTree>
    <p:extLst>
      <p:ext uri="{BB962C8B-B14F-4D97-AF65-F5344CB8AC3E}">
        <p14:creationId xmlns:p14="http://schemas.microsoft.com/office/powerpoint/2010/main" val="295648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Craig Dukes / Virginia</a:t>
            </a:r>
            <a:endParaRPr lang="en-US"/>
          </a:p>
        </p:txBody>
      </p:sp>
      <p:sp>
        <p:nvSpPr>
          <p:cNvPr id="8" name="Footer Placeholder 7"/>
          <p:cNvSpPr>
            <a:spLocks noGrp="1"/>
          </p:cNvSpPr>
          <p:nvPr>
            <p:ph type="ftr" sz="quarter" idx="11"/>
          </p:nvPr>
        </p:nvSpPr>
        <p:spPr/>
        <p:txBody>
          <a:bodyPr/>
          <a:lstStyle/>
          <a:p>
            <a:r>
              <a:rPr lang="en-US" smtClean="0"/>
              <a:t>BCVSPIN:  Neutrino Physics at Fermilab</a:t>
            </a:r>
            <a:endParaRPr lang="en-US"/>
          </a:p>
        </p:txBody>
      </p:sp>
      <p:sp>
        <p:nvSpPr>
          <p:cNvPr id="9" name="Slide Number Placeholder 8"/>
          <p:cNvSpPr>
            <a:spLocks noGrp="1"/>
          </p:cNvSpPr>
          <p:nvPr>
            <p:ph type="sldNum" sz="quarter" idx="12"/>
          </p:nvPr>
        </p:nvSpPr>
        <p:spPr/>
        <p:txBody>
          <a:bodyPr/>
          <a:lstStyle/>
          <a:p>
            <a:fld id="{C95F3207-39C2-4B35-9EBF-195B2F555FC9}" type="slidenum">
              <a:rPr lang="en-US" smtClean="0"/>
              <a:t>‹#›</a:t>
            </a:fld>
            <a:endParaRPr lang="en-US"/>
          </a:p>
        </p:txBody>
      </p:sp>
    </p:spTree>
    <p:extLst>
      <p:ext uri="{BB962C8B-B14F-4D97-AF65-F5344CB8AC3E}">
        <p14:creationId xmlns:p14="http://schemas.microsoft.com/office/powerpoint/2010/main" val="101078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US"/>
          </a:p>
        </p:txBody>
      </p:sp>
      <p:sp>
        <p:nvSpPr>
          <p:cNvPr id="8" name="Date Placeholder 7"/>
          <p:cNvSpPr>
            <a:spLocks noGrp="1"/>
          </p:cNvSpPr>
          <p:nvPr>
            <p:ph type="dt" sz="half" idx="10"/>
          </p:nvPr>
        </p:nvSpPr>
        <p:spPr/>
        <p:txBody>
          <a:bodyPr/>
          <a:lstStyle/>
          <a:p>
            <a:r>
              <a:rPr lang="en-US" smtClean="0"/>
              <a:t>Craig Dukes / Virginia</a:t>
            </a:r>
            <a:endParaRPr lang="en-US" dirty="0"/>
          </a:p>
        </p:txBody>
      </p:sp>
      <p:sp>
        <p:nvSpPr>
          <p:cNvPr id="9" name="Footer Placeholder 8"/>
          <p:cNvSpPr>
            <a:spLocks noGrp="1"/>
          </p:cNvSpPr>
          <p:nvPr>
            <p:ph type="ftr" sz="quarter" idx="11"/>
          </p:nvPr>
        </p:nvSpPr>
        <p:spPr/>
        <p:txBody>
          <a:bodyPr/>
          <a:lstStyle/>
          <a:p>
            <a:r>
              <a:rPr lang="en-US" smtClean="0"/>
              <a:t>BCVSPIN:  Neutrino Physics at Fermilab</a:t>
            </a:r>
            <a:endParaRPr lang="en-US" dirty="0"/>
          </a:p>
        </p:txBody>
      </p:sp>
      <p:sp>
        <p:nvSpPr>
          <p:cNvPr id="10" name="Slide Number Placeholder 9"/>
          <p:cNvSpPr>
            <a:spLocks noGrp="1"/>
          </p:cNvSpPr>
          <p:nvPr>
            <p:ph type="sldNum" sz="quarter" idx="12"/>
          </p:nvPr>
        </p:nvSpPr>
        <p:spPr/>
        <p:txBody>
          <a:bodyPr/>
          <a:lstStyle/>
          <a:p>
            <a:fld id="{C95F3207-39C2-4B35-9EBF-195B2F555FC9}" type="slidenum">
              <a:rPr lang="en-US" smtClean="0"/>
              <a:pPr/>
              <a:t>‹#›</a:t>
            </a:fld>
            <a:endParaRPr lang="en-US" dirty="0"/>
          </a:p>
        </p:txBody>
      </p:sp>
    </p:spTree>
    <p:extLst>
      <p:ext uri="{BB962C8B-B14F-4D97-AF65-F5344CB8AC3E}">
        <p14:creationId xmlns:p14="http://schemas.microsoft.com/office/powerpoint/2010/main" val="22853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Craig Dukes / Virginia</a:t>
            </a:r>
            <a:endParaRPr lang="en-US"/>
          </a:p>
        </p:txBody>
      </p:sp>
      <p:sp>
        <p:nvSpPr>
          <p:cNvPr id="3" name="Footer Placeholder 2"/>
          <p:cNvSpPr>
            <a:spLocks noGrp="1"/>
          </p:cNvSpPr>
          <p:nvPr>
            <p:ph type="ftr" sz="quarter" idx="11"/>
          </p:nvPr>
        </p:nvSpPr>
        <p:spPr/>
        <p:txBody>
          <a:bodyPr/>
          <a:lstStyle/>
          <a:p>
            <a:r>
              <a:rPr lang="en-US" smtClean="0"/>
              <a:t>BCVSPIN:  Neutrino Physics at Fermilab</a:t>
            </a:r>
            <a:endParaRPr lang="en-US"/>
          </a:p>
        </p:txBody>
      </p:sp>
      <p:sp>
        <p:nvSpPr>
          <p:cNvPr id="4" name="Slide Number Placeholder 3"/>
          <p:cNvSpPr>
            <a:spLocks noGrp="1"/>
          </p:cNvSpPr>
          <p:nvPr>
            <p:ph type="sldNum" sz="quarter" idx="12"/>
          </p:nvPr>
        </p:nvSpPr>
        <p:spPr/>
        <p:txBody>
          <a:bodyPr/>
          <a:lstStyle/>
          <a:p>
            <a:fld id="{C95F3207-39C2-4B35-9EBF-195B2F555FC9}" type="slidenum">
              <a:rPr lang="en-US" smtClean="0"/>
              <a:t>‹#›</a:t>
            </a:fld>
            <a:endParaRPr lang="en-US"/>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3178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Craig Dukes / Virginia</a:t>
            </a:r>
            <a:endParaRPr lang="en-US"/>
          </a:p>
        </p:txBody>
      </p:sp>
      <p:sp>
        <p:nvSpPr>
          <p:cNvPr id="6" name="Footer Placeholder 5"/>
          <p:cNvSpPr>
            <a:spLocks noGrp="1"/>
          </p:cNvSpPr>
          <p:nvPr>
            <p:ph type="ftr" sz="quarter" idx="11"/>
          </p:nvPr>
        </p:nvSpPr>
        <p:spPr/>
        <p:txBody>
          <a:bodyPr/>
          <a:lstStyle/>
          <a:p>
            <a:r>
              <a:rPr lang="en-US" smtClean="0"/>
              <a:t>BCVSPIN:  Neutrino Physics at Fermilab</a:t>
            </a:r>
            <a:endParaRPr lang="en-US"/>
          </a:p>
        </p:txBody>
      </p:sp>
      <p:sp>
        <p:nvSpPr>
          <p:cNvPr id="7" name="Slide Number Placeholder 6"/>
          <p:cNvSpPr>
            <a:spLocks noGrp="1"/>
          </p:cNvSpPr>
          <p:nvPr>
            <p:ph type="sldNum" sz="quarter" idx="12"/>
          </p:nvPr>
        </p:nvSpPr>
        <p:spPr/>
        <p:txBody>
          <a:bodyPr/>
          <a:lstStyle/>
          <a:p>
            <a:fld id="{C95F3207-39C2-4B35-9EBF-195B2F555FC9}" type="slidenum">
              <a:rPr lang="en-US" smtClean="0"/>
              <a:t>‹#›</a:t>
            </a:fld>
            <a:endParaRPr lang="en-US"/>
          </a:p>
        </p:txBody>
      </p:sp>
    </p:spTree>
    <p:extLst>
      <p:ext uri="{BB962C8B-B14F-4D97-AF65-F5344CB8AC3E}">
        <p14:creationId xmlns:p14="http://schemas.microsoft.com/office/powerpoint/2010/main" val="62014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Craig Dukes / Virginia</a:t>
            </a:r>
            <a:endParaRPr lang="en-US"/>
          </a:p>
        </p:txBody>
      </p:sp>
      <p:sp>
        <p:nvSpPr>
          <p:cNvPr id="6" name="Footer Placeholder 5"/>
          <p:cNvSpPr>
            <a:spLocks noGrp="1"/>
          </p:cNvSpPr>
          <p:nvPr>
            <p:ph type="ftr" sz="quarter" idx="11"/>
          </p:nvPr>
        </p:nvSpPr>
        <p:spPr/>
        <p:txBody>
          <a:bodyPr/>
          <a:lstStyle/>
          <a:p>
            <a:r>
              <a:rPr lang="en-US" smtClean="0"/>
              <a:t>BCVSPIN:  Neutrino Physics at Fermilab</a:t>
            </a:r>
            <a:endParaRPr lang="en-US"/>
          </a:p>
        </p:txBody>
      </p:sp>
      <p:sp>
        <p:nvSpPr>
          <p:cNvPr id="7" name="Slide Number Placeholder 6"/>
          <p:cNvSpPr>
            <a:spLocks noGrp="1"/>
          </p:cNvSpPr>
          <p:nvPr>
            <p:ph type="sldNum" sz="quarter" idx="12"/>
          </p:nvPr>
        </p:nvSpPr>
        <p:spPr/>
        <p:txBody>
          <a:bodyPr/>
          <a:lstStyle/>
          <a:p>
            <a:fld id="{C95F3207-39C2-4B35-9EBF-195B2F555FC9}" type="slidenum">
              <a:rPr lang="en-US" smtClean="0"/>
              <a:t>‹#›</a:t>
            </a:fld>
            <a:endParaRPr lang="en-US"/>
          </a:p>
        </p:txBody>
      </p:sp>
    </p:spTree>
    <p:extLst>
      <p:ext uri="{BB962C8B-B14F-4D97-AF65-F5344CB8AC3E}">
        <p14:creationId xmlns:p14="http://schemas.microsoft.com/office/powerpoint/2010/main" val="59923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6629400"/>
            <a:ext cx="9144000" cy="2286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 name="Title Placeholder 1"/>
          <p:cNvSpPr>
            <a:spLocks noGrp="1"/>
          </p:cNvSpPr>
          <p:nvPr>
            <p:ph type="title"/>
          </p:nvPr>
        </p:nvSpPr>
        <p:spPr>
          <a:xfrm>
            <a:off x="0" y="-14654"/>
            <a:ext cx="9144000" cy="624254"/>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838200"/>
            <a:ext cx="8229600" cy="5287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0" y="6629400"/>
            <a:ext cx="2438400" cy="212725"/>
          </a:xfrm>
          <a:prstGeom prst="rect">
            <a:avLst/>
          </a:prstGeom>
        </p:spPr>
        <p:txBody>
          <a:bodyPr vert="horz" lIns="91440" tIns="45720" rIns="91440" bIns="45720" rtlCol="0" anchor="ctr"/>
          <a:lstStyle>
            <a:lvl1pPr algn="l">
              <a:defRPr sz="1200">
                <a:solidFill>
                  <a:srgbClr val="FFC000"/>
                </a:solidFill>
              </a:defRPr>
            </a:lvl1pPr>
          </a:lstStyle>
          <a:p>
            <a:r>
              <a:rPr lang="en-US" smtClean="0"/>
              <a:t>Craig Dukes / Virginia</a:t>
            </a:r>
            <a:endParaRPr lang="en-US" dirty="0"/>
          </a:p>
        </p:txBody>
      </p:sp>
      <p:sp>
        <p:nvSpPr>
          <p:cNvPr id="5" name="Footer Placeholder 4"/>
          <p:cNvSpPr>
            <a:spLocks noGrp="1"/>
          </p:cNvSpPr>
          <p:nvPr>
            <p:ph type="ftr" sz="quarter" idx="3"/>
          </p:nvPr>
        </p:nvSpPr>
        <p:spPr>
          <a:xfrm>
            <a:off x="3124200" y="6629400"/>
            <a:ext cx="2895600" cy="228600"/>
          </a:xfrm>
          <a:prstGeom prst="rect">
            <a:avLst/>
          </a:prstGeom>
        </p:spPr>
        <p:txBody>
          <a:bodyPr vert="horz" lIns="91440" tIns="45720" rIns="91440" bIns="45720" rtlCol="0" anchor="ctr"/>
          <a:lstStyle>
            <a:lvl1pPr algn="ctr">
              <a:defRPr sz="1200">
                <a:solidFill>
                  <a:srgbClr val="FFC000"/>
                </a:solidFill>
              </a:defRPr>
            </a:lvl1pPr>
          </a:lstStyle>
          <a:p>
            <a:r>
              <a:rPr lang="en-US" smtClean="0"/>
              <a:t>BCVSPIN:  Neutrino Physics at Fermilab</a:t>
            </a:r>
            <a:endParaRPr lang="en-US" dirty="0"/>
          </a:p>
        </p:txBody>
      </p:sp>
      <p:sp>
        <p:nvSpPr>
          <p:cNvPr id="6" name="Slide Number Placeholder 5"/>
          <p:cNvSpPr>
            <a:spLocks noGrp="1"/>
          </p:cNvSpPr>
          <p:nvPr>
            <p:ph type="sldNum" sz="quarter" idx="4"/>
          </p:nvPr>
        </p:nvSpPr>
        <p:spPr>
          <a:xfrm>
            <a:off x="7010400" y="6629400"/>
            <a:ext cx="2133600" cy="228600"/>
          </a:xfrm>
          <a:prstGeom prst="rect">
            <a:avLst/>
          </a:prstGeom>
        </p:spPr>
        <p:txBody>
          <a:bodyPr vert="horz" lIns="91440" tIns="45720" rIns="91440" bIns="45720" rtlCol="0" anchor="ctr"/>
          <a:lstStyle>
            <a:lvl1pPr algn="r">
              <a:defRPr sz="1200">
                <a:solidFill>
                  <a:srgbClr val="FFC000"/>
                </a:solidFill>
              </a:defRPr>
            </a:lvl1pPr>
          </a:lstStyle>
          <a:p>
            <a:fld id="{C95F3207-39C2-4B35-9EBF-195B2F555FC9}" type="slidenum">
              <a:rPr lang="en-US" smtClean="0"/>
              <a:pPr/>
              <a:t>‹#›</a:t>
            </a:fld>
            <a:endParaRPr lang="en-US" dirty="0"/>
          </a:p>
        </p:txBody>
      </p:sp>
    </p:spTree>
    <p:extLst>
      <p:ext uri="{BB962C8B-B14F-4D97-AF65-F5344CB8AC3E}">
        <p14:creationId xmlns:p14="http://schemas.microsoft.com/office/powerpoint/2010/main" val="3077445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ctr" defTabSz="914400" rtl="0" eaLnBrk="1" latinLnBrk="0" hangingPunct="1">
        <a:spcBef>
          <a:spcPct val="0"/>
        </a:spcBef>
        <a:buNone/>
        <a:defRPr sz="2800" b="1" kern="1200">
          <a:solidFill>
            <a:srgbClr val="FFC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0" y="6583680"/>
            <a:ext cx="2133600" cy="27432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Craig Dukes / Virginia</a:t>
            </a:r>
            <a:endParaRPr lang="en-US" dirty="0"/>
          </a:p>
        </p:txBody>
      </p:sp>
      <p:sp>
        <p:nvSpPr>
          <p:cNvPr id="5" name="Footer Placeholder 4"/>
          <p:cNvSpPr>
            <a:spLocks noGrp="1"/>
          </p:cNvSpPr>
          <p:nvPr>
            <p:ph type="ftr" sz="quarter" idx="3"/>
          </p:nvPr>
        </p:nvSpPr>
        <p:spPr>
          <a:xfrm>
            <a:off x="3124200" y="6583680"/>
            <a:ext cx="2895600" cy="27362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BCVSPIN:  Neutrino Physics at Fermilab</a:t>
            </a:r>
            <a:endParaRPr lang="en-US" dirty="0"/>
          </a:p>
        </p:txBody>
      </p:sp>
      <p:sp>
        <p:nvSpPr>
          <p:cNvPr id="6" name="Slide Number Placeholder 5"/>
          <p:cNvSpPr>
            <a:spLocks noGrp="1"/>
          </p:cNvSpPr>
          <p:nvPr>
            <p:ph type="sldNum" sz="quarter" idx="4"/>
          </p:nvPr>
        </p:nvSpPr>
        <p:spPr>
          <a:xfrm>
            <a:off x="7007604" y="6583680"/>
            <a:ext cx="21336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98889BD6-BE3B-4EE4-BD45-28A7A647A40E}" type="slidenum">
              <a:rPr lang="en-US" smtClean="0"/>
              <a:t>‹#›</a:t>
            </a:fld>
            <a:endParaRPr lang="en-US"/>
          </a:p>
        </p:txBody>
      </p:sp>
    </p:spTree>
    <p:extLst>
      <p:ext uri="{BB962C8B-B14F-4D97-AF65-F5344CB8AC3E}">
        <p14:creationId xmlns:p14="http://schemas.microsoft.com/office/powerpoint/2010/main" val="165244802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ctr" defTabSz="914400" rtl="0" eaLnBrk="1" latinLnBrk="0" hangingPunct="1">
        <a:spcBef>
          <a:spcPct val="0"/>
        </a:spcBef>
        <a:buNone/>
        <a:defRPr sz="40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oleObject" Target="../embeddings/oleObject4.bin"/><Relationship Id="rId7"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1.wmf"/><Relationship Id="rId4" Type="http://schemas.openxmlformats.org/officeDocument/2006/relationships/image" Target="../media/image29.wmf"/><Relationship Id="rId9"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35.wmf"/><Relationship Id="rId5" Type="http://schemas.openxmlformats.org/officeDocument/2006/relationships/oleObject" Target="../embeddings/oleObject8.bin"/><Relationship Id="rId4" Type="http://schemas.openxmlformats.org/officeDocument/2006/relationships/image" Target="../media/image34.wmf"/></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3.xml"/><Relationship Id="rId7" Type="http://schemas.openxmlformats.org/officeDocument/2006/relationships/image" Target="../media/image3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52.png"/><Relationship Id="rId4" Type="http://schemas.openxmlformats.org/officeDocument/2006/relationships/image" Target="../media/image51.wmf"/></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oleObject" Target="../embeddings/oleObject14.bin"/><Relationship Id="rId3" Type="http://schemas.openxmlformats.org/officeDocument/2006/relationships/oleObject" Target="../embeddings/oleObject10.bin"/><Relationship Id="rId7" Type="http://schemas.openxmlformats.org/officeDocument/2006/relationships/image" Target="../media/image65.wmf"/><Relationship Id="rId12" Type="http://schemas.openxmlformats.org/officeDocument/2006/relationships/image" Target="../media/image67.wmf"/><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11.bin"/><Relationship Id="rId11" Type="http://schemas.openxmlformats.org/officeDocument/2006/relationships/oleObject" Target="../embeddings/oleObject13.bin"/><Relationship Id="rId5" Type="http://schemas.openxmlformats.org/officeDocument/2006/relationships/image" Target="../media/image69.png"/><Relationship Id="rId10" Type="http://schemas.openxmlformats.org/officeDocument/2006/relationships/image" Target="../media/image66.wmf"/><Relationship Id="rId4" Type="http://schemas.openxmlformats.org/officeDocument/2006/relationships/image" Target="../media/image64.wmf"/><Relationship Id="rId9" Type="http://schemas.openxmlformats.org/officeDocument/2006/relationships/oleObject" Target="../embeddings/oleObject12.bin"/><Relationship Id="rId14" Type="http://schemas.openxmlformats.org/officeDocument/2006/relationships/image" Target="../media/image68.wmf"/></Relationships>
</file>

<file path=ppt/slides/_rels/slide27.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71.wmf"/><Relationship Id="rId5" Type="http://schemas.openxmlformats.org/officeDocument/2006/relationships/oleObject" Target="../embeddings/oleObject16.bin"/><Relationship Id="rId10" Type="http://schemas.openxmlformats.org/officeDocument/2006/relationships/image" Target="../media/image74.png"/><Relationship Id="rId4" Type="http://schemas.openxmlformats.org/officeDocument/2006/relationships/image" Target="../media/image64.wmf"/><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3.png"/><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3.png"/><Relationship Id="rId1" Type="http://schemas.openxmlformats.org/officeDocument/2006/relationships/slideLayout" Target="../slideLayouts/slideLayout6.xml"/><Relationship Id="rId6" Type="http://schemas.openxmlformats.org/officeDocument/2006/relationships/image" Target="../media/image96.JPG"/><Relationship Id="rId5" Type="http://schemas.openxmlformats.org/officeDocument/2006/relationships/image" Target="../media/image95.png"/><Relationship Id="rId4" Type="http://schemas.openxmlformats.org/officeDocument/2006/relationships/image" Target="../media/image94.jpeg"/></Relationships>
</file>

<file path=ppt/slides/_rels/slide3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eg"/><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3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oleObject" Target="../embeddings/oleObject18.bin"/><Relationship Id="rId7" Type="http://schemas.openxmlformats.org/officeDocument/2006/relationships/image" Target="../media/image103.png"/><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wmf"/><Relationship Id="rId9" Type="http://schemas.openxmlformats.org/officeDocument/2006/relationships/image" Target="../media/image104.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 Id="rId4" Type="http://schemas.openxmlformats.org/officeDocument/2006/relationships/image" Target="../media/image115.jpeg"/></Relationships>
</file>

<file path=ppt/slides/_rels/slide4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6.xml"/><Relationship Id="rId4" Type="http://schemas.openxmlformats.org/officeDocument/2006/relationships/image" Target="../media/image118.jpeg"/></Relationships>
</file>

<file path=ppt/slides/_rels/slide47.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slideLayout" Target="../slideLayouts/slideLayout6.xml"/><Relationship Id="rId5" Type="http://schemas.openxmlformats.org/officeDocument/2006/relationships/image" Target="../media/image123.jpeg"/><Relationship Id="rId4" Type="http://schemas.openxmlformats.org/officeDocument/2006/relationships/image" Target="../media/image122.png"/></Relationships>
</file>

<file path=ppt/slides/_rels/slide4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xml"/><Relationship Id="rId4" Type="http://schemas.openxmlformats.org/officeDocument/2006/relationships/image" Target="../media/image12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0.png"/><Relationship Id="rId2" Type="http://schemas.openxmlformats.org/officeDocument/2006/relationships/image" Target="../media/image127.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129.png"/></Relationships>
</file>

<file path=ppt/slides/_rels/slide5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oleObject" Target="../embeddings/oleObject19.bin"/><Relationship Id="rId7"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134.wmf"/><Relationship Id="rId5" Type="http://schemas.openxmlformats.org/officeDocument/2006/relationships/oleObject" Target="../embeddings/oleObject20.bin"/><Relationship Id="rId4" Type="http://schemas.openxmlformats.org/officeDocument/2006/relationships/image" Target="../media/image133.emf"/><Relationship Id="rId9" Type="http://schemas.openxmlformats.org/officeDocument/2006/relationships/image" Target="../media/image136.png"/></Relationships>
</file>

<file path=ppt/slides/_rels/slide5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6.xml"/><Relationship Id="rId5" Type="http://schemas.openxmlformats.org/officeDocument/2006/relationships/image" Target="../media/image142.jpeg"/><Relationship Id="rId4" Type="http://schemas.openxmlformats.org/officeDocument/2006/relationships/image" Target="../media/image141.jpeg"/></Relationships>
</file>

<file path=ppt/slides/_rels/slide5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145.png"/><Relationship Id="rId5" Type="http://schemas.openxmlformats.org/officeDocument/2006/relationships/image" Target="../media/image143.wmf"/><Relationship Id="rId4" Type="http://schemas.openxmlformats.org/officeDocument/2006/relationships/oleObject" Target="../embeddings/oleObject21.bin"/></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image" Target="../media/image33.png"/><Relationship Id="rId5" Type="http://schemas.openxmlformats.org/officeDocument/2006/relationships/image" Target="../media/image147.png"/><Relationship Id="rId4" Type="http://schemas.openxmlformats.org/officeDocument/2006/relationships/image" Target="../media/image146.emf"/></Relationships>
</file>

<file path=ppt/slides/_rels/slide5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3.bin"/><Relationship Id="rId7" Type="http://schemas.openxmlformats.org/officeDocument/2006/relationships/image" Target="../media/image152.emf"/><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image" Target="../media/image151.wmf"/><Relationship Id="rId5" Type="http://schemas.openxmlformats.org/officeDocument/2006/relationships/oleObject" Target="../embeddings/oleObject24.bin"/><Relationship Id="rId4" Type="http://schemas.openxmlformats.org/officeDocument/2006/relationships/image" Target="../media/image150.wm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62.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63.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jpeg"/></Relationships>
</file>

<file path=ppt/slides/_rels/slide6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6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5.jpeg"/><Relationship Id="rId2" Type="http://schemas.openxmlformats.org/officeDocument/2006/relationships/image" Target="../media/image170.png"/><Relationship Id="rId1" Type="http://schemas.openxmlformats.org/officeDocument/2006/relationships/slideLayout" Target="../slideLayouts/slideLayout6.xml"/><Relationship Id="rId6" Type="http://schemas.openxmlformats.org/officeDocument/2006/relationships/image" Target="../media/image174.png"/><Relationship Id="rId5" Type="http://schemas.openxmlformats.org/officeDocument/2006/relationships/image" Target="../media/image173.jpeg"/><Relationship Id="rId4" Type="http://schemas.openxmlformats.org/officeDocument/2006/relationships/image" Target="../media/image17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6.xml"/><Relationship Id="rId5" Type="http://schemas.openxmlformats.org/officeDocument/2006/relationships/image" Target="../media/image181.png"/><Relationship Id="rId4" Type="http://schemas.openxmlformats.org/officeDocument/2006/relationships/image" Target="../media/image180.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7.wmf"/><Relationship Id="rId5" Type="http://schemas.openxmlformats.org/officeDocument/2006/relationships/oleObject" Target="../embeddings/oleObject2.bin"/><Relationship Id="rId4" Type="http://schemas.openxmlformats.org/officeDocument/2006/relationships/image" Target="../media/image16.wmf"/></Relationships>
</file>

<file path=ppt/slides/_rels/slide7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84.wmf"/><Relationship Id="rId2" Type="http://schemas.openxmlformats.org/officeDocument/2006/relationships/slideLayout" Target="../slideLayouts/slideLayout14.xml"/><Relationship Id="rId1" Type="http://schemas.openxmlformats.org/officeDocument/2006/relationships/vmlDrawing" Target="../drawings/vmlDrawing13.vml"/><Relationship Id="rId6" Type="http://schemas.openxmlformats.org/officeDocument/2006/relationships/oleObject" Target="../embeddings/oleObject25.bin"/><Relationship Id="rId5" Type="http://schemas.openxmlformats.org/officeDocument/2006/relationships/image" Target="../media/image186.wmf"/><Relationship Id="rId4" Type="http://schemas.openxmlformats.org/officeDocument/2006/relationships/image" Target="../media/image185.png"/></Relationships>
</file>

<file path=ppt/slides/_rels/slide7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6.xml"/><Relationship Id="rId4" Type="http://schemas.openxmlformats.org/officeDocument/2006/relationships/image" Target="../media/image189.png"/></Relationships>
</file>

<file path=ppt/slides/_rels/slide7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9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26.png"/><Relationship Id="rId4" Type="http://schemas.openxmlformats.org/officeDocument/2006/relationships/image" Target="../media/image2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77189"/>
            <a:ext cx="7772400" cy="1470025"/>
          </a:xfrm>
        </p:spPr>
        <p:txBody>
          <a:bodyPr/>
          <a:lstStyle/>
          <a:p>
            <a:r>
              <a:rPr lang="en-US" sz="4000" dirty="0" smtClean="0"/>
              <a:t>Accelerator Based Neutrino Physics at </a:t>
            </a:r>
            <a:r>
              <a:rPr lang="en-US" sz="4000" dirty="0" err="1" smtClean="0"/>
              <a:t>Fermilab</a:t>
            </a:r>
            <a:endParaRPr lang="en-US" sz="4000" dirty="0"/>
          </a:p>
        </p:txBody>
      </p:sp>
      <p:sp>
        <p:nvSpPr>
          <p:cNvPr id="9" name="Rectangle 3"/>
          <p:cNvSpPr txBox="1">
            <a:spLocks noChangeArrowheads="1"/>
          </p:cNvSpPr>
          <p:nvPr/>
        </p:nvSpPr>
        <p:spPr>
          <a:xfrm>
            <a:off x="748145" y="5064055"/>
            <a:ext cx="3565525" cy="141172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18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dirty="0" smtClean="0">
                <a:solidFill>
                  <a:schemeClr val="bg2"/>
                </a:solidFill>
              </a:rPr>
              <a:t>E. Craig Dukes</a:t>
            </a:r>
          </a:p>
          <a:p>
            <a:pPr algn="l">
              <a:spcBef>
                <a:spcPts val="0"/>
              </a:spcBef>
            </a:pPr>
            <a:r>
              <a:rPr lang="en-US" dirty="0" smtClean="0">
                <a:solidFill>
                  <a:schemeClr val="bg2"/>
                </a:solidFill>
              </a:rPr>
              <a:t>University of Virginia</a:t>
            </a:r>
            <a:endParaRPr lang="en-US" dirty="0" smtClean="0"/>
          </a:p>
          <a:p>
            <a:pPr algn="l">
              <a:spcBef>
                <a:spcPts val="0"/>
              </a:spcBef>
            </a:pPr>
            <a:r>
              <a:rPr lang="en-US" dirty="0" smtClean="0"/>
              <a:t>BCVSPIN 2011</a:t>
            </a:r>
          </a:p>
          <a:p>
            <a:pPr algn="l">
              <a:spcBef>
                <a:spcPts val="0"/>
              </a:spcBef>
            </a:pPr>
            <a:r>
              <a:rPr lang="en-US" dirty="0" smtClean="0"/>
              <a:t>July 27, 2011</a:t>
            </a:r>
            <a:endParaRPr lang="en-US" dirty="0"/>
          </a:p>
        </p:txBody>
      </p:sp>
      <p:pic>
        <p:nvPicPr>
          <p:cNvPr id="7" name="Picture 10" descr="high_rise_at_n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0112" y="2175381"/>
            <a:ext cx="2194322"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87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654"/>
            <a:ext cx="9144000" cy="624254"/>
          </a:xfrm>
        </p:spPr>
        <p:txBody>
          <a:bodyPr/>
          <a:lstStyle/>
          <a:p>
            <a:r>
              <a:rPr lang="en-US" dirty="0" smtClean="0"/>
              <a:t>Implications of Neutrino Oscillations</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817" t="-2247" r="-1332" b="-2492"/>
          <a:stretch/>
        </p:blipFill>
        <p:spPr>
          <a:xfrm>
            <a:off x="4533900" y="1027135"/>
            <a:ext cx="4572000" cy="3055155"/>
          </a:xfrm>
          <a:prstGeom prst="rect">
            <a:avLst/>
          </a:prstGeom>
          <a:solidFill>
            <a:schemeClr val="bg1"/>
          </a:solidFill>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668" y="4849307"/>
            <a:ext cx="8686800" cy="1346791"/>
          </a:xfrm>
          <a:prstGeom prst="rect">
            <a:avLst/>
          </a:prstGeom>
        </p:spPr>
      </p:pic>
      <p:sp>
        <p:nvSpPr>
          <p:cNvPr id="6" name="Date Placeholder 5"/>
          <p:cNvSpPr>
            <a:spLocks noGrp="1"/>
          </p:cNvSpPr>
          <p:nvPr>
            <p:ph type="dt" sz="half" idx="10"/>
          </p:nvPr>
        </p:nvSpPr>
        <p:spPr/>
        <p:txBody>
          <a:bodyPr/>
          <a:lstStyle/>
          <a:p>
            <a:r>
              <a:rPr lang="en-US" smtClean="0"/>
              <a:t>Craig Dukes / Virginia</a:t>
            </a:r>
            <a:endParaRPr lang="en-US" dirty="0"/>
          </a:p>
        </p:txBody>
      </p:sp>
      <p:sp>
        <p:nvSpPr>
          <p:cNvPr id="8" name="Footer Placeholder 7"/>
          <p:cNvSpPr>
            <a:spLocks noGrp="1"/>
          </p:cNvSpPr>
          <p:nvPr>
            <p:ph type="ftr" sz="quarter" idx="11"/>
          </p:nvPr>
        </p:nvSpPr>
        <p:spPr/>
        <p:txBody>
          <a:bodyPr/>
          <a:lstStyle/>
          <a:p>
            <a:r>
              <a:rPr lang="en-US" smtClean="0"/>
              <a:t>BCVSPIN:  Neutrino Physics at Fermilab</a:t>
            </a:r>
            <a:endParaRPr lang="en-US" dirty="0"/>
          </a:p>
        </p:txBody>
      </p:sp>
      <p:sp>
        <p:nvSpPr>
          <p:cNvPr id="10" name="Slide Number Placeholder 9"/>
          <p:cNvSpPr>
            <a:spLocks noGrp="1"/>
          </p:cNvSpPr>
          <p:nvPr>
            <p:ph type="sldNum" sz="quarter" idx="12"/>
          </p:nvPr>
        </p:nvSpPr>
        <p:spPr/>
        <p:txBody>
          <a:bodyPr/>
          <a:lstStyle/>
          <a:p>
            <a:fld id="{C95F3207-39C2-4B35-9EBF-195B2F555FC9}" type="slidenum">
              <a:rPr lang="en-US" smtClean="0"/>
              <a:pPr/>
              <a:t>10</a:t>
            </a:fld>
            <a:endParaRPr lang="en-US" dirty="0"/>
          </a:p>
        </p:txBody>
      </p:sp>
      <p:sp>
        <p:nvSpPr>
          <p:cNvPr id="3" name="TextBox 2"/>
          <p:cNvSpPr txBox="1"/>
          <p:nvPr/>
        </p:nvSpPr>
        <p:spPr>
          <a:xfrm>
            <a:off x="103910" y="1307690"/>
            <a:ext cx="4197926" cy="2677656"/>
          </a:xfrm>
          <a:prstGeom prst="rect">
            <a:avLst/>
          </a:prstGeom>
          <a:noFill/>
          <a:ln w="38100">
            <a:solidFill>
              <a:srgbClr val="FF0000"/>
            </a:solidFill>
          </a:ln>
        </p:spPr>
        <p:txBody>
          <a:bodyPr wrap="square" rtlCol="0">
            <a:spAutoFit/>
          </a:bodyPr>
          <a:lstStyle/>
          <a:p>
            <a:pPr marL="285750" indent="-285750">
              <a:buFont typeface="Arial" pitchFamily="34" charset="0"/>
              <a:buChar char="•"/>
            </a:pPr>
            <a:r>
              <a:rPr lang="en-US" sz="2400" dirty="0" smtClean="0">
                <a:solidFill>
                  <a:schemeClr val="bg1"/>
                </a:solidFill>
              </a:rPr>
              <a:t>Neutrinos have mass</a:t>
            </a:r>
          </a:p>
          <a:p>
            <a:pPr marL="285750" indent="-285750">
              <a:buFont typeface="Arial" pitchFamily="34" charset="0"/>
              <a:buChar char="•"/>
            </a:pPr>
            <a:r>
              <a:rPr lang="en-US" sz="2400" dirty="0" smtClean="0">
                <a:solidFill>
                  <a:schemeClr val="bg1"/>
                </a:solidFill>
              </a:rPr>
              <a:t>Neutrinos have non-zero mixing angles</a:t>
            </a:r>
          </a:p>
          <a:p>
            <a:pPr marL="285750" indent="-285750">
              <a:buFont typeface="Arial" pitchFamily="34" charset="0"/>
              <a:buChar char="•"/>
            </a:pPr>
            <a:r>
              <a:rPr lang="en-US" sz="2400" dirty="0" smtClean="0">
                <a:solidFill>
                  <a:srgbClr val="FFC000"/>
                </a:solidFill>
              </a:rPr>
              <a:t>3 Flavor  states: </a:t>
            </a:r>
            <a:r>
              <a:rPr lang="en-US" sz="2400" dirty="0" smtClean="0">
                <a:solidFill>
                  <a:srgbClr val="FFC000"/>
                </a:solidFill>
                <a:latin typeface="Symbol" pitchFamily="18" charset="2"/>
              </a:rPr>
              <a:t>n</a:t>
            </a:r>
            <a:r>
              <a:rPr lang="en-US" sz="2400" baseline="-25000" dirty="0" smtClean="0">
                <a:solidFill>
                  <a:srgbClr val="FFC000"/>
                </a:solidFill>
              </a:rPr>
              <a:t>e</a:t>
            </a:r>
            <a:r>
              <a:rPr lang="en-US" sz="2400" dirty="0" smtClean="0">
                <a:solidFill>
                  <a:srgbClr val="FFC000"/>
                </a:solidFill>
              </a:rPr>
              <a:t> </a:t>
            </a:r>
            <a:r>
              <a:rPr lang="en-US" sz="2400" dirty="0" smtClean="0">
                <a:solidFill>
                  <a:srgbClr val="FFC000"/>
                </a:solidFill>
                <a:latin typeface="Symbol" pitchFamily="18" charset="2"/>
              </a:rPr>
              <a:t>n</a:t>
            </a:r>
            <a:r>
              <a:rPr lang="en-US" sz="2400" baseline="-25000" dirty="0" smtClean="0">
                <a:solidFill>
                  <a:srgbClr val="FFC000"/>
                </a:solidFill>
                <a:latin typeface="Symbol" pitchFamily="18" charset="2"/>
              </a:rPr>
              <a:t>m</a:t>
            </a:r>
            <a:r>
              <a:rPr lang="en-US" sz="2400" dirty="0" smtClean="0">
                <a:solidFill>
                  <a:srgbClr val="FFC000"/>
                </a:solidFill>
              </a:rPr>
              <a:t> </a:t>
            </a:r>
            <a:r>
              <a:rPr lang="en-US" sz="2400" dirty="0" err="1" smtClean="0">
                <a:solidFill>
                  <a:srgbClr val="FFC000"/>
                </a:solidFill>
                <a:latin typeface="Symbol" pitchFamily="18" charset="2"/>
              </a:rPr>
              <a:t>n</a:t>
            </a:r>
            <a:r>
              <a:rPr lang="en-US" sz="2400" baseline="-25000" dirty="0" err="1" smtClean="0">
                <a:solidFill>
                  <a:srgbClr val="FFC000"/>
                </a:solidFill>
                <a:latin typeface="Symbol" pitchFamily="18" charset="2"/>
              </a:rPr>
              <a:t>t</a:t>
            </a:r>
            <a:endParaRPr lang="en-US" sz="2400" dirty="0" smtClean="0">
              <a:solidFill>
                <a:srgbClr val="FFC000"/>
              </a:solidFill>
              <a:latin typeface="Symbol" pitchFamily="18" charset="2"/>
            </a:endParaRPr>
          </a:p>
          <a:p>
            <a:pPr marL="285750" indent="-285750">
              <a:buFont typeface="Arial" pitchFamily="34" charset="0"/>
              <a:buChar char="•"/>
            </a:pPr>
            <a:r>
              <a:rPr lang="en-US" sz="2400" dirty="0" smtClean="0">
                <a:solidFill>
                  <a:srgbClr val="FFFF00"/>
                </a:solidFill>
              </a:rPr>
              <a:t>3 Mass  states: </a:t>
            </a:r>
            <a:r>
              <a:rPr lang="en-US" sz="2400" dirty="0" smtClean="0">
                <a:solidFill>
                  <a:srgbClr val="FFFF00"/>
                </a:solidFill>
                <a:latin typeface="Symbol" pitchFamily="18" charset="2"/>
              </a:rPr>
              <a:t>n</a:t>
            </a:r>
            <a:r>
              <a:rPr lang="en-US" sz="2400" baseline="-25000" dirty="0" smtClean="0">
                <a:solidFill>
                  <a:srgbClr val="FFFF00"/>
                </a:solidFill>
              </a:rPr>
              <a:t>1</a:t>
            </a:r>
            <a:r>
              <a:rPr lang="en-US" sz="2400" dirty="0" smtClean="0">
                <a:solidFill>
                  <a:srgbClr val="FFFF00"/>
                </a:solidFill>
              </a:rPr>
              <a:t> </a:t>
            </a:r>
            <a:r>
              <a:rPr lang="en-US" sz="2400" dirty="0" smtClean="0">
                <a:solidFill>
                  <a:srgbClr val="FFFF00"/>
                </a:solidFill>
                <a:latin typeface="Symbol" pitchFamily="18" charset="2"/>
              </a:rPr>
              <a:t>n</a:t>
            </a:r>
            <a:r>
              <a:rPr lang="en-US" sz="2400" baseline="-25000" dirty="0" smtClean="0">
                <a:solidFill>
                  <a:srgbClr val="FFFF00"/>
                </a:solidFill>
              </a:rPr>
              <a:t>2</a:t>
            </a:r>
            <a:r>
              <a:rPr lang="en-US" sz="2400" dirty="0" smtClean="0">
                <a:solidFill>
                  <a:srgbClr val="FFFF00"/>
                </a:solidFill>
              </a:rPr>
              <a:t> </a:t>
            </a:r>
            <a:r>
              <a:rPr lang="en-US" sz="2400" dirty="0" smtClean="0">
                <a:solidFill>
                  <a:srgbClr val="FFFF00"/>
                </a:solidFill>
                <a:latin typeface="Symbol" pitchFamily="18" charset="2"/>
              </a:rPr>
              <a:t>n</a:t>
            </a:r>
            <a:r>
              <a:rPr lang="en-US" sz="2400" baseline="-25000" dirty="0" smtClean="0">
                <a:solidFill>
                  <a:srgbClr val="FFFF00"/>
                </a:solidFill>
              </a:rPr>
              <a:t>3</a:t>
            </a:r>
          </a:p>
          <a:p>
            <a:pPr marL="285750" indent="-285750">
              <a:buFont typeface="Arial" pitchFamily="34" charset="0"/>
              <a:buChar char="•"/>
            </a:pPr>
            <a:r>
              <a:rPr lang="en-US" sz="2400" dirty="0" smtClean="0">
                <a:solidFill>
                  <a:srgbClr val="FFFF00"/>
                </a:solidFill>
              </a:rPr>
              <a:t>Three mixing angles:  </a:t>
            </a:r>
            <a:r>
              <a:rPr lang="en-US" sz="2400" dirty="0" smtClean="0">
                <a:solidFill>
                  <a:srgbClr val="FFFF00"/>
                </a:solidFill>
                <a:latin typeface="Symbol" pitchFamily="18" charset="2"/>
              </a:rPr>
              <a:t>q</a:t>
            </a:r>
            <a:r>
              <a:rPr lang="en-US" sz="2400" baseline="-25000" dirty="0" smtClean="0">
                <a:solidFill>
                  <a:srgbClr val="FFFF00"/>
                </a:solidFill>
              </a:rPr>
              <a:t>1</a:t>
            </a:r>
            <a:r>
              <a:rPr lang="en-US" sz="2400" dirty="0" smtClean="0">
                <a:solidFill>
                  <a:srgbClr val="FFFF00"/>
                </a:solidFill>
              </a:rPr>
              <a:t> </a:t>
            </a:r>
            <a:r>
              <a:rPr lang="en-US" sz="2400" dirty="0" smtClean="0">
                <a:solidFill>
                  <a:srgbClr val="FFFF00"/>
                </a:solidFill>
                <a:latin typeface="Symbol" pitchFamily="18" charset="2"/>
              </a:rPr>
              <a:t>q</a:t>
            </a:r>
            <a:r>
              <a:rPr lang="en-US" sz="2400" baseline="-25000" dirty="0" smtClean="0">
                <a:solidFill>
                  <a:srgbClr val="FFFF00"/>
                </a:solidFill>
              </a:rPr>
              <a:t>2</a:t>
            </a:r>
            <a:r>
              <a:rPr lang="en-US" sz="2400" dirty="0" smtClean="0">
                <a:solidFill>
                  <a:srgbClr val="FFFF00"/>
                </a:solidFill>
              </a:rPr>
              <a:t> </a:t>
            </a:r>
            <a:r>
              <a:rPr lang="en-US" sz="2400" dirty="0" smtClean="0">
                <a:solidFill>
                  <a:srgbClr val="FFFF00"/>
                </a:solidFill>
                <a:latin typeface="Symbol" pitchFamily="18" charset="2"/>
              </a:rPr>
              <a:t>q</a:t>
            </a:r>
            <a:r>
              <a:rPr lang="en-US" sz="2400" baseline="-25000" dirty="0" smtClean="0">
                <a:solidFill>
                  <a:srgbClr val="FFFF00"/>
                </a:solidFill>
              </a:rPr>
              <a:t>3</a:t>
            </a:r>
          </a:p>
          <a:p>
            <a:pPr marL="285750" indent="-285750">
              <a:buFont typeface="Arial" pitchFamily="34" charset="0"/>
              <a:buChar char="•"/>
            </a:pPr>
            <a:r>
              <a:rPr lang="en-US" sz="2400" dirty="0" smtClean="0">
                <a:solidFill>
                  <a:srgbClr val="FFFF00"/>
                </a:solidFill>
              </a:rPr>
              <a:t>One CP phase: </a:t>
            </a:r>
            <a:r>
              <a:rPr lang="en-US" sz="2400" dirty="0" smtClean="0">
                <a:solidFill>
                  <a:srgbClr val="FFFF00"/>
                </a:solidFill>
                <a:latin typeface="Symbol" pitchFamily="18" charset="2"/>
              </a:rPr>
              <a:t>d</a:t>
            </a:r>
            <a:endParaRPr lang="en-US" sz="2400" dirty="0">
              <a:solidFill>
                <a:schemeClr val="bg1"/>
              </a:solidFill>
              <a:latin typeface="Symbol" pitchFamily="18" charset="2"/>
            </a:endParaRPr>
          </a:p>
        </p:txBody>
      </p:sp>
      <p:sp>
        <p:nvSpPr>
          <p:cNvPr id="11" name="Text Box 52"/>
          <p:cNvSpPr txBox="1">
            <a:spLocks noChangeArrowheads="1"/>
          </p:cNvSpPr>
          <p:nvPr/>
        </p:nvSpPr>
        <p:spPr bwMode="auto">
          <a:xfrm>
            <a:off x="3663496" y="4451350"/>
            <a:ext cx="219551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n-US" sz="2400" dirty="0">
                <a:solidFill>
                  <a:schemeClr val="bg1"/>
                </a:solidFill>
              </a:rPr>
              <a:t>PMNS Matrix</a:t>
            </a:r>
          </a:p>
        </p:txBody>
      </p:sp>
    </p:spTree>
    <p:extLst>
      <p:ext uri="{BB962C8B-B14F-4D97-AF65-F5344CB8AC3E}">
        <p14:creationId xmlns:p14="http://schemas.microsoft.com/office/powerpoint/2010/main" val="112895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2" name="Rectangle 4"/>
          <p:cNvSpPr>
            <a:spLocks noGrp="1" noChangeArrowheads="1"/>
          </p:cNvSpPr>
          <p:nvPr>
            <p:ph type="title"/>
          </p:nvPr>
        </p:nvSpPr>
        <p:spPr/>
        <p:txBody>
          <a:bodyPr/>
          <a:lstStyle/>
          <a:p>
            <a:r>
              <a:rPr lang="en-US" dirty="0"/>
              <a:t>A Huge Amount has been Learned in the Past Decade</a:t>
            </a:r>
          </a:p>
        </p:txBody>
      </p:sp>
      <p:graphicFrame>
        <p:nvGraphicFramePr>
          <p:cNvPr id="416813" name="Object 45"/>
          <p:cNvGraphicFramePr>
            <a:graphicFrameLocks noGrp="1" noChangeAspect="1"/>
          </p:cNvGraphicFramePr>
          <p:nvPr>
            <p:ph sz="half" idx="4294967295"/>
            <p:extLst>
              <p:ext uri="{D42A27DB-BD31-4B8C-83A1-F6EECF244321}">
                <p14:modId xmlns:p14="http://schemas.microsoft.com/office/powerpoint/2010/main" val="2596796815"/>
              </p:ext>
            </p:extLst>
          </p:nvPr>
        </p:nvGraphicFramePr>
        <p:xfrm>
          <a:off x="4194111" y="819150"/>
          <a:ext cx="4799012" cy="760412"/>
        </p:xfrm>
        <a:graphic>
          <a:graphicData uri="http://schemas.openxmlformats.org/presentationml/2006/ole">
            <mc:AlternateContent xmlns:mc="http://schemas.openxmlformats.org/markup-compatibility/2006">
              <mc:Choice xmlns:v="urn:schemas-microsoft-com:vml" Requires="v">
                <p:oleObj spid="_x0000_s5650" name="Equation" r:id="rId3" imgW="3047760" imgH="482400" progId="Equation.DSMT4">
                  <p:embed/>
                </p:oleObj>
              </mc:Choice>
              <mc:Fallback>
                <p:oleObj name="Equation" r:id="rId3" imgW="3047760" imgH="4824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4111" y="819150"/>
                        <a:ext cx="4799012" cy="760412"/>
                      </a:xfrm>
                      <a:prstGeom prst="rect">
                        <a:avLst/>
                      </a:prstGeom>
                      <a:solidFill>
                        <a:schemeClr val="bg2">
                          <a:lumMod val="90000"/>
                        </a:schemeClr>
                      </a:solidFill>
                      <a:ln>
                        <a:solidFill>
                          <a:srgbClr val="FF0000"/>
                        </a:solidFill>
                      </a:ln>
                      <a:effectLst/>
                    </p:spPr>
                  </p:pic>
                </p:oleObj>
              </mc:Fallback>
            </mc:AlternateContent>
          </a:graphicData>
        </a:graphic>
      </p:graphicFrame>
      <p:pic>
        <p:nvPicPr>
          <p:cNvPr id="416812" name="Picture 44" descr="pmns_matrix"/>
          <p:cNvPicPr>
            <a:picLocks noChangeAspect="1" noChangeArrowheads="1"/>
          </p:cNvPicPr>
          <p:nvPr/>
        </p:nvPicPr>
        <p:blipFill>
          <a:blip r:embed="rId5">
            <a:extLst>
              <a:ext uri="{28A0092B-C50C-407E-A947-70E740481C1C}">
                <a14:useLocalDpi xmlns:a14="http://schemas.microsoft.com/office/drawing/2010/main" val="0"/>
              </a:ext>
            </a:extLst>
          </a:blip>
          <a:srcRect l="-1410" t="-9093" r="-1410" b="-9093"/>
          <a:stretch>
            <a:fillRect/>
          </a:stretch>
        </p:blipFill>
        <p:spPr bwMode="auto">
          <a:xfrm>
            <a:off x="182563" y="4908550"/>
            <a:ext cx="8683625" cy="1547813"/>
          </a:xfrm>
          <a:prstGeom prst="rect">
            <a:avLst/>
          </a:prstGeom>
          <a:solidFill>
            <a:schemeClr val="bg1"/>
          </a:solidFill>
          <a:ln w="31750">
            <a:solidFill>
              <a:srgbClr val="FF0000"/>
            </a:solidFill>
            <a:miter lim="800000"/>
            <a:headEnd/>
            <a:tailEnd/>
          </a:ln>
        </p:spPr>
      </p:pic>
      <p:pic>
        <p:nvPicPr>
          <p:cNvPr id="416789" name="Picture 21" descr="nu_mass_heirarchy_both_w_angl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75" y="2238375"/>
            <a:ext cx="5484813" cy="2293938"/>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416818" name="Group 50"/>
          <p:cNvGrpSpPr>
            <a:grpSpLocks/>
          </p:cNvGrpSpPr>
          <p:nvPr/>
        </p:nvGrpSpPr>
        <p:grpSpPr bwMode="auto">
          <a:xfrm>
            <a:off x="4206875" y="5237163"/>
            <a:ext cx="1582738" cy="1098550"/>
            <a:chOff x="2650" y="3299"/>
            <a:chExt cx="997" cy="692"/>
          </a:xfrm>
        </p:grpSpPr>
        <p:sp>
          <p:nvSpPr>
            <p:cNvPr id="416798" name="Oval 30"/>
            <p:cNvSpPr>
              <a:spLocks noChangeArrowheads="1"/>
            </p:cNvSpPr>
            <p:nvPr/>
          </p:nvSpPr>
          <p:spPr bwMode="auto">
            <a:xfrm>
              <a:off x="3398" y="3299"/>
              <a:ext cx="249" cy="231"/>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6799" name="Oval 31"/>
            <p:cNvSpPr>
              <a:spLocks noChangeArrowheads="1"/>
            </p:cNvSpPr>
            <p:nvPr/>
          </p:nvSpPr>
          <p:spPr bwMode="auto">
            <a:xfrm>
              <a:off x="2650" y="3760"/>
              <a:ext cx="249" cy="231"/>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416819" name="Group 51"/>
          <p:cNvGrpSpPr>
            <a:grpSpLocks/>
          </p:cNvGrpSpPr>
          <p:nvPr/>
        </p:nvGrpSpPr>
        <p:grpSpPr bwMode="auto">
          <a:xfrm>
            <a:off x="374371" y="1670050"/>
            <a:ext cx="4711708" cy="2935288"/>
            <a:chOff x="118" y="1052"/>
            <a:chExt cx="2968" cy="1849"/>
          </a:xfrm>
        </p:grpSpPr>
        <p:sp>
          <p:nvSpPr>
            <p:cNvPr id="416797" name="Oval 29"/>
            <p:cNvSpPr>
              <a:spLocks noChangeArrowheads="1"/>
            </p:cNvSpPr>
            <p:nvPr/>
          </p:nvSpPr>
          <p:spPr bwMode="auto">
            <a:xfrm>
              <a:off x="118" y="1354"/>
              <a:ext cx="461" cy="288"/>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6795" name="Oval 27"/>
            <p:cNvSpPr>
              <a:spLocks noChangeArrowheads="1"/>
            </p:cNvSpPr>
            <p:nvPr/>
          </p:nvSpPr>
          <p:spPr bwMode="auto">
            <a:xfrm>
              <a:off x="385" y="2671"/>
              <a:ext cx="1152" cy="230"/>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6796" name="Oval 28"/>
            <p:cNvSpPr>
              <a:spLocks noChangeArrowheads="1"/>
            </p:cNvSpPr>
            <p:nvPr/>
          </p:nvSpPr>
          <p:spPr bwMode="auto">
            <a:xfrm>
              <a:off x="1934" y="2665"/>
              <a:ext cx="1152" cy="230"/>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6800" name="Oval 32"/>
            <p:cNvSpPr>
              <a:spLocks noChangeArrowheads="1"/>
            </p:cNvSpPr>
            <p:nvPr/>
          </p:nvSpPr>
          <p:spPr bwMode="auto">
            <a:xfrm>
              <a:off x="2016" y="1072"/>
              <a:ext cx="248" cy="230"/>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6801" name="Text Box 33"/>
            <p:cNvSpPr txBox="1">
              <a:spLocks noChangeArrowheads="1"/>
            </p:cNvSpPr>
            <p:nvPr/>
          </p:nvSpPr>
          <p:spPr bwMode="auto">
            <a:xfrm>
              <a:off x="2261" y="1052"/>
              <a:ext cx="807"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dirty="0">
                  <a:solidFill>
                    <a:srgbClr val="FF0000"/>
                  </a:solidFill>
                </a:rPr>
                <a:t>Unknown</a:t>
              </a:r>
            </a:p>
          </p:txBody>
        </p:sp>
      </p:grpSp>
      <p:grpSp>
        <p:nvGrpSpPr>
          <p:cNvPr id="416815" name="Group 47"/>
          <p:cNvGrpSpPr>
            <a:grpSpLocks/>
          </p:cNvGrpSpPr>
          <p:nvPr/>
        </p:nvGrpSpPr>
        <p:grpSpPr bwMode="auto">
          <a:xfrm>
            <a:off x="92075" y="1651000"/>
            <a:ext cx="3108325" cy="2681288"/>
            <a:chOff x="58" y="1046"/>
            <a:chExt cx="1958" cy="1689"/>
          </a:xfrm>
        </p:grpSpPr>
        <p:sp>
          <p:nvSpPr>
            <p:cNvPr id="416802" name="Oval 34"/>
            <p:cNvSpPr>
              <a:spLocks noChangeArrowheads="1"/>
            </p:cNvSpPr>
            <p:nvPr/>
          </p:nvSpPr>
          <p:spPr bwMode="auto">
            <a:xfrm>
              <a:off x="1498" y="1353"/>
              <a:ext cx="460" cy="288"/>
            </a:xfrm>
            <a:prstGeom prst="ellipse">
              <a:avLst/>
            </a:prstGeom>
            <a:noFill/>
            <a:ln w="31750" algn="ctr">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16803" name="Oval 35"/>
            <p:cNvSpPr>
              <a:spLocks noChangeArrowheads="1"/>
            </p:cNvSpPr>
            <p:nvPr/>
          </p:nvSpPr>
          <p:spPr bwMode="auto">
            <a:xfrm>
              <a:off x="1614" y="2044"/>
              <a:ext cx="402" cy="288"/>
            </a:xfrm>
            <a:prstGeom prst="ellipse">
              <a:avLst/>
            </a:prstGeom>
            <a:noFill/>
            <a:ln w="31750" algn="ctr">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6804" name="Oval 36"/>
            <p:cNvSpPr>
              <a:spLocks noChangeArrowheads="1"/>
            </p:cNvSpPr>
            <p:nvPr/>
          </p:nvSpPr>
          <p:spPr bwMode="auto">
            <a:xfrm>
              <a:off x="1613" y="2447"/>
              <a:ext cx="402" cy="288"/>
            </a:xfrm>
            <a:prstGeom prst="ellipse">
              <a:avLst/>
            </a:prstGeom>
            <a:noFill/>
            <a:ln w="31750" algn="ctr">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6805" name="Oval 37"/>
            <p:cNvSpPr>
              <a:spLocks noChangeArrowheads="1"/>
            </p:cNvSpPr>
            <p:nvPr/>
          </p:nvSpPr>
          <p:spPr bwMode="auto">
            <a:xfrm>
              <a:off x="58" y="2390"/>
              <a:ext cx="403" cy="288"/>
            </a:xfrm>
            <a:prstGeom prst="ellipse">
              <a:avLst/>
            </a:prstGeom>
            <a:noFill/>
            <a:ln w="31750" algn="ctr">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6806" name="Oval 38"/>
            <p:cNvSpPr>
              <a:spLocks noChangeArrowheads="1"/>
            </p:cNvSpPr>
            <p:nvPr/>
          </p:nvSpPr>
          <p:spPr bwMode="auto">
            <a:xfrm>
              <a:off x="519" y="1066"/>
              <a:ext cx="230" cy="230"/>
            </a:xfrm>
            <a:prstGeom prst="ellipse">
              <a:avLst/>
            </a:prstGeom>
            <a:noFill/>
            <a:ln w="31750" algn="ctr">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16807" name="Text Box 39"/>
            <p:cNvSpPr txBox="1">
              <a:spLocks noChangeArrowheads="1"/>
            </p:cNvSpPr>
            <p:nvPr/>
          </p:nvSpPr>
          <p:spPr bwMode="auto">
            <a:xfrm>
              <a:off x="749" y="1046"/>
              <a:ext cx="807"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0000FF"/>
                  </a:solidFill>
                </a:rPr>
                <a:t>Known</a:t>
              </a:r>
            </a:p>
          </p:txBody>
        </p:sp>
      </p:grpSp>
      <p:sp>
        <p:nvSpPr>
          <p:cNvPr id="416820" name="Text Box 52"/>
          <p:cNvSpPr txBox="1">
            <a:spLocks noChangeArrowheads="1"/>
          </p:cNvSpPr>
          <p:nvPr/>
        </p:nvSpPr>
        <p:spPr bwMode="auto">
          <a:xfrm>
            <a:off x="6126163" y="4451350"/>
            <a:ext cx="219551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n-US" sz="2400" dirty="0">
                <a:solidFill>
                  <a:schemeClr val="bg1"/>
                </a:solidFill>
              </a:rPr>
              <a:t>PMNS Matrix</a:t>
            </a:r>
          </a:p>
        </p:txBody>
      </p:sp>
      <p:grpSp>
        <p:nvGrpSpPr>
          <p:cNvPr id="416823" name="Group 55"/>
          <p:cNvGrpSpPr>
            <a:grpSpLocks/>
          </p:cNvGrpSpPr>
          <p:nvPr/>
        </p:nvGrpSpPr>
        <p:grpSpPr bwMode="auto">
          <a:xfrm>
            <a:off x="358775" y="819150"/>
            <a:ext cx="555625" cy="555625"/>
            <a:chOff x="226" y="516"/>
            <a:chExt cx="350" cy="350"/>
          </a:xfrm>
        </p:grpSpPr>
        <p:sp>
          <p:nvSpPr>
            <p:cNvPr id="416821" name="Oval 53"/>
            <p:cNvSpPr>
              <a:spLocks noChangeArrowheads="1"/>
            </p:cNvSpPr>
            <p:nvPr/>
          </p:nvSpPr>
          <p:spPr bwMode="auto">
            <a:xfrm>
              <a:off x="226" y="516"/>
              <a:ext cx="350" cy="350"/>
            </a:xfrm>
            <a:prstGeom prst="ellipse">
              <a:avLst/>
            </a:prstGeom>
            <a:solidFill>
              <a:schemeClr val="bg1"/>
            </a:solidFill>
            <a:ln w="38100"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6822" name="Text Box 54"/>
            <p:cNvSpPr txBox="1">
              <a:spLocks noChangeArrowheads="1"/>
            </p:cNvSpPr>
            <p:nvPr/>
          </p:nvSpPr>
          <p:spPr bwMode="auto">
            <a:xfrm>
              <a:off x="270" y="605"/>
              <a:ext cx="249" cy="16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ct val="60000"/>
                </a:lnSpc>
              </a:pPr>
              <a:r>
                <a:rPr lang="en-US" sz="2800">
                  <a:solidFill>
                    <a:srgbClr val="0000FF"/>
                  </a:solidFill>
                  <a:latin typeface="Symbol" pitchFamily="18" charset="2"/>
                </a:rPr>
                <a:t>n</a:t>
              </a:r>
              <a:r>
                <a:rPr lang="en-US" sz="2800" baseline="-25000">
                  <a:solidFill>
                    <a:srgbClr val="0000FF"/>
                  </a:solidFill>
                  <a:latin typeface="Symbol" pitchFamily="18" charset="2"/>
                </a:rPr>
                <a:t>m</a:t>
              </a:r>
            </a:p>
          </p:txBody>
        </p:sp>
      </p:grpSp>
      <p:grpSp>
        <p:nvGrpSpPr>
          <p:cNvPr id="416827" name="Group 59"/>
          <p:cNvGrpSpPr>
            <a:grpSpLocks/>
          </p:cNvGrpSpPr>
          <p:nvPr/>
        </p:nvGrpSpPr>
        <p:grpSpPr bwMode="auto">
          <a:xfrm>
            <a:off x="1914525" y="819150"/>
            <a:ext cx="555625" cy="555625"/>
            <a:chOff x="1556" y="766"/>
            <a:chExt cx="350" cy="350"/>
          </a:xfrm>
        </p:grpSpPr>
        <p:sp>
          <p:nvSpPr>
            <p:cNvPr id="416825" name="Oval 57"/>
            <p:cNvSpPr>
              <a:spLocks noChangeArrowheads="1"/>
            </p:cNvSpPr>
            <p:nvPr/>
          </p:nvSpPr>
          <p:spPr bwMode="auto">
            <a:xfrm>
              <a:off x="1556" y="766"/>
              <a:ext cx="350" cy="350"/>
            </a:xfrm>
            <a:prstGeom prst="ellipse">
              <a:avLst/>
            </a:prstGeom>
            <a:solidFill>
              <a:schemeClr val="bg1"/>
            </a:solidFill>
            <a:ln w="381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6826" name="Text Box 58"/>
            <p:cNvSpPr txBox="1">
              <a:spLocks noChangeArrowheads="1"/>
            </p:cNvSpPr>
            <p:nvPr/>
          </p:nvSpPr>
          <p:spPr bwMode="auto">
            <a:xfrm>
              <a:off x="1600" y="855"/>
              <a:ext cx="249" cy="16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ct val="60000"/>
                </a:lnSpc>
              </a:pPr>
              <a:r>
                <a:rPr lang="en-US" sz="2800">
                  <a:solidFill>
                    <a:srgbClr val="008000"/>
                  </a:solidFill>
                  <a:latin typeface="Symbol" pitchFamily="18" charset="2"/>
                </a:rPr>
                <a:t>n</a:t>
              </a:r>
              <a:r>
                <a:rPr lang="en-US" sz="2800" baseline="-25000">
                  <a:solidFill>
                    <a:srgbClr val="008000"/>
                  </a:solidFill>
                </a:rPr>
                <a:t>e</a:t>
              </a:r>
            </a:p>
          </p:txBody>
        </p:sp>
      </p:grpSp>
      <p:grpSp>
        <p:nvGrpSpPr>
          <p:cNvPr id="7" name="Group 6"/>
          <p:cNvGrpSpPr/>
          <p:nvPr/>
        </p:nvGrpSpPr>
        <p:grpSpPr>
          <a:xfrm>
            <a:off x="348456" y="810419"/>
            <a:ext cx="555625" cy="555625"/>
            <a:chOff x="6126163" y="1811338"/>
            <a:chExt cx="555625" cy="555625"/>
          </a:xfrm>
        </p:grpSpPr>
        <p:sp>
          <p:nvSpPr>
            <p:cNvPr id="416829" name="Oval 61"/>
            <p:cNvSpPr>
              <a:spLocks noChangeArrowheads="1"/>
            </p:cNvSpPr>
            <p:nvPr/>
          </p:nvSpPr>
          <p:spPr bwMode="auto">
            <a:xfrm>
              <a:off x="6126163" y="1811338"/>
              <a:ext cx="555625" cy="555625"/>
            </a:xfrm>
            <a:prstGeom prst="ellipse">
              <a:avLst/>
            </a:prstGeom>
            <a:solidFill>
              <a:schemeClr val="bg1"/>
            </a:solidFill>
            <a:ln w="38100"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6830" name="Text Box 62"/>
            <p:cNvSpPr txBox="1">
              <a:spLocks noChangeArrowheads="1"/>
            </p:cNvSpPr>
            <p:nvPr/>
          </p:nvSpPr>
          <p:spPr bwMode="auto">
            <a:xfrm>
              <a:off x="6196013" y="1952626"/>
              <a:ext cx="395288" cy="2585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ct val="60000"/>
                </a:lnSpc>
              </a:pPr>
              <a:r>
                <a:rPr lang="en-US" sz="2800" dirty="0" smtClean="0">
                  <a:solidFill>
                    <a:srgbClr val="0000FF"/>
                  </a:solidFill>
                  <a:latin typeface="Symbol" pitchFamily="18" charset="2"/>
                </a:rPr>
                <a:t>n</a:t>
              </a:r>
              <a:r>
                <a:rPr lang="en-US" sz="2800" baseline="-25000" dirty="0" smtClean="0">
                  <a:solidFill>
                    <a:srgbClr val="0000FF"/>
                  </a:solidFill>
                </a:rPr>
                <a:t>e</a:t>
              </a:r>
              <a:endParaRPr lang="en-US" sz="2800" baseline="-25000" dirty="0">
                <a:solidFill>
                  <a:srgbClr val="0000FF"/>
                </a:solidFill>
              </a:endParaRPr>
            </a:p>
          </p:txBody>
        </p:sp>
      </p:gr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11</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166291080"/>
              </p:ext>
            </p:extLst>
          </p:nvPr>
        </p:nvGraphicFramePr>
        <p:xfrm>
          <a:off x="5384800" y="3378200"/>
          <a:ext cx="914400" cy="198438"/>
        </p:xfrm>
        <a:graphic>
          <a:graphicData uri="http://schemas.openxmlformats.org/presentationml/2006/ole">
            <mc:AlternateContent xmlns:mc="http://schemas.openxmlformats.org/markup-compatibility/2006">
              <mc:Choice xmlns:v="urn:schemas-microsoft-com:vml" Requires="v">
                <p:oleObj spid="_x0000_s5651" name="Equation" r:id="rId7" imgW="914400" imgH="198720" progId="Equation.DSMT4">
                  <p:embed/>
                </p:oleObj>
              </mc:Choice>
              <mc:Fallback>
                <p:oleObj name="Equation" r:id="rId7" imgW="914400" imgH="198720" progId="Equation.DSMT4">
                  <p:embed/>
                  <p:pic>
                    <p:nvPicPr>
                      <p:cNvPr id="0" name=""/>
                      <p:cNvPicPr/>
                      <p:nvPr/>
                    </p:nvPicPr>
                    <p:blipFill>
                      <a:blip r:embed="rId8"/>
                      <a:stretch>
                        <a:fillRect/>
                      </a:stretch>
                    </p:blipFill>
                    <p:spPr>
                      <a:xfrm>
                        <a:off x="5384800" y="3378200"/>
                        <a:ext cx="914400" cy="198438"/>
                      </a:xfrm>
                      <a:prstGeom prst="rect">
                        <a:avLst/>
                      </a:prstGeom>
                    </p:spPr>
                  </p:pic>
                </p:oleObj>
              </mc:Fallback>
            </mc:AlternateContent>
          </a:graphicData>
        </a:graphic>
      </p:graphicFrame>
      <p:graphicFrame>
        <p:nvGraphicFramePr>
          <p:cNvPr id="37" name="Object 15"/>
          <p:cNvGraphicFramePr>
            <a:graphicFrameLocks noChangeAspect="1"/>
          </p:cNvGraphicFramePr>
          <p:nvPr>
            <p:extLst>
              <p:ext uri="{D42A27DB-BD31-4B8C-83A1-F6EECF244321}">
                <p14:modId xmlns:p14="http://schemas.microsoft.com/office/powerpoint/2010/main" val="1398045218"/>
              </p:ext>
            </p:extLst>
          </p:nvPr>
        </p:nvGraphicFramePr>
        <p:xfrm>
          <a:off x="5662803" y="2328009"/>
          <a:ext cx="3341687" cy="1843088"/>
        </p:xfrm>
        <a:graphic>
          <a:graphicData uri="http://schemas.openxmlformats.org/presentationml/2006/ole">
            <mc:AlternateContent xmlns:mc="http://schemas.openxmlformats.org/markup-compatibility/2006">
              <mc:Choice xmlns:v="urn:schemas-microsoft-com:vml" Requires="v">
                <p:oleObj spid="_x0000_s5652" name="Equation" r:id="rId9" imgW="2717640" imgH="1498320" progId="Equation.DSMT4">
                  <p:embed/>
                </p:oleObj>
              </mc:Choice>
              <mc:Fallback>
                <p:oleObj name="Equation" r:id="rId9" imgW="2717640" imgH="1498320" progId="Equation.DSMT4">
                  <p:embed/>
                  <p:pic>
                    <p:nvPicPr>
                      <p:cNvPr id="0" name=""/>
                      <p:cNvPicPr>
                        <a:picLocks noChangeAspect="1" noChangeArrowheads="1"/>
                      </p:cNvPicPr>
                      <p:nvPr/>
                    </p:nvPicPr>
                    <p:blipFill>
                      <a:blip r:embed="rId10"/>
                      <a:srcRect/>
                      <a:stretch>
                        <a:fillRect/>
                      </a:stretch>
                    </p:blipFill>
                    <p:spPr bwMode="auto">
                      <a:xfrm>
                        <a:off x="5662803" y="2328009"/>
                        <a:ext cx="3341687" cy="1843088"/>
                      </a:xfrm>
                      <a:prstGeom prst="rect">
                        <a:avLst/>
                      </a:prstGeom>
                      <a:solidFill>
                        <a:schemeClr val="bg2">
                          <a:lumMod val="90000"/>
                        </a:schemeClr>
                      </a:solidFill>
                      <a:ln>
                        <a:solidFill>
                          <a:srgbClr val="FF0000"/>
                        </a:solidFill>
                      </a:ln>
                      <a:effectLst/>
                    </p:spPr>
                  </p:pic>
                </p:oleObj>
              </mc:Fallback>
            </mc:AlternateContent>
          </a:graphicData>
        </a:graphic>
      </p:graphicFrame>
      <p:sp>
        <p:nvSpPr>
          <p:cNvPr id="6" name="TextBox 5"/>
          <p:cNvSpPr txBox="1"/>
          <p:nvPr/>
        </p:nvSpPr>
        <p:spPr>
          <a:xfrm>
            <a:off x="606168" y="1482695"/>
            <a:ext cx="3172337" cy="400110"/>
          </a:xfrm>
          <a:prstGeom prst="rect">
            <a:avLst/>
          </a:prstGeom>
          <a:noFill/>
        </p:spPr>
        <p:txBody>
          <a:bodyPr wrap="square" rtlCol="0" anchor="ctr">
            <a:spAutoFit/>
          </a:bodyPr>
          <a:lstStyle/>
          <a:p>
            <a:pPr algn="ctr"/>
            <a:r>
              <a:rPr lang="en-US" sz="2000" dirty="0" smtClean="0">
                <a:solidFill>
                  <a:schemeClr val="bg1"/>
                </a:solidFill>
              </a:rPr>
              <a:t>Appearance Experiments</a:t>
            </a:r>
            <a:endParaRPr lang="en-US" sz="2000" dirty="0">
              <a:solidFill>
                <a:schemeClr val="bg1"/>
              </a:solidFill>
            </a:endParaRPr>
          </a:p>
        </p:txBody>
      </p:sp>
      <p:sp>
        <p:nvSpPr>
          <p:cNvPr id="38" name="TextBox 37"/>
          <p:cNvSpPr txBox="1"/>
          <p:nvPr/>
        </p:nvSpPr>
        <p:spPr>
          <a:xfrm>
            <a:off x="576408" y="1501745"/>
            <a:ext cx="3172337" cy="400110"/>
          </a:xfrm>
          <a:prstGeom prst="rect">
            <a:avLst/>
          </a:prstGeom>
          <a:noFill/>
        </p:spPr>
        <p:txBody>
          <a:bodyPr wrap="square" rtlCol="0" anchor="ctr">
            <a:spAutoFit/>
          </a:bodyPr>
          <a:lstStyle/>
          <a:p>
            <a:pPr algn="ctr"/>
            <a:r>
              <a:rPr lang="en-US" sz="2000" dirty="0" smtClean="0">
                <a:solidFill>
                  <a:schemeClr val="bg1"/>
                </a:solidFill>
              </a:rPr>
              <a:t>Disappearance Experiments</a:t>
            </a:r>
            <a:endParaRPr lang="en-US" sz="20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fill="hold" nodeType="clickEffect">
                                  <p:stCondLst>
                                    <p:cond delay="0"/>
                                  </p:stCondLst>
                                  <p:childTnLst>
                                    <p:animMotion origin="layout" path="M 1.94444E-6 -3.7037E-6 L 0.16041 -3.7037E-6 " pathEditMode="relative" rAng="0" ptsTypes="AA">
                                      <p:cBhvr>
                                        <p:cTn id="6" dur="2000" fill="hold"/>
                                        <p:tgtEl>
                                          <p:spTgt spid="416823"/>
                                        </p:tgtEl>
                                        <p:attrNameLst>
                                          <p:attrName>ppt_x</p:attrName>
                                          <p:attrName>ppt_y</p:attrName>
                                        </p:attrNameLst>
                                      </p:cBhvr>
                                      <p:rCtr x="8021" y="0"/>
                                    </p:animMotion>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2000"/>
                                        <p:tgtEl>
                                          <p:spTgt spid="6"/>
                                        </p:tgtEl>
                                      </p:cBhvr>
                                    </p:animEffect>
                                  </p:childTnLst>
                                </p:cTn>
                              </p:par>
                            </p:childTnLst>
                          </p:cTn>
                        </p:par>
                        <p:par>
                          <p:cTn id="10" fill="hold" nodeType="afterGroup">
                            <p:stCondLst>
                              <p:cond delay="2000"/>
                            </p:stCondLst>
                            <p:childTnLst>
                              <p:par>
                                <p:cTn id="11" presetID="10" presetClass="exit" presetSubtype="0" fill="hold" nodeType="afterEffect">
                                  <p:stCondLst>
                                    <p:cond delay="0"/>
                                  </p:stCondLst>
                                  <p:childTnLst>
                                    <p:animEffect transition="out" filter="fade">
                                      <p:cBhvr>
                                        <p:cTn id="12" dur="2000"/>
                                        <p:tgtEl>
                                          <p:spTgt spid="416823"/>
                                        </p:tgtEl>
                                      </p:cBhvr>
                                    </p:animEffect>
                                    <p:set>
                                      <p:cBhvr>
                                        <p:cTn id="13" dur="1" fill="hold">
                                          <p:stCondLst>
                                            <p:cond delay="1999"/>
                                          </p:stCondLst>
                                        </p:cTn>
                                        <p:tgtEl>
                                          <p:spTgt spid="416823"/>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416827"/>
                                        </p:tgtEl>
                                        <p:attrNameLst>
                                          <p:attrName>style.visibility</p:attrName>
                                        </p:attrNameLst>
                                      </p:cBhvr>
                                      <p:to>
                                        <p:strVal val="visible"/>
                                      </p:to>
                                    </p:set>
                                    <p:animEffect transition="in" filter="fade">
                                      <p:cBhvr>
                                        <p:cTn id="16" dur="2000"/>
                                        <p:tgtEl>
                                          <p:spTgt spid="416827"/>
                                        </p:tgtEl>
                                      </p:cBhvr>
                                    </p:animEffect>
                                  </p:childTnLst>
                                </p:cTn>
                              </p:par>
                              <p:par>
                                <p:cTn id="17" presetID="63" presetClass="path" presetSubtype="0" fill="hold" nodeType="withEffect">
                                  <p:stCondLst>
                                    <p:cond delay="0"/>
                                  </p:stCondLst>
                                  <p:childTnLst>
                                    <p:animMotion origin="layout" path="M -4.72222E-6 -3.7037E-6 L 0.18698 -3.7037E-6 " pathEditMode="relative" rAng="0" ptsTypes="AA">
                                      <p:cBhvr>
                                        <p:cTn id="18" dur="2000" fill="hold"/>
                                        <p:tgtEl>
                                          <p:spTgt spid="416827"/>
                                        </p:tgtEl>
                                        <p:attrNameLst>
                                          <p:attrName>ppt_x</p:attrName>
                                          <p:attrName>ppt_y</p:attrName>
                                        </p:attrNameLst>
                                      </p:cBhvr>
                                      <p:rCtr x="9340" y="0"/>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par>
                                <p:cTn id="24" presetID="42" presetClass="path" presetSubtype="0" decel="100000" fill="hold" nodeType="withEffect">
                                  <p:stCondLst>
                                    <p:cond delay="0"/>
                                  </p:stCondLst>
                                  <p:childTnLst>
                                    <p:animMotion origin="layout" path="M -2.77778E-6 3.7037E-6 L 0.17136 0.00115 " pathEditMode="relative" rAng="0" ptsTypes="AA">
                                      <p:cBhvr>
                                        <p:cTn id="25" dur="2000" fill="hold"/>
                                        <p:tgtEl>
                                          <p:spTgt spid="7"/>
                                        </p:tgtEl>
                                        <p:attrNameLst>
                                          <p:attrName>ppt_x</p:attrName>
                                          <p:attrName>ppt_y</p:attrName>
                                        </p:attrNameLst>
                                      </p:cBhvr>
                                      <p:rCtr x="8559" y="46"/>
                                    </p:animMotion>
                                  </p:childTnLst>
                                  <p:subTnLst>
                                    <p:set>
                                      <p:cBhvr override="childStyle">
                                        <p:cTn dur="1" fill="hold" display="0" masterRel="sameClick" afterEffect="1">
                                          <p:stCondLst>
                                            <p:cond evt="end" delay="0">
                                              <p:tn val="24"/>
                                            </p:cond>
                                          </p:stCondLst>
                                        </p:cTn>
                                        <p:tgtEl>
                                          <p:spTgt spid="7"/>
                                        </p:tgtEl>
                                        <p:attrNameLst>
                                          <p:attrName>style.visibility</p:attrName>
                                        </p:attrNameLst>
                                      </p:cBhvr>
                                      <p:to>
                                        <p:strVal val="hidden"/>
                                      </p:to>
                                    </p:set>
                                  </p:subTnLst>
                                </p:cTn>
                              </p:par>
                              <p:par>
                                <p:cTn id="26" presetID="10" presetClass="exit" presetSubtype="0" fill="hold" nodeType="withEffect">
                                  <p:stCondLst>
                                    <p:cond delay="0"/>
                                  </p:stCondLst>
                                  <p:childTnLst>
                                    <p:animEffect transition="out" filter="fade">
                                      <p:cBhvr>
                                        <p:cTn id="27" dur="2000"/>
                                        <p:tgtEl>
                                          <p:spTgt spid="416827"/>
                                        </p:tgtEl>
                                      </p:cBhvr>
                                    </p:animEffect>
                                    <p:set>
                                      <p:cBhvr>
                                        <p:cTn id="28" dur="1" fill="hold">
                                          <p:stCondLst>
                                            <p:cond delay="1999"/>
                                          </p:stCondLst>
                                        </p:cTn>
                                        <p:tgtEl>
                                          <p:spTgt spid="416827"/>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2000"/>
                                        <p:tgtEl>
                                          <p:spTgt spid="6"/>
                                        </p:tgtEl>
                                      </p:cBhvr>
                                    </p:animEffect>
                                    <p:set>
                                      <p:cBhvr>
                                        <p:cTn id="31" dur="1" fill="hold">
                                          <p:stCondLst>
                                            <p:cond delay="1999"/>
                                          </p:stCondLst>
                                        </p:cTn>
                                        <p:tgtEl>
                                          <p:spTgt spid="6"/>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2000"/>
                                        <p:tgtEl>
                                          <p:spTgt spid="3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416815"/>
                                        </p:tgtEl>
                                        <p:attrNameLst>
                                          <p:attrName>style.visibility</p:attrName>
                                        </p:attrNameLst>
                                      </p:cBhvr>
                                      <p:to>
                                        <p:strVal val="visible"/>
                                      </p:to>
                                    </p:set>
                                    <p:animEffect transition="in" filter="fade">
                                      <p:cBhvr>
                                        <p:cTn id="39" dur="2000"/>
                                        <p:tgtEl>
                                          <p:spTgt spid="416815"/>
                                        </p:tgtEl>
                                      </p:cBhvr>
                                    </p:animEffect>
                                  </p:childTnLst>
                                </p:cTn>
                              </p:par>
                              <p:par>
                                <p:cTn id="40" presetID="10" presetClass="exit" presetSubtype="0" fill="hold" grpId="1" nodeType="withEffect">
                                  <p:stCondLst>
                                    <p:cond delay="0"/>
                                  </p:stCondLst>
                                  <p:childTnLst>
                                    <p:animEffect transition="out" filter="fade">
                                      <p:cBhvr>
                                        <p:cTn id="41" dur="2000"/>
                                        <p:tgtEl>
                                          <p:spTgt spid="38"/>
                                        </p:tgtEl>
                                      </p:cBhvr>
                                    </p:animEffect>
                                    <p:set>
                                      <p:cBhvr>
                                        <p:cTn id="42" dur="1" fill="hold">
                                          <p:stCondLst>
                                            <p:cond delay="1999"/>
                                          </p:stCondLst>
                                        </p:cTn>
                                        <p:tgtEl>
                                          <p:spTgt spid="38"/>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416819"/>
                                        </p:tgtEl>
                                        <p:attrNameLst>
                                          <p:attrName>style.visibility</p:attrName>
                                        </p:attrNameLst>
                                      </p:cBhvr>
                                      <p:to>
                                        <p:strVal val="visible"/>
                                      </p:to>
                                    </p:set>
                                    <p:animEffect transition="in" filter="fade">
                                      <p:cBhvr>
                                        <p:cTn id="47" dur="2000"/>
                                        <p:tgtEl>
                                          <p:spTgt spid="416819"/>
                                        </p:tgtEl>
                                      </p:cBhvr>
                                    </p:animEffect>
                                  </p:childTnLst>
                                </p:cTn>
                              </p:par>
                              <p:par>
                                <p:cTn id="48" presetID="10" presetClass="entr" presetSubtype="0" fill="hold" nodeType="withEffect">
                                  <p:stCondLst>
                                    <p:cond delay="0"/>
                                  </p:stCondLst>
                                  <p:childTnLst>
                                    <p:set>
                                      <p:cBhvr>
                                        <p:cTn id="49" dur="1" fill="hold">
                                          <p:stCondLst>
                                            <p:cond delay="0"/>
                                          </p:stCondLst>
                                        </p:cTn>
                                        <p:tgtEl>
                                          <p:spTgt spid="416818"/>
                                        </p:tgtEl>
                                        <p:attrNameLst>
                                          <p:attrName>style.visibility</p:attrName>
                                        </p:attrNameLst>
                                      </p:cBhvr>
                                      <p:to>
                                        <p:strVal val="visible"/>
                                      </p:to>
                                    </p:set>
                                    <p:animEffect transition="in" filter="fade">
                                      <p:cBhvr>
                                        <p:cTn id="50" dur="2000"/>
                                        <p:tgtEl>
                                          <p:spTgt spid="416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8" grpId="0"/>
      <p:bldP spid="3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5" name="Rectangle 5"/>
          <p:cNvSpPr>
            <a:spLocks noGrp="1" noChangeArrowheads="1"/>
          </p:cNvSpPr>
          <p:nvPr>
            <p:ph type="title"/>
          </p:nvPr>
        </p:nvSpPr>
        <p:spPr>
          <a:noFill/>
          <a:ln/>
        </p:spPr>
        <p:txBody>
          <a:bodyPr/>
          <a:lstStyle/>
          <a:p>
            <a:r>
              <a:rPr lang="en-US" dirty="0" smtClean="0"/>
              <a:t>Appearance Rate: </a:t>
            </a:r>
            <a:r>
              <a:rPr lang="en-US" dirty="0" err="1">
                <a:latin typeface="Symbol" pitchFamily="18" charset="2"/>
              </a:rPr>
              <a:t>n</a:t>
            </a:r>
            <a:r>
              <a:rPr lang="en-US" baseline="-25000" dirty="0" err="1">
                <a:latin typeface="Symbol" pitchFamily="18" charset="2"/>
              </a:rPr>
              <a:t>m</a:t>
            </a:r>
            <a:r>
              <a:rPr lang="en-US" dirty="0" err="1">
                <a:latin typeface="Century Gothic" pitchFamily="34" charset="0"/>
              </a:rPr>
              <a:t>→</a:t>
            </a:r>
            <a:r>
              <a:rPr lang="en-US" dirty="0" err="1" smtClean="0">
                <a:latin typeface="Symbol" pitchFamily="18" charset="2"/>
              </a:rPr>
              <a:t>n</a:t>
            </a:r>
            <a:r>
              <a:rPr lang="en-US" baseline="-25000" dirty="0" err="1" smtClean="0"/>
              <a:t>e</a:t>
            </a:r>
            <a:endParaRPr lang="en-US" dirty="0"/>
          </a:p>
        </p:txBody>
      </p:sp>
      <p:graphicFrame>
        <p:nvGraphicFramePr>
          <p:cNvPr id="640008" name="Object 8"/>
          <p:cNvGraphicFramePr>
            <a:graphicFrameLocks noGrp="1"/>
          </p:cNvGraphicFramePr>
          <p:nvPr>
            <p:ph sz="half" idx="4294967295"/>
            <p:extLst>
              <p:ext uri="{D42A27DB-BD31-4B8C-83A1-F6EECF244321}">
                <p14:modId xmlns:p14="http://schemas.microsoft.com/office/powerpoint/2010/main" val="2924273606"/>
              </p:ext>
            </p:extLst>
          </p:nvPr>
        </p:nvGraphicFramePr>
        <p:xfrm>
          <a:off x="2160588" y="1537535"/>
          <a:ext cx="5943600" cy="3267075"/>
        </p:xfrm>
        <a:graphic>
          <a:graphicData uri="http://schemas.openxmlformats.org/presentationml/2006/ole">
            <mc:AlternateContent xmlns:mc="http://schemas.openxmlformats.org/markup-compatibility/2006">
              <mc:Choice xmlns:v="urn:schemas-microsoft-com:vml" Requires="v">
                <p:oleObj spid="_x0000_s30836" name="Equation" r:id="rId3" imgW="3187440" imgH="1752480" progId="Equation.DSMT4">
                  <p:embed/>
                </p:oleObj>
              </mc:Choice>
              <mc:Fallback>
                <p:oleObj name="Equation" r:id="rId3" imgW="3187440" imgH="1752480" progId="Equation.DSMT4">
                  <p:embed/>
                  <p:pic>
                    <p:nvPicPr>
                      <p:cNvPr id="0" name=""/>
                      <p:cNvPicPr preferRelativeResize="0">
                        <a:picLocks noChangeAspect="1" noChangeArrowheads="1"/>
                      </p:cNvPicPr>
                      <p:nvPr/>
                    </p:nvPicPr>
                    <p:blipFill>
                      <a:blip r:embed="rId4"/>
                      <a:srcRect/>
                      <a:stretch>
                        <a:fillRect/>
                      </a:stretch>
                    </p:blipFill>
                    <p:spPr bwMode="auto">
                      <a:xfrm>
                        <a:off x="2160588" y="1537535"/>
                        <a:ext cx="5943600" cy="3267075"/>
                      </a:xfrm>
                      <a:prstGeom prst="rect">
                        <a:avLst/>
                      </a:prstGeom>
                      <a:solidFill>
                        <a:srgbClr val="99330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40011" name="Text Box 11"/>
          <p:cNvSpPr txBox="1">
            <a:spLocks noChangeArrowheads="1"/>
          </p:cNvSpPr>
          <p:nvPr/>
        </p:nvSpPr>
        <p:spPr bwMode="auto">
          <a:xfrm>
            <a:off x="6823796" y="4876800"/>
            <a:ext cx="1281112"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solidFill>
                  <a:srgbClr val="CCFF33"/>
                </a:solidFill>
              </a:rPr>
              <a:t>CP phase</a:t>
            </a:r>
          </a:p>
        </p:txBody>
      </p:sp>
      <p:sp>
        <p:nvSpPr>
          <p:cNvPr id="640013" name="Text Box 13"/>
          <p:cNvSpPr txBox="1">
            <a:spLocks noChangeArrowheads="1"/>
          </p:cNvSpPr>
          <p:nvPr/>
        </p:nvSpPr>
        <p:spPr bwMode="auto">
          <a:xfrm>
            <a:off x="4798146" y="4965700"/>
            <a:ext cx="2011362" cy="533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60000"/>
              </a:lnSpc>
              <a:spcBef>
                <a:spcPct val="25000"/>
              </a:spcBef>
            </a:pPr>
            <a:r>
              <a:rPr lang="en-US" sz="2000" dirty="0">
                <a:solidFill>
                  <a:srgbClr val="CCFF33"/>
                </a:solidFill>
              </a:rPr>
              <a:t>- neutrino</a:t>
            </a:r>
          </a:p>
          <a:p>
            <a:pPr algn="l">
              <a:lnSpc>
                <a:spcPct val="60000"/>
              </a:lnSpc>
              <a:spcBef>
                <a:spcPct val="25000"/>
              </a:spcBef>
            </a:pPr>
            <a:r>
              <a:rPr lang="en-US" sz="2000" dirty="0">
                <a:solidFill>
                  <a:srgbClr val="CCFF33"/>
                </a:solidFill>
              </a:rPr>
              <a:t>+ antineutrino</a:t>
            </a:r>
          </a:p>
        </p:txBody>
      </p:sp>
      <p:sp>
        <p:nvSpPr>
          <p:cNvPr id="640022" name="AutoShape 22"/>
          <p:cNvSpPr>
            <a:spLocks noChangeArrowheads="1"/>
          </p:cNvSpPr>
          <p:nvPr/>
        </p:nvSpPr>
        <p:spPr bwMode="auto">
          <a:xfrm>
            <a:off x="76200" y="1090500"/>
            <a:ext cx="1727200" cy="742950"/>
          </a:xfrm>
          <a:prstGeom prst="wedgeRoundRectCallout">
            <a:avLst>
              <a:gd name="adj1" fmla="val 80564"/>
              <a:gd name="adj2" fmla="val 93879"/>
              <a:gd name="adj3" fmla="val 16667"/>
            </a:avLst>
          </a:prstGeom>
          <a:solidFill>
            <a:schemeClr val="bg1"/>
          </a:solidFill>
          <a:ln w="317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t>P</a:t>
            </a:r>
            <a:r>
              <a:rPr lang="en-US" baseline="-25000"/>
              <a:t>atm</a:t>
            </a:r>
            <a:r>
              <a:rPr lang="en-US"/>
              <a:t> depends on </a:t>
            </a:r>
            <a:r>
              <a:rPr lang="en-US">
                <a:latin typeface="Symbol" pitchFamily="18" charset="2"/>
              </a:rPr>
              <a:t>q</a:t>
            </a:r>
            <a:r>
              <a:rPr lang="en-US" baseline="-25000"/>
              <a:t>13</a:t>
            </a:r>
          </a:p>
        </p:txBody>
      </p:sp>
      <p:sp>
        <p:nvSpPr>
          <p:cNvPr id="640023" name="AutoShape 23"/>
          <p:cNvSpPr>
            <a:spLocks noChangeArrowheads="1"/>
          </p:cNvSpPr>
          <p:nvPr/>
        </p:nvSpPr>
        <p:spPr bwMode="auto">
          <a:xfrm>
            <a:off x="177800" y="2395616"/>
            <a:ext cx="1625600" cy="1079744"/>
          </a:xfrm>
          <a:prstGeom prst="wedgeRoundRectCallout">
            <a:avLst>
              <a:gd name="adj1" fmla="val 84401"/>
              <a:gd name="adj2" fmla="val -21854"/>
              <a:gd name="adj3" fmla="val 16667"/>
            </a:avLst>
          </a:prstGeom>
          <a:solidFill>
            <a:schemeClr val="bg1"/>
          </a:solidFill>
          <a:ln w="317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dirty="0" err="1"/>
              <a:t>P</a:t>
            </a:r>
            <a:r>
              <a:rPr lang="en-US" baseline="-25000" dirty="0" err="1"/>
              <a:t>sol</a:t>
            </a:r>
            <a:r>
              <a:rPr lang="en-US" dirty="0"/>
              <a:t> independent of </a:t>
            </a:r>
            <a:r>
              <a:rPr lang="en-US" dirty="0">
                <a:latin typeface="Symbol" pitchFamily="18" charset="2"/>
              </a:rPr>
              <a:t>q</a:t>
            </a:r>
            <a:r>
              <a:rPr lang="en-US" baseline="-25000" dirty="0"/>
              <a:t>13 </a:t>
            </a:r>
            <a:r>
              <a:rPr lang="en-US" dirty="0"/>
              <a:t>and </a:t>
            </a:r>
            <a:r>
              <a:rPr lang="en-US" dirty="0" smtClean="0"/>
              <a:t>typically small</a:t>
            </a:r>
            <a:endParaRPr lang="en-US" dirty="0"/>
          </a:p>
        </p:txBody>
      </p:sp>
      <p:sp>
        <p:nvSpPr>
          <p:cNvPr id="640024" name="AutoShape 24"/>
          <p:cNvSpPr>
            <a:spLocks noChangeArrowheads="1"/>
          </p:cNvSpPr>
          <p:nvPr/>
        </p:nvSpPr>
        <p:spPr bwMode="auto">
          <a:xfrm>
            <a:off x="76200" y="4512391"/>
            <a:ext cx="1946275" cy="1376362"/>
          </a:xfrm>
          <a:prstGeom prst="wedgeRoundRectCallout">
            <a:avLst>
              <a:gd name="adj1" fmla="val 67130"/>
              <a:gd name="adj2" fmla="val -144463"/>
              <a:gd name="adj3" fmla="val 16667"/>
            </a:avLst>
          </a:prstGeom>
          <a:solidFill>
            <a:schemeClr val="bg1"/>
          </a:solidFill>
          <a:ln w="317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t>P</a:t>
            </a:r>
            <a:r>
              <a:rPr lang="en-US" baseline="-25000"/>
              <a:t>int</a:t>
            </a:r>
            <a:r>
              <a:rPr lang="en-US"/>
              <a:t> depends on </a:t>
            </a:r>
            <a:r>
              <a:rPr lang="en-US">
                <a:latin typeface="Symbol" pitchFamily="18" charset="2"/>
              </a:rPr>
              <a:t>q</a:t>
            </a:r>
            <a:r>
              <a:rPr lang="en-US" baseline="-25000"/>
              <a:t>13</a:t>
            </a:r>
            <a:r>
              <a:rPr lang="en-US"/>
              <a:t>, CP phase, and neutrino or antineutrino</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12</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492610769"/>
              </p:ext>
            </p:extLst>
          </p:nvPr>
        </p:nvGraphicFramePr>
        <p:xfrm>
          <a:off x="2161308" y="1105220"/>
          <a:ext cx="5943600" cy="399410"/>
        </p:xfrm>
        <a:graphic>
          <a:graphicData uri="http://schemas.openxmlformats.org/presentationml/2006/ole">
            <mc:AlternateContent xmlns:mc="http://schemas.openxmlformats.org/markup-compatibility/2006">
              <mc:Choice xmlns:v="urn:schemas-microsoft-com:vml" Requires="v">
                <p:oleObj spid="_x0000_s30837" name="Equation" r:id="rId5" imgW="2641320" imgH="177480" progId="Equation.DSMT4">
                  <p:embed/>
                </p:oleObj>
              </mc:Choice>
              <mc:Fallback>
                <p:oleObj name="Equation" r:id="rId5" imgW="2641320" imgH="177480" progId="Equation.DSMT4">
                  <p:embed/>
                  <p:pic>
                    <p:nvPicPr>
                      <p:cNvPr id="0" name=""/>
                      <p:cNvPicPr/>
                      <p:nvPr/>
                    </p:nvPicPr>
                    <p:blipFill>
                      <a:blip r:embed="rId6"/>
                      <a:stretch>
                        <a:fillRect/>
                      </a:stretch>
                    </p:blipFill>
                    <p:spPr>
                      <a:xfrm>
                        <a:off x="2161308" y="1105220"/>
                        <a:ext cx="5943600" cy="399410"/>
                      </a:xfrm>
                      <a:prstGeom prst="rect">
                        <a:avLst/>
                      </a:prstGeom>
                      <a:solidFill>
                        <a:srgbClr val="993300"/>
                      </a:solidFill>
                      <a:ln w="38100">
                        <a:solidFill>
                          <a:schemeClr val="bg1"/>
                        </a:solidFill>
                      </a:ln>
                    </p:spPr>
                  </p:pic>
                </p:oleObj>
              </mc:Fallback>
            </mc:AlternateContent>
          </a:graphicData>
        </a:graphic>
      </p:graphicFrame>
      <p:sp>
        <p:nvSpPr>
          <p:cNvPr id="640012" name="Line 12"/>
          <p:cNvSpPr>
            <a:spLocks noChangeShapeType="1"/>
          </p:cNvSpPr>
          <p:nvPr/>
        </p:nvSpPr>
        <p:spPr bwMode="auto">
          <a:xfrm flipH="1" flipV="1">
            <a:off x="5351318" y="3784233"/>
            <a:ext cx="2112240" cy="1114791"/>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640014" name="Line 14"/>
          <p:cNvSpPr>
            <a:spLocks noChangeShapeType="1"/>
          </p:cNvSpPr>
          <p:nvPr/>
        </p:nvSpPr>
        <p:spPr bwMode="auto">
          <a:xfrm flipH="1" flipV="1">
            <a:off x="4798146" y="3784234"/>
            <a:ext cx="625909" cy="1181466"/>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Tree>
    <p:extLst>
      <p:ext uri="{BB962C8B-B14F-4D97-AF65-F5344CB8AC3E}">
        <p14:creationId xmlns:p14="http://schemas.microsoft.com/office/powerpoint/2010/main" val="29059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0022"/>
                                        </p:tgtEl>
                                        <p:attrNameLst>
                                          <p:attrName>style.visibility</p:attrName>
                                        </p:attrNameLst>
                                      </p:cBhvr>
                                      <p:to>
                                        <p:strVal val="visible"/>
                                      </p:to>
                                    </p:set>
                                    <p:animEffect transition="in" filter="fade">
                                      <p:cBhvr>
                                        <p:cTn id="7" dur="2000"/>
                                        <p:tgtEl>
                                          <p:spTgt spid="6400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0023"/>
                                        </p:tgtEl>
                                        <p:attrNameLst>
                                          <p:attrName>style.visibility</p:attrName>
                                        </p:attrNameLst>
                                      </p:cBhvr>
                                      <p:to>
                                        <p:strVal val="visible"/>
                                      </p:to>
                                    </p:set>
                                    <p:animEffect transition="in" filter="fade">
                                      <p:cBhvr>
                                        <p:cTn id="12" dur="2000"/>
                                        <p:tgtEl>
                                          <p:spTgt spid="6400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40024"/>
                                        </p:tgtEl>
                                        <p:attrNameLst>
                                          <p:attrName>style.visibility</p:attrName>
                                        </p:attrNameLst>
                                      </p:cBhvr>
                                      <p:to>
                                        <p:strVal val="visible"/>
                                      </p:to>
                                    </p:set>
                                    <p:animEffect transition="in" filter="fade">
                                      <p:cBhvr>
                                        <p:cTn id="17" dur="2000"/>
                                        <p:tgtEl>
                                          <p:spTgt spid="640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22" grpId="0" animBg="1"/>
      <p:bldP spid="640023" grpId="0" animBg="1"/>
      <p:bldP spid="6400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2" name="Rectangle 4"/>
          <p:cNvSpPr>
            <a:spLocks noGrp="1" noChangeArrowheads="1"/>
          </p:cNvSpPr>
          <p:nvPr>
            <p:ph type="title"/>
          </p:nvPr>
        </p:nvSpPr>
        <p:spPr/>
        <p:txBody>
          <a:bodyPr/>
          <a:lstStyle/>
          <a:p>
            <a:r>
              <a:rPr lang="en-US" dirty="0" smtClean="0"/>
              <a:t>Appearance Rates</a:t>
            </a:r>
            <a:endParaRPr lang="en-US" dirty="0"/>
          </a:p>
        </p:txBody>
      </p:sp>
      <p:pic>
        <p:nvPicPr>
          <p:cNvPr id="647186" name="Picture 7" descr="nova_numu_osc.png"/>
          <p:cNvPicPr>
            <a:picLocks noChangeAspect="1"/>
          </p:cNvPicPr>
          <p:nvPr/>
        </p:nvPicPr>
        <p:blipFill rotWithShape="1">
          <a:blip r:embed="rId5">
            <a:extLst>
              <a:ext uri="{28A0092B-C50C-407E-A947-70E740481C1C}">
                <a14:useLocalDpi xmlns:a14="http://schemas.microsoft.com/office/drawing/2010/main" val="0"/>
              </a:ext>
            </a:extLst>
          </a:blip>
          <a:srcRect l="-1453" r="-418"/>
          <a:stretch/>
        </p:blipFill>
        <p:spPr bwMode="auto">
          <a:xfrm>
            <a:off x="1354976" y="1189038"/>
            <a:ext cx="7589520" cy="4568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47187" name="Picture 9" descr="TP_tmp.png"/>
          <p:cNvPicPr>
            <a:picLocks noChangeAspect="1"/>
          </p:cNvPicPr>
          <p:nvPr>
            <p:custDataLst>
              <p:tags r:id="rId1"/>
            </p:custData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49670" y="2664511"/>
            <a:ext cx="644667" cy="3091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47188" name="Picture 12" descr="TP_tmp.png"/>
          <p:cNvPicPr>
            <a:picLocks noChangeAspect="1"/>
          </p:cNvPicPr>
          <p:nvPr>
            <p:custDataLst>
              <p:tags r:id="rId2"/>
            </p:custDataLst>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23505" y="4964743"/>
            <a:ext cx="644667" cy="3091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bwMode="auto">
          <a:xfrm flipV="1">
            <a:off x="2906281" y="2986088"/>
            <a:ext cx="2112963" cy="17462"/>
          </a:xfrm>
          <a:prstGeom prst="straightConnector1">
            <a:avLst/>
          </a:prstGeom>
          <a:solidFill>
            <a:schemeClr val="bg1"/>
          </a:solidFill>
          <a:ln w="38100">
            <a:headEnd type="triangle" w="med" len="med"/>
            <a:tailEnd type="triangle" w="med" len="med"/>
          </a:ln>
          <a:effectLst/>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bwMode="auto">
          <a:xfrm flipV="1">
            <a:off x="2906281" y="5264150"/>
            <a:ext cx="2112963" cy="17463"/>
          </a:xfrm>
          <a:prstGeom prst="straightConnector1">
            <a:avLst/>
          </a:prstGeom>
          <a:solidFill>
            <a:schemeClr val="bg1"/>
          </a:solidFill>
          <a:ln w="38100">
            <a:solidFill>
              <a:srgbClr val="00B050"/>
            </a:solidFill>
            <a:headEnd type="triangle" w="med" len="med"/>
            <a:tailEnd type="triangle" w="med" len="med"/>
          </a:ln>
          <a:effectLst/>
        </p:spPr>
        <p:style>
          <a:lnRef idx="2">
            <a:schemeClr val="accent3"/>
          </a:lnRef>
          <a:fillRef idx="0">
            <a:schemeClr val="accent3"/>
          </a:fillRef>
          <a:effectRef idx="1">
            <a:schemeClr val="accent3"/>
          </a:effectRef>
          <a:fontRef idx="minor">
            <a:schemeClr val="tx1"/>
          </a:fontRef>
        </p:style>
      </p:cxnSp>
      <p:cxnSp>
        <p:nvCxnSpPr>
          <p:cNvPr id="17" name="Straight Arrow Connector 16"/>
          <p:cNvCxnSpPr/>
          <p:nvPr/>
        </p:nvCxnSpPr>
        <p:spPr bwMode="auto">
          <a:xfrm rot="5400000">
            <a:off x="4238841" y="3685201"/>
            <a:ext cx="3670561" cy="2148"/>
          </a:xfrm>
          <a:prstGeom prst="straightConnector1">
            <a:avLst/>
          </a:prstGeom>
          <a:solidFill>
            <a:schemeClr val="bg1"/>
          </a:solidFill>
          <a:ln w="38100">
            <a:solidFill>
              <a:schemeClr val="accent2"/>
            </a:solidFill>
            <a:headEnd type="triangle" w="med" len="med"/>
            <a:tailEnd type="triangle" w="med" len="med"/>
          </a:ln>
          <a:effectLst/>
        </p:spPr>
        <p:style>
          <a:lnRef idx="2">
            <a:schemeClr val="accent2"/>
          </a:lnRef>
          <a:fillRef idx="0">
            <a:schemeClr val="accent2"/>
          </a:fillRef>
          <a:effectRef idx="1">
            <a:schemeClr val="accent2"/>
          </a:effectRef>
          <a:fontRef idx="minor">
            <a:schemeClr val="tx1"/>
          </a:fontRef>
        </p:style>
      </p:cxnSp>
      <p:pic>
        <p:nvPicPr>
          <p:cNvPr id="647192" name="Picture 20" descr="TP_tmp.png"/>
          <p:cNvPicPr>
            <a:picLocks noChangeAspect="1"/>
          </p:cNvPicPr>
          <p:nvPr>
            <p:custDataLst>
              <p:tags r:id="rId3"/>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5418787" y="3494491"/>
            <a:ext cx="927456" cy="2829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 name="Left-Right Arrow 21"/>
          <p:cNvSpPr/>
          <p:nvPr/>
        </p:nvSpPr>
        <p:spPr bwMode="auto">
          <a:xfrm>
            <a:off x="1882861" y="4587530"/>
            <a:ext cx="979007" cy="147213"/>
          </a:xfrm>
          <a:prstGeom prst="leftRightArrow">
            <a:avLst/>
          </a:prstGeom>
          <a:solidFill>
            <a:srgbClr val="FF0000"/>
          </a:solidFill>
          <a:ln>
            <a:solidFill>
              <a:srgbClr val="FF0000"/>
            </a:solidFill>
          </a:ln>
          <a:effectLst/>
        </p:spPr>
        <p:style>
          <a:lnRef idx="0">
            <a:schemeClr val="accent5"/>
          </a:lnRef>
          <a:fillRef idx="3">
            <a:schemeClr val="accent5"/>
          </a:fillRef>
          <a:effectRef idx="3">
            <a:schemeClr val="accent5"/>
          </a:effectRef>
          <a:fontRef idx="minor">
            <a:schemeClr val="lt1"/>
          </a:fontRef>
        </p:style>
        <p:txBody>
          <a:bodyPr anchor="ctr"/>
          <a:lstStyle/>
          <a:p>
            <a:pPr fontAlgn="auto">
              <a:spcBef>
                <a:spcPts val="0"/>
              </a:spcBef>
              <a:spcAft>
                <a:spcPts val="0"/>
              </a:spcAft>
              <a:defRPr/>
            </a:pPr>
            <a:endParaRPr lang="en-US"/>
          </a:p>
        </p:txBody>
      </p:sp>
      <p:sp>
        <p:nvSpPr>
          <p:cNvPr id="23" name="TextBox 22"/>
          <p:cNvSpPr txBox="1"/>
          <p:nvPr/>
        </p:nvSpPr>
        <p:spPr bwMode="auto">
          <a:xfrm>
            <a:off x="1591582" y="4192732"/>
            <a:ext cx="1470274" cy="338554"/>
          </a:xfrm>
          <a:prstGeom prst="rect">
            <a:avLst/>
          </a:prstGeom>
          <a:solidFill>
            <a:schemeClr val="accent6">
              <a:lumMod val="75000"/>
              <a:alpha val="44000"/>
            </a:schemeClr>
          </a:solidFill>
          <a:ln w="3175">
            <a:solidFill>
              <a:schemeClr val="tx1"/>
            </a:solidFill>
            <a:prstDash val="sysDot"/>
          </a:ln>
        </p:spPr>
        <p:style>
          <a:lnRef idx="2">
            <a:schemeClr val="accent5"/>
          </a:lnRef>
          <a:fillRef idx="1">
            <a:schemeClr val="lt1"/>
          </a:fillRef>
          <a:effectRef idx="0">
            <a:schemeClr val="accent5"/>
          </a:effectRef>
          <a:fontRef idx="minor">
            <a:schemeClr val="dk1"/>
          </a:fontRef>
        </p:style>
        <p:txBody>
          <a:bodyPr wrap="none">
            <a:spAutoFit/>
          </a:bodyPr>
          <a:lstStyle/>
          <a:p>
            <a:pPr algn="l" fontAlgn="auto">
              <a:spcBef>
                <a:spcPts val="0"/>
              </a:spcBef>
              <a:spcAft>
                <a:spcPts val="0"/>
              </a:spcAft>
              <a:defRPr/>
            </a:pPr>
            <a:r>
              <a:rPr lang="en-US" sz="1600" dirty="0" err="1">
                <a:solidFill>
                  <a:schemeClr val="tx1"/>
                </a:solidFill>
              </a:rPr>
              <a:t>NOvA</a:t>
            </a:r>
            <a:r>
              <a:rPr lang="en-US" sz="1600" dirty="0">
                <a:solidFill>
                  <a:schemeClr val="tx1"/>
                </a:solidFill>
              </a:rPr>
              <a:t> L=810km</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13</a:t>
            </a:fld>
            <a:endParaRPr lang="en-US" dirty="0"/>
          </a:p>
        </p:txBody>
      </p:sp>
      <p:sp>
        <p:nvSpPr>
          <p:cNvPr id="5" name="Line Callout 1 4"/>
          <p:cNvSpPr/>
          <p:nvPr/>
        </p:nvSpPr>
        <p:spPr>
          <a:xfrm>
            <a:off x="883231" y="6057900"/>
            <a:ext cx="2431472" cy="436418"/>
          </a:xfrm>
          <a:prstGeom prst="borderCallout1">
            <a:avLst>
              <a:gd name="adj1" fmla="val -2679"/>
              <a:gd name="adj2" fmla="val 43804"/>
              <a:gd name="adj3" fmla="val -144643"/>
              <a:gd name="adj4" fmla="val 80898"/>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MINOS, </a:t>
            </a:r>
            <a:r>
              <a:rPr lang="en-US" dirty="0" err="1" smtClean="0"/>
              <a:t>NOvA</a:t>
            </a:r>
            <a:r>
              <a:rPr lang="en-US" dirty="0" smtClean="0"/>
              <a:t>, T2K, </a:t>
            </a:r>
            <a:r>
              <a:rPr lang="en-US" dirty="0" err="1" smtClean="0"/>
              <a:t>etc</a:t>
            </a:r>
            <a:endParaRPr lang="en-US" dirty="0"/>
          </a:p>
        </p:txBody>
      </p:sp>
      <p:sp>
        <p:nvSpPr>
          <p:cNvPr id="18" name="Line Callout 1 17"/>
          <p:cNvSpPr/>
          <p:nvPr/>
        </p:nvSpPr>
        <p:spPr>
          <a:xfrm>
            <a:off x="692033" y="640773"/>
            <a:ext cx="2431472" cy="436418"/>
          </a:xfrm>
          <a:prstGeom prst="borderCallout1">
            <a:avLst>
              <a:gd name="adj1" fmla="val 99702"/>
              <a:gd name="adj2" fmla="val 45086"/>
              <a:gd name="adj3" fmla="val 264881"/>
              <a:gd name="adj4" fmla="val 88163"/>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OPERA</a:t>
            </a:r>
            <a:endParaRPr lang="en-US" dirty="0"/>
          </a:p>
        </p:txBody>
      </p:sp>
      <p:sp>
        <p:nvSpPr>
          <p:cNvPr id="6" name="TextBox 5"/>
          <p:cNvSpPr txBox="1"/>
          <p:nvPr/>
        </p:nvSpPr>
        <p:spPr>
          <a:xfrm>
            <a:off x="214047" y="5205844"/>
            <a:ext cx="883575" cy="461665"/>
          </a:xfrm>
          <a:prstGeom prst="rect">
            <a:avLst/>
          </a:prstGeom>
          <a:noFill/>
        </p:spPr>
        <p:txBody>
          <a:bodyPr wrap="none" rtlCol="0">
            <a:spAutoFit/>
          </a:bodyPr>
          <a:lstStyle/>
          <a:p>
            <a:r>
              <a:rPr lang="en-US" sz="2400" dirty="0" smtClean="0">
                <a:solidFill>
                  <a:schemeClr val="bg1"/>
                </a:solidFill>
              </a:rPr>
              <a:t>0.041</a:t>
            </a:r>
            <a:endParaRPr lang="en-US" sz="2400" dirty="0">
              <a:solidFill>
                <a:schemeClr val="bg1"/>
              </a:solidFill>
            </a:endParaRPr>
          </a:p>
        </p:txBody>
      </p:sp>
      <p:cxnSp>
        <p:nvCxnSpPr>
          <p:cNvPr id="8" name="Straight Arrow Connector 7"/>
          <p:cNvCxnSpPr>
            <a:stCxn id="6" idx="3"/>
          </p:cNvCxnSpPr>
          <p:nvPr/>
        </p:nvCxnSpPr>
        <p:spPr>
          <a:xfrm flipV="1">
            <a:off x="1097622" y="5436676"/>
            <a:ext cx="1500105"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Hot Off the Press News on </a:t>
            </a:r>
            <a:r>
              <a:rPr lang="en-US" dirty="0" smtClean="0">
                <a:latin typeface="Symbol" pitchFamily="18" charset="2"/>
              </a:rPr>
              <a:t>q</a:t>
            </a:r>
            <a:r>
              <a:rPr lang="en-US" baseline="-25000" dirty="0" smtClean="0"/>
              <a:t>13</a:t>
            </a:r>
            <a:r>
              <a:rPr lang="en-US" dirty="0" smtClean="0"/>
              <a:t>!</a:t>
            </a:r>
            <a:endParaRPr lang="en-US" dirty="0"/>
          </a:p>
        </p:txBody>
      </p:sp>
      <p:sp>
        <p:nvSpPr>
          <p:cNvPr id="3" name="Date Placeholder 2"/>
          <p:cNvSpPr>
            <a:spLocks noGrp="1"/>
          </p:cNvSpPr>
          <p:nvPr>
            <p:ph type="dt" sz="half" idx="10"/>
          </p:nvPr>
        </p:nvSpPr>
        <p:spPr/>
        <p:txBody>
          <a:bodyPr/>
          <a:lstStyle/>
          <a:p>
            <a:r>
              <a:rPr lang="en-US" smtClean="0"/>
              <a:t>Craig Dukes / Virginia</a:t>
            </a:r>
            <a:endParaRPr lang="en-US" dirty="0"/>
          </a:p>
        </p:txBody>
      </p:sp>
      <p:sp>
        <p:nvSpPr>
          <p:cNvPr id="4" name="Footer Placeholder 3"/>
          <p:cNvSpPr>
            <a:spLocks noGrp="1"/>
          </p:cNvSpPr>
          <p:nvPr>
            <p:ph type="ftr" sz="quarter" idx="11"/>
          </p:nvPr>
        </p:nvSpPr>
        <p:spPr/>
        <p:txBody>
          <a:bodyPr/>
          <a:lstStyle/>
          <a:p>
            <a:r>
              <a:rPr lang="en-US" smtClean="0"/>
              <a:t>BCVSPIN:  Neutrino Physics at Fermilab</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14</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966" y="1296394"/>
            <a:ext cx="3494868" cy="5029200"/>
          </a:xfrm>
          <a:prstGeom prst="rect">
            <a:avLst/>
          </a:prstGeom>
        </p:spPr>
      </p:pic>
      <p:sp>
        <p:nvSpPr>
          <p:cNvPr id="7" name="TextBox 6"/>
          <p:cNvSpPr txBox="1"/>
          <p:nvPr/>
        </p:nvSpPr>
        <p:spPr>
          <a:xfrm>
            <a:off x="690966" y="654510"/>
            <a:ext cx="3494868" cy="646331"/>
          </a:xfrm>
          <a:prstGeom prst="rect">
            <a:avLst/>
          </a:prstGeom>
          <a:noFill/>
        </p:spPr>
        <p:txBody>
          <a:bodyPr wrap="square" rtlCol="0">
            <a:spAutoFit/>
          </a:bodyPr>
          <a:lstStyle/>
          <a:p>
            <a:r>
              <a:rPr lang="en-US" dirty="0" smtClean="0">
                <a:solidFill>
                  <a:schemeClr val="bg1"/>
                </a:solidFill>
              </a:rPr>
              <a:t>MINOS:  observe 62, expect 50 </a:t>
            </a:r>
            <a:r>
              <a:rPr lang="en-US" dirty="0" err="1" smtClean="0">
                <a:solidFill>
                  <a:schemeClr val="bg1"/>
                </a:solidFill>
              </a:rPr>
              <a:t>evts</a:t>
            </a:r>
            <a:endParaRPr lang="en-US" dirty="0" smtClean="0">
              <a:solidFill>
                <a:schemeClr val="bg1"/>
              </a:solidFill>
            </a:endParaRPr>
          </a:p>
          <a:p>
            <a:r>
              <a:rPr lang="en-US" dirty="0" smtClean="0">
                <a:solidFill>
                  <a:schemeClr val="bg1"/>
                </a:solidFill>
              </a:rPr>
              <a:t>exclude sin</a:t>
            </a:r>
            <a:r>
              <a:rPr lang="en-US" baseline="30000" dirty="0" smtClean="0">
                <a:solidFill>
                  <a:schemeClr val="bg1"/>
                </a:solidFill>
              </a:rPr>
              <a:t>2</a:t>
            </a:r>
            <a:r>
              <a:rPr lang="en-US" dirty="0" smtClean="0">
                <a:solidFill>
                  <a:schemeClr val="bg1"/>
                </a:solidFill>
              </a:rPr>
              <a:t>2</a:t>
            </a:r>
            <a:r>
              <a:rPr lang="en-US" dirty="0" smtClean="0">
                <a:solidFill>
                  <a:schemeClr val="bg1"/>
                </a:solidFill>
                <a:latin typeface="Symbol" pitchFamily="18" charset="2"/>
              </a:rPr>
              <a:t>q</a:t>
            </a:r>
            <a:r>
              <a:rPr lang="en-US" dirty="0" smtClean="0">
                <a:solidFill>
                  <a:schemeClr val="bg1"/>
                </a:solidFill>
              </a:rPr>
              <a:t> = 0 @ 89%CL</a:t>
            </a:r>
            <a:endParaRPr lang="en-US"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8587" y="1307923"/>
            <a:ext cx="3678865" cy="5029200"/>
          </a:xfrm>
          <a:prstGeom prst="rect">
            <a:avLst/>
          </a:prstGeom>
        </p:spPr>
      </p:pic>
      <p:sp>
        <p:nvSpPr>
          <p:cNvPr id="9" name="TextBox 8"/>
          <p:cNvSpPr txBox="1"/>
          <p:nvPr/>
        </p:nvSpPr>
        <p:spPr>
          <a:xfrm>
            <a:off x="5020585" y="654510"/>
            <a:ext cx="3494868" cy="646331"/>
          </a:xfrm>
          <a:prstGeom prst="rect">
            <a:avLst/>
          </a:prstGeom>
          <a:noFill/>
        </p:spPr>
        <p:txBody>
          <a:bodyPr wrap="square" rtlCol="0">
            <a:spAutoFit/>
          </a:bodyPr>
          <a:lstStyle/>
          <a:p>
            <a:r>
              <a:rPr lang="en-US" dirty="0" smtClean="0">
                <a:solidFill>
                  <a:schemeClr val="bg1"/>
                </a:solidFill>
              </a:rPr>
              <a:t>T2K:  observe 6, expect 1.5 </a:t>
            </a:r>
            <a:r>
              <a:rPr lang="en-US" dirty="0" err="1" smtClean="0">
                <a:solidFill>
                  <a:schemeClr val="bg1"/>
                </a:solidFill>
              </a:rPr>
              <a:t>evts</a:t>
            </a:r>
            <a:endParaRPr lang="en-US" dirty="0" smtClean="0">
              <a:solidFill>
                <a:schemeClr val="bg1"/>
              </a:solidFill>
            </a:endParaRPr>
          </a:p>
          <a:p>
            <a:endParaRPr lang="en-US" dirty="0">
              <a:solidFill>
                <a:schemeClr val="bg1"/>
              </a:solidFill>
            </a:endParaRPr>
          </a:p>
        </p:txBody>
      </p:sp>
      <p:sp>
        <p:nvSpPr>
          <p:cNvPr id="10" name="Oval 9"/>
          <p:cNvSpPr/>
          <p:nvPr/>
        </p:nvSpPr>
        <p:spPr>
          <a:xfrm>
            <a:off x="3124200" y="2348345"/>
            <a:ext cx="3172691" cy="12780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Note:  Neutrino physics is not a data-rich field!</a:t>
            </a:r>
            <a:endParaRPr lang="en-US" sz="2400" dirty="0">
              <a:solidFill>
                <a:srgbClr val="FFFF00"/>
              </a:solidFill>
            </a:endParaRPr>
          </a:p>
        </p:txBody>
      </p:sp>
    </p:spTree>
    <p:extLst>
      <p:ext uri="{BB962C8B-B14F-4D97-AF65-F5344CB8AC3E}">
        <p14:creationId xmlns:p14="http://schemas.microsoft.com/office/powerpoint/2010/main" val="338048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Hot Off the Press News on </a:t>
            </a:r>
            <a:r>
              <a:rPr lang="en-US" dirty="0" smtClean="0">
                <a:latin typeface="Symbol" pitchFamily="18" charset="2"/>
              </a:rPr>
              <a:t>q</a:t>
            </a:r>
            <a:r>
              <a:rPr lang="en-US" baseline="-25000" dirty="0" smtClean="0"/>
              <a:t>13</a:t>
            </a:r>
            <a:r>
              <a:rPr lang="en-US" dirty="0" smtClean="0"/>
              <a:t>!</a:t>
            </a:r>
            <a:endParaRPr lang="en-US" dirty="0"/>
          </a:p>
        </p:txBody>
      </p:sp>
      <p:sp>
        <p:nvSpPr>
          <p:cNvPr id="3" name="Date Placeholder 2"/>
          <p:cNvSpPr>
            <a:spLocks noGrp="1"/>
          </p:cNvSpPr>
          <p:nvPr>
            <p:ph type="dt" sz="half" idx="10"/>
          </p:nvPr>
        </p:nvSpPr>
        <p:spPr/>
        <p:txBody>
          <a:bodyPr/>
          <a:lstStyle/>
          <a:p>
            <a:r>
              <a:rPr lang="en-US" smtClean="0"/>
              <a:t>Craig Dukes / Virginia</a:t>
            </a:r>
            <a:endParaRPr lang="en-US" dirty="0"/>
          </a:p>
        </p:txBody>
      </p:sp>
      <p:sp>
        <p:nvSpPr>
          <p:cNvPr id="4" name="Footer Placeholder 3"/>
          <p:cNvSpPr>
            <a:spLocks noGrp="1"/>
          </p:cNvSpPr>
          <p:nvPr>
            <p:ph type="ftr" sz="quarter" idx="11"/>
          </p:nvPr>
        </p:nvSpPr>
        <p:spPr/>
        <p:txBody>
          <a:bodyPr/>
          <a:lstStyle/>
          <a:p>
            <a:r>
              <a:rPr lang="en-US" smtClean="0"/>
              <a:t>BCVSPIN:  Neutrino Physics at Fermilab</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15</a:t>
            </a:fld>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923" y="1036394"/>
            <a:ext cx="609600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923" y="3901954"/>
            <a:ext cx="609600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767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20" name="Rectangle 4"/>
          <p:cNvSpPr>
            <a:spLocks noGrp="1" noChangeArrowheads="1"/>
          </p:cNvSpPr>
          <p:nvPr>
            <p:ph type="title"/>
          </p:nvPr>
        </p:nvSpPr>
        <p:spPr/>
        <p:txBody>
          <a:bodyPr/>
          <a:lstStyle/>
          <a:p>
            <a:r>
              <a:rPr lang="en-US"/>
              <a:t>What Remains to be Learned?</a:t>
            </a:r>
          </a:p>
        </p:txBody>
      </p:sp>
      <p:sp>
        <p:nvSpPr>
          <p:cNvPr id="418821" name="Text Box 5"/>
          <p:cNvSpPr txBox="1">
            <a:spLocks noChangeArrowheads="1"/>
          </p:cNvSpPr>
          <p:nvPr/>
        </p:nvSpPr>
        <p:spPr bwMode="auto">
          <a:xfrm>
            <a:off x="274638" y="777875"/>
            <a:ext cx="8594725" cy="3024188"/>
          </a:xfrm>
          <a:prstGeom prst="rect">
            <a:avLst/>
          </a:prstGeom>
          <a:solidFill>
            <a:srgbClr val="FFFF99">
              <a:alpha val="50000"/>
            </a:srgbClr>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3038" indent="-173038" algn="l">
              <a:defRPr>
                <a:solidFill>
                  <a:schemeClr val="tx1"/>
                </a:solidFill>
                <a:latin typeface="Arial" charset="0"/>
              </a:defRPr>
            </a:lvl1pPr>
            <a:lvl2pPr indent="-168275"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90000"/>
              </a:lnSpc>
              <a:spcBef>
                <a:spcPct val="35000"/>
              </a:spcBef>
              <a:buFontTx/>
              <a:buChar char="•"/>
            </a:pPr>
            <a:r>
              <a:rPr lang="en-US">
                <a:latin typeface="Comic Sans MS" pitchFamily="66" charset="0"/>
              </a:rPr>
              <a:t>What is the value of </a:t>
            </a:r>
            <a:r>
              <a:rPr lang="en-US" i="1">
                <a:latin typeface="Comic Sans MS" pitchFamily="66" charset="0"/>
              </a:rPr>
              <a:t>θ</a:t>
            </a:r>
            <a:r>
              <a:rPr lang="en-US" baseline="-25000">
                <a:latin typeface="Comic Sans MS" pitchFamily="66" charset="0"/>
              </a:rPr>
              <a:t>13</a:t>
            </a:r>
            <a:r>
              <a:rPr lang="en-US">
                <a:latin typeface="Comic Sans MS" pitchFamily="66" charset="0"/>
              </a:rPr>
              <a:t>, the amount of </a:t>
            </a:r>
            <a:r>
              <a:rPr lang="en-US">
                <a:latin typeface="Symbol" pitchFamily="18" charset="2"/>
              </a:rPr>
              <a:t>n</a:t>
            </a:r>
            <a:r>
              <a:rPr lang="en-US" baseline="-25000">
                <a:latin typeface="Comic Sans MS" pitchFamily="66" charset="0"/>
              </a:rPr>
              <a:t>e</a:t>
            </a:r>
            <a:r>
              <a:rPr lang="en-US">
                <a:latin typeface="Comic Sans MS" pitchFamily="66" charset="0"/>
              </a:rPr>
              <a:t> in </a:t>
            </a:r>
            <a:r>
              <a:rPr lang="en-US">
                <a:latin typeface="Symbol" pitchFamily="18" charset="2"/>
              </a:rPr>
              <a:t>n</a:t>
            </a:r>
            <a:r>
              <a:rPr lang="en-US" baseline="-25000">
                <a:latin typeface="Comic Sans MS" pitchFamily="66" charset="0"/>
              </a:rPr>
              <a:t>3</a:t>
            </a:r>
            <a:r>
              <a:rPr lang="en-US">
                <a:latin typeface="Comic Sans MS" pitchFamily="66" charset="0"/>
              </a:rPr>
              <a:t>?</a:t>
            </a:r>
          </a:p>
          <a:p>
            <a:pPr lvl="1">
              <a:lnSpc>
                <a:spcPct val="90000"/>
              </a:lnSpc>
              <a:spcBef>
                <a:spcPct val="35000"/>
              </a:spcBef>
              <a:buFontTx/>
              <a:buChar char="•"/>
            </a:pPr>
            <a:r>
              <a:rPr lang="en-US">
                <a:latin typeface="Comic Sans MS" pitchFamily="66" charset="0"/>
              </a:rPr>
              <a:t>Impacts mass hierarchy measurement</a:t>
            </a:r>
          </a:p>
          <a:p>
            <a:pPr lvl="1">
              <a:lnSpc>
                <a:spcPct val="90000"/>
              </a:lnSpc>
              <a:spcBef>
                <a:spcPct val="35000"/>
              </a:spcBef>
              <a:buFontTx/>
              <a:buChar char="•"/>
            </a:pPr>
            <a:r>
              <a:rPr lang="en-US">
                <a:latin typeface="Comic Sans MS" pitchFamily="66" charset="0"/>
              </a:rPr>
              <a:t>Impacts CP-violation search </a:t>
            </a:r>
          </a:p>
          <a:p>
            <a:pPr>
              <a:lnSpc>
                <a:spcPct val="90000"/>
              </a:lnSpc>
              <a:spcBef>
                <a:spcPct val="35000"/>
              </a:spcBef>
              <a:buFontTx/>
              <a:buChar char="•"/>
            </a:pPr>
            <a:r>
              <a:rPr lang="en-US">
                <a:latin typeface="Comic Sans MS" pitchFamily="66" charset="0"/>
              </a:rPr>
              <a:t>Is the mass hierarchy normal or inverted?</a:t>
            </a:r>
          </a:p>
          <a:p>
            <a:pPr>
              <a:lnSpc>
                <a:spcPct val="90000"/>
              </a:lnSpc>
              <a:spcBef>
                <a:spcPct val="35000"/>
              </a:spcBef>
              <a:buFontTx/>
              <a:buChar char="•"/>
            </a:pPr>
            <a:r>
              <a:rPr lang="en-US">
                <a:latin typeface="Comic Sans MS" pitchFamily="66" charset="0"/>
              </a:rPr>
              <a:t>Is </a:t>
            </a:r>
            <a:r>
              <a:rPr lang="en-US" i="1">
                <a:latin typeface="Comic Sans MS" pitchFamily="66" charset="0"/>
              </a:rPr>
              <a:t>θ</a:t>
            </a:r>
            <a:r>
              <a:rPr lang="en-US" baseline="-25000">
                <a:latin typeface="Comic Sans MS" pitchFamily="66" charset="0"/>
              </a:rPr>
              <a:t>23</a:t>
            </a:r>
            <a:r>
              <a:rPr lang="en-US">
                <a:latin typeface="Comic Sans MS" pitchFamily="66" charset="0"/>
              </a:rPr>
              <a:t> maximal (45 degrees)? if so, why? </a:t>
            </a:r>
          </a:p>
          <a:p>
            <a:pPr>
              <a:lnSpc>
                <a:spcPct val="90000"/>
              </a:lnSpc>
              <a:spcBef>
                <a:spcPct val="35000"/>
              </a:spcBef>
              <a:buFontTx/>
              <a:buChar char="•"/>
            </a:pPr>
            <a:r>
              <a:rPr lang="en-US">
                <a:latin typeface="Comic Sans MS" pitchFamily="66" charset="0"/>
              </a:rPr>
              <a:t>Are neutrinos and anti-neutrinos different?</a:t>
            </a:r>
          </a:p>
          <a:p>
            <a:pPr>
              <a:lnSpc>
                <a:spcPct val="90000"/>
              </a:lnSpc>
              <a:spcBef>
                <a:spcPct val="35000"/>
              </a:spcBef>
              <a:buFontTx/>
              <a:buChar char="•"/>
            </a:pPr>
            <a:r>
              <a:rPr lang="en-US">
                <a:latin typeface="Comic Sans MS" pitchFamily="66" charset="0"/>
              </a:rPr>
              <a:t>Do neutrinos respect CP?  If not, is CP violation in the neutrino sector responsible for the matter-antimatter asymmetry in the universe?</a:t>
            </a:r>
          </a:p>
          <a:p>
            <a:pPr>
              <a:lnSpc>
                <a:spcPct val="90000"/>
              </a:lnSpc>
              <a:spcBef>
                <a:spcPct val="35000"/>
              </a:spcBef>
              <a:buFontTx/>
              <a:buChar char="•"/>
            </a:pPr>
            <a:r>
              <a:rPr lang="en-US">
                <a:latin typeface="Comic Sans MS" pitchFamily="66" charset="0"/>
              </a:rPr>
              <a:t>What is the neutrino mass?</a:t>
            </a:r>
          </a:p>
        </p:txBody>
      </p:sp>
      <p:pic>
        <p:nvPicPr>
          <p:cNvPr id="418822" name="Picture 6" descr="p5_report_2008_front_p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638" y="3886200"/>
            <a:ext cx="1974850" cy="2557463"/>
          </a:xfrm>
          <a:prstGeom prst="rect">
            <a:avLst/>
          </a:prstGeom>
          <a:noFill/>
          <a:extLst>
            <a:ext uri="{909E8E84-426E-40DD-AFC4-6F175D3DCCD1}">
              <a14:hiddenFill xmlns:a14="http://schemas.microsoft.com/office/drawing/2010/main">
                <a:solidFill>
                  <a:srgbClr val="FFFFFF"/>
                </a:solidFill>
              </a14:hiddenFill>
            </a:ext>
          </a:extLst>
        </p:spPr>
      </p:pic>
      <p:pic>
        <p:nvPicPr>
          <p:cNvPr id="418823" name="Picture 7" descr="nu_mass_heirarchy_both_w_angles"/>
          <p:cNvPicPr>
            <a:picLocks noChangeAspect="1" noChangeArrowheads="1"/>
          </p:cNvPicPr>
          <p:nvPr/>
        </p:nvPicPr>
        <p:blipFill>
          <a:blip r:embed="rId3" cstate="print">
            <a:extLst>
              <a:ext uri="{28A0092B-C50C-407E-A947-70E740481C1C}">
                <a14:useLocalDpi xmlns:a14="http://schemas.microsoft.com/office/drawing/2010/main" val="0"/>
              </a:ext>
            </a:extLst>
          </a:blip>
          <a:srcRect l="-2084" t="-5042" r="-2084" b="-5042"/>
          <a:stretch>
            <a:fillRect/>
          </a:stretch>
        </p:blipFill>
        <p:spPr bwMode="auto">
          <a:xfrm>
            <a:off x="2925763" y="3886200"/>
            <a:ext cx="5859462" cy="2560638"/>
          </a:xfrm>
          <a:prstGeom prst="rect">
            <a:avLst/>
          </a:prstGeom>
          <a:solidFill>
            <a:schemeClr val="bg1"/>
          </a:solidFill>
          <a:ln w="31750">
            <a:solidFill>
              <a:srgbClr val="FF0000"/>
            </a:solidFill>
            <a:miter lim="800000"/>
            <a:headEnd/>
            <a:tailEnd/>
          </a:ln>
        </p:spPr>
      </p:pic>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16</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6" name="Rectangle 4"/>
          <p:cNvSpPr>
            <a:spLocks noGrp="1" noChangeArrowheads="1"/>
          </p:cNvSpPr>
          <p:nvPr>
            <p:ph type="title"/>
          </p:nvPr>
        </p:nvSpPr>
        <p:spPr/>
        <p:txBody>
          <a:bodyPr/>
          <a:lstStyle/>
          <a:p>
            <a:r>
              <a:rPr lang="en-US" dirty="0"/>
              <a:t>The  Past</a:t>
            </a:r>
          </a:p>
        </p:txBody>
      </p:sp>
      <p:sp>
        <p:nvSpPr>
          <p:cNvPr id="8" name="Date Placeholder 7"/>
          <p:cNvSpPr>
            <a:spLocks noGrp="1"/>
          </p:cNvSpPr>
          <p:nvPr>
            <p:ph type="dt" sz="half" idx="10"/>
          </p:nvPr>
        </p:nvSpPr>
        <p:spPr/>
        <p:txBody>
          <a:bodyPr/>
          <a:lstStyle/>
          <a:p>
            <a:r>
              <a:rPr lang="en-US" smtClean="0"/>
              <a:t>Craig Dukes / Virginia</a:t>
            </a:r>
            <a:endParaRPr lang="en-US"/>
          </a:p>
        </p:txBody>
      </p:sp>
      <p:sp>
        <p:nvSpPr>
          <p:cNvPr id="9" name="Footer Placeholder 8"/>
          <p:cNvSpPr>
            <a:spLocks noGrp="1"/>
          </p:cNvSpPr>
          <p:nvPr>
            <p:ph type="ftr" sz="quarter" idx="11"/>
          </p:nvPr>
        </p:nvSpPr>
        <p:spPr/>
        <p:txBody>
          <a:bodyPr/>
          <a:lstStyle/>
          <a:p>
            <a:r>
              <a:rPr lang="en-US" smtClean="0"/>
              <a:t>BCVSPIN:  Neutrino Physics at Fermilab</a:t>
            </a:r>
            <a:endParaRPr lang="en-US"/>
          </a:p>
        </p:txBody>
      </p:sp>
      <p:sp>
        <p:nvSpPr>
          <p:cNvPr id="10" name="Slide Number Placeholder 9"/>
          <p:cNvSpPr>
            <a:spLocks noGrp="1"/>
          </p:cNvSpPr>
          <p:nvPr>
            <p:ph type="sldNum" sz="quarter" idx="12"/>
          </p:nvPr>
        </p:nvSpPr>
        <p:spPr/>
        <p:txBody>
          <a:bodyPr/>
          <a:lstStyle/>
          <a:p>
            <a:fld id="{C95F3207-39C2-4B35-9EBF-195B2F555FC9}" type="slidenum">
              <a:rPr lang="en-US" smtClean="0"/>
              <a:t>17</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60" name="Rectangle 4"/>
          <p:cNvSpPr>
            <a:spLocks noGrp="1" noChangeArrowheads="1"/>
          </p:cNvSpPr>
          <p:nvPr>
            <p:ph type="title"/>
          </p:nvPr>
        </p:nvSpPr>
        <p:spPr/>
        <p:txBody>
          <a:bodyPr/>
          <a:lstStyle/>
          <a:p>
            <a:r>
              <a:rPr lang="en-US" dirty="0" err="1"/>
              <a:t>Fermilab</a:t>
            </a:r>
            <a:r>
              <a:rPr lang="en-US" dirty="0"/>
              <a:t> has </a:t>
            </a:r>
            <a:r>
              <a:rPr lang="en-US" dirty="0" smtClean="0"/>
              <a:t>Long History </a:t>
            </a:r>
            <a:r>
              <a:rPr lang="en-US" dirty="0"/>
              <a:t>of </a:t>
            </a:r>
            <a:r>
              <a:rPr lang="en-US" dirty="0">
                <a:latin typeface="Symbol" pitchFamily="18" charset="2"/>
              </a:rPr>
              <a:t>n</a:t>
            </a:r>
            <a:r>
              <a:rPr lang="en-US" dirty="0"/>
              <a:t> </a:t>
            </a:r>
            <a:r>
              <a:rPr lang="en-US" dirty="0" smtClean="0"/>
              <a:t>Physics</a:t>
            </a:r>
            <a:endParaRPr lang="en-US" dirty="0"/>
          </a:p>
        </p:txBody>
      </p:sp>
      <p:pic>
        <p:nvPicPr>
          <p:cNvPr id="377861" name="Picture 5" descr="nutev_result_weinberg_vs_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1763" y="3703638"/>
            <a:ext cx="3656012" cy="2871787"/>
          </a:xfrm>
          <a:prstGeom prst="rect">
            <a:avLst/>
          </a:prstGeom>
          <a:noFill/>
          <a:extLst>
            <a:ext uri="{909E8E84-426E-40DD-AFC4-6F175D3DCCD1}">
              <a14:hiddenFill xmlns:a14="http://schemas.microsoft.com/office/drawing/2010/main">
                <a:solidFill>
                  <a:srgbClr val="FFFFFF"/>
                </a:solidFill>
              </a14:hiddenFill>
            </a:ext>
          </a:extLst>
        </p:spPr>
      </p:pic>
      <p:pic>
        <p:nvPicPr>
          <p:cNvPr id="377863" name="Picture 7" descr="donut_spectro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763" y="868363"/>
            <a:ext cx="3656012" cy="2759075"/>
          </a:xfrm>
          <a:prstGeom prst="rect">
            <a:avLst/>
          </a:prstGeom>
          <a:noFill/>
          <a:extLst>
            <a:ext uri="{909E8E84-426E-40DD-AFC4-6F175D3DCCD1}">
              <a14:hiddenFill xmlns:a14="http://schemas.microsoft.com/office/drawing/2010/main">
                <a:solidFill>
                  <a:srgbClr val="FFFFFF"/>
                </a:solidFill>
              </a14:hiddenFill>
            </a:ext>
          </a:extLst>
        </p:spPr>
      </p:pic>
      <p:pic>
        <p:nvPicPr>
          <p:cNvPr id="377865" name="Picture 9" descr="nutev_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838" y="3792538"/>
            <a:ext cx="3519487" cy="2744787"/>
          </a:xfrm>
          <a:prstGeom prst="rect">
            <a:avLst/>
          </a:prstGeom>
          <a:noFill/>
          <a:extLst>
            <a:ext uri="{909E8E84-426E-40DD-AFC4-6F175D3DCCD1}">
              <a14:hiddenFill xmlns:a14="http://schemas.microsoft.com/office/drawing/2010/main">
                <a:solidFill>
                  <a:srgbClr val="FFFFFF"/>
                </a:solidFill>
              </a14:hiddenFill>
            </a:ext>
          </a:extLst>
        </p:spPr>
      </p:pic>
      <p:pic>
        <p:nvPicPr>
          <p:cNvPr id="377868" name="Picture 12" descr="fermilab_e1"/>
          <p:cNvPicPr>
            <a:picLocks noChangeAspect="1" noChangeArrowheads="1"/>
          </p:cNvPicPr>
          <p:nvPr/>
        </p:nvPicPr>
        <p:blipFill>
          <a:blip r:embed="rId5" cstate="print">
            <a:extLst>
              <a:ext uri="{28A0092B-C50C-407E-A947-70E740481C1C}">
                <a14:useLocalDpi xmlns:a14="http://schemas.microsoft.com/office/drawing/2010/main" val="0"/>
              </a:ext>
            </a:extLst>
          </a:blip>
          <a:srcRect l="-1167" t="-1448" r="-1167" b="-1448"/>
          <a:stretch>
            <a:fillRect/>
          </a:stretch>
        </p:blipFill>
        <p:spPr bwMode="auto">
          <a:xfrm>
            <a:off x="2022475" y="777875"/>
            <a:ext cx="6207125" cy="5027613"/>
          </a:xfrm>
          <a:prstGeom prst="rect">
            <a:avLst/>
          </a:prstGeom>
          <a:solidFill>
            <a:schemeClr val="bg1"/>
          </a:solidFill>
        </p:spPr>
      </p:pic>
      <p:sp>
        <p:nvSpPr>
          <p:cNvPr id="377869" name="Text Box 13"/>
          <p:cNvSpPr txBox="1">
            <a:spLocks noChangeArrowheads="1"/>
          </p:cNvSpPr>
          <p:nvPr/>
        </p:nvSpPr>
        <p:spPr bwMode="auto">
          <a:xfrm>
            <a:off x="7680325" y="960438"/>
            <a:ext cx="118745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DONUT</a:t>
            </a:r>
          </a:p>
        </p:txBody>
      </p:sp>
      <p:sp>
        <p:nvSpPr>
          <p:cNvPr id="377872" name="Text Box 16"/>
          <p:cNvSpPr txBox="1">
            <a:spLocks noChangeArrowheads="1"/>
          </p:cNvSpPr>
          <p:nvPr/>
        </p:nvSpPr>
        <p:spPr bwMode="auto">
          <a:xfrm>
            <a:off x="182563" y="868363"/>
            <a:ext cx="4297362" cy="147732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68275" indent="-168275"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50000"/>
              </a:spcBef>
              <a:buFontTx/>
              <a:buChar char="•"/>
            </a:pPr>
            <a:r>
              <a:rPr lang="en-US" dirty="0">
                <a:solidFill>
                  <a:schemeClr val="bg1"/>
                </a:solidFill>
                <a:latin typeface="+mn-lt"/>
              </a:rPr>
              <a:t>Last fixed target run (1997) two neutrino experiments:  DONUT and </a:t>
            </a:r>
            <a:r>
              <a:rPr lang="en-US" dirty="0" err="1">
                <a:solidFill>
                  <a:schemeClr val="bg1"/>
                </a:solidFill>
                <a:latin typeface="+mn-lt"/>
              </a:rPr>
              <a:t>NuTeV</a:t>
            </a:r>
            <a:endParaRPr lang="en-US" dirty="0">
              <a:solidFill>
                <a:schemeClr val="bg1"/>
              </a:solidFill>
              <a:latin typeface="+mn-lt"/>
            </a:endParaRPr>
          </a:p>
          <a:p>
            <a:pPr>
              <a:spcBef>
                <a:spcPct val="50000"/>
              </a:spcBef>
              <a:buFontTx/>
              <a:buChar char="•"/>
            </a:pPr>
            <a:r>
              <a:rPr lang="en-US" dirty="0">
                <a:solidFill>
                  <a:schemeClr val="bg1"/>
                </a:solidFill>
                <a:latin typeface="+mn-lt"/>
              </a:rPr>
              <a:t>DONUT:  </a:t>
            </a:r>
            <a:r>
              <a:rPr lang="en-US" dirty="0" err="1">
                <a:solidFill>
                  <a:schemeClr val="bg1"/>
                </a:solidFill>
                <a:latin typeface="Symbol" pitchFamily="18" charset="2"/>
              </a:rPr>
              <a:t>n</a:t>
            </a:r>
            <a:r>
              <a:rPr lang="en-US" baseline="-25000" dirty="0" err="1">
                <a:solidFill>
                  <a:schemeClr val="bg1"/>
                </a:solidFill>
                <a:latin typeface="Symbol" pitchFamily="18" charset="2"/>
              </a:rPr>
              <a:t>t</a:t>
            </a:r>
            <a:r>
              <a:rPr lang="en-US" dirty="0">
                <a:solidFill>
                  <a:schemeClr val="bg1"/>
                </a:solidFill>
                <a:latin typeface="Comic Sans MS" pitchFamily="66" charset="0"/>
              </a:rPr>
              <a:t> </a:t>
            </a:r>
            <a:r>
              <a:rPr lang="en-US" dirty="0">
                <a:solidFill>
                  <a:schemeClr val="bg1"/>
                </a:solidFill>
                <a:latin typeface="+mn-lt"/>
              </a:rPr>
              <a:t>discovery</a:t>
            </a:r>
          </a:p>
          <a:p>
            <a:pPr>
              <a:spcBef>
                <a:spcPct val="50000"/>
              </a:spcBef>
              <a:buFontTx/>
              <a:buChar char="•"/>
            </a:pPr>
            <a:r>
              <a:rPr lang="en-US" dirty="0" err="1">
                <a:solidFill>
                  <a:schemeClr val="bg1"/>
                </a:solidFill>
                <a:latin typeface="+mn-lt"/>
              </a:rPr>
              <a:t>NuTeV</a:t>
            </a:r>
            <a:r>
              <a:rPr lang="en-US" dirty="0">
                <a:solidFill>
                  <a:schemeClr val="bg1"/>
                </a:solidFill>
                <a:latin typeface="+mn-lt"/>
              </a:rPr>
              <a:t>:  sin</a:t>
            </a:r>
            <a:r>
              <a:rPr lang="en-US" baseline="30000" dirty="0">
                <a:solidFill>
                  <a:schemeClr val="bg1"/>
                </a:solidFill>
                <a:latin typeface="+mn-lt"/>
              </a:rPr>
              <a:t>2</a:t>
            </a:r>
            <a:r>
              <a:rPr lang="en-US" dirty="0">
                <a:solidFill>
                  <a:schemeClr val="bg1"/>
                </a:solidFill>
                <a:latin typeface="Symbol" pitchFamily="18" charset="2"/>
              </a:rPr>
              <a:t>q</a:t>
            </a:r>
            <a:r>
              <a:rPr lang="en-US" baseline="-25000" dirty="0">
                <a:solidFill>
                  <a:schemeClr val="bg1"/>
                </a:solidFill>
                <a:latin typeface="+mn-lt"/>
              </a:rPr>
              <a:t>W</a:t>
            </a:r>
            <a:r>
              <a:rPr lang="en-US" dirty="0">
                <a:solidFill>
                  <a:schemeClr val="bg1"/>
                </a:solidFill>
                <a:latin typeface="+mn-lt"/>
              </a:rPr>
              <a:t> anomaly  </a:t>
            </a:r>
          </a:p>
        </p:txBody>
      </p:sp>
      <p:pic>
        <p:nvPicPr>
          <p:cNvPr id="377873" name="Picture 17" descr="how_experiments_e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25" y="2789238"/>
            <a:ext cx="2286000" cy="361315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18</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377868"/>
                                        </p:tgtEl>
                                      </p:cBhvr>
                                    </p:animEffect>
                                    <p:set>
                                      <p:cBhvr>
                                        <p:cTn id="7" dur="1" fill="hold">
                                          <p:stCondLst>
                                            <p:cond delay="999"/>
                                          </p:stCondLst>
                                        </p:cTn>
                                        <p:tgtEl>
                                          <p:spTgt spid="377868"/>
                                        </p:tgtEl>
                                        <p:attrNameLst>
                                          <p:attrName>style.visibility</p:attrName>
                                        </p:attrNameLst>
                                      </p:cBhvr>
                                      <p:to>
                                        <p:strVal val="hidden"/>
                                      </p:to>
                                    </p:set>
                                  </p:childTnLst>
                                </p:cTn>
                              </p:par>
                            </p:childTnLst>
                          </p:cTn>
                        </p:par>
                        <p:par>
                          <p:cTn id="8" fill="hold" nodeType="afterGroup">
                            <p:stCondLst>
                              <p:cond delay="1000"/>
                            </p:stCondLst>
                            <p:childTnLst>
                              <p:par>
                                <p:cTn id="9" presetID="10" presetClass="exit" presetSubtype="0" fill="hold" nodeType="afterEffect">
                                  <p:stCondLst>
                                    <p:cond delay="0"/>
                                  </p:stCondLst>
                                  <p:childTnLst>
                                    <p:animEffect transition="out" filter="fade">
                                      <p:cBhvr>
                                        <p:cTn id="10" dur="2000"/>
                                        <p:tgtEl>
                                          <p:spTgt spid="377873"/>
                                        </p:tgtEl>
                                      </p:cBhvr>
                                    </p:animEffect>
                                    <p:set>
                                      <p:cBhvr>
                                        <p:cTn id="11" dur="1" fill="hold">
                                          <p:stCondLst>
                                            <p:cond delay="1999"/>
                                          </p:stCondLst>
                                        </p:cTn>
                                        <p:tgtEl>
                                          <p:spTgt spid="377873"/>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377863"/>
                                        </p:tgtEl>
                                        <p:attrNameLst>
                                          <p:attrName>style.visibility</p:attrName>
                                        </p:attrNameLst>
                                      </p:cBhvr>
                                      <p:to>
                                        <p:strVal val="visible"/>
                                      </p:to>
                                    </p:set>
                                    <p:animEffect transition="in" filter="fade">
                                      <p:cBhvr>
                                        <p:cTn id="14" dur="1000"/>
                                        <p:tgtEl>
                                          <p:spTgt spid="377863"/>
                                        </p:tgtEl>
                                      </p:cBhvr>
                                    </p:animEffect>
                                  </p:childTnLst>
                                </p:cTn>
                              </p:par>
                              <p:par>
                                <p:cTn id="15" presetID="10" presetClass="entr" presetSubtype="0" fill="hold" nodeType="withEffect">
                                  <p:stCondLst>
                                    <p:cond delay="0"/>
                                  </p:stCondLst>
                                  <p:childTnLst>
                                    <p:set>
                                      <p:cBhvr>
                                        <p:cTn id="16" dur="1" fill="hold">
                                          <p:stCondLst>
                                            <p:cond delay="0"/>
                                          </p:stCondLst>
                                        </p:cTn>
                                        <p:tgtEl>
                                          <p:spTgt spid="377861"/>
                                        </p:tgtEl>
                                        <p:attrNameLst>
                                          <p:attrName>style.visibility</p:attrName>
                                        </p:attrNameLst>
                                      </p:cBhvr>
                                      <p:to>
                                        <p:strVal val="visible"/>
                                      </p:to>
                                    </p:set>
                                    <p:animEffect transition="in" filter="fade">
                                      <p:cBhvr>
                                        <p:cTn id="17" dur="1000"/>
                                        <p:tgtEl>
                                          <p:spTgt spid="377861"/>
                                        </p:tgtEl>
                                      </p:cBhvr>
                                    </p:animEffect>
                                  </p:childTnLst>
                                </p:cTn>
                              </p:par>
                              <p:par>
                                <p:cTn id="18" presetID="10" presetClass="entr" presetSubtype="0" fill="hold" nodeType="withEffect">
                                  <p:stCondLst>
                                    <p:cond delay="0"/>
                                  </p:stCondLst>
                                  <p:childTnLst>
                                    <p:set>
                                      <p:cBhvr>
                                        <p:cTn id="19" dur="1" fill="hold">
                                          <p:stCondLst>
                                            <p:cond delay="0"/>
                                          </p:stCondLst>
                                        </p:cTn>
                                        <p:tgtEl>
                                          <p:spTgt spid="377865"/>
                                        </p:tgtEl>
                                        <p:attrNameLst>
                                          <p:attrName>style.visibility</p:attrName>
                                        </p:attrNameLst>
                                      </p:cBhvr>
                                      <p:to>
                                        <p:strVal val="visible"/>
                                      </p:to>
                                    </p:set>
                                    <p:animEffect transition="in" filter="fade">
                                      <p:cBhvr>
                                        <p:cTn id="20" dur="2000"/>
                                        <p:tgtEl>
                                          <p:spTgt spid="37786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77869"/>
                                        </p:tgtEl>
                                        <p:attrNameLst>
                                          <p:attrName>style.visibility</p:attrName>
                                        </p:attrNameLst>
                                      </p:cBhvr>
                                      <p:to>
                                        <p:strVal val="visible"/>
                                      </p:to>
                                    </p:set>
                                    <p:animEffect transition="in" filter="fade">
                                      <p:cBhvr>
                                        <p:cTn id="23" dur="2000"/>
                                        <p:tgtEl>
                                          <p:spTgt spid="37786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7872"/>
                                        </p:tgtEl>
                                        <p:attrNameLst>
                                          <p:attrName>style.visibility</p:attrName>
                                        </p:attrNameLst>
                                      </p:cBhvr>
                                      <p:to>
                                        <p:strVal val="visible"/>
                                      </p:to>
                                    </p:set>
                                    <p:animEffect transition="in" filter="fade">
                                      <p:cBhvr>
                                        <p:cTn id="26" dur="2000"/>
                                        <p:tgtEl>
                                          <p:spTgt spid="377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69" grpId="0"/>
      <p:bldP spid="37787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4" name="Rectangle 4"/>
          <p:cNvSpPr>
            <a:spLocks noGrp="1" noChangeArrowheads="1"/>
          </p:cNvSpPr>
          <p:nvPr>
            <p:ph type="title"/>
          </p:nvPr>
        </p:nvSpPr>
        <p:spPr/>
        <p:txBody>
          <a:bodyPr/>
          <a:lstStyle/>
          <a:p>
            <a:r>
              <a:rPr lang="en-US" dirty="0"/>
              <a:t>The Present</a:t>
            </a:r>
          </a:p>
        </p:txBody>
      </p:sp>
      <p:sp>
        <p:nvSpPr>
          <p:cNvPr id="7" name="Date Placeholder 6"/>
          <p:cNvSpPr>
            <a:spLocks noGrp="1"/>
          </p:cNvSpPr>
          <p:nvPr>
            <p:ph type="dt" sz="half" idx="10"/>
          </p:nvPr>
        </p:nvSpPr>
        <p:spPr/>
        <p:txBody>
          <a:bodyPr/>
          <a:lstStyle/>
          <a:p>
            <a:r>
              <a:rPr lang="en-US" smtClean="0"/>
              <a:t>Craig Dukes / Virginia</a:t>
            </a:r>
            <a:endParaRPr lang="en-US"/>
          </a:p>
        </p:txBody>
      </p:sp>
      <p:sp>
        <p:nvSpPr>
          <p:cNvPr id="8" name="Footer Placeholder 7"/>
          <p:cNvSpPr>
            <a:spLocks noGrp="1"/>
          </p:cNvSpPr>
          <p:nvPr>
            <p:ph type="ftr" sz="quarter" idx="11"/>
          </p:nvPr>
        </p:nvSpPr>
        <p:spPr/>
        <p:txBody>
          <a:bodyPr/>
          <a:lstStyle/>
          <a:p>
            <a:r>
              <a:rPr lang="en-US" smtClean="0"/>
              <a:t>BCVSPIN:  Neutrino Physics at Fermilab</a:t>
            </a:r>
            <a:endParaRPr lang="en-US"/>
          </a:p>
        </p:txBody>
      </p:sp>
      <p:sp>
        <p:nvSpPr>
          <p:cNvPr id="9" name="Slide Number Placeholder 8"/>
          <p:cNvSpPr>
            <a:spLocks noGrp="1"/>
          </p:cNvSpPr>
          <p:nvPr>
            <p:ph type="sldNum" sz="quarter" idx="12"/>
          </p:nvPr>
        </p:nvSpPr>
        <p:spPr/>
        <p:txBody>
          <a:bodyPr/>
          <a:lstStyle/>
          <a:p>
            <a:fld id="{C95F3207-39C2-4B35-9EBF-195B2F555FC9}" type="slidenum">
              <a:rPr lang="en-US" smtClean="0"/>
              <a:t>19</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smtClean="0"/>
              <a:t>Craig Dukes / Virginia</a:t>
            </a:r>
            <a:endParaRPr lang="en-US"/>
          </a:p>
        </p:txBody>
      </p:sp>
      <p:sp>
        <p:nvSpPr>
          <p:cNvPr id="6" name="Footer Placeholder 3"/>
          <p:cNvSpPr>
            <a:spLocks noGrp="1"/>
          </p:cNvSpPr>
          <p:nvPr>
            <p:ph type="ftr" sz="quarter" idx="11"/>
          </p:nvPr>
        </p:nvSpPr>
        <p:spPr/>
        <p:txBody>
          <a:bodyPr/>
          <a:lstStyle/>
          <a:p>
            <a:r>
              <a:rPr lang="en-US" smtClean="0"/>
              <a:t>BCVSPIN:  Neutrino Physics at Fermilab</a:t>
            </a:r>
            <a:endParaRPr lang="en-US"/>
          </a:p>
        </p:txBody>
      </p:sp>
      <p:sp>
        <p:nvSpPr>
          <p:cNvPr id="7" name="Slide Number Placeholder 4"/>
          <p:cNvSpPr>
            <a:spLocks noGrp="1"/>
          </p:cNvSpPr>
          <p:nvPr>
            <p:ph type="sldNum" sz="quarter" idx="12"/>
          </p:nvPr>
        </p:nvSpPr>
        <p:spPr/>
        <p:txBody>
          <a:bodyPr/>
          <a:lstStyle/>
          <a:p>
            <a:fld id="{48D66231-A5D4-4E03-8EF8-C86E27BECB51}" type="slidenum">
              <a:rPr lang="en-US"/>
              <a:pPr/>
              <a:t>2</a:t>
            </a:fld>
            <a:endParaRPr lang="en-US"/>
          </a:p>
        </p:txBody>
      </p:sp>
      <p:sp>
        <p:nvSpPr>
          <p:cNvPr id="414724" name="Rectangle 4"/>
          <p:cNvSpPr>
            <a:spLocks noGrp="1" noChangeArrowheads="1"/>
          </p:cNvSpPr>
          <p:nvPr>
            <p:ph type="title"/>
          </p:nvPr>
        </p:nvSpPr>
        <p:spPr/>
        <p:txBody>
          <a:bodyPr/>
          <a:lstStyle/>
          <a:p>
            <a:r>
              <a:rPr lang="en-US" dirty="0"/>
              <a:t>The Past Decade Neutrino Physics Really Got Interesting</a:t>
            </a:r>
          </a:p>
        </p:txBody>
      </p:sp>
      <p:pic>
        <p:nvPicPr>
          <p:cNvPr id="414725" name="Picture 5"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977900"/>
            <a:ext cx="7669212" cy="4238625"/>
          </a:xfrm>
          <a:prstGeom prst="rect">
            <a:avLst/>
          </a:prstGeom>
          <a:noFill/>
          <a:extLst>
            <a:ext uri="{909E8E84-426E-40DD-AFC4-6F175D3DCCD1}">
              <a14:hiddenFill xmlns:a14="http://schemas.microsoft.com/office/drawing/2010/main">
                <a:solidFill>
                  <a:srgbClr val="FFFFFF"/>
                </a:solidFill>
              </a14:hiddenFill>
            </a:ext>
          </a:extLst>
        </p:spPr>
      </p:pic>
      <p:pic>
        <p:nvPicPr>
          <p:cNvPr id="414726" name="Picture 6" descr="nyt_annoucement_19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762000"/>
            <a:ext cx="7769225" cy="534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50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4726"/>
                                        </p:tgtEl>
                                        <p:attrNameLst>
                                          <p:attrName>style.visibility</p:attrName>
                                        </p:attrNameLst>
                                      </p:cBhvr>
                                      <p:to>
                                        <p:strVal val="visible"/>
                                      </p:to>
                                    </p:set>
                                    <p:animEffect transition="in" filter="fade">
                                      <p:cBhvr>
                                        <p:cTn id="7" dur="2000"/>
                                        <p:tgtEl>
                                          <p:spTgt spid="414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8" name="Rectangle 4"/>
          <p:cNvSpPr>
            <a:spLocks noGrp="1" noChangeArrowheads="1"/>
          </p:cNvSpPr>
          <p:nvPr>
            <p:ph type="title"/>
          </p:nvPr>
        </p:nvSpPr>
        <p:spPr/>
        <p:txBody>
          <a:bodyPr/>
          <a:lstStyle/>
          <a:p>
            <a:r>
              <a:rPr lang="en-US"/>
              <a:t>Fermilab has built two new Neutrino Beams</a:t>
            </a:r>
          </a:p>
        </p:txBody>
      </p:sp>
      <p:graphicFrame>
        <p:nvGraphicFramePr>
          <p:cNvPr id="456715" name="Object 11"/>
          <p:cNvGraphicFramePr>
            <a:graphicFrameLocks noGrp="1" noChangeAspect="1"/>
          </p:cNvGraphicFramePr>
          <p:nvPr>
            <p:ph idx="4294967295"/>
            <p:extLst>
              <p:ext uri="{D42A27DB-BD31-4B8C-83A1-F6EECF244321}">
                <p14:modId xmlns:p14="http://schemas.microsoft.com/office/powerpoint/2010/main" val="301916339"/>
              </p:ext>
            </p:extLst>
          </p:nvPr>
        </p:nvGraphicFramePr>
        <p:xfrm>
          <a:off x="6934200" y="4765675"/>
          <a:ext cx="2111375" cy="1373188"/>
        </p:xfrm>
        <a:graphic>
          <a:graphicData uri="http://schemas.openxmlformats.org/presentationml/2006/ole">
            <mc:AlternateContent xmlns:mc="http://schemas.openxmlformats.org/markup-compatibility/2006">
              <mc:Choice xmlns:v="urn:schemas-microsoft-com:vml" Requires="v">
                <p:oleObj spid="_x0000_s6306" name="Equation" r:id="rId3" imgW="736560" imgH="482400" progId="Equation.3">
                  <p:embed/>
                </p:oleObj>
              </mc:Choice>
              <mc:Fallback>
                <p:oleObj name="Equation" r:id="rId3" imgW="736560" imgH="482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6207" r="-6207"/>
                      <a:stretch>
                        <a:fillRect/>
                      </a:stretch>
                    </p:blipFill>
                    <p:spPr bwMode="auto">
                      <a:xfrm>
                        <a:off x="6934200" y="4765675"/>
                        <a:ext cx="2111375" cy="1373188"/>
                      </a:xfrm>
                      <a:prstGeom prst="rect">
                        <a:avLst/>
                      </a:prstGeom>
                      <a:solidFill>
                        <a:srgbClr val="CCFFCC"/>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56710" name="Picture 6" descr="numi_beamline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075" y="4479925"/>
            <a:ext cx="6737350" cy="2009775"/>
          </a:xfrm>
          <a:prstGeom prst="rect">
            <a:avLst/>
          </a:prstGeom>
          <a:solidFill>
            <a:schemeClr val="bg1"/>
          </a:solidFill>
          <a:ln w="31750">
            <a:solidFill>
              <a:srgbClr val="FF0000"/>
            </a:solidFill>
            <a:miter lim="800000"/>
            <a:headEnd/>
            <a:tailEnd/>
          </a:ln>
        </p:spPr>
      </p:pic>
      <p:sp>
        <p:nvSpPr>
          <p:cNvPr id="456711" name="Text Box 7"/>
          <p:cNvSpPr txBox="1">
            <a:spLocks noChangeArrowheads="1"/>
          </p:cNvSpPr>
          <p:nvPr/>
        </p:nvSpPr>
        <p:spPr bwMode="auto">
          <a:xfrm>
            <a:off x="197429" y="868363"/>
            <a:ext cx="4030663" cy="3135602"/>
          </a:xfrm>
          <a:prstGeom prst="rect">
            <a:avLst/>
          </a:prstGeom>
          <a:noFill/>
          <a:ln w="3175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charset="0"/>
              </a:defRPr>
            </a:lvl1pPr>
            <a:lvl2pPr marL="342900" indent="-176213" algn="l">
              <a:defRPr>
                <a:solidFill>
                  <a:schemeClr val="tx1"/>
                </a:solidFill>
                <a:latin typeface="Arial" charset="0"/>
              </a:defRPr>
            </a:lvl2pPr>
            <a:lvl3pPr marL="625475" indent="-168275"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lnSpc>
                <a:spcPct val="80000"/>
              </a:lnSpc>
              <a:spcBef>
                <a:spcPct val="30000"/>
              </a:spcBef>
            </a:pPr>
            <a:r>
              <a:rPr lang="en-US" sz="2400" b="1" dirty="0" smtClean="0">
                <a:solidFill>
                  <a:srgbClr val="FFFF00"/>
                </a:solidFill>
                <a:latin typeface="+mn-lt"/>
              </a:rPr>
              <a:t>Main </a:t>
            </a:r>
            <a:r>
              <a:rPr lang="en-US" sz="2400" b="1" dirty="0">
                <a:solidFill>
                  <a:srgbClr val="FFFF00"/>
                </a:solidFill>
                <a:latin typeface="+mn-lt"/>
              </a:rPr>
              <a:t>Injector </a:t>
            </a:r>
            <a:r>
              <a:rPr lang="en-US" sz="2400" b="1" dirty="0" smtClean="0">
                <a:solidFill>
                  <a:srgbClr val="FFFF00"/>
                </a:solidFill>
                <a:latin typeface="+mn-lt"/>
              </a:rPr>
              <a:t>Beam (NUMI</a:t>
            </a:r>
            <a:r>
              <a:rPr lang="en-US" sz="2400" dirty="0">
                <a:solidFill>
                  <a:srgbClr val="FFFF00"/>
                </a:solidFill>
                <a:latin typeface="+mn-lt"/>
              </a:rPr>
              <a:t>)</a:t>
            </a:r>
          </a:p>
          <a:p>
            <a:pPr lvl="1">
              <a:lnSpc>
                <a:spcPct val="80000"/>
              </a:lnSpc>
              <a:spcBef>
                <a:spcPct val="30000"/>
              </a:spcBef>
              <a:buFontTx/>
              <a:buChar char="•"/>
            </a:pPr>
            <a:r>
              <a:rPr lang="en-US" dirty="0">
                <a:solidFill>
                  <a:schemeClr val="bg1"/>
                </a:solidFill>
                <a:latin typeface="+mn-lt"/>
              </a:rPr>
              <a:t>Beam</a:t>
            </a:r>
          </a:p>
          <a:p>
            <a:pPr lvl="2">
              <a:lnSpc>
                <a:spcPct val="80000"/>
              </a:lnSpc>
              <a:spcBef>
                <a:spcPct val="30000"/>
              </a:spcBef>
              <a:buFontTx/>
              <a:buChar char="•"/>
            </a:pPr>
            <a:r>
              <a:rPr lang="en-US" dirty="0" smtClean="0">
                <a:solidFill>
                  <a:schemeClr val="bg1"/>
                </a:solidFill>
                <a:latin typeface="+mn-lt"/>
              </a:rPr>
              <a:t>120 </a:t>
            </a:r>
            <a:r>
              <a:rPr lang="en-US" dirty="0" err="1" smtClean="0">
                <a:solidFill>
                  <a:schemeClr val="bg1"/>
                </a:solidFill>
                <a:latin typeface="+mn-lt"/>
              </a:rPr>
              <a:t>GeV</a:t>
            </a:r>
            <a:r>
              <a:rPr lang="en-US" dirty="0" smtClean="0">
                <a:solidFill>
                  <a:schemeClr val="bg1"/>
                </a:solidFill>
                <a:latin typeface="+mn-lt"/>
              </a:rPr>
              <a:t> protons</a:t>
            </a:r>
          </a:p>
          <a:p>
            <a:pPr lvl="2">
              <a:lnSpc>
                <a:spcPct val="80000"/>
              </a:lnSpc>
              <a:spcBef>
                <a:spcPct val="30000"/>
              </a:spcBef>
              <a:buFontTx/>
              <a:buChar char="•"/>
            </a:pPr>
            <a:r>
              <a:rPr lang="en-US" dirty="0" smtClean="0">
                <a:solidFill>
                  <a:schemeClr val="bg1"/>
                </a:solidFill>
                <a:latin typeface="+mn-lt"/>
              </a:rPr>
              <a:t> </a:t>
            </a:r>
            <a:r>
              <a:rPr lang="en-US" dirty="0">
                <a:solidFill>
                  <a:schemeClr val="bg1"/>
                </a:solidFill>
                <a:latin typeface="+mn-lt"/>
              </a:rPr>
              <a:t>4.5 x 10</a:t>
            </a:r>
            <a:r>
              <a:rPr lang="en-US" baseline="30000" dirty="0">
                <a:solidFill>
                  <a:schemeClr val="bg1"/>
                </a:solidFill>
                <a:latin typeface="+mn-lt"/>
              </a:rPr>
              <a:t>13</a:t>
            </a:r>
            <a:r>
              <a:rPr lang="en-US" dirty="0">
                <a:solidFill>
                  <a:schemeClr val="bg1"/>
                </a:solidFill>
                <a:latin typeface="+mn-lt"/>
              </a:rPr>
              <a:t> p/2.2 s (0.320 MW)</a:t>
            </a:r>
          </a:p>
          <a:p>
            <a:pPr lvl="1">
              <a:lnSpc>
                <a:spcPct val="80000"/>
              </a:lnSpc>
              <a:spcBef>
                <a:spcPct val="30000"/>
              </a:spcBef>
              <a:buFontTx/>
              <a:buChar char="•"/>
            </a:pPr>
            <a:r>
              <a:rPr lang="en-US" dirty="0">
                <a:solidFill>
                  <a:schemeClr val="bg1"/>
                </a:solidFill>
                <a:latin typeface="+mn-lt"/>
              </a:rPr>
              <a:t>Experiments:</a:t>
            </a:r>
          </a:p>
          <a:p>
            <a:pPr lvl="2">
              <a:lnSpc>
                <a:spcPct val="80000"/>
              </a:lnSpc>
              <a:spcBef>
                <a:spcPct val="30000"/>
              </a:spcBef>
              <a:buFontTx/>
              <a:buChar char="•"/>
            </a:pPr>
            <a:r>
              <a:rPr lang="en-US" dirty="0">
                <a:solidFill>
                  <a:schemeClr val="bg1"/>
                </a:solidFill>
                <a:latin typeface="+mn-lt"/>
              </a:rPr>
              <a:t>MINOS (running)</a:t>
            </a:r>
          </a:p>
          <a:p>
            <a:pPr lvl="2">
              <a:lnSpc>
                <a:spcPct val="80000"/>
              </a:lnSpc>
              <a:spcBef>
                <a:spcPct val="30000"/>
              </a:spcBef>
              <a:buFontTx/>
              <a:buChar char="•"/>
            </a:pPr>
            <a:r>
              <a:rPr lang="en-US" dirty="0" err="1">
                <a:solidFill>
                  <a:schemeClr val="bg1"/>
                </a:solidFill>
                <a:latin typeface="+mn-lt"/>
              </a:rPr>
              <a:t>ArgoNeuT</a:t>
            </a:r>
            <a:r>
              <a:rPr lang="en-US" dirty="0">
                <a:solidFill>
                  <a:schemeClr val="bg1"/>
                </a:solidFill>
                <a:latin typeface="+mn-lt"/>
              </a:rPr>
              <a:t> (running)</a:t>
            </a:r>
          </a:p>
          <a:p>
            <a:pPr lvl="2">
              <a:lnSpc>
                <a:spcPct val="80000"/>
              </a:lnSpc>
              <a:spcBef>
                <a:spcPct val="30000"/>
              </a:spcBef>
              <a:buFontTx/>
              <a:buChar char="•"/>
            </a:pPr>
            <a:r>
              <a:rPr lang="en-US" dirty="0" err="1">
                <a:solidFill>
                  <a:schemeClr val="bg1"/>
                </a:solidFill>
                <a:latin typeface="+mn-lt"/>
              </a:rPr>
              <a:t>MINERvA</a:t>
            </a:r>
            <a:r>
              <a:rPr lang="en-US" dirty="0">
                <a:solidFill>
                  <a:schemeClr val="bg1"/>
                </a:solidFill>
                <a:latin typeface="+mn-lt"/>
              </a:rPr>
              <a:t> </a:t>
            </a:r>
            <a:r>
              <a:rPr lang="en-US" dirty="0" smtClean="0">
                <a:solidFill>
                  <a:schemeClr val="bg1"/>
                </a:solidFill>
                <a:latin typeface="+mn-lt"/>
              </a:rPr>
              <a:t>(running)</a:t>
            </a:r>
            <a:endParaRPr lang="en-US" dirty="0">
              <a:solidFill>
                <a:schemeClr val="bg1"/>
              </a:solidFill>
              <a:latin typeface="+mn-lt"/>
            </a:endParaRPr>
          </a:p>
          <a:p>
            <a:pPr lvl="2">
              <a:lnSpc>
                <a:spcPct val="80000"/>
              </a:lnSpc>
              <a:spcBef>
                <a:spcPct val="30000"/>
              </a:spcBef>
              <a:buFontTx/>
              <a:buChar char="•"/>
            </a:pPr>
            <a:r>
              <a:rPr lang="en-US" dirty="0" err="1">
                <a:solidFill>
                  <a:schemeClr val="bg1"/>
                </a:solidFill>
                <a:latin typeface="+mn-lt"/>
              </a:rPr>
              <a:t>NOvA</a:t>
            </a:r>
            <a:r>
              <a:rPr lang="en-US" dirty="0">
                <a:solidFill>
                  <a:schemeClr val="bg1"/>
                </a:solidFill>
                <a:latin typeface="+mn-lt"/>
              </a:rPr>
              <a:t> (construction)</a:t>
            </a:r>
          </a:p>
          <a:p>
            <a:pPr lvl="2">
              <a:lnSpc>
                <a:spcPct val="80000"/>
              </a:lnSpc>
              <a:spcBef>
                <a:spcPct val="30000"/>
              </a:spcBef>
              <a:buFontTx/>
              <a:buChar char="•"/>
            </a:pPr>
            <a:r>
              <a:rPr lang="en-US" dirty="0">
                <a:solidFill>
                  <a:schemeClr val="bg1"/>
                </a:solidFill>
                <a:latin typeface="+mn-lt"/>
              </a:rPr>
              <a:t>LAr5 at SOUDAN </a:t>
            </a:r>
            <a:r>
              <a:rPr lang="en-US" dirty="0" smtClean="0">
                <a:solidFill>
                  <a:schemeClr val="bg1"/>
                </a:solidFill>
                <a:latin typeface="+mn-lt"/>
              </a:rPr>
              <a:t>(</a:t>
            </a:r>
            <a:r>
              <a:rPr lang="en-US" dirty="0">
                <a:solidFill>
                  <a:schemeClr val="bg1"/>
                </a:solidFill>
                <a:latin typeface="+mn-lt"/>
              </a:rPr>
              <a:t>?</a:t>
            </a:r>
            <a:r>
              <a:rPr lang="en-US" dirty="0" smtClean="0">
                <a:solidFill>
                  <a:schemeClr val="bg1"/>
                </a:solidFill>
                <a:latin typeface="+mn-lt"/>
              </a:rPr>
              <a:t>)</a:t>
            </a:r>
            <a:endParaRPr lang="en-US" dirty="0">
              <a:solidFill>
                <a:schemeClr val="bg1"/>
              </a:solidFill>
              <a:latin typeface="+mn-lt"/>
            </a:endParaRPr>
          </a:p>
        </p:txBody>
      </p:sp>
      <p:sp>
        <p:nvSpPr>
          <p:cNvPr id="456712" name="Text Box 8"/>
          <p:cNvSpPr txBox="1">
            <a:spLocks noChangeArrowheads="1"/>
          </p:cNvSpPr>
          <p:nvPr/>
        </p:nvSpPr>
        <p:spPr bwMode="auto">
          <a:xfrm>
            <a:off x="5119688" y="868363"/>
            <a:ext cx="3841750" cy="3130088"/>
          </a:xfrm>
          <a:prstGeom prst="rect">
            <a:avLst/>
          </a:prstGeom>
          <a:noFill/>
          <a:ln w="3175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90513" indent="-176213" algn="l">
              <a:defRPr>
                <a:solidFill>
                  <a:schemeClr val="tx1"/>
                </a:solidFill>
                <a:latin typeface="Arial" charset="0"/>
              </a:defRPr>
            </a:lvl2pPr>
            <a:lvl3pPr marL="628650" indent="-168275"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lnSpc>
                <a:spcPct val="80000"/>
              </a:lnSpc>
              <a:spcBef>
                <a:spcPct val="30000"/>
              </a:spcBef>
            </a:pPr>
            <a:r>
              <a:rPr lang="en-US" sz="2400" b="1" dirty="0" smtClean="0">
                <a:solidFill>
                  <a:srgbClr val="FFFF00"/>
                </a:solidFill>
                <a:latin typeface="+mn-lt"/>
              </a:rPr>
              <a:t>Booster  Beam</a:t>
            </a:r>
            <a:endParaRPr lang="en-US" sz="2400" b="1" dirty="0">
              <a:solidFill>
                <a:srgbClr val="FFFF00"/>
              </a:solidFill>
              <a:latin typeface="+mn-lt"/>
            </a:endParaRPr>
          </a:p>
          <a:p>
            <a:pPr lvl="1">
              <a:lnSpc>
                <a:spcPct val="80000"/>
              </a:lnSpc>
              <a:spcBef>
                <a:spcPct val="30000"/>
              </a:spcBef>
              <a:buFontTx/>
              <a:buChar char="•"/>
            </a:pPr>
            <a:r>
              <a:rPr lang="en-US" dirty="0">
                <a:solidFill>
                  <a:schemeClr val="bg1"/>
                </a:solidFill>
                <a:latin typeface="+mn-lt"/>
              </a:rPr>
              <a:t>Beam:</a:t>
            </a:r>
          </a:p>
          <a:p>
            <a:pPr lvl="2">
              <a:lnSpc>
                <a:spcPct val="80000"/>
              </a:lnSpc>
              <a:spcBef>
                <a:spcPct val="30000"/>
              </a:spcBef>
              <a:buFontTx/>
              <a:buChar char="•"/>
            </a:pPr>
            <a:r>
              <a:rPr lang="en-US" dirty="0" smtClean="0">
                <a:solidFill>
                  <a:schemeClr val="bg1"/>
                </a:solidFill>
                <a:latin typeface="+mn-lt"/>
              </a:rPr>
              <a:t>8 </a:t>
            </a:r>
            <a:r>
              <a:rPr lang="en-US" dirty="0" err="1" smtClean="0">
                <a:solidFill>
                  <a:schemeClr val="bg1"/>
                </a:solidFill>
                <a:latin typeface="+mn-lt"/>
              </a:rPr>
              <a:t>GeV</a:t>
            </a:r>
            <a:r>
              <a:rPr lang="en-US" dirty="0" smtClean="0">
                <a:solidFill>
                  <a:schemeClr val="bg1"/>
                </a:solidFill>
                <a:latin typeface="+mn-lt"/>
              </a:rPr>
              <a:t> protons</a:t>
            </a:r>
          </a:p>
          <a:p>
            <a:pPr lvl="2">
              <a:lnSpc>
                <a:spcPct val="80000"/>
              </a:lnSpc>
              <a:spcBef>
                <a:spcPct val="30000"/>
              </a:spcBef>
              <a:buFontTx/>
              <a:buChar char="•"/>
            </a:pPr>
            <a:r>
              <a:rPr lang="en-US" dirty="0" smtClean="0">
                <a:solidFill>
                  <a:schemeClr val="bg1"/>
                </a:solidFill>
                <a:latin typeface="+mn-lt"/>
              </a:rPr>
              <a:t>4 </a:t>
            </a:r>
            <a:r>
              <a:rPr lang="en-US" dirty="0">
                <a:solidFill>
                  <a:schemeClr val="bg1"/>
                </a:solidFill>
                <a:latin typeface="+mn-lt"/>
              </a:rPr>
              <a:t>x 10</a:t>
            </a:r>
            <a:r>
              <a:rPr lang="en-US" baseline="30000" dirty="0">
                <a:solidFill>
                  <a:schemeClr val="bg1"/>
                </a:solidFill>
                <a:latin typeface="+mn-lt"/>
              </a:rPr>
              <a:t>12</a:t>
            </a:r>
            <a:r>
              <a:rPr lang="en-US" dirty="0">
                <a:solidFill>
                  <a:schemeClr val="bg1"/>
                </a:solidFill>
                <a:latin typeface="+mn-lt"/>
              </a:rPr>
              <a:t> p/0.20 s</a:t>
            </a:r>
          </a:p>
          <a:p>
            <a:pPr lvl="1">
              <a:lnSpc>
                <a:spcPct val="80000"/>
              </a:lnSpc>
              <a:spcBef>
                <a:spcPct val="30000"/>
              </a:spcBef>
              <a:buFontTx/>
              <a:buChar char="•"/>
            </a:pPr>
            <a:r>
              <a:rPr lang="en-US" dirty="0">
                <a:solidFill>
                  <a:schemeClr val="bg1"/>
                </a:solidFill>
                <a:latin typeface="+mn-lt"/>
              </a:rPr>
              <a:t>Experiments:</a:t>
            </a:r>
          </a:p>
          <a:p>
            <a:pPr lvl="2">
              <a:lnSpc>
                <a:spcPct val="80000"/>
              </a:lnSpc>
              <a:spcBef>
                <a:spcPct val="30000"/>
              </a:spcBef>
              <a:buFontTx/>
              <a:buChar char="•"/>
            </a:pPr>
            <a:r>
              <a:rPr lang="en-US" dirty="0" err="1">
                <a:solidFill>
                  <a:schemeClr val="bg1"/>
                </a:solidFill>
                <a:latin typeface="+mn-lt"/>
              </a:rPr>
              <a:t>MiniBooNE</a:t>
            </a:r>
            <a:r>
              <a:rPr lang="en-US" dirty="0">
                <a:solidFill>
                  <a:schemeClr val="bg1"/>
                </a:solidFill>
                <a:latin typeface="+mn-lt"/>
              </a:rPr>
              <a:t> (running)</a:t>
            </a:r>
          </a:p>
          <a:p>
            <a:pPr lvl="2">
              <a:lnSpc>
                <a:spcPct val="80000"/>
              </a:lnSpc>
              <a:spcBef>
                <a:spcPct val="30000"/>
              </a:spcBef>
              <a:buFontTx/>
              <a:buChar char="•"/>
            </a:pPr>
            <a:r>
              <a:rPr lang="en-US" dirty="0" err="1">
                <a:solidFill>
                  <a:schemeClr val="bg1"/>
                </a:solidFill>
                <a:latin typeface="+mn-lt"/>
              </a:rPr>
              <a:t>SciBooNE</a:t>
            </a:r>
            <a:r>
              <a:rPr lang="en-US" dirty="0">
                <a:solidFill>
                  <a:schemeClr val="bg1"/>
                </a:solidFill>
                <a:latin typeface="+mn-lt"/>
              </a:rPr>
              <a:t> (just completed)</a:t>
            </a:r>
          </a:p>
          <a:p>
            <a:pPr lvl="2">
              <a:lnSpc>
                <a:spcPct val="80000"/>
              </a:lnSpc>
              <a:spcBef>
                <a:spcPct val="30000"/>
              </a:spcBef>
              <a:buFontTx/>
              <a:buChar char="•"/>
            </a:pPr>
            <a:r>
              <a:rPr lang="en-US" dirty="0" err="1">
                <a:solidFill>
                  <a:schemeClr val="bg1"/>
                </a:solidFill>
                <a:latin typeface="+mn-lt"/>
              </a:rPr>
              <a:t>MicroBooNE</a:t>
            </a:r>
            <a:r>
              <a:rPr lang="en-US" dirty="0">
                <a:solidFill>
                  <a:schemeClr val="bg1"/>
                </a:solidFill>
                <a:latin typeface="+mn-lt"/>
              </a:rPr>
              <a:t> (approved</a:t>
            </a:r>
            <a:r>
              <a:rPr lang="en-US" dirty="0" smtClean="0">
                <a:solidFill>
                  <a:schemeClr val="bg1"/>
                </a:solidFill>
                <a:latin typeface="+mn-lt"/>
              </a:rPr>
              <a:t>)</a:t>
            </a:r>
          </a:p>
          <a:p>
            <a:pPr lvl="2">
              <a:lnSpc>
                <a:spcPct val="80000"/>
              </a:lnSpc>
              <a:spcBef>
                <a:spcPct val="30000"/>
              </a:spcBef>
              <a:buFontTx/>
              <a:buChar char="•"/>
            </a:pPr>
            <a:endParaRPr lang="en-US" dirty="0">
              <a:solidFill>
                <a:schemeClr val="bg1"/>
              </a:solidFill>
              <a:latin typeface="+mn-lt"/>
            </a:endParaRPr>
          </a:p>
          <a:p>
            <a:pPr marL="460375" lvl="2" indent="0">
              <a:lnSpc>
                <a:spcPct val="80000"/>
              </a:lnSpc>
              <a:spcBef>
                <a:spcPct val="30000"/>
              </a:spcBef>
            </a:pPr>
            <a:endParaRPr lang="en-US" dirty="0" smtClean="0">
              <a:solidFill>
                <a:schemeClr val="bg1"/>
              </a:solidFill>
              <a:latin typeface="+mn-lt"/>
            </a:endParaRPr>
          </a:p>
        </p:txBody>
      </p:sp>
      <p:sp>
        <p:nvSpPr>
          <p:cNvPr id="456713" name="Text Box 9"/>
          <p:cNvSpPr txBox="1">
            <a:spLocks noChangeArrowheads="1"/>
          </p:cNvSpPr>
          <p:nvPr/>
        </p:nvSpPr>
        <p:spPr bwMode="auto">
          <a:xfrm>
            <a:off x="2474913" y="4070350"/>
            <a:ext cx="22860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solidFill>
                  <a:schemeClr val="bg1"/>
                </a:solidFill>
              </a:rPr>
              <a:t>NUMI </a:t>
            </a:r>
            <a:r>
              <a:rPr lang="en-US" dirty="0" err="1">
                <a:solidFill>
                  <a:schemeClr val="bg1"/>
                </a:solidFill>
              </a:rPr>
              <a:t>Beamline</a:t>
            </a:r>
            <a:endParaRPr lang="en-US" dirty="0">
              <a:solidFill>
                <a:schemeClr val="bg1"/>
              </a:solidFill>
            </a:endParaRPr>
          </a:p>
        </p:txBody>
      </p:sp>
      <p:sp>
        <p:nvSpPr>
          <p:cNvPr id="456717" name="AutoShape 13"/>
          <p:cNvSpPr>
            <a:spLocks noChangeArrowheads="1"/>
          </p:cNvSpPr>
          <p:nvPr/>
        </p:nvSpPr>
        <p:spPr bwMode="auto">
          <a:xfrm>
            <a:off x="4363172" y="3581400"/>
            <a:ext cx="3970337" cy="488950"/>
          </a:xfrm>
          <a:prstGeom prst="wedgeRoundRectCallout">
            <a:avLst>
              <a:gd name="adj1" fmla="val -73308"/>
              <a:gd name="adj2" fmla="val -334102"/>
              <a:gd name="adj3" fmla="val 16667"/>
            </a:avLst>
          </a:prstGeom>
          <a:solidFill>
            <a:srgbClr val="99FF33"/>
          </a:solidFill>
          <a:ln w="38100" algn="ctr">
            <a:solidFill>
              <a:srgbClr val="FF0000"/>
            </a:solidFill>
            <a:miter lim="800000"/>
            <a:headEnd/>
            <a:tailEnd/>
          </a:ln>
          <a:effectLst/>
          <a:extLst/>
        </p:spPr>
        <p:txBody>
          <a:bodyPr anchor="ctr"/>
          <a:lstStyle/>
          <a:p>
            <a:r>
              <a:rPr lang="en-US"/>
              <a:t>We use beam power because </a:t>
            </a:r>
            <a:r>
              <a:rPr lang="en-US">
                <a:latin typeface="Symbol" pitchFamily="18" charset="2"/>
              </a:rPr>
              <a:t>s(n)</a:t>
            </a:r>
            <a:r>
              <a:rPr lang="en-US"/>
              <a:t> </a:t>
            </a:r>
            <a:r>
              <a:rPr lang="en-US">
                <a:sym typeface="Symbol" pitchFamily="18" charset="2"/>
              </a:rPr>
              <a:t> E</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20</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6717"/>
                                        </p:tgtEl>
                                        <p:attrNameLst>
                                          <p:attrName>style.visibility</p:attrName>
                                        </p:attrNameLst>
                                      </p:cBhvr>
                                      <p:to>
                                        <p:strVal val="visible"/>
                                      </p:to>
                                    </p:set>
                                    <p:animEffect transition="in" filter="fade">
                                      <p:cBhvr>
                                        <p:cTn id="7" dur="500"/>
                                        <p:tgtEl>
                                          <p:spTgt spid="4567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56717"/>
                                        </p:tgtEl>
                                      </p:cBhvr>
                                    </p:animEffect>
                                    <p:set>
                                      <p:cBhvr>
                                        <p:cTn id="12" dur="1" fill="hold">
                                          <p:stCondLst>
                                            <p:cond delay="499"/>
                                          </p:stCondLst>
                                        </p:cTn>
                                        <p:tgtEl>
                                          <p:spTgt spid="4567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17" grpId="0" animBg="1"/>
      <p:bldP spid="45671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2" name="Rectangle 4"/>
          <p:cNvSpPr>
            <a:spLocks noGrp="1" noChangeArrowheads="1"/>
          </p:cNvSpPr>
          <p:nvPr>
            <p:ph type="title"/>
          </p:nvPr>
        </p:nvSpPr>
        <p:spPr/>
        <p:txBody>
          <a:bodyPr/>
          <a:lstStyle/>
          <a:p>
            <a:r>
              <a:rPr lang="en-US" dirty="0" err="1"/>
              <a:t>MiniBooNE</a:t>
            </a:r>
            <a:endParaRPr lang="en-US" dirty="0"/>
          </a:p>
        </p:txBody>
      </p:sp>
      <p:pic>
        <p:nvPicPr>
          <p:cNvPr id="421893" name="Picture 5" descr="beam_layout_elevation"/>
          <p:cNvPicPr>
            <a:picLocks noChangeAspect="1" noChangeArrowheads="1"/>
          </p:cNvPicPr>
          <p:nvPr/>
        </p:nvPicPr>
        <p:blipFill>
          <a:blip r:embed="rId2" cstate="print">
            <a:extLst>
              <a:ext uri="{28A0092B-C50C-407E-A947-70E740481C1C}">
                <a14:useLocalDpi xmlns:a14="http://schemas.microsoft.com/office/drawing/2010/main" val="0"/>
              </a:ext>
            </a:extLst>
          </a:blip>
          <a:srcRect l="-641" t="-2930" r="-641" b="-2930"/>
          <a:stretch>
            <a:fillRect/>
          </a:stretch>
        </p:blipFill>
        <p:spPr bwMode="auto">
          <a:xfrm>
            <a:off x="639763" y="777875"/>
            <a:ext cx="7769225" cy="1778000"/>
          </a:xfrm>
          <a:prstGeom prst="rect">
            <a:avLst/>
          </a:prstGeom>
          <a:solidFill>
            <a:schemeClr val="bg1"/>
          </a:solidFill>
        </p:spPr>
      </p:pic>
      <p:sp>
        <p:nvSpPr>
          <p:cNvPr id="421894" name="Text Box 6"/>
          <p:cNvSpPr txBox="1">
            <a:spLocks noChangeArrowheads="1"/>
          </p:cNvSpPr>
          <p:nvPr/>
        </p:nvSpPr>
        <p:spPr bwMode="auto">
          <a:xfrm>
            <a:off x="639763" y="777875"/>
            <a:ext cx="4479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Appearance Experiment: </a:t>
            </a:r>
            <a:r>
              <a:rPr lang="en-US">
                <a:latin typeface="Symbol" pitchFamily="18" charset="2"/>
              </a:rPr>
              <a:t>n</a:t>
            </a:r>
            <a:r>
              <a:rPr lang="en-US" baseline="-25000">
                <a:latin typeface="Symbol" pitchFamily="18" charset="2"/>
              </a:rPr>
              <a:t>m</a:t>
            </a:r>
            <a:r>
              <a:rPr lang="en-US">
                <a:latin typeface="Century Gothic" pitchFamily="34" charset="0"/>
              </a:rPr>
              <a:t>→</a:t>
            </a:r>
            <a:r>
              <a:rPr lang="en-US">
                <a:latin typeface="Symbol" pitchFamily="18" charset="2"/>
              </a:rPr>
              <a:t>n</a:t>
            </a:r>
            <a:r>
              <a:rPr lang="en-US" baseline="-25000"/>
              <a:t>e</a:t>
            </a:r>
            <a:r>
              <a:rPr lang="en-US"/>
              <a:t> (</a:t>
            </a:r>
            <a:r>
              <a:rPr lang="en-US" u="sng">
                <a:latin typeface="Symbol" pitchFamily="18" charset="2"/>
              </a:rPr>
              <a:t>n</a:t>
            </a:r>
            <a:r>
              <a:rPr lang="en-US" baseline="-25000">
                <a:latin typeface="Symbol" pitchFamily="18" charset="2"/>
              </a:rPr>
              <a:t>m</a:t>
            </a:r>
            <a:r>
              <a:rPr lang="en-US">
                <a:latin typeface="Century Gothic" pitchFamily="34" charset="0"/>
              </a:rPr>
              <a:t>→</a:t>
            </a:r>
            <a:r>
              <a:rPr lang="en-US" u="sng">
                <a:latin typeface="Symbol" pitchFamily="18" charset="2"/>
              </a:rPr>
              <a:t>n</a:t>
            </a:r>
            <a:r>
              <a:rPr lang="en-US" baseline="-25000"/>
              <a:t>e</a:t>
            </a:r>
            <a:r>
              <a:rPr lang="en-US"/>
              <a:t>)</a:t>
            </a:r>
          </a:p>
        </p:txBody>
      </p:sp>
      <p:pic>
        <p:nvPicPr>
          <p:cNvPr id="421897" name="Picture 9" descr="miniboone_m_theta_oscill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8963" y="3246438"/>
            <a:ext cx="3344862" cy="3203575"/>
          </a:xfrm>
          <a:prstGeom prst="rect">
            <a:avLst/>
          </a:prstGeom>
          <a:noFill/>
          <a:extLst>
            <a:ext uri="{909E8E84-426E-40DD-AFC4-6F175D3DCCD1}">
              <a14:hiddenFill xmlns:a14="http://schemas.microsoft.com/office/drawing/2010/main">
                <a:solidFill>
                  <a:srgbClr val="FFFFFF"/>
                </a:solidFill>
              </a14:hiddenFill>
            </a:ext>
          </a:extLst>
        </p:spPr>
      </p:pic>
      <p:sp>
        <p:nvSpPr>
          <p:cNvPr id="421899" name="Text Box 11"/>
          <p:cNvSpPr txBox="1">
            <a:spLocks noChangeArrowheads="1"/>
          </p:cNvSpPr>
          <p:nvPr/>
        </p:nvSpPr>
        <p:spPr bwMode="auto">
          <a:xfrm>
            <a:off x="6166521" y="2895727"/>
            <a:ext cx="2743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solidFill>
                  <a:schemeClr val="bg1"/>
                </a:solidFill>
              </a:rPr>
              <a:t>Rule out LSND result</a:t>
            </a:r>
          </a:p>
        </p:txBody>
      </p:sp>
      <p:sp>
        <p:nvSpPr>
          <p:cNvPr id="421900" name="Text Box 12"/>
          <p:cNvSpPr txBox="1">
            <a:spLocks noChangeArrowheads="1"/>
          </p:cNvSpPr>
          <p:nvPr/>
        </p:nvSpPr>
        <p:spPr bwMode="auto">
          <a:xfrm>
            <a:off x="914400" y="2879725"/>
            <a:ext cx="38401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solidFill>
                  <a:schemeClr val="bg1"/>
                </a:solidFill>
              </a:rPr>
              <a:t>Find low-energy excess</a:t>
            </a:r>
          </a:p>
        </p:txBody>
      </p:sp>
      <p:pic>
        <p:nvPicPr>
          <p:cNvPr id="421907" name="Picture 19" descr="lsnd_excess_vs_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8963" y="3246438"/>
            <a:ext cx="3308350" cy="3198812"/>
          </a:xfrm>
          <a:prstGeom prst="rect">
            <a:avLst/>
          </a:prstGeom>
          <a:noFill/>
          <a:extLst>
            <a:ext uri="{909E8E84-426E-40DD-AFC4-6F175D3DCCD1}">
              <a14:hiddenFill xmlns:a14="http://schemas.microsoft.com/office/drawing/2010/main">
                <a:solidFill>
                  <a:srgbClr val="FFFFFF"/>
                </a:solidFill>
              </a14:hiddenFill>
            </a:ext>
          </a:extLst>
        </p:spPr>
      </p:pic>
      <p:sp>
        <p:nvSpPr>
          <p:cNvPr id="421908" name="Text Box 20"/>
          <p:cNvSpPr txBox="1">
            <a:spLocks noChangeArrowheads="1"/>
          </p:cNvSpPr>
          <p:nvPr/>
        </p:nvSpPr>
        <p:spPr bwMode="auto">
          <a:xfrm>
            <a:off x="6400800" y="2907047"/>
            <a:ext cx="1661746"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dirty="0">
                <a:solidFill>
                  <a:schemeClr val="bg1"/>
                </a:solidFill>
              </a:rPr>
              <a:t>LSND Result</a:t>
            </a:r>
          </a:p>
        </p:txBody>
      </p:sp>
      <p:sp>
        <p:nvSpPr>
          <p:cNvPr id="421910" name="Oval 22"/>
          <p:cNvSpPr>
            <a:spLocks noChangeArrowheads="1"/>
          </p:cNvSpPr>
          <p:nvPr/>
        </p:nvSpPr>
        <p:spPr bwMode="auto">
          <a:xfrm>
            <a:off x="110871" y="3236943"/>
            <a:ext cx="5316537" cy="908864"/>
          </a:xfrm>
          <a:prstGeom prst="ellipse">
            <a:avLst/>
          </a:prstGeom>
          <a:solidFill>
            <a:srgbClr val="92D050"/>
          </a:solidFill>
          <a:ln w="31750" algn="ctr">
            <a:solidFill>
              <a:srgbClr val="FF0000"/>
            </a:solidFill>
            <a:round/>
            <a:headEnd/>
            <a:tailEnd/>
          </a:ln>
          <a:effectLst/>
          <a:extLst/>
        </p:spPr>
        <p:txBody>
          <a:bodyPr anchor="ctr">
            <a:spAutoFit/>
          </a:bodyPr>
          <a:lstStyle/>
          <a:p>
            <a:pPr algn="ctr"/>
            <a:r>
              <a:rPr lang="en-US"/>
              <a:t>Designed to confirm or refute the LSND oscillation result</a:t>
            </a:r>
          </a:p>
        </p:txBody>
      </p:sp>
      <p:sp>
        <p:nvSpPr>
          <p:cNvPr id="421912" name="Text Box 24"/>
          <p:cNvSpPr txBox="1">
            <a:spLocks noChangeArrowheads="1"/>
          </p:cNvSpPr>
          <p:nvPr/>
        </p:nvSpPr>
        <p:spPr bwMode="auto">
          <a:xfrm>
            <a:off x="639763" y="2514600"/>
            <a:ext cx="2484437"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dirty="0">
                <a:solidFill>
                  <a:schemeClr val="bg1"/>
                </a:solidFill>
              </a:rPr>
              <a:t>Running through 2011</a:t>
            </a:r>
          </a:p>
        </p:txBody>
      </p:sp>
      <p:sp>
        <p:nvSpPr>
          <p:cNvPr id="421914" name="Oval 26"/>
          <p:cNvSpPr>
            <a:spLocks noChangeArrowheads="1"/>
          </p:cNvSpPr>
          <p:nvPr/>
        </p:nvSpPr>
        <p:spPr bwMode="auto">
          <a:xfrm>
            <a:off x="3902075" y="2762190"/>
            <a:ext cx="2498725" cy="441325"/>
          </a:xfrm>
          <a:prstGeom prst="ellipse">
            <a:avLst/>
          </a:prstGeom>
          <a:solidFill>
            <a:srgbClr val="92D050"/>
          </a:solidFill>
          <a:ln w="31750" algn="ctr">
            <a:solidFill>
              <a:srgbClr val="FF0000"/>
            </a:solidFill>
            <a:round/>
            <a:headEnd/>
            <a:tailEnd/>
          </a:ln>
          <a:effectLst/>
          <a:extLst/>
        </p:spPr>
        <p:txBody>
          <a:bodyPr wrap="square" anchor="ctr">
            <a:spAutoFit/>
          </a:bodyPr>
          <a:lstStyle/>
          <a:p>
            <a:pPr>
              <a:lnSpc>
                <a:spcPct val="80000"/>
              </a:lnSpc>
            </a:pPr>
            <a:r>
              <a:rPr lang="en-US" dirty="0" smtClean="0"/>
              <a:t>Oscillated signal</a:t>
            </a:r>
            <a:endParaRPr lang="en-US" dirty="0"/>
          </a:p>
        </p:txBody>
      </p:sp>
      <p:sp>
        <p:nvSpPr>
          <p:cNvPr id="421915" name="Line 27"/>
          <p:cNvSpPr>
            <a:spLocks noChangeShapeType="1"/>
          </p:cNvSpPr>
          <p:nvPr/>
        </p:nvSpPr>
        <p:spPr bwMode="auto">
          <a:xfrm>
            <a:off x="5670550" y="3251140"/>
            <a:ext cx="730250" cy="1554163"/>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21917" name="Text Box 29"/>
          <p:cNvSpPr txBox="1">
            <a:spLocks noChangeArrowheads="1"/>
          </p:cNvSpPr>
          <p:nvPr/>
        </p:nvSpPr>
        <p:spPr bwMode="auto">
          <a:xfrm>
            <a:off x="147638" y="4396364"/>
            <a:ext cx="5279770" cy="2142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4625" indent="-174625"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1588">
              <a:lnSpc>
                <a:spcPct val="90000"/>
              </a:lnSpc>
              <a:spcBef>
                <a:spcPct val="50000"/>
              </a:spcBef>
            </a:pPr>
            <a:r>
              <a:rPr lang="en-US" dirty="0" smtClean="0">
                <a:solidFill>
                  <a:schemeClr val="bg1"/>
                </a:solidFill>
                <a:latin typeface="+mn-lt"/>
              </a:rPr>
              <a:t>LSND result is not compatible with standard neutrino oscillation model:  Requires exotic new </a:t>
            </a:r>
            <a:r>
              <a:rPr lang="en-US" dirty="0">
                <a:solidFill>
                  <a:schemeClr val="bg1"/>
                </a:solidFill>
                <a:latin typeface="+mn-lt"/>
              </a:rPr>
              <a:t>physics</a:t>
            </a:r>
          </a:p>
          <a:p>
            <a:pPr>
              <a:lnSpc>
                <a:spcPct val="90000"/>
              </a:lnSpc>
              <a:spcBef>
                <a:spcPct val="50000"/>
              </a:spcBef>
              <a:buFontTx/>
              <a:buChar char="•"/>
            </a:pPr>
            <a:r>
              <a:rPr lang="en-US" dirty="0">
                <a:solidFill>
                  <a:schemeClr val="bg1"/>
                </a:solidFill>
                <a:latin typeface="+mn-lt"/>
              </a:rPr>
              <a:t>Sterile neutrinos</a:t>
            </a:r>
          </a:p>
          <a:p>
            <a:pPr>
              <a:lnSpc>
                <a:spcPct val="90000"/>
              </a:lnSpc>
              <a:spcBef>
                <a:spcPct val="50000"/>
              </a:spcBef>
              <a:buFontTx/>
              <a:buChar char="•"/>
            </a:pPr>
            <a:r>
              <a:rPr lang="en-US" dirty="0">
                <a:solidFill>
                  <a:schemeClr val="bg1"/>
                </a:solidFill>
                <a:latin typeface="+mn-lt"/>
              </a:rPr>
              <a:t>Neutrino decay</a:t>
            </a:r>
          </a:p>
          <a:p>
            <a:pPr>
              <a:lnSpc>
                <a:spcPct val="90000"/>
              </a:lnSpc>
              <a:spcBef>
                <a:spcPct val="50000"/>
              </a:spcBef>
              <a:buFontTx/>
              <a:buChar char="•"/>
            </a:pPr>
            <a:r>
              <a:rPr lang="en-US" dirty="0">
                <a:solidFill>
                  <a:schemeClr val="bg1"/>
                </a:solidFill>
                <a:latin typeface="+mn-lt"/>
              </a:rPr>
              <a:t>Lorentz/CPT violation</a:t>
            </a:r>
          </a:p>
          <a:p>
            <a:pPr>
              <a:lnSpc>
                <a:spcPct val="90000"/>
              </a:lnSpc>
              <a:spcBef>
                <a:spcPct val="50000"/>
              </a:spcBef>
              <a:buFontTx/>
              <a:buChar char="•"/>
            </a:pPr>
            <a:r>
              <a:rPr lang="en-US" dirty="0" smtClean="0">
                <a:solidFill>
                  <a:schemeClr val="bg1"/>
                </a:solidFill>
                <a:latin typeface="+mn-lt"/>
              </a:rPr>
              <a:t>Extra </a:t>
            </a:r>
            <a:r>
              <a:rPr lang="en-US" dirty="0">
                <a:solidFill>
                  <a:schemeClr val="bg1"/>
                </a:solidFill>
                <a:latin typeface="+mn-lt"/>
              </a:rPr>
              <a:t>dimensions</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21</a:t>
            </a:fld>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810" y="3254613"/>
            <a:ext cx="5217868" cy="3200400"/>
          </a:xfrm>
          <a:prstGeom prst="rect">
            <a:avLst/>
          </a:prstGeom>
        </p:spPr>
      </p:pic>
      <p:sp>
        <p:nvSpPr>
          <p:cNvPr id="421904" name="Line 16"/>
          <p:cNvSpPr>
            <a:spLocks noChangeShapeType="1"/>
          </p:cNvSpPr>
          <p:nvPr/>
        </p:nvSpPr>
        <p:spPr bwMode="auto">
          <a:xfrm flipV="1">
            <a:off x="1670053" y="3543292"/>
            <a:ext cx="0" cy="246697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06" name="Line 18"/>
          <p:cNvSpPr>
            <a:spLocks noChangeShapeType="1"/>
          </p:cNvSpPr>
          <p:nvPr/>
        </p:nvSpPr>
        <p:spPr bwMode="auto">
          <a:xfrm>
            <a:off x="1681406" y="4248150"/>
            <a:ext cx="457200" cy="0"/>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21897"/>
                                        </p:tgtEl>
                                        <p:attrNameLst>
                                          <p:attrName>style.visibility</p:attrName>
                                        </p:attrNameLst>
                                      </p:cBhvr>
                                      <p:to>
                                        <p:strVal val="visible"/>
                                      </p:to>
                                    </p:set>
                                    <p:animEffect transition="in" filter="fade">
                                      <p:cBhvr>
                                        <p:cTn id="7" dur="2000"/>
                                        <p:tgtEl>
                                          <p:spTgt spid="421897"/>
                                        </p:tgtEl>
                                      </p:cBhvr>
                                    </p:animEffect>
                                  </p:childTnLst>
                                </p:cTn>
                              </p:par>
                              <p:par>
                                <p:cTn id="8" presetID="10" presetClass="exit" presetSubtype="0" fill="hold" grpId="0" nodeType="withEffect">
                                  <p:stCondLst>
                                    <p:cond delay="0"/>
                                  </p:stCondLst>
                                  <p:childTnLst>
                                    <p:animEffect transition="out" filter="fade">
                                      <p:cBhvr>
                                        <p:cTn id="9" dur="2000"/>
                                        <p:tgtEl>
                                          <p:spTgt spid="421908"/>
                                        </p:tgtEl>
                                      </p:cBhvr>
                                    </p:animEffect>
                                    <p:set>
                                      <p:cBhvr>
                                        <p:cTn id="10" dur="1" fill="hold">
                                          <p:stCondLst>
                                            <p:cond delay="1999"/>
                                          </p:stCondLst>
                                        </p:cTn>
                                        <p:tgtEl>
                                          <p:spTgt spid="42190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421899"/>
                                        </p:tgtEl>
                                        <p:attrNameLst>
                                          <p:attrName>style.visibility</p:attrName>
                                        </p:attrNameLst>
                                      </p:cBhvr>
                                      <p:to>
                                        <p:strVal val="visible"/>
                                      </p:to>
                                    </p:set>
                                    <p:animEffect transition="in" filter="fade">
                                      <p:cBhvr>
                                        <p:cTn id="13" dur="2000"/>
                                        <p:tgtEl>
                                          <p:spTgt spid="421899"/>
                                        </p:tgtEl>
                                      </p:cBhvr>
                                    </p:animEffect>
                                  </p:childTnLst>
                                </p:cTn>
                              </p:par>
                              <p:par>
                                <p:cTn id="14" presetID="10" presetClass="exit" presetSubtype="0" fill="hold" nodeType="withEffect">
                                  <p:stCondLst>
                                    <p:cond delay="0"/>
                                  </p:stCondLst>
                                  <p:childTnLst>
                                    <p:animEffect transition="out" filter="fade">
                                      <p:cBhvr>
                                        <p:cTn id="15" dur="2000"/>
                                        <p:tgtEl>
                                          <p:spTgt spid="421907"/>
                                        </p:tgtEl>
                                      </p:cBhvr>
                                    </p:animEffect>
                                    <p:set>
                                      <p:cBhvr>
                                        <p:cTn id="16" dur="1" fill="hold">
                                          <p:stCondLst>
                                            <p:cond delay="1999"/>
                                          </p:stCondLst>
                                        </p:cTn>
                                        <p:tgtEl>
                                          <p:spTgt spid="42190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421910"/>
                                        </p:tgtEl>
                                      </p:cBhvr>
                                    </p:animEffect>
                                    <p:set>
                                      <p:cBhvr>
                                        <p:cTn id="19" dur="1" fill="hold">
                                          <p:stCondLst>
                                            <p:cond delay="1999"/>
                                          </p:stCondLst>
                                        </p:cTn>
                                        <p:tgtEl>
                                          <p:spTgt spid="421910"/>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421904"/>
                                        </p:tgtEl>
                                        <p:attrNameLst>
                                          <p:attrName>style.visibility</p:attrName>
                                        </p:attrNameLst>
                                      </p:cBhvr>
                                      <p:to>
                                        <p:strVal val="visible"/>
                                      </p:to>
                                    </p:set>
                                    <p:animEffect transition="in" filter="fade">
                                      <p:cBhvr>
                                        <p:cTn id="22" dur="2000"/>
                                        <p:tgtEl>
                                          <p:spTgt spid="42190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1906"/>
                                        </p:tgtEl>
                                        <p:attrNameLst>
                                          <p:attrName>style.visibility</p:attrName>
                                        </p:attrNameLst>
                                      </p:cBhvr>
                                      <p:to>
                                        <p:strVal val="visible"/>
                                      </p:to>
                                    </p:set>
                                    <p:animEffect transition="in" filter="fade">
                                      <p:cBhvr>
                                        <p:cTn id="25" dur="2000"/>
                                        <p:tgtEl>
                                          <p:spTgt spid="42190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1900"/>
                                        </p:tgtEl>
                                        <p:attrNameLst>
                                          <p:attrName>style.visibility</p:attrName>
                                        </p:attrNameLst>
                                      </p:cBhvr>
                                      <p:to>
                                        <p:strVal val="visible"/>
                                      </p:to>
                                    </p:set>
                                    <p:animEffect transition="in" filter="fade">
                                      <p:cBhvr>
                                        <p:cTn id="28" dur="2000"/>
                                        <p:tgtEl>
                                          <p:spTgt spid="421900"/>
                                        </p:tgtEl>
                                      </p:cBhvr>
                                    </p:animEffect>
                                  </p:childTnLst>
                                </p:cTn>
                              </p:par>
                              <p:par>
                                <p:cTn id="29" presetID="10" presetClass="exit" presetSubtype="0" fill="hold" grpId="0" nodeType="withEffect">
                                  <p:stCondLst>
                                    <p:cond delay="0"/>
                                  </p:stCondLst>
                                  <p:childTnLst>
                                    <p:animEffect transition="out" filter="fade">
                                      <p:cBhvr>
                                        <p:cTn id="30" dur="2000"/>
                                        <p:tgtEl>
                                          <p:spTgt spid="421917"/>
                                        </p:tgtEl>
                                      </p:cBhvr>
                                    </p:animEffect>
                                    <p:set>
                                      <p:cBhvr>
                                        <p:cTn id="31" dur="1" fill="hold">
                                          <p:stCondLst>
                                            <p:cond delay="1999"/>
                                          </p:stCondLst>
                                        </p:cTn>
                                        <p:tgtEl>
                                          <p:spTgt spid="421917"/>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000"/>
                                        <p:tgtEl>
                                          <p:spTgt spid="5"/>
                                        </p:tgtEl>
                                      </p:cBhvr>
                                    </p:animEffect>
                                  </p:childTnLst>
                                </p:cTn>
                              </p:par>
                              <p:par>
                                <p:cTn id="35" presetID="10" presetClass="exit" presetSubtype="0" fill="hold" grpId="0" nodeType="withEffect">
                                  <p:stCondLst>
                                    <p:cond delay="0"/>
                                  </p:stCondLst>
                                  <p:childTnLst>
                                    <p:animEffect transition="out" filter="fade">
                                      <p:cBhvr>
                                        <p:cTn id="36" dur="2000"/>
                                        <p:tgtEl>
                                          <p:spTgt spid="421914"/>
                                        </p:tgtEl>
                                      </p:cBhvr>
                                    </p:animEffect>
                                    <p:set>
                                      <p:cBhvr>
                                        <p:cTn id="37" dur="1" fill="hold">
                                          <p:stCondLst>
                                            <p:cond delay="1999"/>
                                          </p:stCondLst>
                                        </p:cTn>
                                        <p:tgtEl>
                                          <p:spTgt spid="421914"/>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2000"/>
                                        <p:tgtEl>
                                          <p:spTgt spid="421915"/>
                                        </p:tgtEl>
                                      </p:cBhvr>
                                    </p:animEffect>
                                    <p:set>
                                      <p:cBhvr>
                                        <p:cTn id="40" dur="1" fill="hold">
                                          <p:stCondLst>
                                            <p:cond delay="1999"/>
                                          </p:stCondLst>
                                        </p:cTn>
                                        <p:tgtEl>
                                          <p:spTgt spid="4219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899" grpId="0"/>
      <p:bldP spid="421900" grpId="0"/>
      <p:bldP spid="421908" grpId="0"/>
      <p:bldP spid="421910" grpId="0" animBg="1"/>
      <p:bldP spid="421914" grpId="0" animBg="1"/>
      <p:bldP spid="421915" grpId="0" animBg="1"/>
      <p:bldP spid="421917" grpId="0"/>
      <p:bldP spid="421904" grpId="0" animBg="1"/>
      <p:bldP spid="42190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ChangeArrowheads="1"/>
          </p:cNvSpPr>
          <p:nvPr>
            <p:ph type="title"/>
          </p:nvPr>
        </p:nvSpPr>
        <p:spPr/>
        <p:txBody>
          <a:bodyPr/>
          <a:lstStyle/>
          <a:p>
            <a:r>
              <a:rPr lang="en-US"/>
              <a:t>Do We Know the Low Energy </a:t>
            </a:r>
            <a:r>
              <a:rPr lang="en-US">
                <a:latin typeface="Symbol" pitchFamily="18" charset="2"/>
              </a:rPr>
              <a:t>s</a:t>
            </a:r>
            <a:r>
              <a:rPr lang="en-US" baseline="-25000">
                <a:latin typeface="Symbol" pitchFamily="18" charset="2"/>
              </a:rPr>
              <a:t>n</a:t>
            </a:r>
            <a:r>
              <a:rPr lang="en-US"/>
              <a:t>?</a:t>
            </a:r>
          </a:p>
        </p:txBody>
      </p:sp>
      <p:sp>
        <p:nvSpPr>
          <p:cNvPr id="696323" name="Text Box 3"/>
          <p:cNvSpPr txBox="1">
            <a:spLocks noChangeArrowheads="1"/>
          </p:cNvSpPr>
          <p:nvPr/>
        </p:nvSpPr>
        <p:spPr bwMode="auto">
          <a:xfrm>
            <a:off x="92075" y="777875"/>
            <a:ext cx="7315200" cy="577081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3486150" algn="l"/>
                <a:tab pos="4972050" algn="l"/>
              </a:tabLst>
              <a:defRPr>
                <a:solidFill>
                  <a:schemeClr val="tx1"/>
                </a:solidFill>
                <a:latin typeface="Arial" charset="0"/>
              </a:defRPr>
            </a:lvl1pPr>
            <a:lvl2pPr algn="l">
              <a:tabLst>
                <a:tab pos="3486150" algn="l"/>
                <a:tab pos="4972050" algn="l"/>
              </a:tabLst>
              <a:defRPr>
                <a:solidFill>
                  <a:schemeClr val="tx1"/>
                </a:solidFill>
                <a:latin typeface="Arial" charset="0"/>
              </a:defRPr>
            </a:lvl2pPr>
            <a:lvl3pPr algn="l">
              <a:tabLst>
                <a:tab pos="3486150" algn="l"/>
                <a:tab pos="4972050" algn="l"/>
              </a:tabLst>
              <a:defRPr>
                <a:solidFill>
                  <a:schemeClr val="tx1"/>
                </a:solidFill>
                <a:latin typeface="Arial" charset="0"/>
              </a:defRPr>
            </a:lvl3pPr>
            <a:lvl4pPr algn="l">
              <a:tabLst>
                <a:tab pos="3486150" algn="l"/>
                <a:tab pos="4972050" algn="l"/>
              </a:tabLst>
              <a:defRPr>
                <a:solidFill>
                  <a:schemeClr val="tx1"/>
                </a:solidFill>
                <a:latin typeface="Arial" charset="0"/>
              </a:defRPr>
            </a:lvl4pPr>
            <a:lvl5pPr algn="l">
              <a:tabLst>
                <a:tab pos="3486150" algn="l"/>
                <a:tab pos="4972050" algn="l"/>
              </a:tabLst>
              <a:defRPr>
                <a:solidFill>
                  <a:schemeClr val="tx1"/>
                </a:solidFill>
                <a:latin typeface="Arial" charset="0"/>
              </a:defRPr>
            </a:lvl5pPr>
            <a:lvl6pPr fontAlgn="base">
              <a:spcBef>
                <a:spcPct val="0"/>
              </a:spcBef>
              <a:spcAft>
                <a:spcPct val="0"/>
              </a:spcAft>
              <a:tabLst>
                <a:tab pos="3486150" algn="l"/>
                <a:tab pos="4972050" algn="l"/>
              </a:tabLst>
              <a:defRPr>
                <a:solidFill>
                  <a:schemeClr val="tx1"/>
                </a:solidFill>
                <a:latin typeface="Arial" charset="0"/>
              </a:defRPr>
            </a:lvl6pPr>
            <a:lvl7pPr fontAlgn="base">
              <a:spcBef>
                <a:spcPct val="0"/>
              </a:spcBef>
              <a:spcAft>
                <a:spcPct val="0"/>
              </a:spcAft>
              <a:tabLst>
                <a:tab pos="3486150" algn="l"/>
                <a:tab pos="4972050" algn="l"/>
              </a:tabLst>
              <a:defRPr>
                <a:solidFill>
                  <a:schemeClr val="tx1"/>
                </a:solidFill>
                <a:latin typeface="Arial" charset="0"/>
              </a:defRPr>
            </a:lvl7pPr>
            <a:lvl8pPr fontAlgn="base">
              <a:spcBef>
                <a:spcPct val="0"/>
              </a:spcBef>
              <a:spcAft>
                <a:spcPct val="0"/>
              </a:spcAft>
              <a:tabLst>
                <a:tab pos="3486150" algn="l"/>
                <a:tab pos="4972050" algn="l"/>
              </a:tabLst>
              <a:defRPr>
                <a:solidFill>
                  <a:schemeClr val="tx1"/>
                </a:solidFill>
                <a:latin typeface="Arial" charset="0"/>
              </a:defRPr>
            </a:lvl8pPr>
            <a:lvl9pPr fontAlgn="base">
              <a:spcBef>
                <a:spcPct val="0"/>
              </a:spcBef>
              <a:spcAft>
                <a:spcPct val="0"/>
              </a:spcAft>
              <a:tabLst>
                <a:tab pos="3486150" algn="l"/>
                <a:tab pos="4972050" algn="l"/>
              </a:tabLst>
              <a:defRPr>
                <a:solidFill>
                  <a:schemeClr val="tx1"/>
                </a:solidFill>
                <a:latin typeface="Arial" charset="0"/>
              </a:defRPr>
            </a:lvl9pPr>
          </a:lstStyle>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M.C. Martinez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arXiv:0805.2344 [</a:t>
            </a:r>
            <a:r>
              <a:rPr kumimoji="1" lang="en-US" altLang="ja-JP" sz="900" dirty="0" err="1">
                <a:solidFill>
                  <a:schemeClr val="bg1"/>
                </a:solidFill>
                <a:latin typeface="Comic Sans MS" pitchFamily="66" charset="0"/>
                <a:ea typeface="Arial Unicode MS" pitchFamily="34" charset="-128"/>
                <a:cs typeface="Arial Unicode MS" pitchFamily="34" charset="-128"/>
              </a:rPr>
              <a:t>nucl-th</a:t>
            </a:r>
            <a:r>
              <a:rPr kumimoji="1" lang="en-US" altLang="ja-JP" sz="900" dirty="0">
                <a:solidFill>
                  <a:schemeClr val="bg1"/>
                </a:solidFill>
                <a:latin typeface="Comic Sans MS" pitchFamily="66" charset="0"/>
                <a:ea typeface="Arial Unicode MS" pitchFamily="34" charset="-128"/>
                <a:cs typeface="Arial Unicode MS" pitchFamily="34" charset="-128"/>
              </a:rPr>
              <a:t>] (2008)          	- K.S. Kim, L.E. Wright, </a:t>
            </a:r>
            <a:r>
              <a:rPr kumimoji="1" lang="en-US" altLang="ja-JP" sz="900" dirty="0" err="1">
                <a:solidFill>
                  <a:schemeClr val="bg1"/>
                </a:solidFill>
                <a:latin typeface="Comic Sans MS" pitchFamily="66" charset="0"/>
                <a:ea typeface="Arial Unicode MS" pitchFamily="34" charset="-128"/>
                <a:cs typeface="Arial Unicode MS" pitchFamily="34" charset="-128"/>
              </a:rPr>
              <a:t>nucl-th</a:t>
            </a:r>
            <a:r>
              <a:rPr kumimoji="1" lang="en-US" altLang="ja-JP" sz="900" dirty="0">
                <a:solidFill>
                  <a:schemeClr val="bg1"/>
                </a:solidFill>
                <a:latin typeface="Comic Sans MS" pitchFamily="66" charset="0"/>
                <a:ea typeface="Arial Unicode MS" pitchFamily="34" charset="-128"/>
                <a:cs typeface="Arial Unicode MS" pitchFamily="34" charset="-128"/>
              </a:rPr>
              <a:t>/0705.0049 (2007)</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O. </a:t>
            </a:r>
            <a:r>
              <a:rPr kumimoji="1" lang="en-US" altLang="ja-JP" sz="900" dirty="0" err="1">
                <a:solidFill>
                  <a:schemeClr val="bg1"/>
                </a:solidFill>
                <a:latin typeface="Comic Sans MS" pitchFamily="66" charset="0"/>
                <a:ea typeface="Arial Unicode MS" pitchFamily="34" charset="-128"/>
                <a:cs typeface="Arial Unicode MS" pitchFamily="34" charset="-128"/>
              </a:rPr>
              <a:t>Benhar</a:t>
            </a:r>
            <a:r>
              <a:rPr kumimoji="1" lang="en-US" altLang="ja-JP" sz="900" dirty="0">
                <a:solidFill>
                  <a:schemeClr val="bg1"/>
                </a:solidFill>
                <a:latin typeface="Comic Sans MS" pitchFamily="66" charset="0"/>
                <a:ea typeface="Arial Unicode MS" pitchFamily="34" charset="-128"/>
                <a:cs typeface="Arial Unicode MS" pitchFamily="34" charset="-128"/>
              </a:rPr>
              <a:t>, AIP Conf. Proc. </a:t>
            </a:r>
            <a:r>
              <a:rPr kumimoji="1" lang="en-US" altLang="ja-JP" sz="900" b="1" dirty="0">
                <a:solidFill>
                  <a:schemeClr val="bg1"/>
                </a:solidFill>
                <a:latin typeface="Comic Sans MS" pitchFamily="66" charset="0"/>
                <a:ea typeface="Arial Unicode MS" pitchFamily="34" charset="-128"/>
                <a:cs typeface="Arial Unicode MS" pitchFamily="34" charset="-128"/>
              </a:rPr>
              <a:t>967</a:t>
            </a:r>
            <a:r>
              <a:rPr kumimoji="1" lang="en-US" altLang="ja-JP" sz="900" dirty="0">
                <a:solidFill>
                  <a:schemeClr val="bg1"/>
                </a:solidFill>
                <a:latin typeface="Comic Sans MS" pitchFamily="66" charset="0"/>
                <a:ea typeface="Arial Unicode MS" pitchFamily="34" charset="-128"/>
                <a:cs typeface="Arial Unicode MS" pitchFamily="34" charset="-128"/>
              </a:rPr>
              <a:t>, 111 (2007)                                	- A. </a:t>
            </a:r>
            <a:r>
              <a:rPr kumimoji="1" lang="en-US" altLang="ja-JP" sz="900" dirty="0" err="1">
                <a:solidFill>
                  <a:schemeClr val="bg1"/>
                </a:solidFill>
                <a:latin typeface="Comic Sans MS" pitchFamily="66" charset="0"/>
                <a:ea typeface="Arial Unicode MS" pitchFamily="34" charset="-128"/>
                <a:cs typeface="Arial Unicode MS" pitchFamily="34" charset="-128"/>
              </a:rPr>
              <a:t>Butkevich</a:t>
            </a:r>
            <a:r>
              <a:rPr kumimoji="1" lang="en-US" altLang="ja-JP" sz="900" dirty="0">
                <a:solidFill>
                  <a:schemeClr val="bg1"/>
                </a:solidFill>
                <a:latin typeface="Comic Sans MS" pitchFamily="66" charset="0"/>
                <a:ea typeface="Arial Unicode MS" pitchFamily="34" charset="-128"/>
                <a:cs typeface="Arial Unicode MS" pitchFamily="34" charset="-128"/>
              </a:rPr>
              <a:t>, S. </a:t>
            </a:r>
            <a:r>
              <a:rPr kumimoji="1" lang="en-US" altLang="ja-JP" sz="900" dirty="0" err="1">
                <a:solidFill>
                  <a:schemeClr val="bg1"/>
                </a:solidFill>
                <a:latin typeface="Comic Sans MS" pitchFamily="66" charset="0"/>
                <a:ea typeface="Arial Unicode MS" pitchFamily="34" charset="-128"/>
                <a:cs typeface="Arial Unicode MS" pitchFamily="34" charset="-128"/>
              </a:rPr>
              <a:t>Kulagin</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dirty="0" err="1">
                <a:solidFill>
                  <a:schemeClr val="bg1"/>
                </a:solidFill>
                <a:latin typeface="Comic Sans MS" pitchFamily="66" charset="0"/>
                <a:ea typeface="Arial Unicode MS" pitchFamily="34" charset="-128"/>
                <a:cs typeface="Arial Unicode MS" pitchFamily="34" charset="-128"/>
              </a:rPr>
              <a:t>nucl-th</a:t>
            </a:r>
            <a:r>
              <a:rPr kumimoji="1" lang="en-US" altLang="ja-JP" sz="900" dirty="0">
                <a:solidFill>
                  <a:schemeClr val="bg1"/>
                </a:solidFill>
                <a:latin typeface="Comic Sans MS" pitchFamily="66" charset="0"/>
                <a:ea typeface="Arial Unicode MS" pitchFamily="34" charset="-128"/>
                <a:cs typeface="Arial Unicode MS" pitchFamily="34" charset="-128"/>
              </a:rPr>
              <a:t>/0705.1051 (2007)</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A.V. </a:t>
            </a:r>
            <a:r>
              <a:rPr kumimoji="1" lang="en-US" altLang="ja-JP" sz="900" dirty="0" err="1">
                <a:solidFill>
                  <a:schemeClr val="bg1"/>
                </a:solidFill>
                <a:latin typeface="Comic Sans MS" pitchFamily="66" charset="0"/>
                <a:ea typeface="Arial Unicode MS" pitchFamily="34" charset="-128"/>
                <a:cs typeface="Arial Unicode MS" pitchFamily="34" charset="-128"/>
              </a:rPr>
              <a:t>Butkevich</a:t>
            </a:r>
            <a:r>
              <a:rPr kumimoji="1" lang="en-US" altLang="ja-JP" sz="900" dirty="0">
                <a:solidFill>
                  <a:schemeClr val="bg1"/>
                </a:solidFill>
                <a:latin typeface="Comic Sans MS" pitchFamily="66" charset="0"/>
                <a:ea typeface="Arial Unicode MS" pitchFamily="34" charset="-128"/>
                <a:cs typeface="Arial Unicode MS" pitchFamily="34" charset="-128"/>
              </a:rPr>
              <a:t>, arXiv:0804.4102 [</a:t>
            </a:r>
            <a:r>
              <a:rPr kumimoji="1" lang="en-US" altLang="ja-JP" sz="900" dirty="0" err="1">
                <a:solidFill>
                  <a:schemeClr val="bg1"/>
                </a:solidFill>
                <a:latin typeface="Comic Sans MS" pitchFamily="66" charset="0"/>
                <a:ea typeface="Arial Unicode MS" pitchFamily="34" charset="-128"/>
                <a:cs typeface="Arial Unicode MS" pitchFamily="34" charset="-128"/>
              </a:rPr>
              <a:t>nucl-th</a:t>
            </a:r>
            <a:r>
              <a:rPr kumimoji="1" lang="en-US" altLang="ja-JP" sz="900" dirty="0">
                <a:solidFill>
                  <a:schemeClr val="bg1"/>
                </a:solidFill>
                <a:latin typeface="Comic Sans MS" pitchFamily="66" charset="0"/>
                <a:ea typeface="Arial Unicode MS" pitchFamily="34" charset="-128"/>
                <a:cs typeface="Arial Unicode MS" pitchFamily="34" charset="-128"/>
              </a:rPr>
              <a:t>] (2008)	- J.E. </a:t>
            </a:r>
            <a:r>
              <a:rPr kumimoji="1" lang="en-US" altLang="ja-JP" sz="900" dirty="0" err="1">
                <a:solidFill>
                  <a:schemeClr val="bg1"/>
                </a:solidFill>
                <a:latin typeface="Comic Sans MS" pitchFamily="66" charset="0"/>
                <a:ea typeface="Arial Unicode MS" pitchFamily="34" charset="-128"/>
                <a:cs typeface="Arial Unicode MS" pitchFamily="34" charset="-128"/>
              </a:rPr>
              <a:t>Amaro</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PRC </a:t>
            </a:r>
            <a:r>
              <a:rPr kumimoji="1" lang="en-US" altLang="ja-JP" sz="900" b="1" dirty="0">
                <a:solidFill>
                  <a:schemeClr val="bg1"/>
                </a:solidFill>
                <a:latin typeface="Comic Sans MS" pitchFamily="66" charset="0"/>
                <a:ea typeface="Arial Unicode MS" pitchFamily="34" charset="-128"/>
                <a:cs typeface="Arial Unicode MS" pitchFamily="34" charset="-128"/>
              </a:rPr>
              <a:t>75</a:t>
            </a:r>
            <a:r>
              <a:rPr kumimoji="1" lang="en-US" altLang="ja-JP" sz="900" dirty="0">
                <a:solidFill>
                  <a:schemeClr val="bg1"/>
                </a:solidFill>
                <a:latin typeface="Comic Sans MS" pitchFamily="66" charset="0"/>
                <a:ea typeface="Arial Unicode MS" pitchFamily="34" charset="-128"/>
                <a:cs typeface="Arial Unicode MS" pitchFamily="34" charset="-128"/>
              </a:rPr>
              <a:t>, 034613 (2007)</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M.J. </a:t>
            </a:r>
            <a:r>
              <a:rPr kumimoji="1" lang="en-US" altLang="ja-JP" sz="900" dirty="0" err="1">
                <a:solidFill>
                  <a:schemeClr val="bg1"/>
                </a:solidFill>
                <a:latin typeface="Comic Sans MS" pitchFamily="66" charset="0"/>
                <a:ea typeface="Arial Unicode MS" pitchFamily="34" charset="-128"/>
                <a:cs typeface="Arial Unicode MS" pitchFamily="34" charset="-128"/>
              </a:rPr>
              <a:t>Vincente</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dirty="0" err="1">
                <a:solidFill>
                  <a:schemeClr val="bg1"/>
                </a:solidFill>
                <a:latin typeface="Comic Sans MS" pitchFamily="66" charset="0"/>
                <a:ea typeface="Arial Unicode MS" pitchFamily="34" charset="-128"/>
                <a:cs typeface="Arial Unicode MS" pitchFamily="34" charset="-128"/>
              </a:rPr>
              <a:t>Vacas</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arXiv:802.1128 [</a:t>
            </a:r>
            <a:r>
              <a:rPr kumimoji="1" lang="en-US" altLang="ja-JP" sz="900" dirty="0" err="1">
                <a:solidFill>
                  <a:schemeClr val="bg1"/>
                </a:solidFill>
                <a:latin typeface="Comic Sans MS" pitchFamily="66" charset="0"/>
                <a:ea typeface="Arial Unicode MS" pitchFamily="34" charset="-128"/>
                <a:cs typeface="Arial Unicode MS" pitchFamily="34" charset="-128"/>
              </a:rPr>
              <a:t>nucl-th</a:t>
            </a:r>
            <a:r>
              <a:rPr kumimoji="1" lang="en-US" altLang="ja-JP" sz="900" dirty="0">
                <a:solidFill>
                  <a:schemeClr val="bg1"/>
                </a:solidFill>
                <a:latin typeface="Comic Sans MS" pitchFamily="66" charset="0"/>
                <a:ea typeface="Arial Unicode MS" pitchFamily="34" charset="-128"/>
                <a:cs typeface="Arial Unicode MS" pitchFamily="34" charset="-128"/>
              </a:rPr>
              <a:t>] (2008) 	- A. </a:t>
            </a:r>
            <a:r>
              <a:rPr kumimoji="1" lang="en-US" altLang="ja-JP" sz="900" dirty="0" err="1">
                <a:solidFill>
                  <a:schemeClr val="bg1"/>
                </a:solidFill>
                <a:latin typeface="Comic Sans MS" pitchFamily="66" charset="0"/>
                <a:ea typeface="Arial Unicode MS" pitchFamily="34" charset="-128"/>
                <a:cs typeface="Arial Unicode MS" pitchFamily="34" charset="-128"/>
              </a:rPr>
              <a:t>Bodek</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dirty="0" err="1">
                <a:solidFill>
                  <a:schemeClr val="bg1"/>
                </a:solidFill>
                <a:latin typeface="Comic Sans MS" pitchFamily="66" charset="0"/>
                <a:ea typeface="Arial Unicode MS" pitchFamily="34" charset="-128"/>
                <a:cs typeface="Arial Unicode MS" pitchFamily="34" charset="-128"/>
              </a:rPr>
              <a:t>arXiv</a:t>
            </a:r>
            <a:r>
              <a:rPr kumimoji="1" lang="en-US" altLang="ja-JP" sz="900" dirty="0">
                <a:solidFill>
                  <a:schemeClr val="bg1"/>
                </a:solidFill>
                <a:latin typeface="Comic Sans MS" pitchFamily="66" charset="0"/>
                <a:ea typeface="Arial Unicode MS" pitchFamily="34" charset="-128"/>
                <a:cs typeface="Arial Unicode MS" pitchFamily="34" charset="-128"/>
              </a:rPr>
              <a:t>: 0708.1827 [</a:t>
            </a:r>
            <a:r>
              <a:rPr kumimoji="1" lang="en-US" altLang="ja-JP" sz="900" dirty="0" err="1">
                <a:solidFill>
                  <a:schemeClr val="bg1"/>
                </a:solidFill>
                <a:latin typeface="Comic Sans MS" pitchFamily="66" charset="0"/>
                <a:ea typeface="Arial Unicode MS" pitchFamily="34" charset="-128"/>
                <a:cs typeface="Arial Unicode MS" pitchFamily="34" charset="-128"/>
              </a:rPr>
              <a:t>hep</a:t>
            </a:r>
            <a:r>
              <a:rPr kumimoji="1" lang="en-US" altLang="ja-JP" sz="900" dirty="0">
                <a:solidFill>
                  <a:schemeClr val="bg1"/>
                </a:solidFill>
                <a:latin typeface="Comic Sans MS" pitchFamily="66" charset="0"/>
                <a:ea typeface="Arial Unicode MS" pitchFamily="34" charset="-128"/>
                <a:cs typeface="Arial Unicode MS" pitchFamily="34" charset="-128"/>
              </a:rPr>
              <a:t>-ex] (2007)</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A. </a:t>
            </a:r>
            <a:r>
              <a:rPr kumimoji="1" lang="en-US" altLang="ja-JP" sz="900" dirty="0" err="1">
                <a:solidFill>
                  <a:schemeClr val="bg1"/>
                </a:solidFill>
                <a:latin typeface="Comic Sans MS" pitchFamily="66" charset="0"/>
                <a:ea typeface="Arial Unicode MS" pitchFamily="34" charset="-128"/>
                <a:cs typeface="Arial Unicode MS" pitchFamily="34" charset="-128"/>
              </a:rPr>
              <a:t>Bodek</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Eur. Phys. J. </a:t>
            </a:r>
            <a:r>
              <a:rPr kumimoji="1" lang="en-US" altLang="ja-JP" sz="900" b="1" dirty="0">
                <a:solidFill>
                  <a:schemeClr val="bg1"/>
                </a:solidFill>
                <a:latin typeface="Comic Sans MS" pitchFamily="66" charset="0"/>
                <a:ea typeface="Arial Unicode MS" pitchFamily="34" charset="-128"/>
                <a:cs typeface="Arial Unicode MS" pitchFamily="34" charset="-128"/>
              </a:rPr>
              <a:t>C53</a:t>
            </a:r>
            <a:r>
              <a:rPr kumimoji="1" lang="en-US" altLang="ja-JP" sz="900" dirty="0">
                <a:solidFill>
                  <a:schemeClr val="bg1"/>
                </a:solidFill>
                <a:latin typeface="Comic Sans MS" pitchFamily="66" charset="0"/>
                <a:ea typeface="Arial Unicode MS" pitchFamily="34" charset="-128"/>
                <a:cs typeface="Arial Unicode MS" pitchFamily="34" charset="-128"/>
              </a:rPr>
              <a:t>, 349 (2008)                    	- P. Lava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PRC </a:t>
            </a:r>
            <a:r>
              <a:rPr kumimoji="1" lang="en-US" altLang="ja-JP" sz="900" b="1" dirty="0">
                <a:solidFill>
                  <a:schemeClr val="bg1"/>
                </a:solidFill>
                <a:latin typeface="Comic Sans MS" pitchFamily="66" charset="0"/>
                <a:ea typeface="Arial Unicode MS" pitchFamily="34" charset="-128"/>
                <a:cs typeface="Arial Unicode MS" pitchFamily="34" charset="-128"/>
              </a:rPr>
              <a:t>73</a:t>
            </a:r>
            <a:r>
              <a:rPr kumimoji="1" lang="en-US" altLang="ja-JP" sz="900" dirty="0">
                <a:solidFill>
                  <a:schemeClr val="bg1"/>
                </a:solidFill>
                <a:latin typeface="Comic Sans MS" pitchFamily="66" charset="0"/>
                <a:ea typeface="Arial Unicode MS" pitchFamily="34" charset="-128"/>
                <a:cs typeface="Arial Unicode MS" pitchFamily="34" charset="-128"/>
              </a:rPr>
              <a:t>, 064605 (2006)</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A.M. </a:t>
            </a:r>
            <a:r>
              <a:rPr kumimoji="1" lang="en-US" altLang="ja-JP" sz="900" dirty="0" err="1">
                <a:solidFill>
                  <a:schemeClr val="bg1"/>
                </a:solidFill>
                <a:latin typeface="Comic Sans MS" pitchFamily="66" charset="0"/>
                <a:ea typeface="Arial Unicode MS" pitchFamily="34" charset="-128"/>
                <a:cs typeface="Arial Unicode MS" pitchFamily="34" charset="-128"/>
              </a:rPr>
              <a:t>Ankowski</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AIP Conf. Proc.</a:t>
            </a:r>
            <a:r>
              <a:rPr kumimoji="1" lang="en-US" altLang="ja-JP" sz="900" b="1" dirty="0">
                <a:solidFill>
                  <a:schemeClr val="bg1"/>
                </a:solidFill>
                <a:latin typeface="Comic Sans MS" pitchFamily="66" charset="0"/>
                <a:ea typeface="Arial Unicode MS" pitchFamily="34" charset="-128"/>
                <a:cs typeface="Arial Unicode MS" pitchFamily="34" charset="-128"/>
              </a:rPr>
              <a:t> 967</a:t>
            </a:r>
            <a:r>
              <a:rPr kumimoji="1" lang="en-US" altLang="ja-JP" sz="900" dirty="0">
                <a:solidFill>
                  <a:schemeClr val="bg1"/>
                </a:solidFill>
                <a:latin typeface="Comic Sans MS" pitchFamily="66" charset="0"/>
                <a:ea typeface="Arial Unicode MS" pitchFamily="34" charset="-128"/>
                <a:cs typeface="Arial Unicode MS" pitchFamily="34" charset="-128"/>
              </a:rPr>
              <a:t>, 106 (2007)         	- O. </a:t>
            </a:r>
            <a:r>
              <a:rPr kumimoji="1" lang="en-US" altLang="ja-JP" sz="900" dirty="0" err="1">
                <a:solidFill>
                  <a:schemeClr val="bg1"/>
                </a:solidFill>
                <a:latin typeface="Comic Sans MS" pitchFamily="66" charset="0"/>
                <a:ea typeface="Arial Unicode MS" pitchFamily="34" charset="-128"/>
                <a:cs typeface="Arial Unicode MS" pitchFamily="34" charset="-128"/>
              </a:rPr>
              <a:t>Benhar</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dirty="0" err="1">
                <a:solidFill>
                  <a:schemeClr val="bg1"/>
                </a:solidFill>
                <a:latin typeface="Comic Sans MS" pitchFamily="66" charset="0"/>
                <a:ea typeface="Arial Unicode MS" pitchFamily="34" charset="-128"/>
                <a:cs typeface="Arial Unicode MS" pitchFamily="34" charset="-128"/>
              </a:rPr>
              <a:t>nucl</a:t>
            </a:r>
            <a:r>
              <a:rPr kumimoji="1" lang="en-US" altLang="ja-JP" sz="900" dirty="0">
                <a:solidFill>
                  <a:schemeClr val="bg1"/>
                </a:solidFill>
                <a:latin typeface="Comic Sans MS" pitchFamily="66" charset="0"/>
                <a:ea typeface="Arial Unicode MS" pitchFamily="34" charset="-128"/>
                <a:cs typeface="Arial Unicode MS" pitchFamily="34" charset="-128"/>
              </a:rPr>
              <a:t>-ex/0603029 (2006)</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A.V. </a:t>
            </a:r>
            <a:r>
              <a:rPr kumimoji="1" lang="en-US" altLang="ja-JP" sz="900" dirty="0" err="1">
                <a:solidFill>
                  <a:schemeClr val="bg1"/>
                </a:solidFill>
                <a:latin typeface="Comic Sans MS" pitchFamily="66" charset="0"/>
                <a:ea typeface="Arial Unicode MS" pitchFamily="34" charset="-128"/>
                <a:cs typeface="Arial Unicode MS" pitchFamily="34" charset="-128"/>
              </a:rPr>
              <a:t>Butkevich</a:t>
            </a:r>
            <a:r>
              <a:rPr kumimoji="1" lang="en-US" altLang="ja-JP" sz="900" dirty="0">
                <a:solidFill>
                  <a:schemeClr val="bg1"/>
                </a:solidFill>
                <a:latin typeface="Comic Sans MS" pitchFamily="66" charset="0"/>
                <a:ea typeface="Arial Unicode MS" pitchFamily="34" charset="-128"/>
                <a:cs typeface="Arial Unicode MS" pitchFamily="34" charset="-128"/>
              </a:rPr>
              <a:t>, S.A. </a:t>
            </a:r>
            <a:r>
              <a:rPr kumimoji="1" lang="en-US" altLang="ja-JP" sz="900" dirty="0" err="1">
                <a:solidFill>
                  <a:schemeClr val="bg1"/>
                </a:solidFill>
                <a:latin typeface="Comic Sans MS" pitchFamily="66" charset="0"/>
                <a:ea typeface="Arial Unicode MS" pitchFamily="34" charset="-128"/>
                <a:cs typeface="Arial Unicode MS" pitchFamily="34" charset="-128"/>
              </a:rPr>
              <a:t>Kulagin</a:t>
            </a:r>
            <a:r>
              <a:rPr kumimoji="1" lang="en-US" altLang="ja-JP" sz="900" dirty="0">
                <a:solidFill>
                  <a:schemeClr val="bg1"/>
                </a:solidFill>
                <a:latin typeface="Comic Sans MS" pitchFamily="66" charset="0"/>
                <a:ea typeface="Arial Unicode MS" pitchFamily="34" charset="-128"/>
                <a:cs typeface="Arial Unicode MS" pitchFamily="34" charset="-128"/>
              </a:rPr>
              <a:t>, arXiv:0711.3223 [</a:t>
            </a:r>
            <a:r>
              <a:rPr kumimoji="1" lang="en-US" altLang="ja-JP" sz="900" dirty="0" err="1">
                <a:solidFill>
                  <a:schemeClr val="bg1"/>
                </a:solidFill>
                <a:latin typeface="Comic Sans MS" pitchFamily="66" charset="0"/>
                <a:ea typeface="Arial Unicode MS" pitchFamily="34" charset="-128"/>
                <a:cs typeface="Arial Unicode MS" pitchFamily="34" charset="-128"/>
              </a:rPr>
              <a:t>nucl-th</a:t>
            </a:r>
            <a:r>
              <a:rPr kumimoji="1" lang="en-US" altLang="ja-JP" sz="900" dirty="0">
                <a:solidFill>
                  <a:schemeClr val="bg1"/>
                </a:solidFill>
                <a:latin typeface="Comic Sans MS" pitchFamily="66" charset="0"/>
                <a:ea typeface="Arial Unicode MS" pitchFamily="34" charset="-128"/>
                <a:cs typeface="Arial Unicode MS" pitchFamily="34" charset="-128"/>
              </a:rPr>
              <a:t>] (2007)   	- R. Bradford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dirty="0" err="1">
                <a:solidFill>
                  <a:schemeClr val="bg1"/>
                </a:solidFill>
                <a:latin typeface="Comic Sans MS" pitchFamily="66" charset="0"/>
                <a:ea typeface="Arial Unicode MS" pitchFamily="34" charset="-128"/>
                <a:cs typeface="Arial Unicode MS" pitchFamily="34" charset="-128"/>
              </a:rPr>
              <a:t>hep</a:t>
            </a:r>
            <a:r>
              <a:rPr kumimoji="1" lang="en-US" altLang="ja-JP" sz="900" dirty="0">
                <a:solidFill>
                  <a:schemeClr val="bg1"/>
                </a:solidFill>
                <a:latin typeface="Comic Sans MS" pitchFamily="66" charset="0"/>
                <a:ea typeface="Arial Unicode MS" pitchFamily="34" charset="-128"/>
                <a:cs typeface="Arial Unicode MS" pitchFamily="34" charset="-128"/>
              </a:rPr>
              <a:t>-ex/0602017 (2006)</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J.E. </a:t>
            </a:r>
            <a:r>
              <a:rPr kumimoji="1" lang="en-US" altLang="ja-JP" sz="900" dirty="0" err="1">
                <a:solidFill>
                  <a:schemeClr val="bg1"/>
                </a:solidFill>
                <a:latin typeface="Comic Sans MS" pitchFamily="66" charset="0"/>
                <a:ea typeface="Arial Unicode MS" pitchFamily="34" charset="-128"/>
                <a:cs typeface="Arial Unicode MS" pitchFamily="34" charset="-128"/>
              </a:rPr>
              <a:t>Amaro</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arXiv:0710.5884 [</a:t>
            </a:r>
            <a:r>
              <a:rPr kumimoji="1" lang="en-US" altLang="ja-JP" sz="900" dirty="0" err="1">
                <a:solidFill>
                  <a:schemeClr val="bg1"/>
                </a:solidFill>
                <a:latin typeface="Comic Sans MS" pitchFamily="66" charset="0"/>
                <a:ea typeface="Arial Unicode MS" pitchFamily="34" charset="-128"/>
                <a:cs typeface="Arial Unicode MS" pitchFamily="34" charset="-128"/>
              </a:rPr>
              <a:t>nucl-th</a:t>
            </a:r>
            <a:r>
              <a:rPr kumimoji="1" lang="en-US" altLang="ja-JP" sz="900" dirty="0">
                <a:solidFill>
                  <a:schemeClr val="bg1"/>
                </a:solidFill>
                <a:latin typeface="Comic Sans MS" pitchFamily="66" charset="0"/>
                <a:ea typeface="Arial Unicode MS" pitchFamily="34" charset="-128"/>
                <a:cs typeface="Arial Unicode MS" pitchFamily="34" charset="-128"/>
              </a:rPr>
              <a:t>] (2007)	- K.S. </a:t>
            </a:r>
            <a:r>
              <a:rPr kumimoji="1" lang="en-US" altLang="ja-JP" sz="900" dirty="0" err="1">
                <a:solidFill>
                  <a:schemeClr val="bg1"/>
                </a:solidFill>
                <a:latin typeface="Comic Sans MS" pitchFamily="66" charset="0"/>
                <a:ea typeface="Arial Unicode MS" pitchFamily="34" charset="-128"/>
                <a:cs typeface="Arial Unicode MS" pitchFamily="34" charset="-128"/>
              </a:rPr>
              <a:t>Kuzmin</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dirty="0" err="1">
                <a:solidFill>
                  <a:schemeClr val="bg1"/>
                </a:solidFill>
                <a:latin typeface="Comic Sans MS" pitchFamily="66" charset="0"/>
                <a:ea typeface="Arial Unicode MS" pitchFamily="34" charset="-128"/>
                <a:cs typeface="Arial Unicode MS" pitchFamily="34" charset="-128"/>
              </a:rPr>
              <a:t>Acta</a:t>
            </a:r>
            <a:r>
              <a:rPr kumimoji="1" lang="en-US" altLang="ja-JP" sz="900" dirty="0">
                <a:solidFill>
                  <a:schemeClr val="bg1"/>
                </a:solidFill>
                <a:latin typeface="Comic Sans MS" pitchFamily="66" charset="0"/>
                <a:ea typeface="Arial Unicode MS" pitchFamily="34" charset="-128"/>
                <a:cs typeface="Arial Unicode MS" pitchFamily="34" charset="-128"/>
              </a:rPr>
              <a:t> Phys. </a:t>
            </a:r>
            <a:r>
              <a:rPr kumimoji="1" lang="en-US" altLang="ja-JP" sz="900" dirty="0" err="1">
                <a:solidFill>
                  <a:schemeClr val="bg1"/>
                </a:solidFill>
                <a:latin typeface="Comic Sans MS" pitchFamily="66" charset="0"/>
                <a:ea typeface="Arial Unicode MS" pitchFamily="34" charset="-128"/>
                <a:cs typeface="Arial Unicode MS" pitchFamily="34" charset="-128"/>
              </a:rPr>
              <a:t>Polon</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b="1" dirty="0">
                <a:solidFill>
                  <a:schemeClr val="bg1"/>
                </a:solidFill>
                <a:latin typeface="Comic Sans MS" pitchFamily="66" charset="0"/>
                <a:ea typeface="Arial Unicode MS" pitchFamily="34" charset="-128"/>
                <a:cs typeface="Arial Unicode MS" pitchFamily="34" charset="-128"/>
              </a:rPr>
              <a:t>B37</a:t>
            </a:r>
            <a:r>
              <a:rPr kumimoji="1" lang="en-US" altLang="ja-JP" sz="900" dirty="0">
                <a:solidFill>
                  <a:schemeClr val="bg1"/>
                </a:solidFill>
                <a:latin typeface="Comic Sans MS" pitchFamily="66" charset="0"/>
                <a:ea typeface="Arial Unicode MS" pitchFamily="34" charset="-128"/>
                <a:cs typeface="Arial Unicode MS" pitchFamily="34" charset="-128"/>
              </a:rPr>
              <a:t>, 2337 (2006)</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A.N. </a:t>
            </a:r>
            <a:r>
              <a:rPr kumimoji="1" lang="en-US" altLang="ja-JP" sz="900" dirty="0" err="1">
                <a:solidFill>
                  <a:schemeClr val="bg1"/>
                </a:solidFill>
                <a:latin typeface="Comic Sans MS" pitchFamily="66" charset="0"/>
                <a:ea typeface="Arial Unicode MS" pitchFamily="34" charset="-128"/>
                <a:cs typeface="Arial Unicode MS" pitchFamily="34" charset="-128"/>
              </a:rPr>
              <a:t>Anatov</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Phys. Rev. </a:t>
            </a:r>
            <a:r>
              <a:rPr kumimoji="1" lang="en-US" altLang="ja-JP" sz="900" b="1" dirty="0">
                <a:solidFill>
                  <a:schemeClr val="bg1"/>
                </a:solidFill>
                <a:latin typeface="Comic Sans MS" pitchFamily="66" charset="0"/>
                <a:ea typeface="Arial Unicode MS" pitchFamily="34" charset="-128"/>
                <a:cs typeface="Arial Unicode MS" pitchFamily="34" charset="-128"/>
              </a:rPr>
              <a:t>C75</a:t>
            </a:r>
            <a:r>
              <a:rPr kumimoji="1" lang="en-US" altLang="ja-JP" sz="900" dirty="0">
                <a:solidFill>
                  <a:schemeClr val="bg1"/>
                </a:solidFill>
                <a:latin typeface="Comic Sans MS" pitchFamily="66" charset="0"/>
                <a:ea typeface="Arial Unicode MS" pitchFamily="34" charset="-128"/>
                <a:cs typeface="Arial Unicode MS" pitchFamily="34" charset="-128"/>
              </a:rPr>
              <a:t>, 064617 (2007)                	- J. Nieves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Phys. Rev. </a:t>
            </a:r>
            <a:r>
              <a:rPr kumimoji="1" lang="en-US" altLang="ja-JP" sz="900" b="1" dirty="0">
                <a:solidFill>
                  <a:schemeClr val="bg1"/>
                </a:solidFill>
                <a:latin typeface="Comic Sans MS" pitchFamily="66" charset="0"/>
                <a:ea typeface="Arial Unicode MS" pitchFamily="34" charset="-128"/>
                <a:cs typeface="Arial Unicode MS" pitchFamily="34" charset="-128"/>
              </a:rPr>
              <a:t>C73</a:t>
            </a:r>
            <a:r>
              <a:rPr kumimoji="1" lang="en-US" altLang="ja-JP" sz="900" dirty="0">
                <a:solidFill>
                  <a:schemeClr val="bg1"/>
                </a:solidFill>
                <a:latin typeface="Comic Sans MS" pitchFamily="66" charset="0"/>
                <a:ea typeface="Arial Unicode MS" pitchFamily="34" charset="-128"/>
                <a:cs typeface="Arial Unicode MS" pitchFamily="34" charset="-128"/>
              </a:rPr>
              <a:t>, 025504 (2006)</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T.W. Donnelly, Eur. Phys. J. </a:t>
            </a:r>
            <a:r>
              <a:rPr kumimoji="1" lang="en-US" altLang="ja-JP" sz="900" b="1" dirty="0">
                <a:solidFill>
                  <a:schemeClr val="bg1"/>
                </a:solidFill>
                <a:latin typeface="Comic Sans MS" pitchFamily="66" charset="0"/>
                <a:ea typeface="Arial Unicode MS" pitchFamily="34" charset="-128"/>
                <a:cs typeface="Arial Unicode MS" pitchFamily="34" charset="-128"/>
              </a:rPr>
              <a:t>A21</a:t>
            </a:r>
            <a:r>
              <a:rPr kumimoji="1" lang="en-US" altLang="ja-JP" sz="900" dirty="0">
                <a:solidFill>
                  <a:schemeClr val="bg1"/>
                </a:solidFill>
                <a:latin typeface="Comic Sans MS" pitchFamily="66" charset="0"/>
                <a:ea typeface="Arial Unicode MS" pitchFamily="34" charset="-128"/>
                <a:cs typeface="Arial Unicode MS" pitchFamily="34" charset="-128"/>
              </a:rPr>
              <a:t>, 409 (2007)	- M.C. Martinez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PRC </a:t>
            </a:r>
            <a:r>
              <a:rPr kumimoji="1" lang="en-US" altLang="ja-JP" sz="900" b="1" dirty="0">
                <a:solidFill>
                  <a:schemeClr val="bg1"/>
                </a:solidFill>
                <a:latin typeface="Comic Sans MS" pitchFamily="66" charset="0"/>
                <a:ea typeface="Arial Unicode MS" pitchFamily="34" charset="-128"/>
                <a:cs typeface="Arial Unicode MS" pitchFamily="34" charset="-128"/>
              </a:rPr>
              <a:t>73</a:t>
            </a:r>
            <a:r>
              <a:rPr kumimoji="1" lang="en-US" altLang="ja-JP" sz="900" dirty="0">
                <a:solidFill>
                  <a:schemeClr val="bg1"/>
                </a:solidFill>
                <a:latin typeface="Comic Sans MS" pitchFamily="66" charset="0"/>
                <a:ea typeface="Arial Unicode MS" pitchFamily="34" charset="-128"/>
                <a:cs typeface="Arial Unicode MS" pitchFamily="34" charset="-128"/>
              </a:rPr>
              <a:t>, 024607 (2006) </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T. </a:t>
            </a:r>
            <a:r>
              <a:rPr kumimoji="1" lang="en-US" altLang="ja-JP" sz="900" dirty="0" err="1">
                <a:solidFill>
                  <a:schemeClr val="bg1"/>
                </a:solidFill>
                <a:latin typeface="Comic Sans MS" pitchFamily="66" charset="0"/>
                <a:ea typeface="Arial Unicode MS" pitchFamily="34" charset="-128"/>
                <a:cs typeface="Arial Unicode MS" pitchFamily="34" charset="-128"/>
              </a:rPr>
              <a:t>Nasu</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AIP Conf. Proc. </a:t>
            </a:r>
            <a:r>
              <a:rPr kumimoji="1" lang="en-US" altLang="ja-JP" sz="900" b="1" dirty="0">
                <a:solidFill>
                  <a:schemeClr val="bg1"/>
                </a:solidFill>
                <a:latin typeface="Comic Sans MS" pitchFamily="66" charset="0"/>
                <a:ea typeface="Arial Unicode MS" pitchFamily="34" charset="-128"/>
                <a:cs typeface="Arial Unicode MS" pitchFamily="34" charset="-128"/>
              </a:rPr>
              <a:t>967</a:t>
            </a:r>
            <a:r>
              <a:rPr kumimoji="1" lang="en-US" altLang="ja-JP" sz="900" dirty="0">
                <a:solidFill>
                  <a:schemeClr val="bg1"/>
                </a:solidFill>
                <a:latin typeface="Comic Sans MS" pitchFamily="66" charset="0"/>
                <a:ea typeface="Arial Unicode MS" pitchFamily="34" charset="-128"/>
                <a:cs typeface="Arial Unicode MS" pitchFamily="34" charset="-128"/>
              </a:rPr>
              <a:t>, 187 (2007)   	- A. </a:t>
            </a:r>
            <a:r>
              <a:rPr kumimoji="1" lang="en-US" altLang="ja-JP" sz="900" dirty="0" err="1">
                <a:solidFill>
                  <a:schemeClr val="bg1"/>
                </a:solidFill>
                <a:latin typeface="Comic Sans MS" pitchFamily="66" charset="0"/>
                <a:ea typeface="Arial Unicode MS" pitchFamily="34" charset="-128"/>
                <a:cs typeface="Arial Unicode MS" pitchFamily="34" charset="-128"/>
              </a:rPr>
              <a:t>Meucci</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dirty="0" err="1">
                <a:solidFill>
                  <a:schemeClr val="bg1"/>
                </a:solidFill>
                <a:latin typeface="Comic Sans MS" pitchFamily="66" charset="0"/>
                <a:ea typeface="Arial Unicode MS" pitchFamily="34" charset="-128"/>
                <a:cs typeface="Arial Unicode MS" pitchFamily="34" charset="-128"/>
              </a:rPr>
              <a:t>Acta</a:t>
            </a:r>
            <a:r>
              <a:rPr kumimoji="1" lang="en-US" altLang="ja-JP" sz="900" dirty="0">
                <a:solidFill>
                  <a:schemeClr val="bg1"/>
                </a:solidFill>
                <a:latin typeface="Comic Sans MS" pitchFamily="66" charset="0"/>
                <a:ea typeface="Arial Unicode MS" pitchFamily="34" charset="-128"/>
                <a:cs typeface="Arial Unicode MS" pitchFamily="34" charset="-128"/>
              </a:rPr>
              <a:t> Phys. </a:t>
            </a:r>
            <a:r>
              <a:rPr kumimoji="1" lang="en-US" altLang="ja-JP" sz="900" dirty="0" err="1">
                <a:solidFill>
                  <a:schemeClr val="bg1"/>
                </a:solidFill>
                <a:latin typeface="Comic Sans MS" pitchFamily="66" charset="0"/>
                <a:ea typeface="Arial Unicode MS" pitchFamily="34" charset="-128"/>
                <a:cs typeface="Arial Unicode MS" pitchFamily="34" charset="-128"/>
              </a:rPr>
              <a:t>Polon</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b="1" dirty="0">
                <a:solidFill>
                  <a:schemeClr val="bg1"/>
                </a:solidFill>
                <a:latin typeface="Comic Sans MS" pitchFamily="66" charset="0"/>
                <a:ea typeface="Arial Unicode MS" pitchFamily="34" charset="-128"/>
                <a:cs typeface="Arial Unicode MS" pitchFamily="34" charset="-128"/>
              </a:rPr>
              <a:t>B27</a:t>
            </a:r>
            <a:r>
              <a:rPr kumimoji="1" lang="en-US" altLang="ja-JP" sz="900" dirty="0">
                <a:solidFill>
                  <a:schemeClr val="bg1"/>
                </a:solidFill>
                <a:latin typeface="Comic Sans MS" pitchFamily="66" charset="0"/>
                <a:ea typeface="Arial Unicode MS" pitchFamily="34" charset="-128"/>
                <a:cs typeface="Arial Unicode MS" pitchFamily="34" charset="-128"/>
              </a:rPr>
              <a:t>, 2279 (2006)</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N. </a:t>
            </a:r>
            <a:r>
              <a:rPr kumimoji="1" lang="en-US" altLang="ja-JP" sz="900" dirty="0" err="1">
                <a:solidFill>
                  <a:schemeClr val="bg1"/>
                </a:solidFill>
                <a:latin typeface="Comic Sans MS" pitchFamily="66" charset="0"/>
                <a:ea typeface="Arial Unicode MS" pitchFamily="34" charset="-128"/>
                <a:cs typeface="Arial Unicode MS" pitchFamily="34" charset="-128"/>
              </a:rPr>
              <a:t>Jacjowicz</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AIP Conf. Proc. </a:t>
            </a:r>
            <a:r>
              <a:rPr kumimoji="1" lang="en-US" altLang="ja-JP" sz="900" b="1" dirty="0">
                <a:solidFill>
                  <a:schemeClr val="bg1"/>
                </a:solidFill>
                <a:latin typeface="Comic Sans MS" pitchFamily="66" charset="0"/>
                <a:ea typeface="Arial Unicode MS" pitchFamily="34" charset="-128"/>
                <a:cs typeface="Arial Unicode MS" pitchFamily="34" charset="-128"/>
              </a:rPr>
              <a:t>967</a:t>
            </a:r>
            <a:r>
              <a:rPr kumimoji="1" lang="en-US" altLang="ja-JP" sz="900" dirty="0">
                <a:solidFill>
                  <a:schemeClr val="bg1"/>
                </a:solidFill>
                <a:latin typeface="Comic Sans MS" pitchFamily="66" charset="0"/>
                <a:ea typeface="Arial Unicode MS" pitchFamily="34" charset="-128"/>
                <a:cs typeface="Arial Unicode MS" pitchFamily="34" charset="-128"/>
              </a:rPr>
              <a:t>, 292 (2007)  	- C. </a:t>
            </a:r>
            <a:r>
              <a:rPr kumimoji="1" lang="en-US" altLang="ja-JP" sz="900" dirty="0" err="1">
                <a:solidFill>
                  <a:schemeClr val="bg1"/>
                </a:solidFill>
                <a:latin typeface="Comic Sans MS" pitchFamily="66" charset="0"/>
                <a:ea typeface="Arial Unicode MS" pitchFamily="34" charset="-128"/>
                <a:cs typeface="Arial Unicode MS" pitchFamily="34" charset="-128"/>
              </a:rPr>
              <a:t>Giusti</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dirty="0" err="1">
                <a:solidFill>
                  <a:schemeClr val="bg1"/>
                </a:solidFill>
                <a:latin typeface="Comic Sans MS" pitchFamily="66" charset="0"/>
                <a:ea typeface="Arial Unicode MS" pitchFamily="34" charset="-128"/>
                <a:cs typeface="Arial Unicode MS" pitchFamily="34" charset="-128"/>
              </a:rPr>
              <a:t>nucl-th</a:t>
            </a:r>
            <a:r>
              <a:rPr kumimoji="1" lang="en-US" altLang="ja-JP" sz="900" dirty="0">
                <a:solidFill>
                  <a:schemeClr val="bg1"/>
                </a:solidFill>
                <a:latin typeface="Comic Sans MS" pitchFamily="66" charset="0"/>
                <a:ea typeface="Arial Unicode MS" pitchFamily="34" charset="-128"/>
                <a:cs typeface="Arial Unicode MS" pitchFamily="34" charset="-128"/>
              </a:rPr>
              <a:t>/0607037 (2006)</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K.S. Kim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J. Phys. </a:t>
            </a:r>
            <a:r>
              <a:rPr kumimoji="1" lang="en-US" altLang="ja-JP" sz="900" b="1" dirty="0">
                <a:solidFill>
                  <a:schemeClr val="bg1"/>
                </a:solidFill>
                <a:latin typeface="Comic Sans MS" pitchFamily="66" charset="0"/>
                <a:ea typeface="Arial Unicode MS" pitchFamily="34" charset="-128"/>
                <a:cs typeface="Arial Unicode MS" pitchFamily="34" charset="-128"/>
              </a:rPr>
              <a:t>G34</a:t>
            </a:r>
            <a:r>
              <a:rPr kumimoji="1" lang="en-US" altLang="ja-JP" sz="900" dirty="0">
                <a:solidFill>
                  <a:schemeClr val="bg1"/>
                </a:solidFill>
                <a:latin typeface="Comic Sans MS" pitchFamily="66" charset="0"/>
                <a:ea typeface="Arial Unicode MS" pitchFamily="34" charset="-128"/>
                <a:cs typeface="Arial Unicode MS" pitchFamily="34" charset="-128"/>
              </a:rPr>
              <a:t>, 2643 (2007)	- N. </a:t>
            </a:r>
            <a:r>
              <a:rPr kumimoji="1" lang="en-US" altLang="ja-JP" sz="900" dirty="0" err="1">
                <a:solidFill>
                  <a:schemeClr val="bg1"/>
                </a:solidFill>
                <a:latin typeface="Comic Sans MS" pitchFamily="66" charset="0"/>
                <a:ea typeface="Arial Unicode MS" pitchFamily="34" charset="-128"/>
                <a:cs typeface="Arial Unicode MS" pitchFamily="34" charset="-128"/>
              </a:rPr>
              <a:t>Jachowicz</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NP. Proc. Suppl. </a:t>
            </a:r>
            <a:r>
              <a:rPr kumimoji="1" lang="en-US" altLang="ja-JP" sz="900" b="1" dirty="0">
                <a:solidFill>
                  <a:schemeClr val="bg1"/>
                </a:solidFill>
                <a:latin typeface="Comic Sans MS" pitchFamily="66" charset="0"/>
                <a:ea typeface="Arial Unicode MS" pitchFamily="34" charset="-128"/>
                <a:cs typeface="Arial Unicode MS" pitchFamily="34" charset="-128"/>
              </a:rPr>
              <a:t>155</a:t>
            </a:r>
            <a:r>
              <a:rPr kumimoji="1" lang="en-US" altLang="ja-JP" sz="900" dirty="0">
                <a:solidFill>
                  <a:schemeClr val="bg1"/>
                </a:solidFill>
                <a:latin typeface="Comic Sans MS" pitchFamily="66" charset="0"/>
                <a:ea typeface="Arial Unicode MS" pitchFamily="34" charset="-128"/>
                <a:cs typeface="Arial Unicode MS" pitchFamily="34" charset="-128"/>
              </a:rPr>
              <a:t>, 260 (2006) </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J.A. Caballero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dirty="0" err="1">
                <a:solidFill>
                  <a:schemeClr val="bg1"/>
                </a:solidFill>
                <a:latin typeface="Comic Sans MS" pitchFamily="66" charset="0"/>
                <a:ea typeface="Arial Unicode MS" pitchFamily="34" charset="-128"/>
                <a:cs typeface="Arial Unicode MS" pitchFamily="34" charset="-128"/>
              </a:rPr>
              <a:t>nucl-th</a:t>
            </a:r>
            <a:r>
              <a:rPr kumimoji="1" lang="en-US" altLang="ja-JP" sz="900" dirty="0">
                <a:solidFill>
                  <a:schemeClr val="bg1"/>
                </a:solidFill>
                <a:latin typeface="Comic Sans MS" pitchFamily="66" charset="0"/>
                <a:ea typeface="Arial Unicode MS" pitchFamily="34" charset="-128"/>
                <a:cs typeface="Arial Unicode MS" pitchFamily="34" charset="-128"/>
              </a:rPr>
              <a:t>/0705.1429 (2007)         	- G. Co, ActaPhys.Polon.</a:t>
            </a:r>
            <a:r>
              <a:rPr kumimoji="1" lang="en-US" altLang="ja-JP" sz="900" b="1" dirty="0">
                <a:solidFill>
                  <a:schemeClr val="bg1"/>
                </a:solidFill>
                <a:latin typeface="Comic Sans MS" pitchFamily="66" charset="0"/>
                <a:ea typeface="Arial Unicode MS" pitchFamily="34" charset="-128"/>
                <a:cs typeface="Arial Unicode MS" pitchFamily="34" charset="-128"/>
              </a:rPr>
              <a:t>B37</a:t>
            </a:r>
            <a:r>
              <a:rPr kumimoji="1" lang="en-US" altLang="ja-JP" sz="900" dirty="0">
                <a:solidFill>
                  <a:schemeClr val="bg1"/>
                </a:solidFill>
                <a:latin typeface="Comic Sans MS" pitchFamily="66" charset="0"/>
                <a:ea typeface="Arial Unicode MS" pitchFamily="34" charset="-128"/>
                <a:cs typeface="Arial Unicode MS" pitchFamily="34" charset="-128"/>
              </a:rPr>
              <a:t>, 2235 (2006)</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M. Martini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Phys. Rev. </a:t>
            </a:r>
            <a:r>
              <a:rPr kumimoji="1" lang="en-US" altLang="ja-JP" sz="900" b="1" dirty="0">
                <a:solidFill>
                  <a:schemeClr val="bg1"/>
                </a:solidFill>
                <a:latin typeface="Comic Sans MS" pitchFamily="66" charset="0"/>
                <a:ea typeface="Arial Unicode MS" pitchFamily="34" charset="-128"/>
                <a:cs typeface="Arial Unicode MS" pitchFamily="34" charset="-128"/>
              </a:rPr>
              <a:t>C75</a:t>
            </a:r>
            <a:r>
              <a:rPr kumimoji="1" lang="en-US" altLang="ja-JP" sz="900" dirty="0">
                <a:solidFill>
                  <a:schemeClr val="bg1"/>
                </a:solidFill>
                <a:latin typeface="Comic Sans MS" pitchFamily="66" charset="0"/>
                <a:ea typeface="Arial Unicode MS" pitchFamily="34" charset="-128"/>
                <a:cs typeface="Arial Unicode MS" pitchFamily="34" charset="-128"/>
              </a:rPr>
              <a:t>, 034604 (2007)	- M. </a:t>
            </a:r>
            <a:r>
              <a:rPr kumimoji="1" lang="en-US" altLang="ja-JP" sz="900" dirty="0" err="1">
                <a:solidFill>
                  <a:schemeClr val="bg1"/>
                </a:solidFill>
                <a:latin typeface="Comic Sans MS" pitchFamily="66" charset="0"/>
                <a:ea typeface="Arial Unicode MS" pitchFamily="34" charset="-128"/>
                <a:cs typeface="Arial Unicode MS" pitchFamily="34" charset="-128"/>
              </a:rPr>
              <a:t>Valverde</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Phys. </a:t>
            </a:r>
            <a:r>
              <a:rPr kumimoji="1" lang="en-US" altLang="ja-JP" sz="900" dirty="0" err="1">
                <a:solidFill>
                  <a:schemeClr val="bg1"/>
                </a:solidFill>
                <a:latin typeface="Comic Sans MS" pitchFamily="66" charset="0"/>
                <a:ea typeface="Arial Unicode MS" pitchFamily="34" charset="-128"/>
                <a:cs typeface="Arial Unicode MS" pitchFamily="34" charset="-128"/>
              </a:rPr>
              <a:t>Lett</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b="1" dirty="0">
                <a:solidFill>
                  <a:schemeClr val="bg1"/>
                </a:solidFill>
                <a:latin typeface="Comic Sans MS" pitchFamily="66" charset="0"/>
                <a:ea typeface="Arial Unicode MS" pitchFamily="34" charset="-128"/>
                <a:cs typeface="Arial Unicode MS" pitchFamily="34" charset="-128"/>
              </a:rPr>
              <a:t>B642</a:t>
            </a:r>
            <a:r>
              <a:rPr kumimoji="1" lang="en-US" altLang="ja-JP" sz="900" dirty="0">
                <a:solidFill>
                  <a:schemeClr val="bg1"/>
                </a:solidFill>
                <a:latin typeface="Comic Sans MS" pitchFamily="66" charset="0"/>
                <a:ea typeface="Arial Unicode MS" pitchFamily="34" charset="-128"/>
                <a:cs typeface="Arial Unicode MS" pitchFamily="34" charset="-128"/>
              </a:rPr>
              <a:t>, 218 (2006</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E. Hernandez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Phys. </a:t>
            </a:r>
            <a:r>
              <a:rPr kumimoji="1" lang="en-US" altLang="ja-JP" sz="900" dirty="0" err="1">
                <a:solidFill>
                  <a:schemeClr val="bg1"/>
                </a:solidFill>
                <a:latin typeface="Comic Sans MS" pitchFamily="66" charset="0"/>
                <a:ea typeface="Arial Unicode MS" pitchFamily="34" charset="-128"/>
                <a:cs typeface="Arial Unicode MS" pitchFamily="34" charset="-128"/>
              </a:rPr>
              <a:t>Lett</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b="1" dirty="0">
                <a:solidFill>
                  <a:schemeClr val="bg1"/>
                </a:solidFill>
                <a:latin typeface="Comic Sans MS" pitchFamily="66" charset="0"/>
                <a:ea typeface="Arial Unicode MS" pitchFamily="34" charset="-128"/>
                <a:cs typeface="Arial Unicode MS" pitchFamily="34" charset="-128"/>
              </a:rPr>
              <a:t>B647</a:t>
            </a:r>
            <a:r>
              <a:rPr kumimoji="1" lang="en-US" altLang="ja-JP" sz="900" dirty="0">
                <a:solidFill>
                  <a:schemeClr val="bg1"/>
                </a:solidFill>
                <a:latin typeface="Comic Sans MS" pitchFamily="66" charset="0"/>
                <a:ea typeface="Arial Unicode MS" pitchFamily="34" charset="-128"/>
                <a:cs typeface="Arial Unicode MS" pitchFamily="34" charset="-128"/>
              </a:rPr>
              <a:t>, 452 (2007)                      	- M. </a:t>
            </a:r>
            <a:r>
              <a:rPr kumimoji="1" lang="en-US" altLang="ja-JP" sz="900" dirty="0" err="1">
                <a:solidFill>
                  <a:schemeClr val="bg1"/>
                </a:solidFill>
                <a:latin typeface="Comic Sans MS" pitchFamily="66" charset="0"/>
                <a:ea typeface="Arial Unicode MS" pitchFamily="34" charset="-128"/>
                <a:cs typeface="Arial Unicode MS" pitchFamily="34" charset="-128"/>
              </a:rPr>
              <a:t>Valverde</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Phys. </a:t>
            </a:r>
            <a:r>
              <a:rPr kumimoji="1" lang="en-US" altLang="ja-JP" sz="900" dirty="0" err="1">
                <a:solidFill>
                  <a:schemeClr val="bg1"/>
                </a:solidFill>
                <a:latin typeface="Comic Sans MS" pitchFamily="66" charset="0"/>
                <a:ea typeface="Arial Unicode MS" pitchFamily="34" charset="-128"/>
                <a:cs typeface="Arial Unicode MS" pitchFamily="34" charset="-128"/>
              </a:rPr>
              <a:t>Lett</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b="1" dirty="0">
                <a:solidFill>
                  <a:schemeClr val="bg1"/>
                </a:solidFill>
                <a:latin typeface="Comic Sans MS" pitchFamily="66" charset="0"/>
                <a:ea typeface="Arial Unicode MS" pitchFamily="34" charset="-128"/>
                <a:cs typeface="Arial Unicode MS" pitchFamily="34" charset="-128"/>
              </a:rPr>
              <a:t>B638</a:t>
            </a:r>
            <a:r>
              <a:rPr kumimoji="1" lang="en-US" altLang="ja-JP" sz="900" dirty="0">
                <a:solidFill>
                  <a:schemeClr val="bg1"/>
                </a:solidFill>
                <a:latin typeface="Comic Sans MS" pitchFamily="66" charset="0"/>
                <a:ea typeface="Arial Unicode MS" pitchFamily="34" charset="-128"/>
                <a:cs typeface="Arial Unicode MS" pitchFamily="34" charset="-128"/>
              </a:rPr>
              <a:t>, 325 (2006)</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A. </a:t>
            </a:r>
            <a:r>
              <a:rPr kumimoji="1" lang="en-US" altLang="ja-JP" sz="900" dirty="0" err="1">
                <a:solidFill>
                  <a:schemeClr val="bg1"/>
                </a:solidFill>
                <a:latin typeface="Comic Sans MS" pitchFamily="66" charset="0"/>
                <a:ea typeface="Arial Unicode MS" pitchFamily="34" charset="-128"/>
                <a:cs typeface="Arial Unicode MS" pitchFamily="34" charset="-128"/>
              </a:rPr>
              <a:t>Bodek</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dirty="0" err="1">
                <a:solidFill>
                  <a:schemeClr val="bg1"/>
                </a:solidFill>
                <a:latin typeface="Comic Sans MS" pitchFamily="66" charset="0"/>
                <a:ea typeface="Arial Unicode MS" pitchFamily="34" charset="-128"/>
                <a:cs typeface="Arial Unicode MS" pitchFamily="34" charset="-128"/>
              </a:rPr>
              <a:t>arXiv</a:t>
            </a:r>
            <a:r>
              <a:rPr kumimoji="1" lang="en-US" altLang="ja-JP" sz="900" dirty="0">
                <a:solidFill>
                  <a:schemeClr val="bg1"/>
                </a:solidFill>
                <a:latin typeface="Comic Sans MS" pitchFamily="66" charset="0"/>
                <a:ea typeface="Arial Unicode MS" pitchFamily="34" charset="-128"/>
                <a:cs typeface="Arial Unicode MS" pitchFamily="34" charset="-128"/>
              </a:rPr>
              <a:t>: 0709.3538 [</a:t>
            </a:r>
            <a:r>
              <a:rPr kumimoji="1" lang="en-US" altLang="ja-JP" sz="900" dirty="0" err="1">
                <a:solidFill>
                  <a:schemeClr val="bg1"/>
                </a:solidFill>
                <a:latin typeface="Comic Sans MS" pitchFamily="66" charset="0"/>
                <a:ea typeface="Arial Unicode MS" pitchFamily="34" charset="-128"/>
                <a:cs typeface="Arial Unicode MS" pitchFamily="34" charset="-128"/>
              </a:rPr>
              <a:t>hep</a:t>
            </a:r>
            <a:r>
              <a:rPr kumimoji="1" lang="en-US" altLang="ja-JP" sz="900" dirty="0">
                <a:solidFill>
                  <a:schemeClr val="bg1"/>
                </a:solidFill>
                <a:latin typeface="Comic Sans MS" pitchFamily="66" charset="0"/>
                <a:ea typeface="Arial Unicode MS" pitchFamily="34" charset="-128"/>
                <a:cs typeface="Arial Unicode MS" pitchFamily="34" charset="-128"/>
              </a:rPr>
              <a:t>-ex] (2007)</a:t>
            </a:r>
          </a:p>
          <a:p>
            <a:pPr>
              <a:buFont typeface="Arial" charset="0"/>
              <a:buChar char="-"/>
            </a:pPr>
            <a:endParaRPr kumimoji="1" lang="en-US" altLang="ja-JP" sz="900" dirty="0">
              <a:solidFill>
                <a:schemeClr val="bg1"/>
              </a:solidFill>
              <a:latin typeface="Comic Sans MS" pitchFamily="66" charset="0"/>
              <a:ea typeface="Arial Unicode MS" pitchFamily="34" charset="-128"/>
              <a:cs typeface="Arial Unicode MS" pitchFamily="34" charset="-128"/>
            </a:endParaRP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M.V. </a:t>
            </a:r>
            <a:r>
              <a:rPr kumimoji="1" lang="en-US" altLang="ja-JP" sz="900" dirty="0" err="1">
                <a:solidFill>
                  <a:schemeClr val="bg1"/>
                </a:solidFill>
                <a:latin typeface="Comic Sans MS" pitchFamily="66" charset="0"/>
                <a:ea typeface="Arial Unicode MS" pitchFamily="34" charset="-128"/>
                <a:cs typeface="Arial Unicode MS" pitchFamily="34" charset="-128"/>
              </a:rPr>
              <a:t>Ivanov</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Phys. Rev. </a:t>
            </a:r>
            <a:r>
              <a:rPr kumimoji="1" lang="en-US" altLang="ja-JP" sz="900" b="1" dirty="0">
                <a:solidFill>
                  <a:schemeClr val="bg1"/>
                </a:solidFill>
                <a:latin typeface="Comic Sans MS" pitchFamily="66" charset="0"/>
                <a:ea typeface="Arial Unicode MS" pitchFamily="34" charset="-128"/>
                <a:cs typeface="Arial Unicode MS" pitchFamily="34" charset="-128"/>
              </a:rPr>
              <a:t>C77</a:t>
            </a:r>
            <a:r>
              <a:rPr kumimoji="1" lang="en-US" altLang="ja-JP" sz="900" dirty="0">
                <a:solidFill>
                  <a:schemeClr val="bg1"/>
                </a:solidFill>
                <a:latin typeface="Comic Sans MS" pitchFamily="66" charset="0"/>
                <a:ea typeface="Arial Unicode MS" pitchFamily="34" charset="-128"/>
                <a:cs typeface="Arial Unicode MS" pitchFamily="34" charset="-128"/>
              </a:rPr>
              <a:t>, 034612 (2008)           	- H. Nakamura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dirty="0" err="1">
                <a:solidFill>
                  <a:schemeClr val="bg1"/>
                </a:solidFill>
                <a:latin typeface="Comic Sans MS" pitchFamily="66" charset="0"/>
                <a:ea typeface="Arial Unicode MS" pitchFamily="34" charset="-128"/>
                <a:cs typeface="Arial Unicode MS" pitchFamily="34" charset="-128"/>
              </a:rPr>
              <a:t>hep-ph</a:t>
            </a:r>
            <a:r>
              <a:rPr kumimoji="1" lang="en-US" altLang="ja-JP" sz="900" dirty="0">
                <a:solidFill>
                  <a:schemeClr val="bg1"/>
                </a:solidFill>
                <a:latin typeface="Comic Sans MS" pitchFamily="66" charset="0"/>
                <a:ea typeface="Arial Unicode MS" pitchFamily="34" charset="-128"/>
                <a:cs typeface="Arial Unicode MS" pitchFamily="34" charset="-128"/>
              </a:rPr>
              <a:t>/0705.3884 (2007)</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E. Hernandez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arXiv:0802.1627 [</a:t>
            </a:r>
            <a:r>
              <a:rPr kumimoji="1" lang="en-US" altLang="ja-JP" sz="900" dirty="0" err="1">
                <a:solidFill>
                  <a:schemeClr val="bg1"/>
                </a:solidFill>
                <a:latin typeface="Comic Sans MS" pitchFamily="66" charset="0"/>
                <a:ea typeface="Arial Unicode MS" pitchFamily="34" charset="-128"/>
                <a:cs typeface="Arial Unicode MS" pitchFamily="34" charset="-128"/>
              </a:rPr>
              <a:t>hep-ph</a:t>
            </a:r>
            <a:r>
              <a:rPr kumimoji="1" lang="en-US" altLang="ja-JP" sz="900" dirty="0">
                <a:solidFill>
                  <a:schemeClr val="bg1"/>
                </a:solidFill>
                <a:latin typeface="Comic Sans MS" pitchFamily="66" charset="0"/>
                <a:ea typeface="Arial Unicode MS" pitchFamily="34" charset="-128"/>
                <a:cs typeface="Arial Unicode MS" pitchFamily="34" charset="-128"/>
              </a:rPr>
              <a:t>] (2008)           	- E.A. </a:t>
            </a:r>
            <a:r>
              <a:rPr kumimoji="1" lang="en-US" altLang="ja-JP" sz="900" dirty="0" err="1">
                <a:solidFill>
                  <a:schemeClr val="bg1"/>
                </a:solidFill>
                <a:latin typeface="Comic Sans MS" pitchFamily="66" charset="0"/>
                <a:ea typeface="Arial Unicode MS" pitchFamily="34" charset="-128"/>
                <a:cs typeface="Arial Unicode MS" pitchFamily="34" charset="-128"/>
              </a:rPr>
              <a:t>Paschos</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dirty="0" err="1">
                <a:solidFill>
                  <a:schemeClr val="bg1"/>
                </a:solidFill>
                <a:latin typeface="Comic Sans MS" pitchFamily="66" charset="0"/>
                <a:ea typeface="Arial Unicode MS" pitchFamily="34" charset="-128"/>
                <a:cs typeface="Arial Unicode MS" pitchFamily="34" charset="-128"/>
              </a:rPr>
              <a:t>hep-ph</a:t>
            </a:r>
            <a:r>
              <a:rPr kumimoji="1" lang="en-US" altLang="ja-JP" sz="900" dirty="0">
                <a:solidFill>
                  <a:schemeClr val="bg1"/>
                </a:solidFill>
                <a:latin typeface="Comic Sans MS" pitchFamily="66" charset="0"/>
                <a:ea typeface="Arial Unicode MS" pitchFamily="34" charset="-128"/>
                <a:cs typeface="Arial Unicode MS" pitchFamily="34" charset="-128"/>
              </a:rPr>
              <a:t>/0704.1991 (2007)</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S.K. Singh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arXiv:0710.4467 [</a:t>
            </a:r>
            <a:r>
              <a:rPr kumimoji="1" lang="en-US" altLang="ja-JP" sz="900" dirty="0" err="1">
                <a:solidFill>
                  <a:schemeClr val="bg1"/>
                </a:solidFill>
                <a:latin typeface="Comic Sans MS" pitchFamily="66" charset="0"/>
                <a:ea typeface="Arial Unicode MS" pitchFamily="34" charset="-128"/>
                <a:cs typeface="Arial Unicode MS" pitchFamily="34" charset="-128"/>
              </a:rPr>
              <a:t>nucl-th</a:t>
            </a:r>
            <a:r>
              <a:rPr kumimoji="1" lang="en-US" altLang="ja-JP" sz="900" dirty="0">
                <a:solidFill>
                  <a:schemeClr val="bg1"/>
                </a:solidFill>
                <a:latin typeface="Comic Sans MS" pitchFamily="66" charset="0"/>
                <a:ea typeface="Arial Unicode MS" pitchFamily="34" charset="-128"/>
                <a:cs typeface="Arial Unicode MS" pitchFamily="34" charset="-128"/>
              </a:rPr>
              <a:t>] (2007)              	- M. </a:t>
            </a:r>
            <a:r>
              <a:rPr kumimoji="1" lang="en-US" altLang="ja-JP" sz="900" dirty="0" err="1">
                <a:solidFill>
                  <a:schemeClr val="bg1"/>
                </a:solidFill>
                <a:latin typeface="Comic Sans MS" pitchFamily="66" charset="0"/>
                <a:ea typeface="Arial Unicode MS" pitchFamily="34" charset="-128"/>
                <a:cs typeface="Arial Unicode MS" pitchFamily="34" charset="-128"/>
              </a:rPr>
              <a:t>Sajjad</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Phys. Rev. </a:t>
            </a:r>
            <a:r>
              <a:rPr kumimoji="1" lang="en-US" altLang="ja-JP" sz="900" b="1" dirty="0">
                <a:solidFill>
                  <a:schemeClr val="bg1"/>
                </a:solidFill>
                <a:latin typeface="Comic Sans MS" pitchFamily="66" charset="0"/>
                <a:ea typeface="Arial Unicode MS" pitchFamily="34" charset="-128"/>
                <a:cs typeface="Arial Unicode MS" pitchFamily="34" charset="-128"/>
              </a:rPr>
              <a:t>D75</a:t>
            </a:r>
            <a:r>
              <a:rPr kumimoji="1" lang="en-US" altLang="ja-JP" sz="900" dirty="0">
                <a:solidFill>
                  <a:schemeClr val="bg1"/>
                </a:solidFill>
                <a:latin typeface="Comic Sans MS" pitchFamily="66" charset="0"/>
                <a:ea typeface="Arial Unicode MS" pitchFamily="34" charset="-128"/>
                <a:cs typeface="Arial Unicode MS" pitchFamily="34" charset="-128"/>
              </a:rPr>
              <a:t>, 093003 (2007)</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M. </a:t>
            </a:r>
            <a:r>
              <a:rPr kumimoji="1" lang="en-US" altLang="ja-JP" sz="900" dirty="0" err="1">
                <a:solidFill>
                  <a:schemeClr val="bg1"/>
                </a:solidFill>
                <a:latin typeface="Comic Sans MS" pitchFamily="66" charset="0"/>
                <a:ea typeface="Arial Unicode MS" pitchFamily="34" charset="-128"/>
                <a:cs typeface="Arial Unicode MS" pitchFamily="34" charset="-128"/>
              </a:rPr>
              <a:t>Barbaro</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arXiv:0710.4089 [</a:t>
            </a:r>
            <a:r>
              <a:rPr kumimoji="1" lang="en-US" altLang="ja-JP" sz="900" dirty="0" err="1">
                <a:solidFill>
                  <a:schemeClr val="bg1"/>
                </a:solidFill>
                <a:latin typeface="Comic Sans MS" pitchFamily="66" charset="0"/>
                <a:ea typeface="Arial Unicode MS" pitchFamily="34" charset="-128"/>
                <a:cs typeface="Arial Unicode MS" pitchFamily="34" charset="-128"/>
              </a:rPr>
              <a:t>nucl-th</a:t>
            </a:r>
            <a:r>
              <a:rPr kumimoji="1" lang="en-US" altLang="ja-JP" sz="900" dirty="0">
                <a:solidFill>
                  <a:schemeClr val="bg1"/>
                </a:solidFill>
                <a:latin typeface="Comic Sans MS" pitchFamily="66" charset="0"/>
                <a:ea typeface="Arial Unicode MS" pitchFamily="34" charset="-128"/>
                <a:cs typeface="Arial Unicode MS" pitchFamily="34" charset="-128"/>
              </a:rPr>
              <a:t>] (2007)             	-  T.-S. H. Lee, AIP Conf. Proc.</a:t>
            </a:r>
            <a:r>
              <a:rPr kumimoji="1" lang="en-US" altLang="ja-JP" sz="900" b="1" dirty="0">
                <a:solidFill>
                  <a:schemeClr val="bg1"/>
                </a:solidFill>
                <a:latin typeface="Comic Sans MS" pitchFamily="66" charset="0"/>
                <a:ea typeface="Arial Unicode MS" pitchFamily="34" charset="-128"/>
                <a:cs typeface="Arial Unicode MS" pitchFamily="34" charset="-128"/>
              </a:rPr>
              <a:t> 967</a:t>
            </a:r>
            <a:r>
              <a:rPr kumimoji="1" lang="en-US" altLang="ja-JP" sz="900" dirty="0">
                <a:solidFill>
                  <a:schemeClr val="bg1"/>
                </a:solidFill>
                <a:latin typeface="Comic Sans MS" pitchFamily="66" charset="0"/>
                <a:ea typeface="Arial Unicode MS" pitchFamily="34" charset="-128"/>
                <a:cs typeface="Arial Unicode MS" pitchFamily="34" charset="-128"/>
              </a:rPr>
              <a:t>, 238 (2007)</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C. </a:t>
            </a:r>
            <a:r>
              <a:rPr kumimoji="1" lang="en-US" altLang="ja-JP" sz="900" dirty="0" err="1">
                <a:solidFill>
                  <a:schemeClr val="bg1"/>
                </a:solidFill>
                <a:latin typeface="Comic Sans MS" pitchFamily="66" charset="0"/>
                <a:ea typeface="Arial Unicode MS" pitchFamily="34" charset="-128"/>
                <a:cs typeface="Arial Unicode MS" pitchFamily="34" charset="-128"/>
              </a:rPr>
              <a:t>Praet</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arXiv:0710.0312 [</a:t>
            </a:r>
            <a:r>
              <a:rPr kumimoji="1" lang="en-US" altLang="ja-JP" sz="900" dirty="0" err="1">
                <a:solidFill>
                  <a:schemeClr val="bg1"/>
                </a:solidFill>
                <a:latin typeface="Comic Sans MS" pitchFamily="66" charset="0"/>
                <a:ea typeface="Arial Unicode MS" pitchFamily="34" charset="-128"/>
                <a:cs typeface="Arial Unicode MS" pitchFamily="34" charset="-128"/>
              </a:rPr>
              <a:t>nucl-th</a:t>
            </a:r>
            <a:r>
              <a:rPr kumimoji="1" lang="en-US" altLang="ja-JP" sz="900" dirty="0">
                <a:solidFill>
                  <a:schemeClr val="bg1"/>
                </a:solidFill>
                <a:latin typeface="Comic Sans MS" pitchFamily="66" charset="0"/>
                <a:ea typeface="Arial Unicode MS" pitchFamily="34" charset="-128"/>
                <a:cs typeface="Arial Unicode MS" pitchFamily="34" charset="-128"/>
              </a:rPr>
              <a:t>] (2007)                   	- M. </a:t>
            </a:r>
            <a:r>
              <a:rPr kumimoji="1" lang="en-US" altLang="ja-JP" sz="900" dirty="0" err="1">
                <a:solidFill>
                  <a:schemeClr val="bg1"/>
                </a:solidFill>
                <a:latin typeface="Comic Sans MS" pitchFamily="66" charset="0"/>
                <a:ea typeface="Arial Unicode MS" pitchFamily="34" charset="-128"/>
                <a:cs typeface="Arial Unicode MS" pitchFamily="34" charset="-128"/>
              </a:rPr>
              <a:t>Sajjad</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dirty="0" err="1">
                <a:solidFill>
                  <a:schemeClr val="bg1"/>
                </a:solidFill>
                <a:latin typeface="Comic Sans MS" pitchFamily="66" charset="0"/>
                <a:ea typeface="Arial Unicode MS" pitchFamily="34" charset="-128"/>
                <a:cs typeface="Arial Unicode MS" pitchFamily="34" charset="-128"/>
              </a:rPr>
              <a:t>Nucl</a:t>
            </a:r>
            <a:r>
              <a:rPr kumimoji="1" lang="en-US" altLang="ja-JP" sz="900" dirty="0">
                <a:solidFill>
                  <a:schemeClr val="bg1"/>
                </a:solidFill>
                <a:latin typeface="Comic Sans MS" pitchFamily="66" charset="0"/>
                <a:ea typeface="Arial Unicode MS" pitchFamily="34" charset="-128"/>
                <a:cs typeface="Arial Unicode MS" pitchFamily="34" charset="-128"/>
              </a:rPr>
              <a:t>. Phys. </a:t>
            </a:r>
            <a:r>
              <a:rPr kumimoji="1" lang="en-US" altLang="ja-JP" sz="900" b="1" dirty="0">
                <a:solidFill>
                  <a:schemeClr val="bg1"/>
                </a:solidFill>
                <a:latin typeface="Comic Sans MS" pitchFamily="66" charset="0"/>
                <a:ea typeface="Arial Unicode MS" pitchFamily="34" charset="-128"/>
                <a:cs typeface="Arial Unicode MS" pitchFamily="34" charset="-128"/>
              </a:rPr>
              <a:t>A782</a:t>
            </a:r>
            <a:r>
              <a:rPr kumimoji="1" lang="en-US" altLang="ja-JP" sz="900" dirty="0">
                <a:solidFill>
                  <a:schemeClr val="bg1"/>
                </a:solidFill>
                <a:latin typeface="Comic Sans MS" pitchFamily="66" charset="0"/>
                <a:ea typeface="Arial Unicode MS" pitchFamily="34" charset="-128"/>
                <a:cs typeface="Arial Unicode MS" pitchFamily="34" charset="-128"/>
              </a:rPr>
              <a:t>, 179 (2007)</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L. Alvarez-</a:t>
            </a:r>
            <a:r>
              <a:rPr kumimoji="1" lang="en-US" altLang="ja-JP" sz="900" dirty="0" err="1">
                <a:solidFill>
                  <a:schemeClr val="bg1"/>
                </a:solidFill>
                <a:latin typeface="Comic Sans MS" pitchFamily="66" charset="0"/>
                <a:ea typeface="Arial Unicode MS" pitchFamily="34" charset="-128"/>
                <a:cs typeface="Arial Unicode MS" pitchFamily="34" charset="-128"/>
              </a:rPr>
              <a:t>Ruso</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arXiv:0709.3019 [</a:t>
            </a:r>
            <a:r>
              <a:rPr kumimoji="1" lang="en-US" altLang="ja-JP" sz="900" dirty="0" err="1">
                <a:solidFill>
                  <a:schemeClr val="bg1"/>
                </a:solidFill>
                <a:latin typeface="Comic Sans MS" pitchFamily="66" charset="0"/>
                <a:ea typeface="Arial Unicode MS" pitchFamily="34" charset="-128"/>
                <a:cs typeface="Arial Unicode MS" pitchFamily="34" charset="-128"/>
              </a:rPr>
              <a:t>nucl-th</a:t>
            </a:r>
            <a:r>
              <a:rPr kumimoji="1" lang="en-US" altLang="ja-JP" sz="900" dirty="0">
                <a:solidFill>
                  <a:schemeClr val="bg1"/>
                </a:solidFill>
                <a:latin typeface="Comic Sans MS" pitchFamily="66" charset="0"/>
                <a:ea typeface="Arial Unicode MS" pitchFamily="34" charset="-128"/>
                <a:cs typeface="Arial Unicode MS" pitchFamily="34" charset="-128"/>
              </a:rPr>
              <a:t>] (2007)       	- L. Alvarez-</a:t>
            </a:r>
            <a:r>
              <a:rPr kumimoji="1" lang="en-US" altLang="ja-JP" sz="900" dirty="0" err="1">
                <a:solidFill>
                  <a:schemeClr val="bg1"/>
                </a:solidFill>
                <a:latin typeface="Comic Sans MS" pitchFamily="66" charset="0"/>
                <a:ea typeface="Arial Unicode MS" pitchFamily="34" charset="-128"/>
                <a:cs typeface="Arial Unicode MS" pitchFamily="34" charset="-128"/>
              </a:rPr>
              <a:t>Ruso</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Phys. Rev. </a:t>
            </a:r>
            <a:r>
              <a:rPr kumimoji="1" lang="en-US" altLang="ja-JP" sz="900" b="1" dirty="0">
                <a:solidFill>
                  <a:schemeClr val="bg1"/>
                </a:solidFill>
                <a:latin typeface="Comic Sans MS" pitchFamily="66" charset="0"/>
                <a:ea typeface="Arial Unicode MS" pitchFamily="34" charset="-128"/>
                <a:cs typeface="Arial Unicode MS" pitchFamily="34" charset="-128"/>
              </a:rPr>
              <a:t>C75</a:t>
            </a:r>
            <a:r>
              <a:rPr kumimoji="1" lang="en-US" altLang="ja-JP" sz="900" dirty="0">
                <a:solidFill>
                  <a:schemeClr val="bg1"/>
                </a:solidFill>
                <a:latin typeface="Comic Sans MS" pitchFamily="66" charset="0"/>
                <a:ea typeface="Arial Unicode MS" pitchFamily="34" charset="-128"/>
                <a:cs typeface="Arial Unicode MS" pitchFamily="34" charset="-128"/>
              </a:rPr>
              <a:t>, 055501 (2007)</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L. Alvarez-</a:t>
            </a:r>
            <a:r>
              <a:rPr kumimoji="1" lang="en-US" altLang="ja-JP" sz="900" dirty="0" err="1">
                <a:solidFill>
                  <a:schemeClr val="bg1"/>
                </a:solidFill>
                <a:latin typeface="Comic Sans MS" pitchFamily="66" charset="0"/>
                <a:ea typeface="Arial Unicode MS" pitchFamily="34" charset="-128"/>
                <a:cs typeface="Arial Unicode MS" pitchFamily="34" charset="-128"/>
              </a:rPr>
              <a:t>Ruso</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arXiv:0709.0728[</a:t>
            </a:r>
            <a:r>
              <a:rPr kumimoji="1" lang="en-US" altLang="ja-JP" sz="900" dirty="0" err="1">
                <a:solidFill>
                  <a:schemeClr val="bg1"/>
                </a:solidFill>
                <a:latin typeface="Comic Sans MS" pitchFamily="66" charset="0"/>
                <a:ea typeface="Arial Unicode MS" pitchFamily="34" charset="-128"/>
                <a:cs typeface="Arial Unicode MS" pitchFamily="34" charset="-128"/>
              </a:rPr>
              <a:t>nucl-th</a:t>
            </a:r>
            <a:r>
              <a:rPr kumimoji="1" lang="en-US" altLang="ja-JP" sz="900" dirty="0">
                <a:solidFill>
                  <a:schemeClr val="bg1"/>
                </a:solidFill>
                <a:latin typeface="Comic Sans MS" pitchFamily="66" charset="0"/>
                <a:ea typeface="Arial Unicode MS" pitchFamily="34" charset="-128"/>
                <a:cs typeface="Arial Unicode MS" pitchFamily="34" charset="-128"/>
              </a:rPr>
              <a:t>] (2007)       	- D. Rein, L.M. </a:t>
            </a:r>
            <a:r>
              <a:rPr kumimoji="1" lang="en-US" altLang="ja-JP" sz="900" dirty="0" err="1">
                <a:solidFill>
                  <a:schemeClr val="bg1"/>
                </a:solidFill>
                <a:latin typeface="Comic Sans MS" pitchFamily="66" charset="0"/>
                <a:ea typeface="Arial Unicode MS" pitchFamily="34" charset="-128"/>
                <a:cs typeface="Arial Unicode MS" pitchFamily="34" charset="-128"/>
              </a:rPr>
              <a:t>Sehgal</a:t>
            </a:r>
            <a:r>
              <a:rPr kumimoji="1" lang="en-US" altLang="ja-JP" sz="900" dirty="0">
                <a:solidFill>
                  <a:schemeClr val="bg1"/>
                </a:solidFill>
                <a:latin typeface="Comic Sans MS" pitchFamily="66" charset="0"/>
                <a:ea typeface="Arial Unicode MS" pitchFamily="34" charset="-128"/>
                <a:cs typeface="Arial Unicode MS" pitchFamily="34" charset="-128"/>
              </a:rPr>
              <a:t>, Phys. </a:t>
            </a:r>
            <a:r>
              <a:rPr kumimoji="1" lang="en-US" altLang="ja-JP" sz="900" dirty="0" err="1">
                <a:solidFill>
                  <a:schemeClr val="bg1"/>
                </a:solidFill>
                <a:latin typeface="Comic Sans MS" pitchFamily="66" charset="0"/>
                <a:ea typeface="Arial Unicode MS" pitchFamily="34" charset="-128"/>
                <a:cs typeface="Arial Unicode MS" pitchFamily="34" charset="-128"/>
              </a:rPr>
              <a:t>Lett</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b="1" dirty="0">
                <a:solidFill>
                  <a:schemeClr val="bg1"/>
                </a:solidFill>
                <a:latin typeface="Comic Sans MS" pitchFamily="66" charset="0"/>
                <a:ea typeface="Arial Unicode MS" pitchFamily="34" charset="-128"/>
                <a:cs typeface="Arial Unicode MS" pitchFamily="34" charset="-128"/>
              </a:rPr>
              <a:t>B657</a:t>
            </a:r>
            <a:r>
              <a:rPr kumimoji="1" lang="en-US" altLang="ja-JP" sz="900" dirty="0">
                <a:solidFill>
                  <a:schemeClr val="bg1"/>
                </a:solidFill>
                <a:latin typeface="Comic Sans MS" pitchFamily="66" charset="0"/>
                <a:ea typeface="Arial Unicode MS" pitchFamily="34" charset="-128"/>
                <a:cs typeface="Arial Unicode MS" pitchFamily="34" charset="-128"/>
              </a:rPr>
              <a:t>, 207 (2007)</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T. </a:t>
            </a:r>
            <a:r>
              <a:rPr kumimoji="1" lang="en-US" altLang="ja-JP" sz="900" dirty="0" err="1">
                <a:solidFill>
                  <a:schemeClr val="bg1"/>
                </a:solidFill>
                <a:latin typeface="Comic Sans MS" pitchFamily="66" charset="0"/>
                <a:ea typeface="Arial Unicode MS" pitchFamily="34" charset="-128"/>
                <a:cs typeface="Arial Unicode MS" pitchFamily="34" charset="-128"/>
              </a:rPr>
              <a:t>Leitner</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arXiv:0709.0244 [</a:t>
            </a:r>
            <a:r>
              <a:rPr kumimoji="1" lang="en-US" altLang="ja-JP" sz="900" dirty="0" err="1">
                <a:solidFill>
                  <a:schemeClr val="bg1"/>
                </a:solidFill>
                <a:latin typeface="Comic Sans MS" pitchFamily="66" charset="0"/>
                <a:ea typeface="Arial Unicode MS" pitchFamily="34" charset="-128"/>
                <a:cs typeface="Arial Unicode MS" pitchFamily="34" charset="-128"/>
              </a:rPr>
              <a:t>nucl</a:t>
            </a:r>
            <a:r>
              <a:rPr kumimoji="1" lang="en-US" altLang="ja-JP" sz="900" dirty="0">
                <a:solidFill>
                  <a:schemeClr val="bg1"/>
                </a:solidFill>
                <a:latin typeface="Comic Sans MS" pitchFamily="66" charset="0"/>
                <a:ea typeface="Arial Unicode MS" pitchFamily="34" charset="-128"/>
                <a:cs typeface="Arial Unicode MS" pitchFamily="34" charset="-128"/>
              </a:rPr>
              <a:t>-ex] (2007)                	- </a:t>
            </a:r>
            <a:r>
              <a:rPr kumimoji="1" lang="en-US" altLang="ja-JP" sz="900" dirty="0" err="1">
                <a:solidFill>
                  <a:schemeClr val="bg1"/>
                </a:solidFill>
                <a:latin typeface="Comic Sans MS" pitchFamily="66" charset="0"/>
                <a:ea typeface="Arial Unicode MS" pitchFamily="34" charset="-128"/>
                <a:cs typeface="Arial Unicode MS" pitchFamily="34" charset="-128"/>
              </a:rPr>
              <a:t>O.Benhar</a:t>
            </a:r>
            <a:r>
              <a:rPr kumimoji="1" lang="en-US" altLang="ja-JP" sz="900" dirty="0">
                <a:solidFill>
                  <a:schemeClr val="bg1"/>
                </a:solidFill>
                <a:latin typeface="Comic Sans MS" pitchFamily="66" charset="0"/>
                <a:ea typeface="Arial Unicode MS" pitchFamily="34" charset="-128"/>
                <a:cs typeface="Arial Unicode MS" pitchFamily="34" charset="-128"/>
              </a:rPr>
              <a:t>, D. </a:t>
            </a:r>
            <a:r>
              <a:rPr kumimoji="1" lang="en-US" altLang="ja-JP" sz="900" dirty="0" err="1">
                <a:solidFill>
                  <a:schemeClr val="bg1"/>
                </a:solidFill>
                <a:latin typeface="Comic Sans MS" pitchFamily="66" charset="0"/>
                <a:ea typeface="Arial Unicode MS" pitchFamily="34" charset="-128"/>
                <a:cs typeface="Arial Unicode MS" pitchFamily="34" charset="-128"/>
              </a:rPr>
              <a:t>Meloni</a:t>
            </a:r>
            <a:r>
              <a:rPr kumimoji="1" lang="en-US" altLang="ja-JP" sz="900" dirty="0">
                <a:solidFill>
                  <a:schemeClr val="bg1"/>
                </a:solidFill>
                <a:latin typeface="Comic Sans MS" pitchFamily="66" charset="0"/>
                <a:ea typeface="Arial Unicode MS" pitchFamily="34" charset="-128"/>
                <a:cs typeface="Arial Unicode MS" pitchFamily="34" charset="-128"/>
              </a:rPr>
              <a:t>, Phys. Rev. </a:t>
            </a:r>
            <a:r>
              <a:rPr kumimoji="1" lang="en-US" altLang="ja-JP" sz="900" dirty="0" err="1">
                <a:solidFill>
                  <a:schemeClr val="bg1"/>
                </a:solidFill>
                <a:latin typeface="Comic Sans MS" pitchFamily="66" charset="0"/>
                <a:ea typeface="Arial Unicode MS" pitchFamily="34" charset="-128"/>
                <a:cs typeface="Arial Unicode MS" pitchFamily="34" charset="-128"/>
              </a:rPr>
              <a:t>Lett</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b="1" dirty="0">
                <a:solidFill>
                  <a:schemeClr val="bg1"/>
                </a:solidFill>
                <a:latin typeface="Comic Sans MS" pitchFamily="66" charset="0"/>
                <a:ea typeface="Arial Unicode MS" pitchFamily="34" charset="-128"/>
                <a:cs typeface="Arial Unicode MS" pitchFamily="34" charset="-128"/>
              </a:rPr>
              <a:t>97</a:t>
            </a:r>
            <a:r>
              <a:rPr kumimoji="1" lang="en-US" altLang="ja-JP" sz="900" dirty="0">
                <a:solidFill>
                  <a:schemeClr val="bg1"/>
                </a:solidFill>
                <a:latin typeface="Comic Sans MS" pitchFamily="66" charset="0"/>
                <a:ea typeface="Arial Unicode MS" pitchFamily="34" charset="-128"/>
                <a:cs typeface="Arial Unicode MS" pitchFamily="34" charset="-128"/>
              </a:rPr>
              <a:t>, 192301 (2006)</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O. </a:t>
            </a:r>
            <a:r>
              <a:rPr kumimoji="1" lang="en-US" altLang="ja-JP" sz="900" dirty="0" err="1">
                <a:solidFill>
                  <a:schemeClr val="bg1"/>
                </a:solidFill>
                <a:latin typeface="Comic Sans MS" pitchFamily="66" charset="0"/>
                <a:ea typeface="Arial Unicode MS" pitchFamily="34" charset="-128"/>
                <a:cs typeface="Arial Unicode MS" pitchFamily="34" charset="-128"/>
              </a:rPr>
              <a:t>Lalakulich</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AIP Conf. Proc. </a:t>
            </a:r>
            <a:r>
              <a:rPr kumimoji="1" lang="en-US" altLang="ja-JP" sz="900" b="1" dirty="0">
                <a:solidFill>
                  <a:schemeClr val="bg1"/>
                </a:solidFill>
                <a:latin typeface="Comic Sans MS" pitchFamily="66" charset="0"/>
                <a:ea typeface="Arial Unicode MS" pitchFamily="34" charset="-128"/>
                <a:cs typeface="Arial Unicode MS" pitchFamily="34" charset="-128"/>
              </a:rPr>
              <a:t>967</a:t>
            </a:r>
            <a:r>
              <a:rPr kumimoji="1" lang="en-US" altLang="ja-JP" sz="900" dirty="0">
                <a:solidFill>
                  <a:schemeClr val="bg1"/>
                </a:solidFill>
                <a:latin typeface="Comic Sans MS" pitchFamily="66" charset="0"/>
                <a:ea typeface="Arial Unicode MS" pitchFamily="34" charset="-128"/>
                <a:cs typeface="Arial Unicode MS" pitchFamily="34" charset="-128"/>
              </a:rPr>
              <a:t>, 243 (2007)            	- O. Buss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Phys. Rev. </a:t>
            </a:r>
            <a:r>
              <a:rPr kumimoji="1" lang="en-US" altLang="ja-JP" sz="900" b="1" dirty="0">
                <a:solidFill>
                  <a:schemeClr val="bg1"/>
                </a:solidFill>
                <a:latin typeface="Comic Sans MS" pitchFamily="66" charset="0"/>
                <a:ea typeface="Arial Unicode MS" pitchFamily="34" charset="-128"/>
                <a:cs typeface="Arial Unicode MS" pitchFamily="34" charset="-128"/>
              </a:rPr>
              <a:t>C74</a:t>
            </a:r>
            <a:r>
              <a:rPr kumimoji="1" lang="en-US" altLang="ja-JP" sz="900" dirty="0">
                <a:solidFill>
                  <a:schemeClr val="bg1"/>
                </a:solidFill>
                <a:latin typeface="Comic Sans MS" pitchFamily="66" charset="0"/>
                <a:ea typeface="Arial Unicode MS" pitchFamily="34" charset="-128"/>
                <a:cs typeface="Arial Unicode MS" pitchFamily="34" charset="-128"/>
              </a:rPr>
              <a:t>, 044610 (2006)</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O. Buss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Phys. Rev. </a:t>
            </a:r>
            <a:r>
              <a:rPr kumimoji="1" lang="en-US" altLang="ja-JP" sz="900" b="1" dirty="0">
                <a:solidFill>
                  <a:schemeClr val="bg1"/>
                </a:solidFill>
                <a:latin typeface="Comic Sans MS" pitchFamily="66" charset="0"/>
                <a:ea typeface="Arial Unicode MS" pitchFamily="34" charset="-128"/>
                <a:cs typeface="Arial Unicode MS" pitchFamily="34" charset="-128"/>
              </a:rPr>
              <a:t>C76</a:t>
            </a:r>
            <a:r>
              <a:rPr kumimoji="1" lang="en-US" altLang="ja-JP" sz="900" dirty="0">
                <a:solidFill>
                  <a:schemeClr val="bg1"/>
                </a:solidFill>
                <a:latin typeface="Comic Sans MS" pitchFamily="66" charset="0"/>
                <a:ea typeface="Arial Unicode MS" pitchFamily="34" charset="-128"/>
                <a:cs typeface="Arial Unicode MS" pitchFamily="34" charset="-128"/>
              </a:rPr>
              <a:t>, 035502 (2007)                    	- E.A. </a:t>
            </a:r>
            <a:r>
              <a:rPr kumimoji="1" lang="en-US" altLang="ja-JP" sz="900" dirty="0" err="1">
                <a:solidFill>
                  <a:schemeClr val="bg1"/>
                </a:solidFill>
                <a:latin typeface="Comic Sans MS" pitchFamily="66" charset="0"/>
                <a:ea typeface="Arial Unicode MS" pitchFamily="34" charset="-128"/>
                <a:cs typeface="Arial Unicode MS" pitchFamily="34" charset="-128"/>
              </a:rPr>
              <a:t>Paschos</a:t>
            </a:r>
            <a:r>
              <a:rPr kumimoji="1" lang="en-US" altLang="ja-JP" sz="900" dirty="0">
                <a:solidFill>
                  <a:schemeClr val="bg1"/>
                </a:solidFill>
                <a:latin typeface="Comic Sans MS" pitchFamily="66" charset="0"/>
                <a:ea typeface="Arial Unicode MS" pitchFamily="34" charset="-128"/>
                <a:cs typeface="Arial Unicode MS" pitchFamily="34" charset="-128"/>
              </a:rPr>
              <a:t>, A. </a:t>
            </a:r>
            <a:r>
              <a:rPr kumimoji="1" lang="en-US" altLang="ja-JP" sz="900" dirty="0" err="1">
                <a:solidFill>
                  <a:schemeClr val="bg1"/>
                </a:solidFill>
                <a:latin typeface="Comic Sans MS" pitchFamily="66" charset="0"/>
                <a:ea typeface="Arial Unicode MS" pitchFamily="34" charset="-128"/>
                <a:cs typeface="Arial Unicode MS" pitchFamily="34" charset="-128"/>
              </a:rPr>
              <a:t>Kartavtsev</a:t>
            </a:r>
            <a:r>
              <a:rPr kumimoji="1" lang="en-US" altLang="ja-JP" sz="900" dirty="0">
                <a:solidFill>
                  <a:schemeClr val="bg1"/>
                </a:solidFill>
                <a:latin typeface="Comic Sans MS" pitchFamily="66" charset="0"/>
                <a:ea typeface="Arial Unicode MS" pitchFamily="34" charset="-128"/>
                <a:cs typeface="Arial Unicode MS" pitchFamily="34" charset="-128"/>
              </a:rPr>
              <a:t>, Phys. Rev. </a:t>
            </a:r>
            <a:r>
              <a:rPr kumimoji="1" lang="en-US" altLang="ja-JP" sz="900" b="1" dirty="0">
                <a:solidFill>
                  <a:schemeClr val="bg1"/>
                </a:solidFill>
                <a:latin typeface="Comic Sans MS" pitchFamily="66" charset="0"/>
                <a:ea typeface="Arial Unicode MS" pitchFamily="34" charset="-128"/>
                <a:cs typeface="Arial Unicode MS" pitchFamily="34" charset="-128"/>
              </a:rPr>
              <a:t>D74</a:t>
            </a:r>
            <a:r>
              <a:rPr kumimoji="1" lang="en-US" altLang="ja-JP" sz="900" dirty="0">
                <a:solidFill>
                  <a:schemeClr val="bg1"/>
                </a:solidFill>
                <a:latin typeface="Comic Sans MS" pitchFamily="66" charset="0"/>
                <a:ea typeface="Arial Unicode MS" pitchFamily="34" charset="-128"/>
                <a:cs typeface="Arial Unicode MS" pitchFamily="34" charset="-128"/>
              </a:rPr>
              <a:t>, 054007 (2006)</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L. Alvarez-</a:t>
            </a:r>
            <a:r>
              <a:rPr kumimoji="1" lang="en-US" altLang="ja-JP" sz="900" dirty="0" err="1">
                <a:solidFill>
                  <a:schemeClr val="bg1"/>
                </a:solidFill>
                <a:latin typeface="Comic Sans MS" pitchFamily="66" charset="0"/>
                <a:ea typeface="Arial Unicode MS" pitchFamily="34" charset="-128"/>
                <a:cs typeface="Arial Unicode MS" pitchFamily="34" charset="-128"/>
              </a:rPr>
              <a:t>Ruso</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Phys. Rev. </a:t>
            </a:r>
            <a:r>
              <a:rPr kumimoji="1" lang="en-US" altLang="ja-JP" sz="900" b="1" dirty="0">
                <a:solidFill>
                  <a:schemeClr val="bg1"/>
                </a:solidFill>
                <a:latin typeface="Comic Sans MS" pitchFamily="66" charset="0"/>
                <a:ea typeface="Arial Unicode MS" pitchFamily="34" charset="-128"/>
                <a:cs typeface="Arial Unicode MS" pitchFamily="34" charset="-128"/>
              </a:rPr>
              <a:t>C76</a:t>
            </a:r>
            <a:r>
              <a:rPr kumimoji="1" lang="en-US" altLang="ja-JP" sz="900" dirty="0">
                <a:solidFill>
                  <a:schemeClr val="bg1"/>
                </a:solidFill>
                <a:latin typeface="Comic Sans MS" pitchFamily="66" charset="0"/>
                <a:ea typeface="Arial Unicode MS" pitchFamily="34" charset="-128"/>
                <a:cs typeface="Arial Unicode MS" pitchFamily="34" charset="-128"/>
              </a:rPr>
              <a:t>, 68501 (2007)        	- O. </a:t>
            </a:r>
            <a:r>
              <a:rPr kumimoji="1" lang="en-US" altLang="ja-JP" sz="900" dirty="0" err="1">
                <a:solidFill>
                  <a:schemeClr val="bg1"/>
                </a:solidFill>
                <a:latin typeface="Comic Sans MS" pitchFamily="66" charset="0"/>
                <a:ea typeface="Arial Unicode MS" pitchFamily="34" charset="-128"/>
                <a:cs typeface="Arial Unicode MS" pitchFamily="34" charset="-128"/>
              </a:rPr>
              <a:t>Lalakulich</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Phys. Rev </a:t>
            </a:r>
            <a:r>
              <a:rPr kumimoji="1" lang="en-US" altLang="ja-JP" sz="900" b="1" dirty="0">
                <a:solidFill>
                  <a:schemeClr val="bg1"/>
                </a:solidFill>
                <a:latin typeface="Comic Sans MS" pitchFamily="66" charset="0"/>
                <a:ea typeface="Arial Unicode MS" pitchFamily="34" charset="-128"/>
                <a:cs typeface="Arial Unicode MS" pitchFamily="34" charset="-128"/>
              </a:rPr>
              <a:t>D74</a:t>
            </a:r>
            <a:r>
              <a:rPr kumimoji="1" lang="en-US" altLang="ja-JP" sz="900" dirty="0">
                <a:solidFill>
                  <a:schemeClr val="bg1"/>
                </a:solidFill>
                <a:latin typeface="Comic Sans MS" pitchFamily="66" charset="0"/>
                <a:ea typeface="Arial Unicode MS" pitchFamily="34" charset="-128"/>
                <a:cs typeface="Arial Unicode MS" pitchFamily="34" charset="-128"/>
              </a:rPr>
              <a:t>,014009 (2006)</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K. </a:t>
            </a:r>
            <a:r>
              <a:rPr kumimoji="1" lang="en-US" altLang="ja-JP" sz="900" dirty="0" err="1">
                <a:solidFill>
                  <a:schemeClr val="bg1"/>
                </a:solidFill>
                <a:latin typeface="Comic Sans MS" pitchFamily="66" charset="0"/>
                <a:ea typeface="Arial Unicode MS" pitchFamily="34" charset="-128"/>
                <a:cs typeface="Arial Unicode MS" pitchFamily="34" charset="-128"/>
              </a:rPr>
              <a:t>Graczyk</a:t>
            </a:r>
            <a:r>
              <a:rPr kumimoji="1" lang="en-US" altLang="ja-JP" sz="900" dirty="0">
                <a:solidFill>
                  <a:schemeClr val="bg1"/>
                </a:solidFill>
                <a:latin typeface="Comic Sans MS" pitchFamily="66" charset="0"/>
                <a:ea typeface="Arial Unicode MS" pitchFamily="34" charset="-128"/>
                <a:cs typeface="Arial Unicode MS" pitchFamily="34" charset="-128"/>
              </a:rPr>
              <a:t>, J. </a:t>
            </a:r>
            <a:r>
              <a:rPr kumimoji="1" lang="en-US" altLang="ja-JP" sz="900" dirty="0" err="1">
                <a:solidFill>
                  <a:schemeClr val="bg1"/>
                </a:solidFill>
                <a:latin typeface="Comic Sans MS" pitchFamily="66" charset="0"/>
                <a:ea typeface="Arial Unicode MS" pitchFamily="34" charset="-128"/>
                <a:cs typeface="Arial Unicode MS" pitchFamily="34" charset="-128"/>
              </a:rPr>
              <a:t>Sobczyk</a:t>
            </a:r>
            <a:r>
              <a:rPr kumimoji="1" lang="en-US" altLang="ja-JP" sz="900" dirty="0">
                <a:solidFill>
                  <a:schemeClr val="bg1"/>
                </a:solidFill>
                <a:latin typeface="Comic Sans MS" pitchFamily="66" charset="0"/>
                <a:ea typeface="Arial Unicode MS" pitchFamily="34" charset="-128"/>
                <a:cs typeface="Arial Unicode MS" pitchFamily="34" charset="-128"/>
              </a:rPr>
              <a:t>, AIP Conf. Proc. </a:t>
            </a:r>
            <a:r>
              <a:rPr kumimoji="1" lang="en-US" altLang="ja-JP" sz="900" b="1" dirty="0">
                <a:solidFill>
                  <a:schemeClr val="bg1"/>
                </a:solidFill>
                <a:latin typeface="Comic Sans MS" pitchFamily="66" charset="0"/>
                <a:ea typeface="Arial Unicode MS" pitchFamily="34" charset="-128"/>
                <a:cs typeface="Arial Unicode MS" pitchFamily="34" charset="-128"/>
              </a:rPr>
              <a:t>967</a:t>
            </a:r>
            <a:r>
              <a:rPr kumimoji="1" lang="en-US" altLang="ja-JP" sz="900" dirty="0">
                <a:solidFill>
                  <a:schemeClr val="bg1"/>
                </a:solidFill>
                <a:latin typeface="Comic Sans MS" pitchFamily="66" charset="0"/>
                <a:ea typeface="Arial Unicode MS" pitchFamily="34" charset="-128"/>
                <a:cs typeface="Arial Unicode MS" pitchFamily="34" charset="-128"/>
              </a:rPr>
              <a:t>, 205 (2007)   	- O. Buss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Eur. Phys. J. </a:t>
            </a:r>
            <a:r>
              <a:rPr kumimoji="1" lang="en-US" altLang="ja-JP" sz="900" b="1" dirty="0">
                <a:solidFill>
                  <a:schemeClr val="bg1"/>
                </a:solidFill>
                <a:latin typeface="Comic Sans MS" pitchFamily="66" charset="0"/>
                <a:ea typeface="Arial Unicode MS" pitchFamily="34" charset="-128"/>
                <a:cs typeface="Arial Unicode MS" pitchFamily="34" charset="-128"/>
              </a:rPr>
              <a:t>A29</a:t>
            </a:r>
            <a:r>
              <a:rPr kumimoji="1" lang="en-US" altLang="ja-JP" sz="900" dirty="0">
                <a:solidFill>
                  <a:schemeClr val="bg1"/>
                </a:solidFill>
                <a:latin typeface="Comic Sans MS" pitchFamily="66" charset="0"/>
                <a:ea typeface="Arial Unicode MS" pitchFamily="34" charset="-128"/>
                <a:cs typeface="Arial Unicode MS" pitchFamily="34" charset="-128"/>
              </a:rPr>
              <a:t>, 189 (2006)</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E.A. </a:t>
            </a:r>
            <a:r>
              <a:rPr kumimoji="1" lang="en-US" altLang="ja-JP" sz="900" dirty="0" err="1">
                <a:solidFill>
                  <a:schemeClr val="bg1"/>
                </a:solidFill>
                <a:latin typeface="Comic Sans MS" pitchFamily="66" charset="0"/>
                <a:ea typeface="Arial Unicode MS" pitchFamily="34" charset="-128"/>
                <a:cs typeface="Arial Unicode MS" pitchFamily="34" charset="-128"/>
              </a:rPr>
              <a:t>Paschos</a:t>
            </a:r>
            <a:r>
              <a:rPr kumimoji="1" lang="en-US" altLang="ja-JP" sz="900" dirty="0">
                <a:solidFill>
                  <a:schemeClr val="bg1"/>
                </a:solidFill>
                <a:latin typeface="Comic Sans MS" pitchFamily="66" charset="0"/>
                <a:ea typeface="Arial Unicode MS" pitchFamily="34" charset="-128"/>
                <a:cs typeface="Arial Unicode MS" pitchFamily="34" charset="-128"/>
              </a:rPr>
              <a:t>, AIP Conf. Proc. </a:t>
            </a:r>
            <a:r>
              <a:rPr kumimoji="1" lang="en-US" altLang="ja-JP" sz="900" b="1" dirty="0">
                <a:solidFill>
                  <a:schemeClr val="bg1"/>
                </a:solidFill>
                <a:latin typeface="Comic Sans MS" pitchFamily="66" charset="0"/>
                <a:ea typeface="Arial Unicode MS" pitchFamily="34" charset="-128"/>
                <a:cs typeface="Arial Unicode MS" pitchFamily="34" charset="-128"/>
              </a:rPr>
              <a:t>967</a:t>
            </a:r>
            <a:r>
              <a:rPr kumimoji="1" lang="en-US" altLang="ja-JP" sz="900" dirty="0">
                <a:solidFill>
                  <a:schemeClr val="bg1"/>
                </a:solidFill>
                <a:latin typeface="Comic Sans MS" pitchFamily="66" charset="0"/>
                <a:ea typeface="Arial Unicode MS" pitchFamily="34" charset="-128"/>
                <a:cs typeface="Arial Unicode MS" pitchFamily="34" charset="-128"/>
              </a:rPr>
              <a:t>, 162 (2007)                   	- S.K. Singh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Phys. Rev. </a:t>
            </a:r>
            <a:r>
              <a:rPr kumimoji="1" lang="en-US" altLang="ja-JP" sz="900" dirty="0" err="1">
                <a:solidFill>
                  <a:schemeClr val="bg1"/>
                </a:solidFill>
                <a:latin typeface="Comic Sans MS" pitchFamily="66" charset="0"/>
                <a:ea typeface="Arial Unicode MS" pitchFamily="34" charset="-128"/>
                <a:cs typeface="Arial Unicode MS" pitchFamily="34" charset="-128"/>
              </a:rPr>
              <a:t>Lett</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b="1" dirty="0">
                <a:solidFill>
                  <a:schemeClr val="bg1"/>
                </a:solidFill>
                <a:latin typeface="Comic Sans MS" pitchFamily="66" charset="0"/>
                <a:ea typeface="Arial Unicode MS" pitchFamily="34" charset="-128"/>
                <a:cs typeface="Arial Unicode MS" pitchFamily="34" charset="-128"/>
              </a:rPr>
              <a:t>96</a:t>
            </a:r>
            <a:r>
              <a:rPr kumimoji="1" lang="en-US" altLang="ja-JP" sz="900" dirty="0">
                <a:solidFill>
                  <a:schemeClr val="bg1"/>
                </a:solidFill>
                <a:latin typeface="Comic Sans MS" pitchFamily="66" charset="0"/>
                <a:ea typeface="Arial Unicode MS" pitchFamily="34" charset="-128"/>
                <a:cs typeface="Arial Unicode MS" pitchFamily="34" charset="-128"/>
              </a:rPr>
              <a:t>, 241802 (2006)</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L.M. </a:t>
            </a:r>
            <a:r>
              <a:rPr kumimoji="1" lang="en-US" altLang="ja-JP" sz="900" dirty="0" err="1">
                <a:solidFill>
                  <a:schemeClr val="bg1"/>
                </a:solidFill>
                <a:latin typeface="Comic Sans MS" pitchFamily="66" charset="0"/>
                <a:ea typeface="Arial Unicode MS" pitchFamily="34" charset="-128"/>
                <a:cs typeface="Arial Unicode MS" pitchFamily="34" charset="-128"/>
              </a:rPr>
              <a:t>Sehgal</a:t>
            </a:r>
            <a:r>
              <a:rPr kumimoji="1" lang="en-US" altLang="ja-JP" sz="900" dirty="0">
                <a:solidFill>
                  <a:schemeClr val="bg1"/>
                </a:solidFill>
                <a:latin typeface="Comic Sans MS" pitchFamily="66" charset="0"/>
                <a:ea typeface="Arial Unicode MS" pitchFamily="34" charset="-128"/>
                <a:cs typeface="Arial Unicode MS" pitchFamily="34" charset="-128"/>
              </a:rPr>
              <a:t>, AIP Conf. Proc. </a:t>
            </a:r>
            <a:r>
              <a:rPr kumimoji="1" lang="en-US" altLang="ja-JP" sz="900" b="1" dirty="0">
                <a:solidFill>
                  <a:schemeClr val="bg1"/>
                </a:solidFill>
                <a:latin typeface="Comic Sans MS" pitchFamily="66" charset="0"/>
                <a:ea typeface="Arial Unicode MS" pitchFamily="34" charset="-128"/>
                <a:cs typeface="Arial Unicode MS" pitchFamily="34" charset="-128"/>
              </a:rPr>
              <a:t>967</a:t>
            </a:r>
            <a:r>
              <a:rPr kumimoji="1" lang="en-US" altLang="ja-JP" sz="900" dirty="0">
                <a:solidFill>
                  <a:schemeClr val="bg1"/>
                </a:solidFill>
                <a:latin typeface="Comic Sans MS" pitchFamily="66" charset="0"/>
                <a:ea typeface="Arial Unicode MS" pitchFamily="34" charset="-128"/>
                <a:cs typeface="Arial Unicode MS" pitchFamily="34" charset="-128"/>
              </a:rPr>
              <a:t>, 166 (2007)                      	- B.Z. </a:t>
            </a:r>
            <a:r>
              <a:rPr kumimoji="1" lang="en-US" altLang="ja-JP" sz="900" dirty="0" err="1">
                <a:solidFill>
                  <a:schemeClr val="bg1"/>
                </a:solidFill>
                <a:latin typeface="Comic Sans MS" pitchFamily="66" charset="0"/>
                <a:ea typeface="Arial Unicode MS" pitchFamily="34" charset="-128"/>
                <a:cs typeface="Arial Unicode MS" pitchFamily="34" charset="-128"/>
              </a:rPr>
              <a:t>Kopeliovich</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dirty="0" err="1">
                <a:solidFill>
                  <a:schemeClr val="bg1"/>
                </a:solidFill>
                <a:latin typeface="Comic Sans MS" pitchFamily="66" charset="0"/>
                <a:ea typeface="Arial Unicode MS" pitchFamily="34" charset="-128"/>
                <a:cs typeface="Arial Unicode MS" pitchFamily="34" charset="-128"/>
              </a:rPr>
              <a:t>Nucl</a:t>
            </a:r>
            <a:r>
              <a:rPr kumimoji="1" lang="en-US" altLang="ja-JP" sz="900" dirty="0">
                <a:solidFill>
                  <a:schemeClr val="bg1"/>
                </a:solidFill>
                <a:latin typeface="Comic Sans MS" pitchFamily="66" charset="0"/>
                <a:ea typeface="Arial Unicode MS" pitchFamily="34" charset="-128"/>
                <a:cs typeface="Arial Unicode MS" pitchFamily="34" charset="-128"/>
              </a:rPr>
              <a:t>. Phys. Proc. Suppl. </a:t>
            </a:r>
            <a:r>
              <a:rPr kumimoji="1" lang="en-US" altLang="ja-JP" sz="900" b="1" dirty="0">
                <a:solidFill>
                  <a:schemeClr val="bg1"/>
                </a:solidFill>
                <a:latin typeface="Comic Sans MS" pitchFamily="66" charset="0"/>
                <a:ea typeface="Arial Unicode MS" pitchFamily="34" charset="-128"/>
                <a:cs typeface="Arial Unicode MS" pitchFamily="34" charset="-128"/>
              </a:rPr>
              <a:t>139</a:t>
            </a:r>
            <a:r>
              <a:rPr kumimoji="1" lang="en-US" altLang="ja-JP" sz="900" dirty="0">
                <a:solidFill>
                  <a:schemeClr val="bg1"/>
                </a:solidFill>
                <a:latin typeface="Comic Sans MS" pitchFamily="66" charset="0"/>
                <a:ea typeface="Arial Unicode MS" pitchFamily="34" charset="-128"/>
                <a:cs typeface="Arial Unicode MS" pitchFamily="34" charset="-128"/>
              </a:rPr>
              <a:t>, 219 (2006)</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Ch. Berger, L.M. </a:t>
            </a:r>
            <a:r>
              <a:rPr kumimoji="1" lang="en-US" altLang="ja-JP" sz="900" dirty="0" err="1">
                <a:solidFill>
                  <a:schemeClr val="bg1"/>
                </a:solidFill>
                <a:latin typeface="Comic Sans MS" pitchFamily="66" charset="0"/>
                <a:ea typeface="Arial Unicode MS" pitchFamily="34" charset="-128"/>
                <a:cs typeface="Arial Unicode MS" pitchFamily="34" charset="-128"/>
              </a:rPr>
              <a:t>Sehgal</a:t>
            </a:r>
            <a:r>
              <a:rPr kumimoji="1" lang="en-US" altLang="ja-JP" sz="900" dirty="0">
                <a:solidFill>
                  <a:schemeClr val="bg1"/>
                </a:solidFill>
                <a:latin typeface="Comic Sans MS" pitchFamily="66" charset="0"/>
                <a:ea typeface="Arial Unicode MS" pitchFamily="34" charset="-128"/>
                <a:cs typeface="Arial Unicode MS" pitchFamily="34" charset="-128"/>
              </a:rPr>
              <a:t>, Phys. Rev. </a:t>
            </a:r>
            <a:r>
              <a:rPr kumimoji="1" lang="en-US" altLang="ja-JP" sz="900" b="1" dirty="0">
                <a:solidFill>
                  <a:schemeClr val="bg1"/>
                </a:solidFill>
                <a:latin typeface="Comic Sans MS" pitchFamily="66" charset="0"/>
                <a:ea typeface="Arial Unicode MS" pitchFamily="34" charset="-128"/>
                <a:cs typeface="Arial Unicode MS" pitchFamily="34" charset="-128"/>
              </a:rPr>
              <a:t>D76</a:t>
            </a:r>
            <a:r>
              <a:rPr kumimoji="1" lang="en-US" altLang="ja-JP" sz="900" dirty="0">
                <a:solidFill>
                  <a:schemeClr val="bg1"/>
                </a:solidFill>
                <a:latin typeface="Comic Sans MS" pitchFamily="66" charset="0"/>
                <a:ea typeface="Arial Unicode MS" pitchFamily="34" charset="-128"/>
                <a:cs typeface="Arial Unicode MS" pitchFamily="34" charset="-128"/>
              </a:rPr>
              <a:t>, 113004 (2007)   	- S. Ahmad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Phys. Rev. </a:t>
            </a:r>
            <a:r>
              <a:rPr kumimoji="1" lang="en-US" altLang="ja-JP" sz="900" b="1" dirty="0">
                <a:solidFill>
                  <a:schemeClr val="bg1"/>
                </a:solidFill>
                <a:latin typeface="Comic Sans MS" pitchFamily="66" charset="0"/>
                <a:ea typeface="Arial Unicode MS" pitchFamily="34" charset="-128"/>
                <a:cs typeface="Arial Unicode MS" pitchFamily="34" charset="-128"/>
              </a:rPr>
              <a:t>D74</a:t>
            </a:r>
            <a:r>
              <a:rPr kumimoji="1" lang="en-US" altLang="ja-JP" sz="900" dirty="0">
                <a:solidFill>
                  <a:schemeClr val="bg1"/>
                </a:solidFill>
                <a:latin typeface="Comic Sans MS" pitchFamily="66" charset="0"/>
                <a:ea typeface="Arial Unicode MS" pitchFamily="34" charset="-128"/>
                <a:cs typeface="Arial Unicode MS" pitchFamily="34" charset="-128"/>
              </a:rPr>
              <a:t>, 073008 (2006)</a:t>
            </a:r>
          </a:p>
          <a:p>
            <a:endParaRPr kumimoji="1" lang="en-US" altLang="ja-JP" sz="900" dirty="0">
              <a:solidFill>
                <a:schemeClr val="bg1"/>
              </a:solidFill>
              <a:latin typeface="Comic Sans MS" pitchFamily="66" charset="0"/>
              <a:ea typeface="Arial Unicode MS" pitchFamily="34" charset="-128"/>
              <a:cs typeface="Arial Unicode MS" pitchFamily="34" charset="-128"/>
            </a:endParaRP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I. </a:t>
            </a:r>
            <a:r>
              <a:rPr kumimoji="1" lang="en-US" altLang="ja-JP" sz="900" dirty="0" err="1">
                <a:solidFill>
                  <a:schemeClr val="bg1"/>
                </a:solidFill>
                <a:latin typeface="Comic Sans MS" pitchFamily="66" charset="0"/>
                <a:ea typeface="Arial Unicode MS" pitchFamily="34" charset="-128"/>
                <a:cs typeface="Arial Unicode MS" pitchFamily="34" charset="-128"/>
              </a:rPr>
              <a:t>Schienbein</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Phys. Rev. </a:t>
            </a:r>
            <a:r>
              <a:rPr kumimoji="1" lang="en-US" altLang="ja-JP" sz="900" b="1" dirty="0">
                <a:solidFill>
                  <a:schemeClr val="bg1"/>
                </a:solidFill>
                <a:latin typeface="Comic Sans MS" pitchFamily="66" charset="0"/>
                <a:ea typeface="Arial Unicode MS" pitchFamily="34" charset="-128"/>
                <a:cs typeface="Arial Unicode MS" pitchFamily="34" charset="-128"/>
              </a:rPr>
              <a:t>D77</a:t>
            </a:r>
            <a:r>
              <a:rPr kumimoji="1" lang="en-US" altLang="ja-JP" sz="900" dirty="0">
                <a:solidFill>
                  <a:schemeClr val="bg1"/>
                </a:solidFill>
                <a:latin typeface="Comic Sans MS" pitchFamily="66" charset="0"/>
                <a:ea typeface="Arial Unicode MS" pitchFamily="34" charset="-128"/>
                <a:cs typeface="Arial Unicode MS" pitchFamily="34" charset="-128"/>
              </a:rPr>
              <a:t>, 054013 (2008)            	- O. </a:t>
            </a:r>
            <a:r>
              <a:rPr kumimoji="1" lang="en-US" altLang="ja-JP" sz="900" dirty="0" err="1">
                <a:solidFill>
                  <a:schemeClr val="bg1"/>
                </a:solidFill>
                <a:latin typeface="Comic Sans MS" pitchFamily="66" charset="0"/>
                <a:ea typeface="Arial Unicode MS" pitchFamily="34" charset="-128"/>
                <a:cs typeface="Arial Unicode MS" pitchFamily="34" charset="-128"/>
              </a:rPr>
              <a:t>Lalakulich</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PRC</a:t>
            </a:r>
            <a:r>
              <a:rPr kumimoji="1" lang="en-US" altLang="ja-JP" sz="900" b="1" dirty="0">
                <a:solidFill>
                  <a:schemeClr val="bg1"/>
                </a:solidFill>
                <a:latin typeface="Comic Sans MS" pitchFamily="66" charset="0"/>
                <a:ea typeface="Arial Unicode MS" pitchFamily="34" charset="-128"/>
                <a:cs typeface="Arial Unicode MS" pitchFamily="34" charset="-128"/>
              </a:rPr>
              <a:t> 75</a:t>
            </a:r>
            <a:r>
              <a:rPr kumimoji="1" lang="en-US" altLang="ja-JP" sz="900" dirty="0">
                <a:solidFill>
                  <a:schemeClr val="bg1"/>
                </a:solidFill>
                <a:latin typeface="Comic Sans MS" pitchFamily="66" charset="0"/>
                <a:ea typeface="Arial Unicode MS" pitchFamily="34" charset="-128"/>
                <a:cs typeface="Arial Unicode MS" pitchFamily="34" charset="-128"/>
              </a:rPr>
              <a:t>, 015202 (2007)</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A. Cooper-</a:t>
            </a:r>
            <a:r>
              <a:rPr kumimoji="1" lang="en-US" altLang="ja-JP" sz="900" dirty="0" err="1">
                <a:solidFill>
                  <a:schemeClr val="bg1"/>
                </a:solidFill>
                <a:latin typeface="Comic Sans MS" pitchFamily="66" charset="0"/>
                <a:ea typeface="Arial Unicode MS" pitchFamily="34" charset="-128"/>
                <a:cs typeface="Arial Unicode MS" pitchFamily="34" charset="-128"/>
              </a:rPr>
              <a:t>Sarkar</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JHEP </a:t>
            </a:r>
            <a:r>
              <a:rPr kumimoji="1" lang="en-US" altLang="ja-JP" sz="900" b="1" dirty="0">
                <a:solidFill>
                  <a:schemeClr val="bg1"/>
                </a:solidFill>
                <a:latin typeface="Comic Sans MS" pitchFamily="66" charset="0"/>
                <a:ea typeface="Arial Unicode MS" pitchFamily="34" charset="-128"/>
                <a:cs typeface="Arial Unicode MS" pitchFamily="34" charset="-128"/>
              </a:rPr>
              <a:t>0801</a:t>
            </a:r>
            <a:r>
              <a:rPr kumimoji="1" lang="en-US" altLang="ja-JP" sz="900" dirty="0">
                <a:solidFill>
                  <a:schemeClr val="bg1"/>
                </a:solidFill>
                <a:latin typeface="Comic Sans MS" pitchFamily="66" charset="0"/>
                <a:ea typeface="Arial Unicode MS" pitchFamily="34" charset="-128"/>
                <a:cs typeface="Arial Unicode MS" pitchFamily="34" charset="-128"/>
              </a:rPr>
              <a:t>, 075 (2008)                 	- S.A. </a:t>
            </a:r>
            <a:r>
              <a:rPr kumimoji="1" lang="en-US" altLang="ja-JP" sz="900" dirty="0" err="1">
                <a:solidFill>
                  <a:schemeClr val="bg1"/>
                </a:solidFill>
                <a:latin typeface="Comic Sans MS" pitchFamily="66" charset="0"/>
                <a:ea typeface="Arial Unicode MS" pitchFamily="34" charset="-128"/>
                <a:cs typeface="Arial Unicode MS" pitchFamily="34" charset="-128"/>
              </a:rPr>
              <a:t>Kulagin</a:t>
            </a:r>
            <a:r>
              <a:rPr kumimoji="1" lang="en-US" altLang="ja-JP" sz="900" dirty="0">
                <a:solidFill>
                  <a:schemeClr val="bg1"/>
                </a:solidFill>
                <a:latin typeface="Comic Sans MS" pitchFamily="66" charset="0"/>
                <a:ea typeface="Arial Unicode MS" pitchFamily="34" charset="-128"/>
                <a:cs typeface="Arial Unicode MS" pitchFamily="34" charset="-128"/>
              </a:rPr>
              <a:t>, R. Petti, </a:t>
            </a:r>
            <a:r>
              <a:rPr kumimoji="1" lang="en-US" altLang="ja-JP" sz="900" dirty="0" err="1">
                <a:solidFill>
                  <a:schemeClr val="bg1"/>
                </a:solidFill>
                <a:latin typeface="Comic Sans MS" pitchFamily="66" charset="0"/>
                <a:ea typeface="Arial Unicode MS" pitchFamily="34" charset="-128"/>
                <a:cs typeface="Arial Unicode MS" pitchFamily="34" charset="-128"/>
              </a:rPr>
              <a:t>hep-ph</a:t>
            </a:r>
            <a:r>
              <a:rPr kumimoji="1" lang="en-US" altLang="ja-JP" sz="900" dirty="0">
                <a:solidFill>
                  <a:schemeClr val="bg1"/>
                </a:solidFill>
                <a:latin typeface="Comic Sans MS" pitchFamily="66" charset="0"/>
                <a:ea typeface="Arial Unicode MS" pitchFamily="34" charset="-128"/>
                <a:cs typeface="Arial Unicode MS" pitchFamily="34" charset="-128"/>
              </a:rPr>
              <a:t>/0703033 (2007)</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S.A. </a:t>
            </a:r>
            <a:r>
              <a:rPr kumimoji="1" lang="en-US" altLang="ja-JP" sz="900" dirty="0" err="1">
                <a:solidFill>
                  <a:schemeClr val="bg1"/>
                </a:solidFill>
                <a:latin typeface="Comic Sans MS" pitchFamily="66" charset="0"/>
                <a:ea typeface="Arial Unicode MS" pitchFamily="34" charset="-128"/>
                <a:cs typeface="Arial Unicode MS" pitchFamily="34" charset="-128"/>
              </a:rPr>
              <a:t>Kulagin</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arXiv:0711.3956 [</a:t>
            </a:r>
            <a:r>
              <a:rPr kumimoji="1" lang="en-US" altLang="ja-JP" sz="900" dirty="0" err="1">
                <a:solidFill>
                  <a:schemeClr val="bg1"/>
                </a:solidFill>
                <a:latin typeface="Comic Sans MS" pitchFamily="66" charset="0"/>
                <a:ea typeface="Arial Unicode MS" pitchFamily="34" charset="-128"/>
                <a:cs typeface="Arial Unicode MS" pitchFamily="34" charset="-128"/>
              </a:rPr>
              <a:t>nucl-th</a:t>
            </a:r>
            <a:r>
              <a:rPr kumimoji="1" lang="en-US" altLang="ja-JP" sz="900" dirty="0">
                <a:solidFill>
                  <a:schemeClr val="bg1"/>
                </a:solidFill>
                <a:latin typeface="Comic Sans MS" pitchFamily="66" charset="0"/>
                <a:ea typeface="Arial Unicode MS" pitchFamily="34" charset="-128"/>
                <a:cs typeface="Arial Unicode MS" pitchFamily="34" charset="-128"/>
              </a:rPr>
              <a:t>] (2007)            	- T. </a:t>
            </a:r>
            <a:r>
              <a:rPr kumimoji="1" lang="en-US" altLang="ja-JP" sz="900" dirty="0" err="1">
                <a:solidFill>
                  <a:schemeClr val="bg1"/>
                </a:solidFill>
                <a:latin typeface="Comic Sans MS" pitchFamily="66" charset="0"/>
                <a:ea typeface="Arial Unicode MS" pitchFamily="34" charset="-128"/>
                <a:cs typeface="Arial Unicode MS" pitchFamily="34" charset="-128"/>
              </a:rPr>
              <a:t>Leitner</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dirty="0" err="1">
                <a:solidFill>
                  <a:schemeClr val="bg1"/>
                </a:solidFill>
                <a:latin typeface="Comic Sans MS" pitchFamily="66" charset="0"/>
                <a:ea typeface="Arial Unicode MS" pitchFamily="34" charset="-128"/>
                <a:cs typeface="Arial Unicode MS" pitchFamily="34" charset="-128"/>
              </a:rPr>
              <a:t>Int.J.Mod.Phys</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b="1" dirty="0">
                <a:solidFill>
                  <a:schemeClr val="bg1"/>
                </a:solidFill>
                <a:latin typeface="Comic Sans MS" pitchFamily="66" charset="0"/>
                <a:ea typeface="Arial Unicode MS" pitchFamily="34" charset="-128"/>
                <a:cs typeface="Arial Unicode MS" pitchFamily="34" charset="-128"/>
              </a:rPr>
              <a:t>A22</a:t>
            </a:r>
            <a:r>
              <a:rPr kumimoji="1" lang="en-US" altLang="ja-JP" sz="900" dirty="0">
                <a:solidFill>
                  <a:schemeClr val="bg1"/>
                </a:solidFill>
                <a:latin typeface="Comic Sans MS" pitchFamily="66" charset="0"/>
                <a:ea typeface="Arial Unicode MS" pitchFamily="34" charset="-128"/>
                <a:cs typeface="Arial Unicode MS" pitchFamily="34" charset="-128"/>
              </a:rPr>
              <a:t>, 416 (2007)</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A. </a:t>
            </a:r>
            <a:r>
              <a:rPr kumimoji="1" lang="en-US" altLang="ja-JP" sz="900" dirty="0" err="1">
                <a:solidFill>
                  <a:schemeClr val="bg1"/>
                </a:solidFill>
                <a:latin typeface="Comic Sans MS" pitchFamily="66" charset="0"/>
                <a:ea typeface="Arial Unicode MS" pitchFamily="34" charset="-128"/>
                <a:cs typeface="Arial Unicode MS" pitchFamily="34" charset="-128"/>
              </a:rPr>
              <a:t>Psaker</a:t>
            </a:r>
            <a:r>
              <a:rPr kumimoji="1" lang="en-US" altLang="ja-JP" sz="900" dirty="0">
                <a:solidFill>
                  <a:schemeClr val="bg1"/>
                </a:solidFill>
                <a:latin typeface="Comic Sans MS" pitchFamily="66" charset="0"/>
                <a:ea typeface="Arial Unicode MS" pitchFamily="34" charset="-128"/>
                <a:cs typeface="Arial Unicode MS" pitchFamily="34" charset="-128"/>
              </a:rPr>
              <a:t>, arXiv:0708.0926 [</a:t>
            </a:r>
            <a:r>
              <a:rPr kumimoji="1" lang="en-US" altLang="ja-JP" sz="900" dirty="0" err="1">
                <a:solidFill>
                  <a:schemeClr val="bg1"/>
                </a:solidFill>
                <a:latin typeface="Comic Sans MS" pitchFamily="66" charset="0"/>
                <a:ea typeface="Arial Unicode MS" pitchFamily="34" charset="-128"/>
                <a:cs typeface="Arial Unicode MS" pitchFamily="34" charset="-128"/>
              </a:rPr>
              <a:t>hep-ph</a:t>
            </a:r>
            <a:r>
              <a:rPr kumimoji="1" lang="en-US" altLang="ja-JP" sz="900" dirty="0">
                <a:solidFill>
                  <a:schemeClr val="bg1"/>
                </a:solidFill>
                <a:latin typeface="Comic Sans MS" pitchFamily="66" charset="0"/>
                <a:ea typeface="Arial Unicode MS" pitchFamily="34" charset="-128"/>
                <a:cs typeface="Arial Unicode MS" pitchFamily="34" charset="-128"/>
              </a:rPr>
              <a:t>] (2007)                        	- K.S. </a:t>
            </a:r>
            <a:r>
              <a:rPr kumimoji="1" lang="en-US" altLang="ja-JP" sz="900" dirty="0" err="1">
                <a:solidFill>
                  <a:schemeClr val="bg1"/>
                </a:solidFill>
                <a:latin typeface="Comic Sans MS" pitchFamily="66" charset="0"/>
                <a:ea typeface="Arial Unicode MS" pitchFamily="34" charset="-128"/>
                <a:cs typeface="Arial Unicode MS" pitchFamily="34" charset="-128"/>
              </a:rPr>
              <a:t>Kuzmin</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Phys. Atom. </a:t>
            </a:r>
            <a:r>
              <a:rPr kumimoji="1" lang="en-US" altLang="ja-JP" sz="900" dirty="0" err="1">
                <a:solidFill>
                  <a:schemeClr val="bg1"/>
                </a:solidFill>
                <a:latin typeface="Comic Sans MS" pitchFamily="66" charset="0"/>
                <a:ea typeface="Arial Unicode MS" pitchFamily="34" charset="-128"/>
                <a:cs typeface="Arial Unicode MS" pitchFamily="34" charset="-128"/>
              </a:rPr>
              <a:t>Nucl</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b="1" dirty="0">
                <a:solidFill>
                  <a:schemeClr val="bg1"/>
                </a:solidFill>
                <a:latin typeface="Comic Sans MS" pitchFamily="66" charset="0"/>
                <a:ea typeface="Arial Unicode MS" pitchFamily="34" charset="-128"/>
                <a:cs typeface="Arial Unicode MS" pitchFamily="34" charset="-128"/>
              </a:rPr>
              <a:t>69</a:t>
            </a:r>
            <a:r>
              <a:rPr kumimoji="1" lang="en-US" altLang="ja-JP" sz="900" dirty="0">
                <a:solidFill>
                  <a:schemeClr val="bg1"/>
                </a:solidFill>
                <a:latin typeface="Comic Sans MS" pitchFamily="66" charset="0"/>
                <a:ea typeface="Arial Unicode MS" pitchFamily="34" charset="-128"/>
                <a:cs typeface="Arial Unicode MS" pitchFamily="34" charset="-128"/>
              </a:rPr>
              <a:t>, 1857 (2006)</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S. </a:t>
            </a:r>
            <a:r>
              <a:rPr kumimoji="1" lang="en-US" altLang="ja-JP" sz="900" dirty="0" err="1">
                <a:solidFill>
                  <a:schemeClr val="bg1"/>
                </a:solidFill>
                <a:latin typeface="Comic Sans MS" pitchFamily="66" charset="0"/>
                <a:ea typeface="Arial Unicode MS" pitchFamily="34" charset="-128"/>
                <a:cs typeface="Arial Unicode MS" pitchFamily="34" charset="-128"/>
              </a:rPr>
              <a:t>Alekhin</a:t>
            </a:r>
            <a:r>
              <a:rPr kumimoji="1" lang="en-US" altLang="ja-JP" sz="900" dirty="0">
                <a:solidFill>
                  <a:schemeClr val="bg1"/>
                </a:solidFill>
                <a:latin typeface="Comic Sans MS" pitchFamily="66" charset="0"/>
                <a:ea typeface="Arial Unicode MS" pitchFamily="34" charset="-128"/>
                <a:cs typeface="Arial Unicode MS" pitchFamily="34" charset="-128"/>
              </a:rPr>
              <a:t> et al., AIP Conf. Proc. </a:t>
            </a:r>
            <a:r>
              <a:rPr kumimoji="1" lang="en-US" altLang="ja-JP" sz="900" b="1" dirty="0">
                <a:solidFill>
                  <a:schemeClr val="bg1"/>
                </a:solidFill>
                <a:latin typeface="Comic Sans MS" pitchFamily="66" charset="0"/>
                <a:ea typeface="Arial Unicode MS" pitchFamily="34" charset="-128"/>
                <a:cs typeface="Arial Unicode MS" pitchFamily="34" charset="-128"/>
              </a:rPr>
              <a:t>967</a:t>
            </a:r>
            <a:r>
              <a:rPr kumimoji="1" lang="en-US" altLang="ja-JP" sz="900" dirty="0">
                <a:solidFill>
                  <a:schemeClr val="bg1"/>
                </a:solidFill>
                <a:latin typeface="Comic Sans MS" pitchFamily="66" charset="0"/>
                <a:ea typeface="Arial Unicode MS" pitchFamily="34" charset="-128"/>
                <a:cs typeface="Arial Unicode MS" pitchFamily="34" charset="-128"/>
              </a:rPr>
              <a:t>, 215 (2007)                	- T. </a:t>
            </a:r>
            <a:r>
              <a:rPr kumimoji="1" lang="en-US" altLang="ja-JP" sz="900" dirty="0" err="1">
                <a:solidFill>
                  <a:schemeClr val="bg1"/>
                </a:solidFill>
                <a:latin typeface="Comic Sans MS" pitchFamily="66" charset="0"/>
                <a:ea typeface="Arial Unicode MS" pitchFamily="34" charset="-128"/>
                <a:cs typeface="Arial Unicode MS" pitchFamily="34" charset="-128"/>
              </a:rPr>
              <a:t>Leitner</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i="1" dirty="0">
                <a:solidFill>
                  <a:schemeClr val="bg1"/>
                </a:solidFill>
                <a:latin typeface="Comic Sans MS" pitchFamily="66" charset="0"/>
                <a:ea typeface="Arial Unicode MS" pitchFamily="34" charset="-128"/>
                <a:cs typeface="Arial Unicode MS" pitchFamily="34" charset="-128"/>
              </a:rPr>
              <a:t>et al</a:t>
            </a:r>
            <a:r>
              <a:rPr kumimoji="1" lang="en-US" altLang="ja-JP" sz="900" dirty="0">
                <a:solidFill>
                  <a:schemeClr val="bg1"/>
                </a:solidFill>
                <a:latin typeface="Comic Sans MS" pitchFamily="66" charset="0"/>
                <a:ea typeface="Arial Unicode MS" pitchFamily="34" charset="-128"/>
                <a:cs typeface="Arial Unicode MS" pitchFamily="34" charset="-128"/>
              </a:rPr>
              <a:t>., PRC </a:t>
            </a:r>
            <a:r>
              <a:rPr kumimoji="1" lang="en-US" altLang="ja-JP" sz="900" b="1" dirty="0">
                <a:solidFill>
                  <a:schemeClr val="bg1"/>
                </a:solidFill>
                <a:latin typeface="Comic Sans MS" pitchFamily="66" charset="0"/>
                <a:ea typeface="Arial Unicode MS" pitchFamily="34" charset="-128"/>
                <a:cs typeface="Arial Unicode MS" pitchFamily="34" charset="-128"/>
              </a:rPr>
              <a:t>73</a:t>
            </a:r>
            <a:r>
              <a:rPr kumimoji="1" lang="en-US" altLang="ja-JP" sz="900" dirty="0">
                <a:solidFill>
                  <a:schemeClr val="bg1"/>
                </a:solidFill>
                <a:latin typeface="Comic Sans MS" pitchFamily="66" charset="0"/>
                <a:ea typeface="Arial Unicode MS" pitchFamily="34" charset="-128"/>
                <a:cs typeface="Arial Unicode MS" pitchFamily="34" charset="-128"/>
              </a:rPr>
              <a:t>, 065502 (2006), PRC </a:t>
            </a:r>
            <a:r>
              <a:rPr kumimoji="1" lang="en-US" altLang="ja-JP" sz="900" b="1" dirty="0">
                <a:solidFill>
                  <a:schemeClr val="bg1"/>
                </a:solidFill>
                <a:latin typeface="Comic Sans MS" pitchFamily="66" charset="0"/>
                <a:ea typeface="Arial Unicode MS" pitchFamily="34" charset="-128"/>
                <a:cs typeface="Arial Unicode MS" pitchFamily="34" charset="-128"/>
              </a:rPr>
              <a:t>74</a:t>
            </a:r>
            <a:r>
              <a:rPr kumimoji="1" lang="en-US" altLang="ja-JP" sz="900" dirty="0">
                <a:solidFill>
                  <a:schemeClr val="bg1"/>
                </a:solidFill>
                <a:latin typeface="Comic Sans MS" pitchFamily="66" charset="0"/>
                <a:ea typeface="Arial Unicode MS" pitchFamily="34" charset="-128"/>
                <a:cs typeface="Arial Unicode MS" pitchFamily="34" charset="-128"/>
              </a:rPr>
              <a:t>, 065502 (2006), </a:t>
            </a:r>
          </a:p>
          <a:p>
            <a:pPr>
              <a:buFont typeface="Arial" charset="0"/>
              <a:buChar char="-"/>
            </a:pPr>
            <a:r>
              <a:rPr kumimoji="1" lang="en-US" altLang="ja-JP" sz="900" dirty="0">
                <a:solidFill>
                  <a:schemeClr val="bg1"/>
                </a:solidFill>
                <a:latin typeface="Comic Sans MS" pitchFamily="66" charset="0"/>
                <a:ea typeface="Arial Unicode MS" pitchFamily="34" charset="-128"/>
                <a:cs typeface="Arial Unicode MS" pitchFamily="34" charset="-128"/>
              </a:rPr>
              <a:t> W. </a:t>
            </a:r>
            <a:r>
              <a:rPr kumimoji="1" lang="en-US" altLang="ja-JP" sz="900" dirty="0" err="1">
                <a:solidFill>
                  <a:schemeClr val="bg1"/>
                </a:solidFill>
                <a:latin typeface="Comic Sans MS" pitchFamily="66" charset="0"/>
                <a:ea typeface="Arial Unicode MS" pitchFamily="34" charset="-128"/>
                <a:cs typeface="Arial Unicode MS" pitchFamily="34" charset="-128"/>
              </a:rPr>
              <a:t>Melnitchouk</a:t>
            </a:r>
            <a:r>
              <a:rPr kumimoji="1" lang="en-US" altLang="ja-JP" sz="900" dirty="0">
                <a:solidFill>
                  <a:schemeClr val="bg1"/>
                </a:solidFill>
                <a:latin typeface="Comic Sans MS" pitchFamily="66" charset="0"/>
                <a:ea typeface="Arial Unicode MS" pitchFamily="34" charset="-128"/>
                <a:cs typeface="Arial Unicode MS" pitchFamily="34" charset="-128"/>
              </a:rPr>
              <a:t>, AIP. Conf. Proc.</a:t>
            </a:r>
            <a:r>
              <a:rPr kumimoji="1" lang="en-US" altLang="ja-JP" sz="900" b="1" dirty="0">
                <a:solidFill>
                  <a:schemeClr val="bg1"/>
                </a:solidFill>
                <a:latin typeface="Comic Sans MS" pitchFamily="66" charset="0"/>
                <a:ea typeface="Arial Unicode MS" pitchFamily="34" charset="-128"/>
                <a:cs typeface="Arial Unicode MS" pitchFamily="34" charset="-128"/>
              </a:rPr>
              <a:t> 967</a:t>
            </a:r>
            <a:r>
              <a:rPr kumimoji="1" lang="en-US" altLang="ja-JP" sz="900" dirty="0">
                <a:solidFill>
                  <a:schemeClr val="bg1"/>
                </a:solidFill>
                <a:latin typeface="Comic Sans MS" pitchFamily="66" charset="0"/>
                <a:ea typeface="Arial Unicode MS" pitchFamily="34" charset="-128"/>
                <a:cs typeface="Arial Unicode MS" pitchFamily="34" charset="-128"/>
              </a:rPr>
              <a:t>, 225 (2007)	- O. </a:t>
            </a:r>
            <a:r>
              <a:rPr kumimoji="1" lang="en-US" altLang="ja-JP" sz="900" dirty="0" err="1">
                <a:solidFill>
                  <a:schemeClr val="bg1"/>
                </a:solidFill>
                <a:latin typeface="Comic Sans MS" pitchFamily="66" charset="0"/>
                <a:ea typeface="Arial Unicode MS" pitchFamily="34" charset="-128"/>
                <a:cs typeface="Arial Unicode MS" pitchFamily="34" charset="-128"/>
              </a:rPr>
              <a:t>Benhar</a:t>
            </a:r>
            <a:r>
              <a:rPr kumimoji="1" lang="en-US" altLang="ja-JP" sz="900" dirty="0">
                <a:solidFill>
                  <a:schemeClr val="bg1"/>
                </a:solidFill>
                <a:latin typeface="Comic Sans MS" pitchFamily="66" charset="0"/>
                <a:ea typeface="Arial Unicode MS" pitchFamily="34" charset="-128"/>
                <a:cs typeface="Arial Unicode MS" pitchFamily="34" charset="-128"/>
              </a:rPr>
              <a:t>, D. </a:t>
            </a:r>
            <a:r>
              <a:rPr kumimoji="1" lang="en-US" altLang="ja-JP" sz="900" dirty="0" err="1">
                <a:solidFill>
                  <a:schemeClr val="bg1"/>
                </a:solidFill>
                <a:latin typeface="Comic Sans MS" pitchFamily="66" charset="0"/>
                <a:ea typeface="Arial Unicode MS" pitchFamily="34" charset="-128"/>
                <a:cs typeface="Arial Unicode MS" pitchFamily="34" charset="-128"/>
              </a:rPr>
              <a:t>Meloni</a:t>
            </a:r>
            <a:r>
              <a:rPr kumimoji="1" lang="en-US" altLang="ja-JP" sz="900" dirty="0">
                <a:solidFill>
                  <a:schemeClr val="bg1"/>
                </a:solidFill>
                <a:latin typeface="Comic Sans MS" pitchFamily="66" charset="0"/>
                <a:ea typeface="Arial Unicode MS" pitchFamily="34" charset="-128"/>
                <a:cs typeface="Arial Unicode MS" pitchFamily="34" charset="-128"/>
              </a:rPr>
              <a:t>, </a:t>
            </a:r>
            <a:r>
              <a:rPr kumimoji="1" lang="en-US" altLang="ja-JP" sz="900" dirty="0" err="1">
                <a:solidFill>
                  <a:schemeClr val="bg1"/>
                </a:solidFill>
                <a:latin typeface="Comic Sans MS" pitchFamily="66" charset="0"/>
                <a:ea typeface="Arial Unicode MS" pitchFamily="34" charset="-128"/>
                <a:cs typeface="Arial Unicode MS" pitchFamily="34" charset="-128"/>
              </a:rPr>
              <a:t>hep-ph</a:t>
            </a:r>
            <a:r>
              <a:rPr kumimoji="1" lang="en-US" altLang="ja-JP" sz="900" dirty="0">
                <a:solidFill>
                  <a:schemeClr val="bg1"/>
                </a:solidFill>
                <a:latin typeface="Comic Sans MS" pitchFamily="66" charset="0"/>
                <a:ea typeface="Arial Unicode MS" pitchFamily="34" charset="-128"/>
                <a:cs typeface="Arial Unicode MS" pitchFamily="34" charset="-128"/>
              </a:rPr>
              <a:t>/0610403 (2006)  </a:t>
            </a:r>
          </a:p>
          <a:p>
            <a:endParaRPr kumimoji="1" lang="en-US" sz="900" dirty="0">
              <a:solidFill>
                <a:schemeClr val="bg1"/>
              </a:solidFill>
              <a:latin typeface="Comic Sans MS" pitchFamily="66" charset="0"/>
            </a:endParaRPr>
          </a:p>
        </p:txBody>
      </p:sp>
      <p:sp>
        <p:nvSpPr>
          <p:cNvPr id="696324" name="Text Box 4"/>
          <p:cNvSpPr txBox="1">
            <a:spLocks noChangeArrowheads="1"/>
          </p:cNvSpPr>
          <p:nvPr/>
        </p:nvSpPr>
        <p:spPr bwMode="auto">
          <a:xfrm>
            <a:off x="8590260" y="868363"/>
            <a:ext cx="461665" cy="53959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en-US" dirty="0">
                <a:solidFill>
                  <a:schemeClr val="bg1"/>
                </a:solidFill>
              </a:rPr>
              <a:t>New </a:t>
            </a:r>
            <a:r>
              <a:rPr lang="en-US" dirty="0" err="1">
                <a:solidFill>
                  <a:schemeClr val="bg1"/>
                </a:solidFill>
                <a:latin typeface="Symbol" pitchFamily="18" charset="2"/>
              </a:rPr>
              <a:t>s</a:t>
            </a:r>
            <a:r>
              <a:rPr lang="en-US" baseline="-25000" dirty="0" err="1">
                <a:solidFill>
                  <a:schemeClr val="bg1"/>
                </a:solidFill>
                <a:latin typeface="Symbol" pitchFamily="18" charset="2"/>
              </a:rPr>
              <a:t>n</a:t>
            </a:r>
            <a:r>
              <a:rPr lang="en-US" dirty="0">
                <a:solidFill>
                  <a:schemeClr val="bg1"/>
                </a:solidFill>
              </a:rPr>
              <a:t> calculations: 2006-2008 (Sam Zeller)</a:t>
            </a:r>
          </a:p>
        </p:txBody>
      </p:sp>
      <p:sp>
        <p:nvSpPr>
          <p:cNvPr id="696325" name="AutoShape 5"/>
          <p:cNvSpPr>
            <a:spLocks/>
          </p:cNvSpPr>
          <p:nvPr/>
        </p:nvSpPr>
        <p:spPr bwMode="auto">
          <a:xfrm>
            <a:off x="7132638" y="868363"/>
            <a:ext cx="365125" cy="2195512"/>
          </a:xfrm>
          <a:prstGeom prst="rightBrace">
            <a:avLst>
              <a:gd name="adj1" fmla="val 50109"/>
              <a:gd name="adj2" fmla="val 50000"/>
            </a:avLst>
          </a:prstGeom>
          <a:noFill/>
          <a:ln w="31750">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6326" name="AutoShape 6"/>
          <p:cNvSpPr>
            <a:spLocks/>
          </p:cNvSpPr>
          <p:nvPr/>
        </p:nvSpPr>
        <p:spPr bwMode="auto">
          <a:xfrm>
            <a:off x="7132638" y="5532438"/>
            <a:ext cx="274637" cy="914400"/>
          </a:xfrm>
          <a:prstGeom prst="rightBrace">
            <a:avLst>
              <a:gd name="adj1" fmla="val 27746"/>
              <a:gd name="adj2" fmla="val 50000"/>
            </a:avLst>
          </a:prstGeom>
          <a:noFill/>
          <a:ln w="31750">
            <a:solidFill>
              <a:srgbClr val="CC66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6327" name="AutoShape 7"/>
          <p:cNvSpPr>
            <a:spLocks/>
          </p:cNvSpPr>
          <p:nvPr/>
        </p:nvSpPr>
        <p:spPr bwMode="auto">
          <a:xfrm>
            <a:off x="7132638" y="3336925"/>
            <a:ext cx="365125" cy="2103438"/>
          </a:xfrm>
          <a:prstGeom prst="rightBrace">
            <a:avLst>
              <a:gd name="adj1" fmla="val 48007"/>
              <a:gd name="adj2" fmla="val 50000"/>
            </a:avLst>
          </a:prstGeom>
          <a:noFill/>
          <a:ln w="31750">
            <a:solidFill>
              <a:schemeClr val="tx2">
                <a:lumMod val="40000"/>
                <a:lumOff val="60000"/>
              </a:schemeClr>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6328" name="Text Box 8"/>
          <p:cNvSpPr txBox="1">
            <a:spLocks noChangeArrowheads="1"/>
          </p:cNvSpPr>
          <p:nvPr/>
        </p:nvSpPr>
        <p:spPr bwMode="auto">
          <a:xfrm>
            <a:off x="7559675" y="1782763"/>
            <a:ext cx="822325"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solidFill>
                  <a:schemeClr val="bg1"/>
                </a:solidFill>
              </a:rPr>
              <a:t>QE</a:t>
            </a:r>
          </a:p>
        </p:txBody>
      </p:sp>
      <p:sp>
        <p:nvSpPr>
          <p:cNvPr id="696329" name="Text Box 9"/>
          <p:cNvSpPr txBox="1">
            <a:spLocks noChangeArrowheads="1"/>
          </p:cNvSpPr>
          <p:nvPr/>
        </p:nvSpPr>
        <p:spPr bwMode="auto">
          <a:xfrm>
            <a:off x="7497763" y="5807075"/>
            <a:ext cx="731837"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solidFill>
                  <a:schemeClr val="bg1"/>
                </a:solidFill>
              </a:rPr>
              <a:t>DIS</a:t>
            </a:r>
          </a:p>
        </p:txBody>
      </p:sp>
      <p:sp>
        <p:nvSpPr>
          <p:cNvPr id="696330" name="Text Box 10"/>
          <p:cNvSpPr txBox="1">
            <a:spLocks noChangeArrowheads="1"/>
          </p:cNvSpPr>
          <p:nvPr/>
        </p:nvSpPr>
        <p:spPr bwMode="auto">
          <a:xfrm>
            <a:off x="7467600" y="4067175"/>
            <a:ext cx="137160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solidFill>
                  <a:schemeClr val="bg1"/>
                </a:solidFill>
              </a:rPr>
              <a:t>Single </a:t>
            </a:r>
            <a:r>
              <a:rPr lang="en-US" dirty="0">
                <a:solidFill>
                  <a:schemeClr val="bg1"/>
                </a:solidFill>
                <a:latin typeface="Symbol" pitchFamily="18" charset="2"/>
              </a:rPr>
              <a:t>p</a:t>
            </a:r>
            <a:r>
              <a:rPr lang="en-US" dirty="0">
                <a:solidFill>
                  <a:schemeClr val="bg1"/>
                </a:solidFill>
              </a:rPr>
              <a:t> production</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22</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MiniBooNE</a:t>
            </a:r>
            <a:r>
              <a:rPr lang="en-US" dirty="0" smtClean="0"/>
              <a:t>:  anti-</a:t>
            </a:r>
            <a:r>
              <a:rPr lang="en-US" dirty="0" smtClean="0">
                <a:latin typeface="Symbol" pitchFamily="18" charset="2"/>
              </a:rPr>
              <a:t>n</a:t>
            </a:r>
            <a:r>
              <a:rPr lang="en-US" baseline="-25000" dirty="0" smtClean="0"/>
              <a:t>e</a:t>
            </a:r>
            <a:r>
              <a:rPr lang="en-US" dirty="0" smtClean="0"/>
              <a:t> Appearance</a:t>
            </a:r>
            <a:endParaRPr lang="en-US" dirty="0"/>
          </a:p>
        </p:txBody>
      </p:sp>
      <p:sp>
        <p:nvSpPr>
          <p:cNvPr id="3" name="Date Placeholder 2"/>
          <p:cNvSpPr>
            <a:spLocks noGrp="1"/>
          </p:cNvSpPr>
          <p:nvPr>
            <p:ph type="dt" sz="half" idx="10"/>
          </p:nvPr>
        </p:nvSpPr>
        <p:spPr/>
        <p:txBody>
          <a:bodyPr/>
          <a:lstStyle/>
          <a:p>
            <a:r>
              <a:rPr lang="en-US" smtClean="0"/>
              <a:t>Craig Dukes / Virginia</a:t>
            </a:r>
            <a:endParaRPr lang="en-US" dirty="0"/>
          </a:p>
        </p:txBody>
      </p:sp>
      <p:sp>
        <p:nvSpPr>
          <p:cNvPr id="4" name="Footer Placeholder 3"/>
          <p:cNvSpPr>
            <a:spLocks noGrp="1"/>
          </p:cNvSpPr>
          <p:nvPr>
            <p:ph type="ftr" sz="quarter" idx="11"/>
          </p:nvPr>
        </p:nvSpPr>
        <p:spPr/>
        <p:txBody>
          <a:bodyPr/>
          <a:lstStyle/>
          <a:p>
            <a:r>
              <a:rPr lang="en-US" smtClean="0"/>
              <a:t>BCVSPIN:  Neutrino Physics at Fermilab</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23</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91" y="2639225"/>
            <a:ext cx="5029200" cy="3832182"/>
          </a:xfrm>
          <a:prstGeom prst="rect">
            <a:avLst/>
          </a:prstGeom>
        </p:spPr>
      </p:pic>
      <p:sp>
        <p:nvSpPr>
          <p:cNvPr id="7" name="TextBox 6"/>
          <p:cNvSpPr txBox="1"/>
          <p:nvPr/>
        </p:nvSpPr>
        <p:spPr>
          <a:xfrm>
            <a:off x="374073" y="1135236"/>
            <a:ext cx="3241964" cy="400110"/>
          </a:xfrm>
          <a:prstGeom prst="rect">
            <a:avLst/>
          </a:prstGeom>
          <a:solidFill>
            <a:srgbClr val="FF0000"/>
          </a:solidFill>
        </p:spPr>
        <p:txBody>
          <a:bodyPr wrap="square" rtlCol="0" anchor="ctr">
            <a:spAutoFit/>
          </a:bodyPr>
          <a:lstStyle/>
          <a:p>
            <a:pPr algn="ctr"/>
            <a:r>
              <a:rPr lang="en-US" sz="2000" dirty="0" smtClean="0">
                <a:solidFill>
                  <a:schemeClr val="bg1"/>
                </a:solidFill>
              </a:rPr>
              <a:t>Both low and energy excess! </a:t>
            </a:r>
            <a:endParaRPr lang="en-US" sz="2000"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515" y="1003563"/>
            <a:ext cx="4572000" cy="2627086"/>
          </a:xfrm>
          <a:prstGeom prst="rect">
            <a:avLst/>
          </a:prstGeom>
        </p:spPr>
      </p:pic>
      <p:sp>
        <p:nvSpPr>
          <p:cNvPr id="9" name="TextBox 8"/>
          <p:cNvSpPr txBox="1"/>
          <p:nvPr/>
        </p:nvSpPr>
        <p:spPr>
          <a:xfrm>
            <a:off x="5597237" y="4874475"/>
            <a:ext cx="3241964" cy="707886"/>
          </a:xfrm>
          <a:prstGeom prst="rect">
            <a:avLst/>
          </a:prstGeom>
          <a:solidFill>
            <a:srgbClr val="FF0000"/>
          </a:solidFill>
        </p:spPr>
        <p:txBody>
          <a:bodyPr wrap="square" rtlCol="0" anchor="ctr">
            <a:spAutoFit/>
          </a:bodyPr>
          <a:lstStyle/>
          <a:p>
            <a:pPr algn="ctr"/>
            <a:r>
              <a:rPr lang="en-US" sz="2000" dirty="0" smtClean="0">
                <a:solidFill>
                  <a:schemeClr val="bg1"/>
                </a:solidFill>
              </a:rPr>
              <a:t>No good explanation of excess has been given </a:t>
            </a:r>
            <a:endParaRPr lang="en-US" sz="2000" dirty="0">
              <a:solidFill>
                <a:schemeClr val="bg1"/>
              </a:solidFill>
            </a:endParaRPr>
          </a:p>
        </p:txBody>
      </p:sp>
      <p:sp>
        <p:nvSpPr>
          <p:cNvPr id="10" name="TextBox 9"/>
          <p:cNvSpPr txBox="1"/>
          <p:nvPr/>
        </p:nvSpPr>
        <p:spPr>
          <a:xfrm>
            <a:off x="5143500" y="3927765"/>
            <a:ext cx="3871060" cy="369332"/>
          </a:xfrm>
          <a:prstGeom prst="rect">
            <a:avLst/>
          </a:prstGeom>
          <a:noFill/>
        </p:spPr>
        <p:txBody>
          <a:bodyPr wrap="square" rtlCol="0">
            <a:spAutoFit/>
          </a:bodyPr>
          <a:lstStyle/>
          <a:p>
            <a:r>
              <a:rPr lang="en-US" dirty="0" smtClean="0">
                <a:solidFill>
                  <a:schemeClr val="bg1"/>
                </a:solidFill>
              </a:rPr>
              <a:t>Fluctuation?:     1.6%                 3.0%</a:t>
            </a:r>
            <a:endParaRPr lang="en-US" dirty="0">
              <a:solidFill>
                <a:schemeClr val="bg1"/>
              </a:solidFill>
            </a:endParaRPr>
          </a:p>
        </p:txBody>
      </p:sp>
      <p:sp>
        <p:nvSpPr>
          <p:cNvPr id="11" name="Up Arrow 10"/>
          <p:cNvSpPr/>
          <p:nvPr/>
        </p:nvSpPr>
        <p:spPr>
          <a:xfrm>
            <a:off x="6718170" y="3522519"/>
            <a:ext cx="350470" cy="426028"/>
          </a:xfrm>
          <a:prstGeom prst="up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a:off x="8075926" y="3539836"/>
            <a:ext cx="350470" cy="426028"/>
          </a:xfrm>
          <a:prstGeom prst="up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254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7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8706" y="2879725"/>
            <a:ext cx="5257385" cy="365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9666" name="Rectangle 2"/>
          <p:cNvSpPr>
            <a:spLocks noGrp="1" noChangeArrowheads="1"/>
          </p:cNvSpPr>
          <p:nvPr>
            <p:ph type="title"/>
          </p:nvPr>
        </p:nvSpPr>
        <p:spPr/>
        <p:txBody>
          <a:bodyPr/>
          <a:lstStyle/>
          <a:p>
            <a:r>
              <a:rPr lang="en-US" sz="2400"/>
              <a:t>MINOS (Main Injector Neutrino Oscillation Search)</a:t>
            </a:r>
          </a:p>
        </p:txBody>
      </p:sp>
      <p:pic>
        <p:nvPicPr>
          <p:cNvPr id="3696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2879725"/>
            <a:ext cx="3043237" cy="365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9670" name="Picture 6" descr="MINOS_logo_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125" y="3063875"/>
            <a:ext cx="968375" cy="917575"/>
          </a:xfrm>
          <a:prstGeom prst="rect">
            <a:avLst/>
          </a:prstGeom>
          <a:noFill/>
          <a:extLst>
            <a:ext uri="{909E8E84-426E-40DD-AFC4-6F175D3DCCD1}">
              <a14:hiddenFill xmlns:a14="http://schemas.microsoft.com/office/drawing/2010/main">
                <a:solidFill>
                  <a:srgbClr val="FFFFFF"/>
                </a:solidFill>
              </a14:hiddenFill>
            </a:ext>
          </a:extLst>
        </p:spPr>
      </p:pic>
      <p:sp>
        <p:nvSpPr>
          <p:cNvPr id="369672" name="Text Box 8"/>
          <p:cNvSpPr txBox="1">
            <a:spLocks noChangeArrowheads="1"/>
          </p:cNvSpPr>
          <p:nvPr/>
        </p:nvSpPr>
        <p:spPr bwMode="auto">
          <a:xfrm>
            <a:off x="173771" y="619619"/>
            <a:ext cx="3932237" cy="2222147"/>
          </a:xfrm>
          <a:prstGeom prst="rect">
            <a:avLst/>
          </a:prstGeom>
          <a:solidFill>
            <a:srgbClr val="FFFF99"/>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68275" indent="-168275"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90000"/>
              </a:lnSpc>
              <a:spcBef>
                <a:spcPts val="500"/>
              </a:spcBef>
            </a:pPr>
            <a:r>
              <a:rPr lang="en-US" dirty="0">
                <a:latin typeface="+mn-lt"/>
              </a:rPr>
              <a:t>Detector:</a:t>
            </a:r>
          </a:p>
          <a:p>
            <a:pPr>
              <a:lnSpc>
                <a:spcPct val="90000"/>
              </a:lnSpc>
              <a:spcBef>
                <a:spcPts val="500"/>
              </a:spcBef>
              <a:buFontTx/>
              <a:buChar char="•"/>
            </a:pPr>
            <a:r>
              <a:rPr lang="en-US" dirty="0">
                <a:latin typeface="+mn-lt"/>
              </a:rPr>
              <a:t>NUMI beam</a:t>
            </a:r>
          </a:p>
          <a:p>
            <a:pPr>
              <a:lnSpc>
                <a:spcPct val="90000"/>
              </a:lnSpc>
              <a:spcBef>
                <a:spcPts val="500"/>
              </a:spcBef>
              <a:buFontTx/>
              <a:buChar char="•"/>
            </a:pPr>
            <a:r>
              <a:rPr lang="en-US" dirty="0">
                <a:latin typeface="+mn-lt"/>
              </a:rPr>
              <a:t>Long baseline:  735 km</a:t>
            </a:r>
          </a:p>
          <a:p>
            <a:pPr>
              <a:lnSpc>
                <a:spcPct val="90000"/>
              </a:lnSpc>
              <a:spcBef>
                <a:spcPts val="500"/>
              </a:spcBef>
              <a:buFontTx/>
              <a:buChar char="•"/>
            </a:pPr>
            <a:r>
              <a:rPr lang="en-US" dirty="0">
                <a:latin typeface="+mn-lt"/>
              </a:rPr>
              <a:t>5.4 </a:t>
            </a:r>
            <a:r>
              <a:rPr lang="en-US" dirty="0" err="1">
                <a:latin typeface="+mn-lt"/>
              </a:rPr>
              <a:t>kt</a:t>
            </a:r>
            <a:r>
              <a:rPr lang="en-US" dirty="0">
                <a:latin typeface="+mn-lt"/>
              </a:rPr>
              <a:t> far detector, 1kt near</a:t>
            </a:r>
          </a:p>
          <a:p>
            <a:pPr>
              <a:lnSpc>
                <a:spcPct val="90000"/>
              </a:lnSpc>
              <a:spcBef>
                <a:spcPts val="500"/>
              </a:spcBef>
              <a:buFontTx/>
              <a:buChar char="•"/>
            </a:pPr>
            <a:r>
              <a:rPr lang="en-US" dirty="0">
                <a:latin typeface="+mn-lt"/>
              </a:rPr>
              <a:t>Optimized for</a:t>
            </a:r>
            <a:r>
              <a:rPr lang="en-US" sz="1600" dirty="0">
                <a:latin typeface="Comic Sans MS" pitchFamily="66" charset="0"/>
              </a:rPr>
              <a:t> </a:t>
            </a:r>
            <a:r>
              <a:rPr lang="en-US" sz="1600" dirty="0">
                <a:latin typeface="Symbol" pitchFamily="18" charset="2"/>
              </a:rPr>
              <a:t>n</a:t>
            </a:r>
            <a:r>
              <a:rPr lang="en-US" sz="1600" baseline="-25000" dirty="0">
                <a:latin typeface="Symbol" pitchFamily="18" charset="2"/>
              </a:rPr>
              <a:t>m</a:t>
            </a:r>
            <a:r>
              <a:rPr lang="en-US" dirty="0">
                <a:latin typeface="+mn-lt"/>
              </a:rPr>
              <a:t> disappearance</a:t>
            </a:r>
          </a:p>
          <a:p>
            <a:pPr>
              <a:lnSpc>
                <a:spcPct val="90000"/>
              </a:lnSpc>
              <a:spcBef>
                <a:spcPts val="500"/>
              </a:spcBef>
              <a:buFontTx/>
              <a:buChar char="•"/>
            </a:pPr>
            <a:r>
              <a:rPr lang="en-US" dirty="0">
                <a:latin typeface="+mn-lt"/>
              </a:rPr>
              <a:t>Sampling 2.54 cm Fe / 1.0 cm </a:t>
            </a:r>
            <a:r>
              <a:rPr lang="en-US" dirty="0" err="1">
                <a:latin typeface="+mn-lt"/>
              </a:rPr>
              <a:t>scint</a:t>
            </a:r>
            <a:r>
              <a:rPr lang="en-US" dirty="0">
                <a:latin typeface="+mn-lt"/>
              </a:rPr>
              <a:t>.</a:t>
            </a:r>
          </a:p>
          <a:p>
            <a:pPr>
              <a:lnSpc>
                <a:spcPct val="90000"/>
              </a:lnSpc>
              <a:spcBef>
                <a:spcPts val="500"/>
              </a:spcBef>
              <a:buFontTx/>
              <a:buChar char="•"/>
            </a:pPr>
            <a:r>
              <a:rPr lang="en-US" dirty="0">
                <a:latin typeface="+mn-lt"/>
              </a:rPr>
              <a:t>Magnetic field:  sign of charge</a:t>
            </a:r>
          </a:p>
        </p:txBody>
      </p:sp>
      <p:pic>
        <p:nvPicPr>
          <p:cNvPr id="36967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2477477"/>
            <a:ext cx="1828800"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9674" name="Text Box 10"/>
          <p:cNvSpPr txBox="1">
            <a:spLocks noChangeArrowheads="1"/>
          </p:cNvSpPr>
          <p:nvPr/>
        </p:nvSpPr>
        <p:spPr bwMode="auto">
          <a:xfrm>
            <a:off x="4479923" y="621011"/>
            <a:ext cx="4481513" cy="1531188"/>
          </a:xfrm>
          <a:prstGeom prst="rect">
            <a:avLst/>
          </a:prstGeom>
          <a:solidFill>
            <a:srgbClr val="FFFF99"/>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3038" indent="-173038"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90000"/>
              </a:lnSpc>
              <a:spcBef>
                <a:spcPts val="500"/>
              </a:spcBef>
            </a:pPr>
            <a:r>
              <a:rPr lang="en-US" dirty="0">
                <a:latin typeface="+mn-lt"/>
              </a:rPr>
              <a:t>Goals:</a:t>
            </a:r>
          </a:p>
          <a:p>
            <a:pPr>
              <a:lnSpc>
                <a:spcPct val="90000"/>
              </a:lnSpc>
              <a:spcBef>
                <a:spcPts val="500"/>
              </a:spcBef>
              <a:buFontTx/>
              <a:buChar char="•"/>
            </a:pPr>
            <a:r>
              <a:rPr lang="en-US" dirty="0">
                <a:latin typeface="+mn-lt"/>
              </a:rPr>
              <a:t>Make precision measurements of </a:t>
            </a:r>
            <a:r>
              <a:rPr lang="en-US" sz="1600" dirty="0">
                <a:latin typeface="Symbol" pitchFamily="18" charset="2"/>
              </a:rPr>
              <a:t>D</a:t>
            </a:r>
            <a:r>
              <a:rPr lang="en-US" dirty="0">
                <a:latin typeface="+mn-lt"/>
              </a:rPr>
              <a:t>m</a:t>
            </a:r>
            <a:r>
              <a:rPr lang="en-US" baseline="30000" dirty="0">
                <a:latin typeface="+mn-lt"/>
              </a:rPr>
              <a:t>2</a:t>
            </a:r>
            <a:r>
              <a:rPr lang="en-US" baseline="-25000" dirty="0">
                <a:latin typeface="+mn-lt"/>
              </a:rPr>
              <a:t>32</a:t>
            </a:r>
            <a:r>
              <a:rPr lang="en-US" dirty="0">
                <a:latin typeface="+mn-lt"/>
              </a:rPr>
              <a:t> and sin</a:t>
            </a:r>
            <a:r>
              <a:rPr lang="en-US" baseline="30000" dirty="0">
                <a:latin typeface="+mn-lt"/>
              </a:rPr>
              <a:t>2</a:t>
            </a:r>
            <a:r>
              <a:rPr lang="en-US" dirty="0">
                <a:latin typeface="+mn-lt"/>
              </a:rPr>
              <a:t>2</a:t>
            </a:r>
            <a:r>
              <a:rPr lang="en-US" sz="1600" dirty="0">
                <a:latin typeface="Symbol" pitchFamily="18" charset="2"/>
              </a:rPr>
              <a:t>q</a:t>
            </a:r>
            <a:r>
              <a:rPr lang="en-US" baseline="-25000" dirty="0">
                <a:latin typeface="+mn-lt"/>
              </a:rPr>
              <a:t>23</a:t>
            </a:r>
          </a:p>
          <a:p>
            <a:pPr>
              <a:lnSpc>
                <a:spcPct val="90000"/>
              </a:lnSpc>
              <a:spcBef>
                <a:spcPts val="500"/>
              </a:spcBef>
              <a:buFontTx/>
              <a:buChar char="•"/>
            </a:pPr>
            <a:r>
              <a:rPr lang="en-US" dirty="0">
                <a:latin typeface="+mn-lt"/>
              </a:rPr>
              <a:t>Confirm oscillations </a:t>
            </a:r>
            <a:r>
              <a:rPr lang="en-US" dirty="0" err="1">
                <a:latin typeface="+mn-lt"/>
              </a:rPr>
              <a:t>vs</a:t>
            </a:r>
            <a:r>
              <a:rPr lang="en-US" dirty="0">
                <a:latin typeface="+mn-lt"/>
              </a:rPr>
              <a:t> </a:t>
            </a:r>
            <a:r>
              <a:rPr lang="en-US" dirty="0" smtClean="0">
                <a:latin typeface="+mn-lt"/>
              </a:rPr>
              <a:t>decay/</a:t>
            </a:r>
            <a:r>
              <a:rPr lang="en-US" dirty="0" err="1" smtClean="0">
                <a:latin typeface="+mn-lt"/>
              </a:rPr>
              <a:t>decoherence</a:t>
            </a:r>
            <a:endParaRPr lang="en-US" dirty="0" smtClean="0">
              <a:latin typeface="+mn-lt"/>
            </a:endParaRPr>
          </a:p>
          <a:p>
            <a:pPr>
              <a:lnSpc>
                <a:spcPct val="90000"/>
              </a:lnSpc>
              <a:spcBef>
                <a:spcPts val="500"/>
              </a:spcBef>
              <a:buFontTx/>
              <a:buChar char="•"/>
            </a:pPr>
            <a:r>
              <a:rPr lang="en-US" dirty="0" smtClean="0">
                <a:latin typeface="+mn-lt"/>
              </a:rPr>
              <a:t>Compare </a:t>
            </a:r>
            <a:r>
              <a:rPr lang="en-US" dirty="0" smtClean="0">
                <a:latin typeface="Symbol" pitchFamily="18" charset="2"/>
              </a:rPr>
              <a:t>n</a:t>
            </a:r>
            <a:r>
              <a:rPr lang="en-US" dirty="0" smtClean="0">
                <a:latin typeface="+mn-lt"/>
              </a:rPr>
              <a:t> </a:t>
            </a:r>
            <a:r>
              <a:rPr lang="en-US" dirty="0" err="1" smtClean="0">
                <a:latin typeface="+mn-lt"/>
              </a:rPr>
              <a:t>vs</a:t>
            </a:r>
            <a:r>
              <a:rPr lang="en-US" dirty="0" smtClean="0">
                <a:latin typeface="+mn-lt"/>
              </a:rPr>
              <a:t> anti-</a:t>
            </a:r>
            <a:r>
              <a:rPr lang="en-US" dirty="0" smtClean="0">
                <a:latin typeface="Symbol" pitchFamily="18" charset="2"/>
              </a:rPr>
              <a:t>n</a:t>
            </a:r>
            <a:r>
              <a:rPr lang="en-US" dirty="0" smtClean="0">
                <a:latin typeface="+mn-lt"/>
              </a:rPr>
              <a:t> oscillations</a:t>
            </a:r>
            <a:endParaRPr lang="en-US" dirty="0">
              <a:latin typeface="+mn-lt"/>
            </a:endParaRP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24</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4" name="Rectangle 4"/>
          <p:cNvSpPr>
            <a:spLocks noGrp="1" noChangeArrowheads="1"/>
          </p:cNvSpPr>
          <p:nvPr>
            <p:ph type="title"/>
          </p:nvPr>
        </p:nvSpPr>
        <p:spPr/>
        <p:txBody>
          <a:bodyPr/>
          <a:lstStyle/>
          <a:p>
            <a:r>
              <a:rPr lang="en-US" dirty="0"/>
              <a:t>MINOS: </a:t>
            </a:r>
            <a:r>
              <a:rPr lang="en-US" dirty="0">
                <a:latin typeface="Symbol" pitchFamily="18" charset="2"/>
              </a:rPr>
              <a:t>n</a:t>
            </a:r>
            <a:r>
              <a:rPr lang="en-US" baseline="-25000" dirty="0">
                <a:latin typeface="Symbol" pitchFamily="18" charset="2"/>
              </a:rPr>
              <a:t>m</a:t>
            </a:r>
            <a:r>
              <a:rPr lang="en-US" dirty="0">
                <a:latin typeface="Century Gothic" pitchFamily="34" charset="0"/>
              </a:rPr>
              <a:t>→</a:t>
            </a:r>
            <a:r>
              <a:rPr lang="en-US" dirty="0"/>
              <a:t> </a:t>
            </a:r>
            <a:r>
              <a:rPr lang="en-US" dirty="0">
                <a:latin typeface="Symbol" pitchFamily="18" charset="2"/>
              </a:rPr>
              <a:t>n</a:t>
            </a:r>
            <a:r>
              <a:rPr lang="en-US" baseline="-25000" dirty="0"/>
              <a:t>e</a:t>
            </a:r>
            <a:endParaRPr lang="en-US" dirty="0"/>
          </a:p>
        </p:txBody>
      </p:sp>
      <p:sp>
        <p:nvSpPr>
          <p:cNvPr id="655366" name="Text Box 6"/>
          <p:cNvSpPr txBox="1">
            <a:spLocks noChangeArrowheads="1"/>
          </p:cNvSpPr>
          <p:nvPr/>
        </p:nvSpPr>
        <p:spPr bwMode="auto">
          <a:xfrm>
            <a:off x="152400" y="930275"/>
            <a:ext cx="5310188" cy="16573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69863" indent="-169863"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85000"/>
              </a:lnSpc>
              <a:spcBef>
                <a:spcPct val="35000"/>
              </a:spcBef>
              <a:buFontTx/>
              <a:buChar char="•"/>
            </a:pPr>
            <a:r>
              <a:rPr lang="en-US" dirty="0" smtClean="0">
                <a:solidFill>
                  <a:schemeClr val="bg1"/>
                </a:solidFill>
                <a:latin typeface="+mn-lt"/>
              </a:rPr>
              <a:t>8.2x10</a:t>
            </a:r>
            <a:r>
              <a:rPr lang="en-US" baseline="30000" dirty="0" smtClean="0">
                <a:solidFill>
                  <a:schemeClr val="bg1"/>
                </a:solidFill>
                <a:latin typeface="+mn-lt"/>
              </a:rPr>
              <a:t>20</a:t>
            </a:r>
            <a:r>
              <a:rPr lang="en-US" dirty="0" smtClean="0">
                <a:solidFill>
                  <a:schemeClr val="bg1"/>
                </a:solidFill>
                <a:latin typeface="+mn-lt"/>
              </a:rPr>
              <a:t> </a:t>
            </a:r>
            <a:r>
              <a:rPr lang="en-US" dirty="0">
                <a:solidFill>
                  <a:schemeClr val="bg1"/>
                </a:solidFill>
                <a:latin typeface="+mn-lt"/>
              </a:rPr>
              <a:t>POT</a:t>
            </a:r>
          </a:p>
          <a:p>
            <a:pPr>
              <a:lnSpc>
                <a:spcPct val="85000"/>
              </a:lnSpc>
              <a:spcBef>
                <a:spcPct val="35000"/>
              </a:spcBef>
              <a:buFontTx/>
              <a:buChar char="•"/>
            </a:pPr>
            <a:r>
              <a:rPr lang="en-US" dirty="0">
                <a:solidFill>
                  <a:schemeClr val="bg1"/>
                </a:solidFill>
                <a:latin typeface="+mn-lt"/>
              </a:rPr>
              <a:t>Observe </a:t>
            </a:r>
            <a:r>
              <a:rPr lang="en-US" dirty="0" smtClean="0">
                <a:solidFill>
                  <a:schemeClr val="bg1"/>
                </a:solidFill>
                <a:latin typeface="+mn-lt"/>
              </a:rPr>
              <a:t>62 </a:t>
            </a:r>
            <a:r>
              <a:rPr lang="en-US" dirty="0">
                <a:solidFill>
                  <a:schemeClr val="bg1"/>
                </a:solidFill>
                <a:latin typeface="+mn-lt"/>
              </a:rPr>
              <a:t>events after cuts</a:t>
            </a:r>
          </a:p>
          <a:p>
            <a:pPr>
              <a:lnSpc>
                <a:spcPct val="85000"/>
              </a:lnSpc>
              <a:spcBef>
                <a:spcPct val="35000"/>
              </a:spcBef>
              <a:buFontTx/>
              <a:buChar char="•"/>
            </a:pPr>
            <a:r>
              <a:rPr lang="en-US" dirty="0">
                <a:solidFill>
                  <a:schemeClr val="bg1"/>
                </a:solidFill>
                <a:latin typeface="+mn-lt"/>
              </a:rPr>
              <a:t>Expect </a:t>
            </a:r>
            <a:r>
              <a:rPr lang="en-US" dirty="0" smtClean="0">
                <a:solidFill>
                  <a:schemeClr val="bg1"/>
                </a:solidFill>
                <a:latin typeface="+mn-lt"/>
              </a:rPr>
              <a:t>49.5</a:t>
            </a:r>
            <a:r>
              <a:rPr lang="en-US" dirty="0" smtClean="0">
                <a:solidFill>
                  <a:schemeClr val="bg1"/>
                </a:solidFill>
                <a:latin typeface="+mn-lt"/>
                <a:sym typeface="Symbol" pitchFamily="18" charset="2"/>
              </a:rPr>
              <a:t></a:t>
            </a:r>
            <a:r>
              <a:rPr lang="en-US" dirty="0">
                <a:solidFill>
                  <a:schemeClr val="bg1"/>
                </a:solidFill>
                <a:latin typeface="+mn-lt"/>
                <a:sym typeface="Symbol" pitchFamily="18" charset="2"/>
              </a:rPr>
              <a:t>7</a:t>
            </a:r>
            <a:r>
              <a:rPr lang="en-US" dirty="0" smtClean="0">
                <a:solidFill>
                  <a:schemeClr val="bg1"/>
                </a:solidFill>
                <a:latin typeface="+mn-lt"/>
                <a:sym typeface="Symbol" pitchFamily="18" charset="2"/>
              </a:rPr>
              <a:t>(stat</a:t>
            </a:r>
            <a:r>
              <a:rPr lang="en-US" dirty="0">
                <a:solidFill>
                  <a:schemeClr val="bg1"/>
                </a:solidFill>
                <a:latin typeface="+mn-lt"/>
                <a:sym typeface="Symbol" pitchFamily="18" charset="2"/>
              </a:rPr>
              <a:t>)</a:t>
            </a:r>
            <a:r>
              <a:rPr lang="en-US" dirty="0" smtClean="0">
                <a:solidFill>
                  <a:schemeClr val="bg1"/>
                </a:solidFill>
                <a:latin typeface="+mn-lt"/>
                <a:sym typeface="Symbol" pitchFamily="18" charset="2"/>
              </a:rPr>
              <a:t>2.8(sys</a:t>
            </a:r>
            <a:r>
              <a:rPr lang="en-US" dirty="0">
                <a:solidFill>
                  <a:schemeClr val="bg1"/>
                </a:solidFill>
                <a:latin typeface="+mn-lt"/>
                <a:sym typeface="Symbol" pitchFamily="18" charset="2"/>
              </a:rPr>
              <a:t>) background </a:t>
            </a:r>
            <a:r>
              <a:rPr lang="en-US" dirty="0" smtClean="0">
                <a:solidFill>
                  <a:schemeClr val="bg1"/>
                </a:solidFill>
                <a:latin typeface="+mn-lt"/>
                <a:sym typeface="Symbol" pitchFamily="18" charset="2"/>
              </a:rPr>
              <a:t>events</a:t>
            </a:r>
          </a:p>
          <a:p>
            <a:pPr>
              <a:lnSpc>
                <a:spcPct val="85000"/>
              </a:lnSpc>
              <a:spcBef>
                <a:spcPct val="35000"/>
              </a:spcBef>
              <a:buFontTx/>
              <a:buChar char="•"/>
            </a:pPr>
            <a:r>
              <a:rPr lang="en-US" dirty="0" smtClean="0">
                <a:solidFill>
                  <a:schemeClr val="bg1"/>
                </a:solidFill>
                <a:latin typeface="+mn-lt"/>
                <a:sym typeface="Symbol" pitchFamily="18" charset="2"/>
              </a:rPr>
              <a:t>1.7</a:t>
            </a:r>
            <a:r>
              <a:rPr lang="en-US" dirty="0" smtClean="0">
                <a:solidFill>
                  <a:schemeClr val="bg1"/>
                </a:solidFill>
                <a:latin typeface="Symbol" pitchFamily="18" charset="2"/>
                <a:sym typeface="Symbol" pitchFamily="18" charset="2"/>
              </a:rPr>
              <a:t>s</a:t>
            </a:r>
            <a:r>
              <a:rPr lang="en-US" dirty="0" smtClean="0">
                <a:solidFill>
                  <a:schemeClr val="bg1"/>
                </a:solidFill>
                <a:latin typeface="+mn-lt"/>
                <a:sym typeface="Symbol" pitchFamily="18" charset="2"/>
              </a:rPr>
              <a:t> excess</a:t>
            </a:r>
            <a:endParaRPr lang="en-US" dirty="0">
              <a:solidFill>
                <a:schemeClr val="bg1"/>
              </a:solidFill>
              <a:latin typeface="+mn-lt"/>
              <a:sym typeface="Symbol" pitchFamily="18" charset="2"/>
            </a:endParaRPr>
          </a:p>
          <a:p>
            <a:pPr>
              <a:lnSpc>
                <a:spcPct val="85000"/>
              </a:lnSpc>
              <a:spcBef>
                <a:spcPct val="35000"/>
              </a:spcBef>
              <a:buFontTx/>
              <a:buChar char="•"/>
            </a:pPr>
            <a:r>
              <a:rPr lang="en-US" dirty="0" smtClean="0">
                <a:solidFill>
                  <a:schemeClr val="bg1"/>
                </a:solidFill>
                <a:latin typeface="+mn-lt"/>
                <a:sym typeface="Symbol" pitchFamily="18" charset="2"/>
              </a:rPr>
              <a:t>Best fit normal (inverted):  sin</a:t>
            </a:r>
            <a:r>
              <a:rPr lang="en-US" baseline="30000" dirty="0" smtClean="0">
                <a:solidFill>
                  <a:schemeClr val="bg1"/>
                </a:solidFill>
                <a:latin typeface="+mn-lt"/>
                <a:sym typeface="Symbol" pitchFamily="18" charset="2"/>
              </a:rPr>
              <a:t>2</a:t>
            </a:r>
            <a:r>
              <a:rPr lang="en-US" dirty="0" smtClean="0">
                <a:solidFill>
                  <a:schemeClr val="bg1"/>
                </a:solidFill>
                <a:latin typeface="+mn-lt"/>
                <a:sym typeface="Symbol" pitchFamily="18" charset="2"/>
              </a:rPr>
              <a:t>2</a:t>
            </a:r>
            <a:r>
              <a:rPr lang="en-US" dirty="0" smtClean="0">
                <a:solidFill>
                  <a:schemeClr val="bg1"/>
                </a:solidFill>
                <a:latin typeface="Symbol" pitchFamily="18" charset="2"/>
                <a:sym typeface="Symbol" pitchFamily="18" charset="2"/>
              </a:rPr>
              <a:t>q</a:t>
            </a:r>
            <a:r>
              <a:rPr lang="en-US" baseline="-25000" dirty="0" smtClean="0">
                <a:solidFill>
                  <a:schemeClr val="bg1"/>
                </a:solidFill>
                <a:latin typeface="+mn-lt"/>
                <a:sym typeface="Symbol" pitchFamily="18" charset="2"/>
              </a:rPr>
              <a:t>13</a:t>
            </a:r>
            <a:r>
              <a:rPr lang="en-US" dirty="0" smtClean="0">
                <a:solidFill>
                  <a:schemeClr val="bg1"/>
                </a:solidFill>
                <a:latin typeface="+mn-lt"/>
                <a:sym typeface="Symbol" pitchFamily="18" charset="2"/>
              </a:rPr>
              <a:t> = 0.04 (0.08)</a:t>
            </a:r>
            <a:endParaRPr lang="en-US" dirty="0">
              <a:solidFill>
                <a:schemeClr val="bg1"/>
              </a:solidFill>
              <a:latin typeface="+mn-lt"/>
              <a:sym typeface="Symbol" pitchFamily="18" charset="2"/>
            </a:endParaRP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25</a:t>
            </a:fld>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9535" y="1024675"/>
            <a:ext cx="3812583" cy="5486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08" y="2981741"/>
            <a:ext cx="4572000" cy="3427200"/>
          </a:xfrm>
          <a:prstGeom prst="rect">
            <a:avLst/>
          </a:prstGeom>
        </p:spPr>
      </p:pic>
    </p:spTree>
    <p:extLst>
      <p:ext uri="{BB962C8B-B14F-4D97-AF65-F5344CB8AC3E}">
        <p14:creationId xmlns:p14="http://schemas.microsoft.com/office/powerpoint/2010/main" val="32360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p:txBody>
          <a:bodyPr/>
          <a:lstStyle/>
          <a:p>
            <a:r>
              <a:rPr lang="en-US"/>
              <a:t>MINOS: </a:t>
            </a:r>
            <a:r>
              <a:rPr lang="en-US">
                <a:latin typeface="Symbol" pitchFamily="18" charset="2"/>
              </a:rPr>
              <a:t>n</a:t>
            </a:r>
            <a:r>
              <a:rPr lang="en-US" baseline="-25000">
                <a:latin typeface="Symbol" pitchFamily="18" charset="2"/>
              </a:rPr>
              <a:t>m</a:t>
            </a:r>
            <a:r>
              <a:rPr lang="en-US"/>
              <a:t> Disappearance</a:t>
            </a:r>
          </a:p>
        </p:txBody>
      </p:sp>
      <p:graphicFrame>
        <p:nvGraphicFramePr>
          <p:cNvPr id="367621" name="Object 5"/>
          <p:cNvGraphicFramePr>
            <a:graphicFrameLocks noGrp="1" noChangeAspect="1"/>
          </p:cNvGraphicFramePr>
          <p:nvPr>
            <p:ph sz="half" idx="4294967295"/>
          </p:nvPr>
        </p:nvGraphicFramePr>
        <p:xfrm>
          <a:off x="0" y="3503613"/>
          <a:ext cx="114300" cy="215900"/>
        </p:xfrm>
        <a:graphic>
          <a:graphicData uri="http://schemas.openxmlformats.org/presentationml/2006/ole">
            <mc:AlternateContent xmlns:mc="http://schemas.openxmlformats.org/markup-compatibility/2006">
              <mc:Choice xmlns:v="urn:schemas-microsoft-com:vml" Requires="v">
                <p:oleObj spid="_x0000_s7400"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3613"/>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7632" name="Text Box 16"/>
          <p:cNvSpPr txBox="1">
            <a:spLocks noChangeArrowheads="1"/>
          </p:cNvSpPr>
          <p:nvPr/>
        </p:nvSpPr>
        <p:spPr bwMode="auto">
          <a:xfrm>
            <a:off x="5247208" y="868363"/>
            <a:ext cx="3817332" cy="2400657"/>
          </a:xfrm>
          <a:prstGeom prst="rect">
            <a:avLst/>
          </a:prstGeom>
          <a:solidFill>
            <a:schemeClr val="tx2">
              <a:lumMod val="20000"/>
              <a:lumOff val="80000"/>
            </a:schemeClr>
          </a:solidFill>
          <a:ln w="38100">
            <a:solidFill>
              <a:srgbClr val="FF0000"/>
            </a:solidFill>
          </a:ln>
          <a:effectLst/>
          <a:extLst/>
        </p:spPr>
        <p:txBody>
          <a:bodyPr wrap="square">
            <a:spAutoFit/>
          </a:bodyPr>
          <a:lstStyle>
            <a:lvl1pPr marL="231775" indent="-231775"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spcBef>
                <a:spcPct val="30000"/>
              </a:spcBef>
            </a:pPr>
            <a:r>
              <a:rPr lang="en-US" sz="2000" dirty="0" err="1" smtClean="0">
                <a:latin typeface="+mn-lt"/>
              </a:rPr>
              <a:t>Decoherence</a:t>
            </a:r>
            <a:r>
              <a:rPr lang="en-US" sz="2000" dirty="0" smtClean="0">
                <a:latin typeface="+mn-lt"/>
              </a:rPr>
              <a:t> </a:t>
            </a:r>
            <a:r>
              <a:rPr lang="en-US" sz="2000" dirty="0">
                <a:latin typeface="+mn-lt"/>
              </a:rPr>
              <a:t>disfavored at</a:t>
            </a:r>
            <a:r>
              <a:rPr lang="en-US" sz="2000" dirty="0">
                <a:latin typeface="Comic Sans MS" pitchFamily="66" charset="0"/>
              </a:rPr>
              <a:t> </a:t>
            </a:r>
            <a:r>
              <a:rPr lang="en-US" sz="2000" dirty="0" smtClean="0">
                <a:latin typeface="Comic Sans MS" pitchFamily="66" charset="0"/>
              </a:rPr>
              <a:t>8.8</a:t>
            </a:r>
            <a:r>
              <a:rPr lang="en-US" sz="2000" dirty="0" smtClean="0">
                <a:latin typeface="Symbol" pitchFamily="18" charset="2"/>
              </a:rPr>
              <a:t>s</a:t>
            </a:r>
          </a:p>
          <a:p>
            <a:pPr>
              <a:spcBef>
                <a:spcPct val="30000"/>
              </a:spcBef>
              <a:buFontTx/>
              <a:buChar char="•"/>
            </a:pPr>
            <a:endParaRPr lang="en-US" sz="2000" dirty="0">
              <a:latin typeface="Symbol" pitchFamily="18" charset="2"/>
            </a:endParaRPr>
          </a:p>
          <a:p>
            <a:pPr>
              <a:spcBef>
                <a:spcPct val="30000"/>
              </a:spcBef>
              <a:buFontTx/>
              <a:buChar char="•"/>
            </a:pPr>
            <a:endParaRPr lang="en-US" sz="2000" dirty="0">
              <a:latin typeface="Comic Sans MS" pitchFamily="66" charset="0"/>
            </a:endParaRPr>
          </a:p>
          <a:p>
            <a:pPr marL="0" indent="0">
              <a:spcBef>
                <a:spcPct val="30000"/>
              </a:spcBef>
            </a:pPr>
            <a:r>
              <a:rPr lang="en-US" sz="2000" dirty="0">
                <a:latin typeface="+mn-lt"/>
              </a:rPr>
              <a:t>Decay disfavored at</a:t>
            </a:r>
            <a:r>
              <a:rPr lang="en-US" sz="2000" dirty="0">
                <a:latin typeface="Comic Sans MS" pitchFamily="66" charset="0"/>
              </a:rPr>
              <a:t> </a:t>
            </a:r>
            <a:r>
              <a:rPr lang="en-US" sz="2000" dirty="0" smtClean="0">
                <a:latin typeface="Comic Sans MS" pitchFamily="66" charset="0"/>
              </a:rPr>
              <a:t>6.8</a:t>
            </a:r>
            <a:r>
              <a:rPr lang="en-US" sz="2000" dirty="0" smtClean="0">
                <a:latin typeface="Symbol" pitchFamily="18" charset="2"/>
              </a:rPr>
              <a:t>s</a:t>
            </a:r>
          </a:p>
          <a:p>
            <a:pPr marL="0" indent="0">
              <a:spcBef>
                <a:spcPct val="30000"/>
              </a:spcBef>
            </a:pPr>
            <a:endParaRPr lang="en-US" sz="2000" dirty="0">
              <a:latin typeface="Symbol" pitchFamily="18" charset="2"/>
            </a:endParaRPr>
          </a:p>
          <a:p>
            <a:pPr marL="0" indent="0">
              <a:spcBef>
                <a:spcPct val="30000"/>
              </a:spcBef>
            </a:pPr>
            <a:endParaRPr lang="en-US" sz="2000" dirty="0">
              <a:latin typeface="Symbol" pitchFamily="18" charset="2"/>
            </a:endParaRP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26</a:t>
            </a:fld>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9897" y="3560522"/>
            <a:ext cx="4280807" cy="2971800"/>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2662493387"/>
              </p:ext>
            </p:extLst>
          </p:nvPr>
        </p:nvGraphicFramePr>
        <p:xfrm>
          <a:off x="223404" y="868363"/>
          <a:ext cx="4911725" cy="549275"/>
        </p:xfrm>
        <a:graphic>
          <a:graphicData uri="http://schemas.openxmlformats.org/presentationml/2006/ole">
            <mc:AlternateContent xmlns:mc="http://schemas.openxmlformats.org/markup-compatibility/2006">
              <mc:Choice xmlns:v="urn:schemas-microsoft-com:vml" Requires="v">
                <p:oleObj spid="_x0000_s7401" name="Equation" r:id="rId6" imgW="2501640" imgH="279360" progId="Equation.DSMT4">
                  <p:embed/>
                </p:oleObj>
              </mc:Choice>
              <mc:Fallback>
                <p:oleObj name="Equation" r:id="rId6" imgW="2501640" imgH="279360" progId="Equation.DSMT4">
                  <p:embed/>
                  <p:pic>
                    <p:nvPicPr>
                      <p:cNvPr id="0" name=""/>
                      <p:cNvPicPr/>
                      <p:nvPr/>
                    </p:nvPicPr>
                    <p:blipFill>
                      <a:blip r:embed="rId7"/>
                      <a:stretch>
                        <a:fillRect/>
                      </a:stretch>
                    </p:blipFill>
                    <p:spPr>
                      <a:xfrm>
                        <a:off x="223404" y="868363"/>
                        <a:ext cx="4911725" cy="549275"/>
                      </a:xfrm>
                      <a:prstGeom prst="rect">
                        <a:avLst/>
                      </a:prstGeom>
                      <a:solidFill>
                        <a:schemeClr val="bg2">
                          <a:lumMod val="25000"/>
                        </a:schemeClr>
                      </a:solidFill>
                    </p:spPr>
                  </p:pic>
                </p:oleObj>
              </mc:Fallback>
            </mc:AlternateContent>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1894" y="2621780"/>
            <a:ext cx="4055915" cy="3886200"/>
          </a:xfrm>
          <a:prstGeom prst="rect">
            <a:avLst/>
          </a:prstGeom>
        </p:spPr>
      </p:pic>
      <p:graphicFrame>
        <p:nvGraphicFramePr>
          <p:cNvPr id="15" name="Object 14"/>
          <p:cNvGraphicFramePr>
            <a:graphicFrameLocks noChangeAspect="1"/>
          </p:cNvGraphicFramePr>
          <p:nvPr>
            <p:extLst>
              <p:ext uri="{D42A27DB-BD31-4B8C-83A1-F6EECF244321}">
                <p14:modId xmlns:p14="http://schemas.microsoft.com/office/powerpoint/2010/main" val="3911001713"/>
              </p:ext>
            </p:extLst>
          </p:nvPr>
        </p:nvGraphicFramePr>
        <p:xfrm>
          <a:off x="224992" y="1612453"/>
          <a:ext cx="3282950" cy="457200"/>
        </p:xfrm>
        <a:graphic>
          <a:graphicData uri="http://schemas.openxmlformats.org/presentationml/2006/ole">
            <mc:AlternateContent xmlns:mc="http://schemas.openxmlformats.org/markup-compatibility/2006">
              <mc:Choice xmlns:v="urn:schemas-microsoft-com:vml" Requires="v">
                <p:oleObj spid="_x0000_s7402" name="Equation" r:id="rId9" imgW="1726920" imgH="241200" progId="Equation.DSMT4">
                  <p:embed/>
                </p:oleObj>
              </mc:Choice>
              <mc:Fallback>
                <p:oleObj name="Equation" r:id="rId9" imgW="1726920" imgH="241200" progId="Equation.DSMT4">
                  <p:embed/>
                  <p:pic>
                    <p:nvPicPr>
                      <p:cNvPr id="0" name=""/>
                      <p:cNvPicPr/>
                      <p:nvPr/>
                    </p:nvPicPr>
                    <p:blipFill>
                      <a:blip r:embed="rId10"/>
                      <a:stretch>
                        <a:fillRect/>
                      </a:stretch>
                    </p:blipFill>
                    <p:spPr>
                      <a:xfrm>
                        <a:off x="224992" y="1612453"/>
                        <a:ext cx="3282950" cy="457200"/>
                      </a:xfrm>
                      <a:prstGeom prst="rect">
                        <a:avLst/>
                      </a:prstGeom>
                      <a:solidFill>
                        <a:schemeClr val="bg2">
                          <a:lumMod val="25000"/>
                        </a:schemeClr>
                      </a:solidFill>
                    </p:spPr>
                  </p:pic>
                </p:oleObj>
              </mc:Fallback>
            </mc:AlternateContent>
          </a:graphicData>
        </a:graphic>
      </p:graphicFrame>
      <p:sp>
        <p:nvSpPr>
          <p:cNvPr id="367630" name="AutoShape 14"/>
          <p:cNvSpPr>
            <a:spLocks noChangeArrowheads="1"/>
          </p:cNvSpPr>
          <p:nvPr/>
        </p:nvSpPr>
        <p:spPr bwMode="auto">
          <a:xfrm>
            <a:off x="3002973" y="1901539"/>
            <a:ext cx="2184111" cy="1160221"/>
          </a:xfrm>
          <a:prstGeom prst="wedgeEllipseCallout">
            <a:avLst>
              <a:gd name="adj1" fmla="val -7284"/>
              <a:gd name="adj2" fmla="val -48335"/>
            </a:avLst>
          </a:prstGeom>
          <a:solidFill>
            <a:srgbClr val="FF0000"/>
          </a:solidFill>
          <a:ln w="9525" algn="ctr">
            <a:solidFill>
              <a:schemeClr val="tx1"/>
            </a:solidFill>
            <a:miter lim="800000"/>
            <a:headEnd/>
            <a:tailEnd/>
          </a:ln>
          <a:effectLst/>
          <a:extLst/>
        </p:spPr>
        <p:txBody>
          <a:bodyPr anchor="ctr"/>
          <a:lstStyle/>
          <a:p>
            <a:pPr algn="ctr"/>
            <a:r>
              <a:rPr lang="en-US" dirty="0" smtClean="0">
                <a:solidFill>
                  <a:srgbClr val="FFFF00"/>
                </a:solidFill>
              </a:rPr>
              <a:t>Most precise measurement:  5% error</a:t>
            </a:r>
            <a:endParaRPr lang="en-US" dirty="0">
              <a:solidFill>
                <a:srgbClr val="FFFF00"/>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186418574"/>
              </p:ext>
            </p:extLst>
          </p:nvPr>
        </p:nvGraphicFramePr>
        <p:xfrm>
          <a:off x="5395913" y="2471738"/>
          <a:ext cx="3521075" cy="503237"/>
        </p:xfrm>
        <a:graphic>
          <a:graphicData uri="http://schemas.openxmlformats.org/presentationml/2006/ole">
            <mc:AlternateContent xmlns:mc="http://schemas.openxmlformats.org/markup-compatibility/2006">
              <mc:Choice xmlns:v="urn:schemas-microsoft-com:vml" Requires="v">
                <p:oleObj spid="_x0000_s7403" name="Equation" r:id="rId11" imgW="1955520" imgH="279360" progId="Equation.DSMT4">
                  <p:embed/>
                </p:oleObj>
              </mc:Choice>
              <mc:Fallback>
                <p:oleObj name="Equation" r:id="rId11" imgW="1955520" imgH="279360" progId="Equation.DSMT4">
                  <p:embed/>
                  <p:pic>
                    <p:nvPicPr>
                      <p:cNvPr id="0" name=""/>
                      <p:cNvPicPr/>
                      <p:nvPr/>
                    </p:nvPicPr>
                    <p:blipFill>
                      <a:blip r:embed="rId12"/>
                      <a:stretch>
                        <a:fillRect/>
                      </a:stretch>
                    </p:blipFill>
                    <p:spPr>
                      <a:xfrm>
                        <a:off x="5395913" y="2471738"/>
                        <a:ext cx="3521075" cy="503237"/>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604456705"/>
              </p:ext>
            </p:extLst>
          </p:nvPr>
        </p:nvGraphicFramePr>
        <p:xfrm>
          <a:off x="5341620" y="1417638"/>
          <a:ext cx="3337560" cy="457200"/>
        </p:xfrm>
        <a:graphic>
          <a:graphicData uri="http://schemas.openxmlformats.org/presentationml/2006/ole">
            <mc:AlternateContent xmlns:mc="http://schemas.openxmlformats.org/markup-compatibility/2006">
              <mc:Choice xmlns:v="urn:schemas-microsoft-com:vml" Requires="v">
                <p:oleObj spid="_x0000_s7404" name="Equation" r:id="rId13" imgW="1854000" imgH="253800" progId="Equation.DSMT4">
                  <p:embed/>
                </p:oleObj>
              </mc:Choice>
              <mc:Fallback>
                <p:oleObj name="Equation" r:id="rId13" imgW="1854000" imgH="253800" progId="Equation.DSMT4">
                  <p:embed/>
                  <p:pic>
                    <p:nvPicPr>
                      <p:cNvPr id="0" name=""/>
                      <p:cNvPicPr/>
                      <p:nvPr/>
                    </p:nvPicPr>
                    <p:blipFill>
                      <a:blip r:embed="rId14"/>
                      <a:stretch>
                        <a:fillRect/>
                      </a:stretch>
                    </p:blipFill>
                    <p:spPr>
                      <a:xfrm>
                        <a:off x="5341620" y="1417638"/>
                        <a:ext cx="3337560" cy="45720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p:txBody>
          <a:bodyPr/>
          <a:lstStyle/>
          <a:p>
            <a:r>
              <a:rPr lang="en-US" dirty="0"/>
              <a:t>MINOS: </a:t>
            </a:r>
            <a:r>
              <a:rPr lang="en-US" dirty="0" smtClean="0"/>
              <a:t>anti-</a:t>
            </a:r>
            <a:r>
              <a:rPr lang="en-US" dirty="0" smtClean="0">
                <a:latin typeface="Symbol" pitchFamily="18" charset="2"/>
              </a:rPr>
              <a:t>n</a:t>
            </a:r>
            <a:r>
              <a:rPr lang="en-US" baseline="-25000" dirty="0" smtClean="0">
                <a:latin typeface="Symbol" pitchFamily="18" charset="2"/>
              </a:rPr>
              <a:t>m</a:t>
            </a:r>
            <a:r>
              <a:rPr lang="en-US" dirty="0" smtClean="0"/>
              <a:t> </a:t>
            </a:r>
            <a:r>
              <a:rPr lang="en-US" dirty="0"/>
              <a:t>Disappearance</a:t>
            </a:r>
          </a:p>
        </p:txBody>
      </p:sp>
      <p:graphicFrame>
        <p:nvGraphicFramePr>
          <p:cNvPr id="367621" name="Object 5"/>
          <p:cNvGraphicFramePr>
            <a:graphicFrameLocks noGrp="1" noChangeAspect="1"/>
          </p:cNvGraphicFramePr>
          <p:nvPr>
            <p:ph sz="half" idx="4294967295"/>
          </p:nvPr>
        </p:nvGraphicFramePr>
        <p:xfrm>
          <a:off x="0" y="3503613"/>
          <a:ext cx="114300" cy="215900"/>
        </p:xfrm>
        <a:graphic>
          <a:graphicData uri="http://schemas.openxmlformats.org/presentationml/2006/ole">
            <mc:AlternateContent xmlns:mc="http://schemas.openxmlformats.org/markup-compatibility/2006">
              <mc:Choice xmlns:v="urn:schemas-microsoft-com:vml" Requires="v">
                <p:oleObj spid="_x0000_s31809"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3613"/>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27</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644653085"/>
              </p:ext>
            </p:extLst>
          </p:nvPr>
        </p:nvGraphicFramePr>
        <p:xfrm>
          <a:off x="285750" y="868363"/>
          <a:ext cx="4911725" cy="549275"/>
        </p:xfrm>
        <a:graphic>
          <a:graphicData uri="http://schemas.openxmlformats.org/presentationml/2006/ole">
            <mc:AlternateContent xmlns:mc="http://schemas.openxmlformats.org/markup-compatibility/2006">
              <mc:Choice xmlns:v="urn:schemas-microsoft-com:vml" Requires="v">
                <p:oleObj spid="_x0000_s31810" name="Equation" r:id="rId5" imgW="2501640" imgH="279360" progId="Equation.DSMT4">
                  <p:embed/>
                </p:oleObj>
              </mc:Choice>
              <mc:Fallback>
                <p:oleObj name="Equation" r:id="rId5" imgW="2501640" imgH="279360" progId="Equation.DSMT4">
                  <p:embed/>
                  <p:pic>
                    <p:nvPicPr>
                      <p:cNvPr id="0" name=""/>
                      <p:cNvPicPr/>
                      <p:nvPr/>
                    </p:nvPicPr>
                    <p:blipFill>
                      <a:blip r:embed="rId6"/>
                      <a:stretch>
                        <a:fillRect/>
                      </a:stretch>
                    </p:blipFill>
                    <p:spPr>
                      <a:xfrm>
                        <a:off x="285750" y="868363"/>
                        <a:ext cx="4911725" cy="549275"/>
                      </a:xfrm>
                      <a:prstGeom prst="rect">
                        <a:avLst/>
                      </a:prstGeom>
                      <a:solidFill>
                        <a:schemeClr val="bg2">
                          <a:lumMod val="25000"/>
                        </a:schemeClr>
                      </a:solid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735929224"/>
              </p:ext>
            </p:extLst>
          </p:nvPr>
        </p:nvGraphicFramePr>
        <p:xfrm>
          <a:off x="249093" y="1651927"/>
          <a:ext cx="4683125" cy="457200"/>
        </p:xfrm>
        <a:graphic>
          <a:graphicData uri="http://schemas.openxmlformats.org/presentationml/2006/ole">
            <mc:AlternateContent xmlns:mc="http://schemas.openxmlformats.org/markup-compatibility/2006">
              <mc:Choice xmlns:v="urn:schemas-microsoft-com:vml" Requires="v">
                <p:oleObj spid="_x0000_s31811" name="Equation" r:id="rId7" imgW="2463480" imgH="241200" progId="Equation.DSMT4">
                  <p:embed/>
                </p:oleObj>
              </mc:Choice>
              <mc:Fallback>
                <p:oleObj name="Equation" r:id="rId7" imgW="2463480" imgH="241200" progId="Equation.DSMT4">
                  <p:embed/>
                  <p:pic>
                    <p:nvPicPr>
                      <p:cNvPr id="0" name=""/>
                      <p:cNvPicPr/>
                      <p:nvPr/>
                    </p:nvPicPr>
                    <p:blipFill>
                      <a:blip r:embed="rId8"/>
                      <a:stretch>
                        <a:fillRect/>
                      </a:stretch>
                    </p:blipFill>
                    <p:spPr>
                      <a:xfrm>
                        <a:off x="249093" y="1651927"/>
                        <a:ext cx="4683125" cy="457200"/>
                      </a:xfrm>
                      <a:prstGeom prst="rect">
                        <a:avLst/>
                      </a:prstGeom>
                      <a:solidFill>
                        <a:schemeClr val="bg2">
                          <a:lumMod val="25000"/>
                        </a:schemeClr>
                      </a:solidFill>
                    </p:spPr>
                  </p:pic>
                </p:oleObj>
              </mc:Fallback>
            </mc:AlternateContent>
          </a:graphicData>
        </a:graphic>
      </p:graphicFrame>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6300" y="3097523"/>
            <a:ext cx="4292508" cy="3200400"/>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6371" y="3097523"/>
            <a:ext cx="3744058" cy="3200400"/>
          </a:xfrm>
          <a:prstGeom prst="rect">
            <a:avLst/>
          </a:prstGeom>
        </p:spPr>
      </p:pic>
      <p:sp>
        <p:nvSpPr>
          <p:cNvPr id="11" name="Oval Callout 10"/>
          <p:cNvSpPr/>
          <p:nvPr/>
        </p:nvSpPr>
        <p:spPr>
          <a:xfrm>
            <a:off x="5694218" y="1059874"/>
            <a:ext cx="3284590" cy="1392382"/>
          </a:xfrm>
          <a:prstGeom prst="wedgeEllipseCallout">
            <a:avLst>
              <a:gd name="adj1" fmla="val -8588"/>
              <a:gd name="adj2" fmla="val 10451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What is happening here!</a:t>
            </a:r>
          </a:p>
          <a:p>
            <a:pPr algn="ctr"/>
            <a:r>
              <a:rPr lang="en-US" sz="2000" dirty="0" smtClean="0"/>
              <a:t>5% chance they are consistent!</a:t>
            </a:r>
            <a:endParaRPr lang="en-US" sz="2000" dirty="0"/>
          </a:p>
        </p:txBody>
      </p:sp>
    </p:spTree>
    <p:extLst>
      <p:ext uri="{BB962C8B-B14F-4D97-AF65-F5344CB8AC3E}">
        <p14:creationId xmlns:p14="http://schemas.microsoft.com/office/powerpoint/2010/main" val="237603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4" name="Rectangle 4"/>
          <p:cNvSpPr>
            <a:spLocks noGrp="1" noChangeArrowheads="1"/>
          </p:cNvSpPr>
          <p:nvPr>
            <p:ph type="title"/>
          </p:nvPr>
        </p:nvSpPr>
        <p:spPr/>
        <p:txBody>
          <a:bodyPr/>
          <a:lstStyle/>
          <a:p>
            <a:r>
              <a:rPr lang="en-US" dirty="0"/>
              <a:t>Beware:  </a:t>
            </a:r>
            <a:r>
              <a:rPr lang="en-US" dirty="0" smtClean="0"/>
              <a:t>Neutrino </a:t>
            </a:r>
            <a:r>
              <a:rPr lang="en-US" dirty="0"/>
              <a:t>A</a:t>
            </a:r>
            <a:r>
              <a:rPr lang="en-US" dirty="0" smtClean="0"/>
              <a:t>nomalies </a:t>
            </a:r>
            <a:r>
              <a:rPr lang="en-US" dirty="0"/>
              <a:t>can be </a:t>
            </a:r>
            <a:r>
              <a:rPr lang="en-US" dirty="0" smtClean="0"/>
              <a:t>Important</a:t>
            </a:r>
            <a:r>
              <a:rPr lang="en-US" dirty="0"/>
              <a:t>!</a:t>
            </a:r>
          </a:p>
        </p:txBody>
      </p:sp>
      <p:sp>
        <p:nvSpPr>
          <p:cNvPr id="440325" name="Text Box 5"/>
          <p:cNvSpPr txBox="1">
            <a:spLocks noChangeArrowheads="1"/>
          </p:cNvSpPr>
          <p:nvPr/>
        </p:nvSpPr>
        <p:spPr bwMode="auto">
          <a:xfrm>
            <a:off x="274638" y="868363"/>
            <a:ext cx="2378075" cy="36671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solidFill>
                  <a:schemeClr val="bg1"/>
                </a:solidFill>
              </a:rPr>
              <a:t>Beta-decay anomaly</a:t>
            </a:r>
          </a:p>
        </p:txBody>
      </p:sp>
      <p:sp>
        <p:nvSpPr>
          <p:cNvPr id="440326" name="Text Box 6"/>
          <p:cNvSpPr txBox="1">
            <a:spLocks noChangeArrowheads="1"/>
          </p:cNvSpPr>
          <p:nvPr/>
        </p:nvSpPr>
        <p:spPr bwMode="auto">
          <a:xfrm>
            <a:off x="639763" y="3611563"/>
            <a:ext cx="3475037" cy="6413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solidFill>
                  <a:schemeClr val="bg1"/>
                </a:solidFill>
              </a:rPr>
              <a:t>Atmospheric </a:t>
            </a:r>
            <a:r>
              <a:rPr lang="en-US" dirty="0">
                <a:solidFill>
                  <a:schemeClr val="bg1"/>
                </a:solidFill>
                <a:latin typeface="Symbol" pitchFamily="18" charset="2"/>
              </a:rPr>
              <a:t>n</a:t>
            </a:r>
            <a:r>
              <a:rPr lang="en-US" baseline="-25000" dirty="0">
                <a:solidFill>
                  <a:schemeClr val="bg1"/>
                </a:solidFill>
                <a:latin typeface="Symbol" pitchFamily="18" charset="2"/>
              </a:rPr>
              <a:t>m</a:t>
            </a:r>
            <a:r>
              <a:rPr lang="en-US" dirty="0">
                <a:solidFill>
                  <a:schemeClr val="bg1"/>
                </a:solidFill>
              </a:rPr>
              <a:t>/</a:t>
            </a:r>
            <a:r>
              <a:rPr lang="en-US" dirty="0">
                <a:solidFill>
                  <a:schemeClr val="bg1"/>
                </a:solidFill>
                <a:latin typeface="Symbol" pitchFamily="18" charset="2"/>
              </a:rPr>
              <a:t>n</a:t>
            </a:r>
            <a:r>
              <a:rPr lang="en-US" baseline="-25000" dirty="0">
                <a:solidFill>
                  <a:schemeClr val="bg1"/>
                </a:solidFill>
              </a:rPr>
              <a:t>e</a:t>
            </a:r>
            <a:r>
              <a:rPr lang="en-US" dirty="0">
                <a:solidFill>
                  <a:schemeClr val="bg1"/>
                </a:solidFill>
              </a:rPr>
              <a:t> anomaly in proton decay experiments</a:t>
            </a:r>
          </a:p>
        </p:txBody>
      </p:sp>
      <p:pic>
        <p:nvPicPr>
          <p:cNvPr id="440329" name="Picture 9" descr="Pages from kamiokande_nu_mu_e_ratio_plb198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9438" y="3063875"/>
            <a:ext cx="4570412" cy="3454400"/>
          </a:xfrm>
          <a:prstGeom prst="rect">
            <a:avLst/>
          </a:prstGeom>
          <a:noFill/>
          <a:extLst>
            <a:ext uri="{909E8E84-426E-40DD-AFC4-6F175D3DCCD1}">
              <a14:hiddenFill xmlns:a14="http://schemas.microsoft.com/office/drawing/2010/main">
                <a:solidFill>
                  <a:srgbClr val="FFFFFF"/>
                </a:solidFill>
              </a14:hiddenFill>
            </a:ext>
          </a:extLst>
        </p:spPr>
      </p:pic>
      <p:pic>
        <p:nvPicPr>
          <p:cNvPr id="440328" name="Picture 8" descr="Pages from imb_nu_mu_e_ratio_prl19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638" y="4708525"/>
            <a:ext cx="5484812" cy="1287463"/>
          </a:xfrm>
          <a:prstGeom prst="rect">
            <a:avLst/>
          </a:prstGeom>
          <a:noFill/>
          <a:extLst>
            <a:ext uri="{909E8E84-426E-40DD-AFC4-6F175D3DCCD1}">
              <a14:hiddenFill xmlns:a14="http://schemas.microsoft.com/office/drawing/2010/main">
                <a:solidFill>
                  <a:srgbClr val="FFFFFF"/>
                </a:solidFill>
              </a14:hiddenFill>
            </a:ext>
          </a:extLst>
        </p:spPr>
      </p:pic>
      <p:sp>
        <p:nvSpPr>
          <p:cNvPr id="440330" name="Text Box 10"/>
          <p:cNvSpPr txBox="1">
            <a:spLocks noChangeArrowheads="1"/>
          </p:cNvSpPr>
          <p:nvPr/>
        </p:nvSpPr>
        <p:spPr bwMode="auto">
          <a:xfrm>
            <a:off x="274638" y="1782763"/>
            <a:ext cx="3200400" cy="36671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solidFill>
                  <a:schemeClr val="bg1"/>
                </a:solidFill>
              </a:rPr>
              <a:t>Solar neutrino anomaly</a:t>
            </a:r>
          </a:p>
        </p:txBody>
      </p:sp>
      <p:pic>
        <p:nvPicPr>
          <p:cNvPr id="440332" name="Picture 12" descr="Paint Shop Pro Print Layo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2475" y="1417638"/>
            <a:ext cx="4570413" cy="1566862"/>
          </a:xfrm>
          <a:prstGeom prst="rect">
            <a:avLst/>
          </a:prstGeom>
          <a:noFill/>
          <a:extLst>
            <a:ext uri="{909E8E84-426E-40DD-AFC4-6F175D3DCCD1}">
              <a14:hiddenFill xmlns:a14="http://schemas.microsoft.com/office/drawing/2010/main">
                <a:solidFill>
                  <a:srgbClr val="FFFFFF"/>
                </a:solidFill>
              </a14:hiddenFill>
            </a:ext>
          </a:extLst>
        </p:spPr>
      </p:pic>
      <p:sp>
        <p:nvSpPr>
          <p:cNvPr id="440333" name="Text Box 13"/>
          <p:cNvSpPr txBox="1">
            <a:spLocks noChangeArrowheads="1"/>
          </p:cNvSpPr>
          <p:nvPr/>
        </p:nvSpPr>
        <p:spPr bwMode="auto">
          <a:xfrm>
            <a:off x="2560637" y="898525"/>
            <a:ext cx="5576887"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n-US" sz="1600" dirty="0">
                <a:solidFill>
                  <a:srgbClr val="FFFF00"/>
                </a:solidFill>
              </a:rPr>
              <a:t>J. Chadwick, </a:t>
            </a:r>
            <a:r>
              <a:rPr lang="en-US" sz="1600" dirty="0" err="1">
                <a:solidFill>
                  <a:srgbClr val="FFFF00"/>
                </a:solidFill>
              </a:rPr>
              <a:t>Verh</a:t>
            </a:r>
            <a:r>
              <a:rPr lang="en-US" sz="1600" dirty="0">
                <a:solidFill>
                  <a:srgbClr val="FFFF00"/>
                </a:solidFill>
              </a:rPr>
              <a:t>. d. Deutsch. Phys. </a:t>
            </a:r>
            <a:r>
              <a:rPr lang="en-US" sz="1600" dirty="0" err="1">
                <a:solidFill>
                  <a:srgbClr val="FFFF00"/>
                </a:solidFill>
              </a:rPr>
              <a:t>Ges</a:t>
            </a:r>
            <a:r>
              <a:rPr lang="en-US" sz="1600" dirty="0">
                <a:solidFill>
                  <a:srgbClr val="FFFF00"/>
                </a:solidFill>
              </a:rPr>
              <a:t>. 16, 383, 1914.</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28</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2" name="Rectangle 4"/>
          <p:cNvSpPr>
            <a:spLocks noGrp="1" noChangeArrowheads="1"/>
          </p:cNvSpPr>
          <p:nvPr>
            <p:ph type="title"/>
          </p:nvPr>
        </p:nvSpPr>
        <p:spPr/>
        <p:txBody>
          <a:bodyPr/>
          <a:lstStyle/>
          <a:p>
            <a:r>
              <a:rPr lang="en-US" sz="3600"/>
              <a:t>The Immediate Future</a:t>
            </a:r>
          </a:p>
        </p:txBody>
      </p:sp>
      <p:sp>
        <p:nvSpPr>
          <p:cNvPr id="2" name="Date Placeholder 1"/>
          <p:cNvSpPr>
            <a:spLocks noGrp="1"/>
          </p:cNvSpPr>
          <p:nvPr>
            <p:ph type="dt" sz="half" idx="10"/>
          </p:nvPr>
        </p:nvSpPr>
        <p:spPr/>
        <p:txBody>
          <a:bodyPr/>
          <a:lstStyle/>
          <a:p>
            <a:r>
              <a:rPr lang="en-US" smtClean="0"/>
              <a:t>Craig Dukes / Virginia</a:t>
            </a:r>
            <a:endParaRPr lang="en-US"/>
          </a:p>
        </p:txBody>
      </p:sp>
      <p:sp>
        <p:nvSpPr>
          <p:cNvPr id="6" name="Footer Placeholder 5"/>
          <p:cNvSpPr>
            <a:spLocks noGrp="1"/>
          </p:cNvSpPr>
          <p:nvPr>
            <p:ph type="ftr" sz="quarter" idx="11"/>
          </p:nvPr>
        </p:nvSpPr>
        <p:spPr/>
        <p:txBody>
          <a:bodyPr/>
          <a:lstStyle/>
          <a:p>
            <a:r>
              <a:rPr lang="en-US" smtClean="0"/>
              <a:t>BCVSPIN:  Neutrino Physics at Fermilab</a:t>
            </a:r>
            <a:endParaRPr lang="en-US"/>
          </a:p>
        </p:txBody>
      </p:sp>
      <p:sp>
        <p:nvSpPr>
          <p:cNvPr id="7" name="Slide Number Placeholder 6"/>
          <p:cNvSpPr>
            <a:spLocks noGrp="1"/>
          </p:cNvSpPr>
          <p:nvPr>
            <p:ph type="sldNum" sz="quarter" idx="12"/>
          </p:nvPr>
        </p:nvSpPr>
        <p:spPr/>
        <p:txBody>
          <a:bodyPr/>
          <a:lstStyle/>
          <a:p>
            <a:fld id="{C95F3207-39C2-4B35-9EBF-195B2F555FC9}" type="slidenum">
              <a:rPr lang="en-US" smtClean="0"/>
              <a:t>29</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 Brief neutrino primer</a:t>
            </a:r>
            <a:endParaRPr lang="en-US" dirty="0"/>
          </a:p>
        </p:txBody>
      </p:sp>
      <p:sp>
        <p:nvSpPr>
          <p:cNvPr id="3" name="Date Placeholder 2"/>
          <p:cNvSpPr>
            <a:spLocks noGrp="1"/>
          </p:cNvSpPr>
          <p:nvPr>
            <p:ph type="dt" sz="half" idx="10"/>
          </p:nvPr>
        </p:nvSpPr>
        <p:spPr/>
        <p:txBody>
          <a:bodyPr/>
          <a:lstStyle/>
          <a:p>
            <a:r>
              <a:rPr lang="en-US" smtClean="0"/>
              <a:t>Craig Dukes / Virginia</a:t>
            </a:r>
            <a:endParaRPr lang="en-US" dirty="0"/>
          </a:p>
        </p:txBody>
      </p:sp>
      <p:sp>
        <p:nvSpPr>
          <p:cNvPr id="4" name="Footer Placeholder 3"/>
          <p:cNvSpPr>
            <a:spLocks noGrp="1"/>
          </p:cNvSpPr>
          <p:nvPr>
            <p:ph type="ftr" sz="quarter" idx="11"/>
          </p:nvPr>
        </p:nvSpPr>
        <p:spPr/>
        <p:txBody>
          <a:bodyPr/>
          <a:lstStyle/>
          <a:p>
            <a:r>
              <a:rPr lang="en-US" smtClean="0"/>
              <a:t>BCVSPIN:  Neutrino Physics at Fermilab</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3</a:t>
            </a:fld>
            <a:endParaRPr lang="en-US" dirty="0"/>
          </a:p>
        </p:txBody>
      </p:sp>
    </p:spTree>
    <p:extLst>
      <p:ext uri="{BB962C8B-B14F-4D97-AF65-F5344CB8AC3E}">
        <p14:creationId xmlns:p14="http://schemas.microsoft.com/office/powerpoint/2010/main" val="193470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6" name="Rectangle 4"/>
          <p:cNvSpPr>
            <a:spLocks noGrp="1" noChangeArrowheads="1"/>
          </p:cNvSpPr>
          <p:nvPr>
            <p:ph type="title"/>
          </p:nvPr>
        </p:nvSpPr>
        <p:spPr/>
        <p:txBody>
          <a:bodyPr/>
          <a:lstStyle/>
          <a:p>
            <a:r>
              <a:rPr lang="en-US" dirty="0" err="1"/>
              <a:t>MINER</a:t>
            </a:r>
            <a:r>
              <a:rPr lang="en-US" dirty="0" err="1">
                <a:latin typeface="Symbol" pitchFamily="18" charset="2"/>
              </a:rPr>
              <a:t>n</a:t>
            </a:r>
            <a:r>
              <a:rPr lang="en-US" dirty="0" err="1"/>
              <a:t>A</a:t>
            </a:r>
            <a:r>
              <a:rPr lang="en-US" dirty="0"/>
              <a:t>:  Physics Goals</a:t>
            </a:r>
          </a:p>
        </p:txBody>
      </p:sp>
      <p:sp>
        <p:nvSpPr>
          <p:cNvPr id="428038" name="Text Box 6"/>
          <p:cNvSpPr txBox="1">
            <a:spLocks noChangeArrowheads="1"/>
          </p:cNvSpPr>
          <p:nvPr/>
        </p:nvSpPr>
        <p:spPr bwMode="auto">
          <a:xfrm>
            <a:off x="179388" y="808038"/>
            <a:ext cx="3814762" cy="499521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3038" indent="-173038" algn="l">
              <a:defRPr>
                <a:solidFill>
                  <a:schemeClr val="tx1"/>
                </a:solidFill>
                <a:latin typeface="Arial" charset="0"/>
              </a:defRPr>
            </a:lvl1pPr>
            <a:lvl2pPr indent="-169863"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85000"/>
              </a:lnSpc>
              <a:spcBef>
                <a:spcPct val="30000"/>
              </a:spcBef>
              <a:buFontTx/>
              <a:buChar char="•"/>
            </a:pPr>
            <a:r>
              <a:rPr lang="en-US" dirty="0">
                <a:solidFill>
                  <a:schemeClr val="bg1"/>
                </a:solidFill>
                <a:latin typeface="+mn-lt"/>
              </a:rPr>
              <a:t>All </a:t>
            </a:r>
            <a:r>
              <a:rPr lang="en-US" dirty="0" smtClean="0">
                <a:solidFill>
                  <a:schemeClr val="bg1"/>
                </a:solidFill>
                <a:latin typeface="+mn-lt"/>
              </a:rPr>
              <a:t>accelerator long-baseline </a:t>
            </a:r>
            <a:r>
              <a:rPr lang="en-US" dirty="0">
                <a:solidFill>
                  <a:schemeClr val="bg1"/>
                </a:solidFill>
                <a:latin typeface="+mn-lt"/>
              </a:rPr>
              <a:t>experiments need energies from ~0.5 </a:t>
            </a:r>
            <a:r>
              <a:rPr lang="en-US" dirty="0" err="1">
                <a:solidFill>
                  <a:schemeClr val="bg1"/>
                </a:solidFill>
                <a:latin typeface="+mn-lt"/>
              </a:rPr>
              <a:t>GeV</a:t>
            </a:r>
            <a:r>
              <a:rPr lang="en-US" dirty="0">
                <a:solidFill>
                  <a:schemeClr val="bg1"/>
                </a:solidFill>
                <a:latin typeface="+mn-lt"/>
              </a:rPr>
              <a:t> to several </a:t>
            </a:r>
            <a:r>
              <a:rPr lang="en-US" dirty="0" err="1">
                <a:solidFill>
                  <a:schemeClr val="bg1"/>
                </a:solidFill>
                <a:latin typeface="+mn-lt"/>
              </a:rPr>
              <a:t>GeV</a:t>
            </a:r>
            <a:endParaRPr lang="en-US" dirty="0">
              <a:solidFill>
                <a:schemeClr val="bg1"/>
              </a:solidFill>
              <a:latin typeface="+mn-lt"/>
            </a:endParaRPr>
          </a:p>
          <a:p>
            <a:pPr>
              <a:lnSpc>
                <a:spcPct val="85000"/>
              </a:lnSpc>
              <a:spcBef>
                <a:spcPct val="30000"/>
              </a:spcBef>
              <a:buFontTx/>
              <a:buChar char="•"/>
            </a:pPr>
            <a:r>
              <a:rPr lang="en-US" dirty="0">
                <a:solidFill>
                  <a:schemeClr val="bg1"/>
                </a:solidFill>
                <a:latin typeface="+mn-lt"/>
              </a:rPr>
              <a:t>Neutrino cross sections poorly known at low energies </a:t>
            </a:r>
            <a:endParaRPr lang="en-US" dirty="0">
              <a:solidFill>
                <a:schemeClr val="bg1"/>
              </a:solidFill>
              <a:latin typeface="+mn-lt"/>
              <a:sym typeface="Wingdings" pitchFamily="2" charset="2"/>
            </a:endParaRPr>
          </a:p>
          <a:p>
            <a:pPr lvl="1">
              <a:lnSpc>
                <a:spcPct val="85000"/>
              </a:lnSpc>
              <a:spcBef>
                <a:spcPct val="30000"/>
              </a:spcBef>
              <a:buFontTx/>
              <a:buChar char="•"/>
            </a:pPr>
            <a:r>
              <a:rPr lang="en-US" dirty="0">
                <a:solidFill>
                  <a:schemeClr val="bg1"/>
                </a:solidFill>
                <a:latin typeface="+mn-lt"/>
                <a:sym typeface="Wingdings" pitchFamily="2" charset="2"/>
              </a:rPr>
              <a:t>mostly old bubble-chamber data</a:t>
            </a:r>
          </a:p>
          <a:p>
            <a:pPr lvl="1">
              <a:lnSpc>
                <a:spcPct val="85000"/>
              </a:lnSpc>
              <a:spcBef>
                <a:spcPct val="30000"/>
              </a:spcBef>
              <a:buFontTx/>
              <a:buChar char="•"/>
            </a:pPr>
            <a:r>
              <a:rPr lang="en-US" dirty="0">
                <a:solidFill>
                  <a:schemeClr val="bg1"/>
                </a:solidFill>
                <a:latin typeface="+mn-lt"/>
              </a:rPr>
              <a:t>NC cross sections known to ~50% at best</a:t>
            </a:r>
            <a:endParaRPr lang="en-US" dirty="0">
              <a:solidFill>
                <a:schemeClr val="bg1"/>
              </a:solidFill>
              <a:latin typeface="+mn-lt"/>
              <a:sym typeface="Wingdings" pitchFamily="2" charset="2"/>
            </a:endParaRPr>
          </a:p>
          <a:p>
            <a:pPr>
              <a:lnSpc>
                <a:spcPct val="85000"/>
              </a:lnSpc>
              <a:spcBef>
                <a:spcPct val="30000"/>
              </a:spcBef>
              <a:buFontTx/>
              <a:buChar char="•"/>
            </a:pPr>
            <a:r>
              <a:rPr lang="en-US" dirty="0">
                <a:solidFill>
                  <a:schemeClr val="bg1"/>
                </a:solidFill>
                <a:latin typeface="+mn-lt"/>
                <a:sym typeface="Wingdings" pitchFamily="2" charset="2"/>
              </a:rPr>
              <a:t>Neutral current </a:t>
            </a:r>
            <a:r>
              <a:rPr lang="en-US" dirty="0">
                <a:solidFill>
                  <a:schemeClr val="bg1"/>
                </a:solidFill>
                <a:latin typeface="Symbol" pitchFamily="18" charset="2"/>
                <a:sym typeface="Wingdings" pitchFamily="2" charset="2"/>
              </a:rPr>
              <a:t>p</a:t>
            </a:r>
            <a:r>
              <a:rPr lang="en-US" baseline="30000" dirty="0">
                <a:solidFill>
                  <a:schemeClr val="bg1"/>
                </a:solidFill>
                <a:latin typeface="Comic Sans MS" pitchFamily="66" charset="0"/>
                <a:sym typeface="Wingdings" pitchFamily="2" charset="2"/>
              </a:rPr>
              <a:t>0</a:t>
            </a:r>
            <a:r>
              <a:rPr lang="en-US" dirty="0">
                <a:solidFill>
                  <a:schemeClr val="bg1"/>
                </a:solidFill>
                <a:latin typeface="+mn-lt"/>
                <a:sym typeface="Wingdings" pitchFamily="2" charset="2"/>
              </a:rPr>
              <a:t> is a major background to ne appearance experiments</a:t>
            </a:r>
          </a:p>
          <a:p>
            <a:pPr>
              <a:lnSpc>
                <a:spcPct val="85000"/>
              </a:lnSpc>
              <a:spcBef>
                <a:spcPct val="30000"/>
              </a:spcBef>
              <a:buFontTx/>
              <a:buChar char="•"/>
            </a:pPr>
            <a:r>
              <a:rPr lang="en-US" dirty="0" err="1">
                <a:solidFill>
                  <a:schemeClr val="bg1"/>
                </a:solidFill>
                <a:latin typeface="+mn-lt"/>
                <a:sym typeface="Wingdings" pitchFamily="2" charset="2"/>
              </a:rPr>
              <a:t>MINER</a:t>
            </a:r>
            <a:r>
              <a:rPr lang="en-US" dirty="0" err="1">
                <a:solidFill>
                  <a:schemeClr val="bg1"/>
                </a:solidFill>
                <a:latin typeface="Symbol" pitchFamily="18" charset="2"/>
                <a:sym typeface="Wingdings" pitchFamily="2" charset="2"/>
              </a:rPr>
              <a:t>n</a:t>
            </a:r>
            <a:r>
              <a:rPr lang="en-US" dirty="0" err="1">
                <a:solidFill>
                  <a:schemeClr val="bg1"/>
                </a:solidFill>
                <a:latin typeface="+mn-lt"/>
                <a:sym typeface="Wingdings" pitchFamily="2" charset="2"/>
              </a:rPr>
              <a:t>A</a:t>
            </a:r>
            <a:r>
              <a:rPr lang="en-US" dirty="0">
                <a:solidFill>
                  <a:schemeClr val="bg1"/>
                </a:solidFill>
                <a:latin typeface="+mn-lt"/>
                <a:sym typeface="Wingdings" pitchFamily="2" charset="2"/>
              </a:rPr>
              <a:t> plans to measure neutrino nucleus cross sections with unprecedented statistics from 1 – 20 </a:t>
            </a:r>
            <a:r>
              <a:rPr lang="en-US" dirty="0" err="1">
                <a:solidFill>
                  <a:schemeClr val="bg1"/>
                </a:solidFill>
                <a:latin typeface="+mn-lt"/>
                <a:sym typeface="Wingdings" pitchFamily="2" charset="2"/>
              </a:rPr>
              <a:t>GeV</a:t>
            </a:r>
            <a:endParaRPr lang="en-US" dirty="0">
              <a:solidFill>
                <a:schemeClr val="bg1"/>
              </a:solidFill>
              <a:latin typeface="+mn-lt"/>
              <a:sym typeface="Wingdings" pitchFamily="2" charset="2"/>
            </a:endParaRPr>
          </a:p>
          <a:p>
            <a:pPr lvl="1">
              <a:lnSpc>
                <a:spcPct val="85000"/>
              </a:lnSpc>
              <a:spcBef>
                <a:spcPct val="30000"/>
              </a:spcBef>
              <a:buFontTx/>
              <a:buChar char="•"/>
            </a:pPr>
            <a:r>
              <a:rPr lang="en-US" dirty="0">
                <a:solidFill>
                  <a:schemeClr val="bg1"/>
                </a:solidFill>
                <a:latin typeface="+mn-lt"/>
                <a:sym typeface="Wingdings" pitchFamily="2" charset="2"/>
              </a:rPr>
              <a:t>5% on CC</a:t>
            </a:r>
          </a:p>
          <a:p>
            <a:pPr lvl="1">
              <a:lnSpc>
                <a:spcPct val="85000"/>
              </a:lnSpc>
              <a:spcBef>
                <a:spcPct val="30000"/>
              </a:spcBef>
              <a:buFontTx/>
              <a:buChar char="•"/>
            </a:pPr>
            <a:r>
              <a:rPr lang="en-US" dirty="0">
                <a:solidFill>
                  <a:schemeClr val="bg1"/>
                </a:solidFill>
                <a:latin typeface="+mn-lt"/>
                <a:sym typeface="Wingdings" pitchFamily="2" charset="2"/>
              </a:rPr>
              <a:t>10% on NC</a:t>
            </a:r>
          </a:p>
          <a:p>
            <a:pPr>
              <a:lnSpc>
                <a:spcPct val="85000"/>
              </a:lnSpc>
              <a:spcBef>
                <a:spcPct val="30000"/>
              </a:spcBef>
              <a:buFontTx/>
              <a:buChar char="•"/>
            </a:pPr>
            <a:endParaRPr lang="en-US" dirty="0">
              <a:solidFill>
                <a:schemeClr val="bg1"/>
              </a:solidFill>
              <a:latin typeface="Comic Sans MS" pitchFamily="66" charset="0"/>
              <a:sym typeface="Wingdings" pitchFamily="2" charset="2"/>
            </a:endParaRPr>
          </a:p>
        </p:txBody>
      </p:sp>
      <p:sp>
        <p:nvSpPr>
          <p:cNvPr id="428045" name="Rectangle 13"/>
          <p:cNvSpPr>
            <a:spLocks noChangeArrowheads="1"/>
          </p:cNvSpPr>
          <p:nvPr/>
        </p:nvSpPr>
        <p:spPr bwMode="auto">
          <a:xfrm>
            <a:off x="4006850" y="848667"/>
            <a:ext cx="4293088" cy="461665"/>
          </a:xfrm>
          <a:prstGeom prst="rect">
            <a:avLst/>
          </a:prstGeom>
          <a:solidFill>
            <a:schemeClr val="bg1"/>
          </a:solidFill>
          <a:ln w="317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2400">
                <a:solidFill>
                  <a:srgbClr val="0000FF"/>
                </a:solidFill>
              </a:rPr>
              <a:t>M</a:t>
            </a:r>
            <a:r>
              <a:rPr lang="en-US" sz="2400"/>
              <a:t>ain </a:t>
            </a:r>
            <a:r>
              <a:rPr lang="en-US" sz="2400">
                <a:solidFill>
                  <a:srgbClr val="0000FF"/>
                </a:solidFill>
              </a:rPr>
              <a:t>In</a:t>
            </a:r>
            <a:r>
              <a:rPr lang="en-US" sz="2400"/>
              <a:t>jector </a:t>
            </a:r>
            <a:r>
              <a:rPr lang="en-US" sz="2400">
                <a:solidFill>
                  <a:srgbClr val="0000FF"/>
                </a:solidFill>
              </a:rPr>
              <a:t>E</a:t>
            </a:r>
            <a:r>
              <a:rPr lang="en-US" sz="2400"/>
              <a:t>xpe</a:t>
            </a:r>
            <a:r>
              <a:rPr lang="en-US" sz="2400">
                <a:solidFill>
                  <a:srgbClr val="0000FF"/>
                </a:solidFill>
              </a:rPr>
              <a:t>r</a:t>
            </a:r>
            <a:r>
              <a:rPr lang="en-US" sz="2400"/>
              <a:t>iment for </a:t>
            </a:r>
            <a:r>
              <a:rPr lang="en-US" sz="2400">
                <a:solidFill>
                  <a:srgbClr val="0000FF"/>
                </a:solidFill>
                <a:latin typeface="Symbol" pitchFamily="18" charset="2"/>
              </a:rPr>
              <a:t>n</a:t>
            </a:r>
            <a:r>
              <a:rPr lang="en-US" sz="2400"/>
              <a:t>-</a:t>
            </a:r>
            <a:r>
              <a:rPr lang="en-US" sz="2400">
                <a:solidFill>
                  <a:srgbClr val="0000FF"/>
                </a:solidFill>
              </a:rPr>
              <a:t>A</a:t>
            </a:r>
          </a:p>
        </p:txBody>
      </p:sp>
      <p:sp>
        <p:nvSpPr>
          <p:cNvPr id="428046" name="Text Box 14"/>
          <p:cNvSpPr txBox="1">
            <a:spLocks noChangeArrowheads="1"/>
          </p:cNvSpPr>
          <p:nvPr/>
        </p:nvSpPr>
        <p:spPr bwMode="auto">
          <a:xfrm>
            <a:off x="4479926" y="1473200"/>
            <a:ext cx="4323832" cy="646331"/>
          </a:xfrm>
          <a:prstGeom prst="rect">
            <a:avLst/>
          </a:prstGeom>
          <a:solidFill>
            <a:srgbClr val="FFFF99"/>
          </a:solidFill>
          <a:ln w="317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dirty="0"/>
              <a:t>Note:  </a:t>
            </a:r>
            <a:r>
              <a:rPr lang="en-US" dirty="0" err="1" smtClean="0"/>
              <a:t>MiniBooNE</a:t>
            </a:r>
            <a:r>
              <a:rPr lang="en-US" dirty="0" smtClean="0"/>
              <a:t>,  </a:t>
            </a:r>
            <a:r>
              <a:rPr lang="en-US" dirty="0" err="1"/>
              <a:t>SciBooNE</a:t>
            </a:r>
            <a:r>
              <a:rPr lang="en-US" dirty="0"/>
              <a:t> </a:t>
            </a:r>
            <a:r>
              <a:rPr lang="en-US" dirty="0" smtClean="0"/>
              <a:t>(K2K, </a:t>
            </a:r>
            <a:r>
              <a:rPr lang="en-US" dirty="0" err="1" smtClean="0"/>
              <a:t>NOvA</a:t>
            </a:r>
            <a:r>
              <a:rPr lang="en-US" dirty="0" smtClean="0"/>
              <a:t>) </a:t>
            </a:r>
            <a:r>
              <a:rPr lang="en-US" dirty="0"/>
              <a:t>making these measurements as well!</a:t>
            </a:r>
          </a:p>
        </p:txBody>
      </p:sp>
      <p:sp>
        <p:nvSpPr>
          <p:cNvPr id="428050" name="Text Box 18"/>
          <p:cNvSpPr txBox="1">
            <a:spLocks noChangeArrowheads="1"/>
          </p:cNvSpPr>
          <p:nvPr/>
        </p:nvSpPr>
        <p:spPr bwMode="auto">
          <a:xfrm>
            <a:off x="4432300" y="2913063"/>
            <a:ext cx="4581525"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solidFill>
                  <a:srgbClr val="FFFF00"/>
                </a:solidFill>
              </a:rPr>
              <a:t>Current knowledge of CC cross sections</a:t>
            </a:r>
          </a:p>
        </p:txBody>
      </p:sp>
      <p:pic>
        <p:nvPicPr>
          <p:cNvPr id="428052" name="Picture 20" descr="minerva_cc_qe_expec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1800" y="2362200"/>
            <a:ext cx="4845050" cy="4111625"/>
          </a:xfrm>
          <a:prstGeom prst="rect">
            <a:avLst/>
          </a:prstGeom>
          <a:solidFill>
            <a:schemeClr val="bg1"/>
          </a:solidFill>
          <a:ln w="38100">
            <a:solidFill>
              <a:srgbClr val="FF0000"/>
            </a:solidFill>
            <a:miter lim="800000"/>
            <a:headEnd/>
            <a:tailEnd/>
          </a:ln>
        </p:spPr>
      </p:pic>
      <p:sp>
        <p:nvSpPr>
          <p:cNvPr id="428053" name="Text Box 21"/>
          <p:cNvSpPr txBox="1">
            <a:spLocks noChangeArrowheads="1"/>
          </p:cNvSpPr>
          <p:nvPr/>
        </p:nvSpPr>
        <p:spPr bwMode="auto">
          <a:xfrm>
            <a:off x="5578475" y="4389438"/>
            <a:ext cx="22860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err="1">
                <a:solidFill>
                  <a:srgbClr val="FF0000"/>
                </a:solidFill>
                <a:latin typeface="Symbol" pitchFamily="18" charset="2"/>
              </a:rPr>
              <a:t>n</a:t>
            </a:r>
            <a:r>
              <a:rPr lang="en-US" sz="2400" baseline="-25000" dirty="0" err="1">
                <a:solidFill>
                  <a:srgbClr val="FF0000"/>
                </a:solidFill>
                <a:latin typeface="Symbol" pitchFamily="18" charset="2"/>
              </a:rPr>
              <a:t>m</a:t>
            </a:r>
            <a:r>
              <a:rPr lang="en-US" sz="2400" dirty="0" err="1">
                <a:solidFill>
                  <a:srgbClr val="FF0000"/>
                </a:solidFill>
              </a:rPr>
              <a:t>N</a:t>
            </a:r>
            <a:r>
              <a:rPr lang="en-US" sz="2400" dirty="0">
                <a:solidFill>
                  <a:srgbClr val="FF0000"/>
                </a:solidFill>
              </a:rPr>
              <a:t> </a:t>
            </a:r>
            <a:r>
              <a:rPr lang="en-US" sz="2400" dirty="0">
                <a:solidFill>
                  <a:srgbClr val="FF0000"/>
                </a:solidFill>
                <a:latin typeface="Century Gothic" pitchFamily="34" charset="0"/>
              </a:rPr>
              <a:t>→ </a:t>
            </a:r>
            <a:r>
              <a:rPr lang="en-US" sz="2400" dirty="0">
                <a:solidFill>
                  <a:srgbClr val="FF0000"/>
                </a:solidFill>
                <a:latin typeface="Symbol" pitchFamily="18" charset="2"/>
              </a:rPr>
              <a:t>m</a:t>
            </a:r>
            <a:r>
              <a:rPr lang="en-US" sz="2400" baseline="30000" dirty="0">
                <a:solidFill>
                  <a:srgbClr val="FF0000"/>
                </a:solidFill>
                <a:latin typeface="Symbol" pitchFamily="18" charset="2"/>
              </a:rPr>
              <a:t>-</a:t>
            </a:r>
            <a:r>
              <a:rPr lang="en-US" sz="2400" dirty="0">
                <a:solidFill>
                  <a:srgbClr val="FF0000"/>
                </a:solidFill>
              </a:rPr>
              <a:t>p</a:t>
            </a:r>
          </a:p>
        </p:txBody>
      </p:sp>
      <p:sp>
        <p:nvSpPr>
          <p:cNvPr id="428054" name="AutoShape 22"/>
          <p:cNvSpPr>
            <a:spLocks noChangeArrowheads="1"/>
          </p:cNvSpPr>
          <p:nvPr/>
        </p:nvSpPr>
        <p:spPr bwMode="auto">
          <a:xfrm>
            <a:off x="762000" y="5800725"/>
            <a:ext cx="3148013" cy="447675"/>
          </a:xfrm>
          <a:prstGeom prst="wedgeEllipseCallout">
            <a:avLst>
              <a:gd name="adj1" fmla="val 105906"/>
              <a:gd name="adj2" fmla="val -201582"/>
            </a:avLst>
          </a:prstGeom>
          <a:solidFill>
            <a:srgbClr val="92D050"/>
          </a:solidFill>
          <a:ln w="31750" algn="ctr">
            <a:solidFill>
              <a:srgbClr val="FF0000"/>
            </a:solidFill>
            <a:miter lim="800000"/>
            <a:headEnd/>
            <a:tailEnd/>
          </a:ln>
          <a:effectLst/>
          <a:extLst/>
        </p:spPr>
        <p:txBody>
          <a:bodyPr lIns="0" tIns="0" rIns="0" bIns="0" anchor="ctr"/>
          <a:lstStyle/>
          <a:p>
            <a:pPr algn="ctr"/>
            <a:r>
              <a:rPr lang="en-US" sz="1600" dirty="0"/>
              <a:t>5% flux error not included</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30</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6850" y="2468284"/>
            <a:ext cx="5029200" cy="4005541"/>
          </a:xfrm>
          <a:prstGeom prst="rect">
            <a:avLst/>
          </a:prstGeom>
          <a:solidFill>
            <a:schemeClr val="bg1"/>
          </a:solidFill>
          <a:ln w="25400">
            <a:solidFill>
              <a:srgbClr val="FF0000"/>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428050"/>
                                        </p:tgtEl>
                                      </p:cBhvr>
                                    </p:animEffect>
                                    <p:set>
                                      <p:cBhvr>
                                        <p:cTn id="10" dur="1" fill="hold">
                                          <p:stCondLst>
                                            <p:cond delay="1999"/>
                                          </p:stCondLst>
                                        </p:cTn>
                                        <p:tgtEl>
                                          <p:spTgt spid="42805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428053"/>
                                        </p:tgtEl>
                                        <p:attrNameLst>
                                          <p:attrName>style.visibility</p:attrName>
                                        </p:attrNameLst>
                                      </p:cBhvr>
                                      <p:to>
                                        <p:strVal val="visible"/>
                                      </p:to>
                                    </p:set>
                                    <p:animEffect transition="in" filter="fade">
                                      <p:cBhvr>
                                        <p:cTn id="13" dur="2000"/>
                                        <p:tgtEl>
                                          <p:spTgt spid="428053"/>
                                        </p:tgtEl>
                                      </p:cBhvr>
                                    </p:animEffect>
                                  </p:childTnLst>
                                </p:cTn>
                              </p:par>
                              <p:par>
                                <p:cTn id="14" presetID="10" presetClass="entr" presetSubtype="0" fill="hold" nodeType="withEffect">
                                  <p:stCondLst>
                                    <p:cond delay="0"/>
                                  </p:stCondLst>
                                  <p:childTnLst>
                                    <p:set>
                                      <p:cBhvr>
                                        <p:cTn id="15" dur="1" fill="hold">
                                          <p:stCondLst>
                                            <p:cond delay="0"/>
                                          </p:stCondLst>
                                        </p:cTn>
                                        <p:tgtEl>
                                          <p:spTgt spid="428052"/>
                                        </p:tgtEl>
                                        <p:attrNameLst>
                                          <p:attrName>style.visibility</p:attrName>
                                        </p:attrNameLst>
                                      </p:cBhvr>
                                      <p:to>
                                        <p:strVal val="visible"/>
                                      </p:to>
                                    </p:set>
                                    <p:animEffect transition="in" filter="fade">
                                      <p:cBhvr>
                                        <p:cTn id="16" dur="2000"/>
                                        <p:tgtEl>
                                          <p:spTgt spid="4280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8054"/>
                                        </p:tgtEl>
                                        <p:attrNameLst>
                                          <p:attrName>style.visibility</p:attrName>
                                        </p:attrNameLst>
                                      </p:cBhvr>
                                      <p:to>
                                        <p:strVal val="visible"/>
                                      </p:to>
                                    </p:set>
                                    <p:animEffect transition="in" filter="fade">
                                      <p:cBhvr>
                                        <p:cTn id="19" dur="2000"/>
                                        <p:tgtEl>
                                          <p:spTgt spid="428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50" grpId="0"/>
      <p:bldP spid="428053" grpId="0"/>
      <p:bldP spid="42805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16" name="Picture 8" descr="minerva_scintillator_end_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8" y="4800600"/>
            <a:ext cx="4570412" cy="1200150"/>
          </a:xfrm>
          <a:prstGeom prst="rect">
            <a:avLst/>
          </a:prstGeom>
          <a:noFill/>
          <a:extLst>
            <a:ext uri="{909E8E84-426E-40DD-AFC4-6F175D3DCCD1}">
              <a14:hiddenFill xmlns:a14="http://schemas.microsoft.com/office/drawing/2010/main">
                <a:solidFill>
                  <a:srgbClr val="FFFFFF"/>
                </a:solidFill>
              </a14:hiddenFill>
            </a:ext>
          </a:extLst>
        </p:spPr>
      </p:pic>
      <p:sp>
        <p:nvSpPr>
          <p:cNvPr id="478217" name="Rectangle 9"/>
          <p:cNvSpPr>
            <a:spLocks noGrp="1" noChangeArrowheads="1"/>
          </p:cNvSpPr>
          <p:nvPr>
            <p:ph type="title"/>
          </p:nvPr>
        </p:nvSpPr>
        <p:spPr>
          <a:noFill/>
          <a:ln/>
        </p:spPr>
        <p:txBody>
          <a:bodyPr/>
          <a:lstStyle/>
          <a:p>
            <a:r>
              <a:rPr lang="en-US"/>
              <a:t>MINERvA:  Detector</a:t>
            </a:r>
          </a:p>
        </p:txBody>
      </p:sp>
      <p:pic>
        <p:nvPicPr>
          <p:cNvPr id="478219" name="Picture 11" descr="minerva_detector_plan_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8" y="1050925"/>
            <a:ext cx="4735512" cy="3201988"/>
          </a:xfrm>
          <a:prstGeom prst="rect">
            <a:avLst/>
          </a:prstGeom>
          <a:noFill/>
          <a:extLst>
            <a:ext uri="{909E8E84-426E-40DD-AFC4-6F175D3DCCD1}">
              <a14:hiddenFill xmlns:a14="http://schemas.microsoft.com/office/drawing/2010/main">
                <a:solidFill>
                  <a:srgbClr val="FFFFFF"/>
                </a:solidFill>
              </a14:hiddenFill>
            </a:ext>
          </a:extLst>
        </p:spPr>
      </p:pic>
      <p:pic>
        <p:nvPicPr>
          <p:cNvPr id="478221" name="Picture 13" descr="minerva_isometr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246438"/>
            <a:ext cx="3509963" cy="3198812"/>
          </a:xfrm>
          <a:prstGeom prst="rect">
            <a:avLst/>
          </a:prstGeom>
          <a:noFill/>
          <a:extLst>
            <a:ext uri="{909E8E84-426E-40DD-AFC4-6F175D3DCCD1}">
              <a14:hiddenFill xmlns:a14="http://schemas.microsoft.com/office/drawing/2010/main">
                <a:solidFill>
                  <a:srgbClr val="FFFFFF"/>
                </a:solidFill>
              </a14:hiddenFill>
            </a:ext>
          </a:extLst>
        </p:spPr>
      </p:pic>
      <p:sp>
        <p:nvSpPr>
          <p:cNvPr id="478222" name="Rectangle 14"/>
          <p:cNvSpPr>
            <a:spLocks noChangeArrowheads="1"/>
          </p:cNvSpPr>
          <p:nvPr/>
        </p:nvSpPr>
        <p:spPr bwMode="auto">
          <a:xfrm>
            <a:off x="5029200" y="777875"/>
            <a:ext cx="3968750" cy="147732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168275" indent="-168275" algn="l">
              <a:buFontTx/>
              <a:buChar char="•"/>
            </a:pPr>
            <a:r>
              <a:rPr lang="en-US" dirty="0">
                <a:solidFill>
                  <a:schemeClr val="bg1"/>
                </a:solidFill>
              </a:rPr>
              <a:t>Fully active segmented scintillator detector: 5.87 tons</a:t>
            </a:r>
          </a:p>
          <a:p>
            <a:pPr marL="168275" indent="-168275" algn="l">
              <a:buFontTx/>
              <a:buChar char="•"/>
            </a:pPr>
            <a:r>
              <a:rPr lang="en-US" dirty="0">
                <a:solidFill>
                  <a:schemeClr val="bg1"/>
                </a:solidFill>
              </a:rPr>
              <a:t>Nuclear targets:  He, C, Fe and </a:t>
            </a:r>
            <a:r>
              <a:rPr lang="en-US" dirty="0" err="1">
                <a:solidFill>
                  <a:schemeClr val="bg1"/>
                </a:solidFill>
              </a:rPr>
              <a:t>Pb</a:t>
            </a:r>
            <a:endParaRPr lang="en-US" dirty="0">
              <a:solidFill>
                <a:schemeClr val="bg1"/>
              </a:solidFill>
            </a:endParaRPr>
          </a:p>
          <a:p>
            <a:pPr marL="168275" indent="-168275" algn="l">
              <a:buFontTx/>
              <a:buChar char="•"/>
            </a:pPr>
            <a:r>
              <a:rPr lang="en-US" dirty="0">
                <a:solidFill>
                  <a:schemeClr val="bg1"/>
                </a:solidFill>
              </a:rPr>
              <a:t>MINOS Near Detector as </a:t>
            </a:r>
            <a:r>
              <a:rPr lang="en-US" dirty="0" err="1">
                <a:solidFill>
                  <a:schemeClr val="bg1"/>
                </a:solidFill>
              </a:rPr>
              <a:t>muon</a:t>
            </a:r>
            <a:r>
              <a:rPr lang="en-US" dirty="0">
                <a:solidFill>
                  <a:schemeClr val="bg1"/>
                </a:solidFill>
              </a:rPr>
              <a:t> </a:t>
            </a:r>
            <a:r>
              <a:rPr lang="en-US" dirty="0" smtClean="0">
                <a:solidFill>
                  <a:schemeClr val="bg1"/>
                </a:solidFill>
              </a:rPr>
              <a:t>catcher</a:t>
            </a:r>
          </a:p>
          <a:p>
            <a:pPr marL="168275" indent="-168275" algn="l">
              <a:buFontTx/>
              <a:buChar char="•"/>
            </a:pPr>
            <a:r>
              <a:rPr lang="en-US" dirty="0" smtClean="0">
                <a:solidFill>
                  <a:srgbClr val="FFFF00"/>
                </a:solidFill>
              </a:rPr>
              <a:t>Installed and taking data!</a:t>
            </a:r>
            <a:endParaRPr lang="en-US" dirty="0">
              <a:solidFill>
                <a:srgbClr val="FFFF00"/>
              </a:solidFill>
            </a:endParaRP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31</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8" name="Rectangle 6"/>
          <p:cNvSpPr>
            <a:spLocks noGrp="1" noChangeArrowheads="1"/>
          </p:cNvSpPr>
          <p:nvPr>
            <p:ph type="title"/>
          </p:nvPr>
        </p:nvSpPr>
        <p:spPr>
          <a:noFill/>
          <a:ln/>
        </p:spPr>
        <p:txBody>
          <a:bodyPr/>
          <a:lstStyle/>
          <a:p>
            <a:r>
              <a:rPr lang="en-US"/>
              <a:t>NO</a:t>
            </a:r>
            <a:r>
              <a:rPr lang="en-US">
                <a:latin typeface="Symbol" pitchFamily="18" charset="2"/>
              </a:rPr>
              <a:t>n</a:t>
            </a:r>
            <a:r>
              <a:rPr lang="en-US"/>
              <a:t>A</a:t>
            </a:r>
          </a:p>
        </p:txBody>
      </p:sp>
      <p:sp>
        <p:nvSpPr>
          <p:cNvPr id="443401" name="Text Box 9"/>
          <p:cNvSpPr txBox="1">
            <a:spLocks noChangeArrowheads="1"/>
          </p:cNvSpPr>
          <p:nvPr/>
        </p:nvSpPr>
        <p:spPr bwMode="auto">
          <a:xfrm>
            <a:off x="92075" y="777875"/>
            <a:ext cx="7680325" cy="275152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3038" indent="-173038" algn="l">
              <a:defRPr>
                <a:solidFill>
                  <a:schemeClr val="tx1"/>
                </a:solidFill>
                <a:latin typeface="Arial" charset="0"/>
              </a:defRPr>
            </a:lvl1pPr>
            <a:lvl2pPr marL="514350" indent="-227013"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80000"/>
              </a:lnSpc>
              <a:spcBef>
                <a:spcPct val="30000"/>
              </a:spcBef>
              <a:buFontTx/>
              <a:buChar char="•"/>
            </a:pPr>
            <a:r>
              <a:rPr lang="en-US" dirty="0">
                <a:solidFill>
                  <a:schemeClr val="bg1"/>
                </a:solidFill>
                <a:latin typeface="+mn-lt"/>
              </a:rPr>
              <a:t>Second generation experiment in the NUMI </a:t>
            </a:r>
            <a:r>
              <a:rPr lang="en-US" dirty="0" err="1">
                <a:solidFill>
                  <a:schemeClr val="bg1"/>
                </a:solidFill>
                <a:latin typeface="+mn-lt"/>
              </a:rPr>
              <a:t>beamline</a:t>
            </a:r>
            <a:endParaRPr lang="en-US" dirty="0">
              <a:solidFill>
                <a:schemeClr val="bg1"/>
              </a:solidFill>
              <a:latin typeface="+mn-lt"/>
            </a:endParaRPr>
          </a:p>
          <a:p>
            <a:pPr>
              <a:lnSpc>
                <a:spcPct val="80000"/>
              </a:lnSpc>
              <a:spcBef>
                <a:spcPct val="30000"/>
              </a:spcBef>
              <a:buFontTx/>
              <a:buChar char="•"/>
            </a:pPr>
            <a:r>
              <a:rPr lang="en-US" dirty="0">
                <a:solidFill>
                  <a:schemeClr val="bg1"/>
                </a:solidFill>
                <a:latin typeface="+mn-lt"/>
              </a:rPr>
              <a:t>Fully active detector optimized for detection of </a:t>
            </a:r>
            <a:r>
              <a:rPr lang="en-US" dirty="0">
                <a:solidFill>
                  <a:schemeClr val="bg1"/>
                </a:solidFill>
                <a:latin typeface="Symbol" pitchFamily="18" charset="2"/>
              </a:rPr>
              <a:t>n</a:t>
            </a:r>
            <a:r>
              <a:rPr lang="en-US" baseline="-25000" dirty="0">
                <a:solidFill>
                  <a:schemeClr val="bg1"/>
                </a:solidFill>
                <a:latin typeface="Symbol" pitchFamily="18" charset="2"/>
              </a:rPr>
              <a:t>m</a:t>
            </a:r>
            <a:r>
              <a:rPr lang="en-US" dirty="0">
                <a:solidFill>
                  <a:schemeClr val="bg1"/>
                </a:solidFill>
                <a:latin typeface="Comic Sans MS" pitchFamily="66" charset="0"/>
              </a:rPr>
              <a:t> </a:t>
            </a:r>
            <a:r>
              <a:rPr lang="en-US" dirty="0">
                <a:solidFill>
                  <a:schemeClr val="bg1"/>
                </a:solidFill>
                <a:latin typeface="Century Gothic" pitchFamily="34" charset="0"/>
              </a:rPr>
              <a:t>→ </a:t>
            </a:r>
            <a:r>
              <a:rPr lang="en-US" dirty="0">
                <a:solidFill>
                  <a:schemeClr val="bg1"/>
                </a:solidFill>
                <a:latin typeface="Symbol" pitchFamily="18" charset="2"/>
              </a:rPr>
              <a:t>n</a:t>
            </a:r>
            <a:r>
              <a:rPr lang="en-US" baseline="-25000" dirty="0">
                <a:solidFill>
                  <a:schemeClr val="bg1"/>
                </a:solidFill>
                <a:latin typeface="+mn-lt"/>
              </a:rPr>
              <a:t>e</a:t>
            </a:r>
            <a:r>
              <a:rPr lang="en-US" dirty="0">
                <a:solidFill>
                  <a:schemeClr val="bg1"/>
                </a:solidFill>
                <a:latin typeface="+mn-lt"/>
              </a:rPr>
              <a:t> oscillations</a:t>
            </a:r>
          </a:p>
          <a:p>
            <a:pPr>
              <a:lnSpc>
                <a:spcPct val="80000"/>
              </a:lnSpc>
              <a:spcBef>
                <a:spcPct val="30000"/>
              </a:spcBef>
              <a:buFontTx/>
              <a:buChar char="•"/>
            </a:pPr>
            <a:r>
              <a:rPr lang="en-US" dirty="0">
                <a:solidFill>
                  <a:schemeClr val="bg1"/>
                </a:solidFill>
                <a:latin typeface="+mn-lt"/>
              </a:rPr>
              <a:t>Goals:</a:t>
            </a:r>
          </a:p>
          <a:p>
            <a:pPr lvl="1">
              <a:lnSpc>
                <a:spcPct val="80000"/>
              </a:lnSpc>
              <a:spcBef>
                <a:spcPct val="30000"/>
              </a:spcBef>
              <a:buFontTx/>
              <a:buChar char="•"/>
            </a:pPr>
            <a:r>
              <a:rPr lang="en-US" dirty="0">
                <a:solidFill>
                  <a:schemeClr val="bg1"/>
                </a:solidFill>
                <a:latin typeface="+mn-lt"/>
              </a:rPr>
              <a:t>Observe </a:t>
            </a:r>
            <a:r>
              <a:rPr lang="en-US" dirty="0">
                <a:solidFill>
                  <a:schemeClr val="bg1"/>
                </a:solidFill>
                <a:latin typeface="Symbol" pitchFamily="18" charset="2"/>
              </a:rPr>
              <a:t>n</a:t>
            </a:r>
            <a:r>
              <a:rPr lang="en-US" baseline="-25000" dirty="0">
                <a:solidFill>
                  <a:schemeClr val="bg1"/>
                </a:solidFill>
                <a:latin typeface="Symbol" pitchFamily="18" charset="2"/>
              </a:rPr>
              <a:t>m</a:t>
            </a:r>
            <a:r>
              <a:rPr lang="en-US" dirty="0">
                <a:solidFill>
                  <a:schemeClr val="bg1"/>
                </a:solidFill>
                <a:latin typeface="Comic Sans MS" pitchFamily="66" charset="0"/>
              </a:rPr>
              <a:t> </a:t>
            </a:r>
            <a:r>
              <a:rPr lang="en-US" dirty="0">
                <a:solidFill>
                  <a:schemeClr val="bg1"/>
                </a:solidFill>
                <a:latin typeface="Century Gothic" pitchFamily="34" charset="0"/>
              </a:rPr>
              <a:t>→ </a:t>
            </a:r>
            <a:r>
              <a:rPr lang="en-US" dirty="0">
                <a:solidFill>
                  <a:schemeClr val="bg1"/>
                </a:solidFill>
                <a:latin typeface="Symbol" pitchFamily="18" charset="2"/>
              </a:rPr>
              <a:t>n</a:t>
            </a:r>
            <a:r>
              <a:rPr lang="en-US" baseline="-25000" dirty="0">
                <a:solidFill>
                  <a:schemeClr val="bg1"/>
                </a:solidFill>
                <a:latin typeface="+mn-lt"/>
              </a:rPr>
              <a:t>e</a:t>
            </a:r>
            <a:r>
              <a:rPr lang="en-US" dirty="0">
                <a:solidFill>
                  <a:schemeClr val="bg1"/>
                </a:solidFill>
                <a:latin typeface="+mn-lt"/>
              </a:rPr>
              <a:t> oscillations</a:t>
            </a:r>
          </a:p>
          <a:p>
            <a:pPr lvl="1">
              <a:lnSpc>
                <a:spcPct val="80000"/>
              </a:lnSpc>
              <a:spcBef>
                <a:spcPct val="30000"/>
              </a:spcBef>
              <a:buFontTx/>
              <a:buChar char="•"/>
            </a:pPr>
            <a:r>
              <a:rPr lang="en-US" dirty="0">
                <a:solidFill>
                  <a:schemeClr val="bg1"/>
                </a:solidFill>
                <a:latin typeface="+mn-lt"/>
              </a:rPr>
              <a:t>Measure </a:t>
            </a:r>
            <a:r>
              <a:rPr lang="en-US" dirty="0">
                <a:solidFill>
                  <a:schemeClr val="bg1"/>
                </a:solidFill>
                <a:latin typeface="Symbol" pitchFamily="18" charset="2"/>
              </a:rPr>
              <a:t>q</a:t>
            </a:r>
            <a:r>
              <a:rPr lang="en-US" baseline="-25000" dirty="0">
                <a:solidFill>
                  <a:schemeClr val="bg1"/>
                </a:solidFill>
                <a:latin typeface="Symbol" pitchFamily="18" charset="2"/>
              </a:rPr>
              <a:t>13</a:t>
            </a:r>
          </a:p>
          <a:p>
            <a:pPr lvl="1">
              <a:lnSpc>
                <a:spcPct val="80000"/>
              </a:lnSpc>
              <a:spcBef>
                <a:spcPct val="30000"/>
              </a:spcBef>
              <a:buFontTx/>
              <a:buChar char="•"/>
            </a:pPr>
            <a:r>
              <a:rPr lang="en-US" dirty="0">
                <a:solidFill>
                  <a:schemeClr val="bg1"/>
                </a:solidFill>
                <a:latin typeface="+mn-lt"/>
              </a:rPr>
              <a:t>Measure </a:t>
            </a:r>
            <a:r>
              <a:rPr lang="en-US" dirty="0">
                <a:solidFill>
                  <a:schemeClr val="bg1"/>
                </a:solidFill>
                <a:latin typeface="Symbol" pitchFamily="18" charset="2"/>
              </a:rPr>
              <a:t>q</a:t>
            </a:r>
            <a:r>
              <a:rPr lang="en-US" baseline="-25000" dirty="0">
                <a:solidFill>
                  <a:schemeClr val="bg1"/>
                </a:solidFill>
                <a:latin typeface="Symbol" pitchFamily="18" charset="2"/>
              </a:rPr>
              <a:t>23</a:t>
            </a:r>
            <a:endParaRPr lang="en-US" dirty="0">
              <a:solidFill>
                <a:schemeClr val="bg1"/>
              </a:solidFill>
              <a:latin typeface="Comic Sans MS" pitchFamily="66" charset="0"/>
            </a:endParaRPr>
          </a:p>
          <a:p>
            <a:pPr lvl="1">
              <a:lnSpc>
                <a:spcPct val="80000"/>
              </a:lnSpc>
              <a:spcBef>
                <a:spcPct val="30000"/>
              </a:spcBef>
              <a:buFontTx/>
              <a:buChar char="•"/>
            </a:pPr>
            <a:r>
              <a:rPr lang="en-US" dirty="0">
                <a:solidFill>
                  <a:schemeClr val="bg1"/>
                </a:solidFill>
                <a:latin typeface="+mn-lt"/>
              </a:rPr>
              <a:t>Determine mass hierarchy</a:t>
            </a:r>
          </a:p>
          <a:p>
            <a:pPr lvl="1">
              <a:lnSpc>
                <a:spcPct val="80000"/>
              </a:lnSpc>
              <a:spcBef>
                <a:spcPct val="30000"/>
              </a:spcBef>
              <a:buFontTx/>
              <a:buChar char="•"/>
            </a:pPr>
            <a:r>
              <a:rPr lang="en-US" dirty="0">
                <a:solidFill>
                  <a:schemeClr val="bg1"/>
                </a:solidFill>
                <a:latin typeface="+mn-lt"/>
              </a:rPr>
              <a:t>Make first probe of</a:t>
            </a:r>
            <a:r>
              <a:rPr lang="en-US" dirty="0">
                <a:solidFill>
                  <a:schemeClr val="bg1"/>
                </a:solidFill>
                <a:latin typeface="Comic Sans MS" pitchFamily="66" charset="0"/>
              </a:rPr>
              <a:t> </a:t>
            </a:r>
            <a:r>
              <a:rPr lang="en-US" dirty="0" err="1">
                <a:solidFill>
                  <a:schemeClr val="bg1"/>
                </a:solidFill>
                <a:latin typeface="Symbol" pitchFamily="18" charset="2"/>
              </a:rPr>
              <a:t>d</a:t>
            </a:r>
            <a:r>
              <a:rPr lang="en-US" baseline="-25000" dirty="0" err="1">
                <a:solidFill>
                  <a:schemeClr val="bg1"/>
                </a:solidFill>
                <a:latin typeface="+mn-lt"/>
              </a:rPr>
              <a:t>CP</a:t>
            </a:r>
            <a:endParaRPr lang="en-US" baseline="-25000" dirty="0">
              <a:solidFill>
                <a:schemeClr val="bg1"/>
              </a:solidFill>
              <a:latin typeface="+mn-lt"/>
            </a:endParaRPr>
          </a:p>
          <a:p>
            <a:pPr>
              <a:lnSpc>
                <a:spcPct val="80000"/>
              </a:lnSpc>
              <a:spcBef>
                <a:spcPct val="30000"/>
              </a:spcBef>
              <a:buFontTx/>
              <a:buChar char="•"/>
            </a:pPr>
            <a:endParaRPr lang="en-US" dirty="0">
              <a:solidFill>
                <a:schemeClr val="bg1"/>
              </a:solidFill>
              <a:latin typeface="Comic Sans MS" pitchFamily="66" charset="0"/>
            </a:endParaRP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32</a:t>
            </a:fld>
            <a:endParaRPr lang="en-US" dirty="0"/>
          </a:p>
        </p:txBody>
      </p:sp>
      <p:pic>
        <p:nvPicPr>
          <p:cNvPr id="10" name="Picture 22" descr="midwest_map_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4187" y="3244850"/>
            <a:ext cx="3317875" cy="320357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1" descr="detector_perspectives_15k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16" y="3228975"/>
            <a:ext cx="4991100" cy="3201988"/>
          </a:xfrm>
          <a:prstGeom prst="rect">
            <a:avLst/>
          </a:prstGeom>
          <a:solidFill>
            <a:schemeClr val="bg1"/>
          </a:solidFill>
          <a:ln w="25400">
            <a:solidFill>
              <a:srgbClr val="FF0000"/>
            </a:solidFill>
            <a:miter lim="800000"/>
            <a:headEnd/>
            <a:tailEnd/>
          </a:ln>
        </p:spPr>
      </p:pic>
      <p:pic>
        <p:nvPicPr>
          <p:cNvPr id="12" name="Picture 25" descr="nova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2123" y="1535846"/>
            <a:ext cx="1462088"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The NO</a:t>
            </a:r>
            <a:r>
              <a:rPr lang="en-US">
                <a:latin typeface="Symbol" pitchFamily="18" charset="2"/>
              </a:rPr>
              <a:t>n</a:t>
            </a:r>
            <a:r>
              <a:rPr lang="en-US"/>
              <a:t>A Collaboration</a:t>
            </a:r>
          </a:p>
        </p:txBody>
      </p:sp>
      <p:pic>
        <p:nvPicPr>
          <p:cNvPr id="532490" name="Picture 10" descr="NovaintheNor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813" y="777875"/>
            <a:ext cx="8683625" cy="57753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57300" y="936625"/>
            <a:ext cx="7059613" cy="519113"/>
          </a:xfrm>
          <a:prstGeom prst="rect">
            <a:avLst/>
          </a:prstGeom>
          <a:noFill/>
        </p:spPr>
        <p:txBody>
          <a:bodyPr wrap="non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2800" b="1">
                <a:solidFill>
                  <a:srgbClr val="FFFF00"/>
                </a:solidFill>
                <a:effectLst>
                  <a:outerShdw blurRad="38100" dist="38100" dir="2700000" algn="tl">
                    <a:srgbClr val="C0C0C0"/>
                  </a:outerShdw>
                </a:effectLst>
                <a:latin typeface="Calibri" pitchFamily="34" charset="0"/>
              </a:rPr>
              <a:t>180 Scientists &amp; Engineers from 26 Institutions</a:t>
            </a:r>
          </a:p>
        </p:txBody>
      </p:sp>
      <p:sp>
        <p:nvSpPr>
          <p:cNvPr id="532492" name="Text Box 12"/>
          <p:cNvSpPr txBox="1">
            <a:spLocks noChangeArrowheads="1"/>
          </p:cNvSpPr>
          <p:nvPr/>
        </p:nvSpPr>
        <p:spPr bwMode="auto">
          <a:xfrm>
            <a:off x="277813" y="2063750"/>
            <a:ext cx="4572000" cy="44735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40000"/>
              </a:spcBef>
            </a:pPr>
            <a:r>
              <a:rPr lang="en-US" b="1">
                <a:solidFill>
                  <a:srgbClr val="CCFF33"/>
                </a:solidFill>
                <a:latin typeface="Arial" charset="0"/>
              </a:rPr>
              <a:t>Argonne National Laboratory</a:t>
            </a:r>
          </a:p>
          <a:p>
            <a:pPr>
              <a:lnSpc>
                <a:spcPct val="80000"/>
              </a:lnSpc>
              <a:spcBef>
                <a:spcPct val="40000"/>
              </a:spcBef>
            </a:pPr>
            <a:r>
              <a:rPr lang="en-US" b="1">
                <a:solidFill>
                  <a:srgbClr val="CCFF33"/>
                </a:solidFill>
                <a:latin typeface="Arial" charset="0"/>
              </a:rPr>
              <a:t>University of Athens</a:t>
            </a:r>
          </a:p>
          <a:p>
            <a:pPr>
              <a:lnSpc>
                <a:spcPct val="80000"/>
              </a:lnSpc>
              <a:spcBef>
                <a:spcPct val="40000"/>
              </a:spcBef>
            </a:pPr>
            <a:r>
              <a:rPr lang="en-US" b="1">
                <a:solidFill>
                  <a:srgbClr val="CCFF33"/>
                </a:solidFill>
                <a:latin typeface="Arial" charset="0"/>
              </a:rPr>
              <a:t>California Institute of Technology</a:t>
            </a:r>
          </a:p>
          <a:p>
            <a:pPr>
              <a:lnSpc>
                <a:spcPct val="80000"/>
              </a:lnSpc>
              <a:spcBef>
                <a:spcPct val="40000"/>
              </a:spcBef>
            </a:pPr>
            <a:r>
              <a:rPr lang="en-US" b="1">
                <a:solidFill>
                  <a:srgbClr val="CCFF33"/>
                </a:solidFill>
                <a:latin typeface="Arial" charset="0"/>
              </a:rPr>
              <a:t>University of California, Los Angeles</a:t>
            </a:r>
          </a:p>
          <a:p>
            <a:pPr>
              <a:lnSpc>
                <a:spcPct val="80000"/>
              </a:lnSpc>
              <a:spcBef>
                <a:spcPct val="40000"/>
              </a:spcBef>
            </a:pPr>
            <a:r>
              <a:rPr lang="en-US" b="1">
                <a:solidFill>
                  <a:srgbClr val="CCFF33"/>
                </a:solidFill>
                <a:latin typeface="Arial" charset="0"/>
              </a:rPr>
              <a:t>Fermi National Accelerator Laboratory</a:t>
            </a:r>
          </a:p>
          <a:p>
            <a:pPr>
              <a:lnSpc>
                <a:spcPct val="80000"/>
              </a:lnSpc>
              <a:spcBef>
                <a:spcPct val="40000"/>
              </a:spcBef>
            </a:pPr>
            <a:r>
              <a:rPr lang="en-US" b="1">
                <a:solidFill>
                  <a:srgbClr val="CCFF33"/>
                </a:solidFill>
                <a:latin typeface="Arial" charset="0"/>
              </a:rPr>
              <a:t>Harvard University </a:t>
            </a:r>
          </a:p>
          <a:p>
            <a:pPr>
              <a:lnSpc>
                <a:spcPct val="80000"/>
              </a:lnSpc>
              <a:spcBef>
                <a:spcPct val="40000"/>
              </a:spcBef>
            </a:pPr>
            <a:r>
              <a:rPr lang="en-US" b="1">
                <a:solidFill>
                  <a:srgbClr val="CCFF33"/>
                </a:solidFill>
                <a:latin typeface="Arial" charset="0"/>
              </a:rPr>
              <a:t>Indiana University</a:t>
            </a:r>
          </a:p>
          <a:p>
            <a:pPr>
              <a:lnSpc>
                <a:spcPct val="80000"/>
              </a:lnSpc>
              <a:spcBef>
                <a:spcPct val="40000"/>
              </a:spcBef>
            </a:pPr>
            <a:r>
              <a:rPr lang="en-US" b="1">
                <a:solidFill>
                  <a:srgbClr val="CCFF33"/>
                </a:solidFill>
                <a:latin typeface="Arial" charset="0"/>
              </a:rPr>
              <a:t>Lebedev Physical Institute</a:t>
            </a:r>
          </a:p>
          <a:p>
            <a:pPr>
              <a:lnSpc>
                <a:spcPct val="80000"/>
              </a:lnSpc>
              <a:spcBef>
                <a:spcPct val="40000"/>
              </a:spcBef>
            </a:pPr>
            <a:r>
              <a:rPr lang="en-US" b="1">
                <a:solidFill>
                  <a:srgbClr val="CCFF33"/>
                </a:solidFill>
                <a:latin typeface="Arial" charset="0"/>
              </a:rPr>
              <a:t>Michigan State University</a:t>
            </a:r>
          </a:p>
          <a:p>
            <a:pPr>
              <a:lnSpc>
                <a:spcPct val="80000"/>
              </a:lnSpc>
              <a:spcBef>
                <a:spcPct val="40000"/>
              </a:spcBef>
            </a:pPr>
            <a:r>
              <a:rPr lang="en-US" b="1">
                <a:solidFill>
                  <a:srgbClr val="CCFF33"/>
                </a:solidFill>
                <a:latin typeface="Arial" charset="0"/>
              </a:rPr>
              <a:t>University of Minnesota, Duluth</a:t>
            </a:r>
          </a:p>
          <a:p>
            <a:pPr>
              <a:lnSpc>
                <a:spcPct val="80000"/>
              </a:lnSpc>
              <a:spcBef>
                <a:spcPct val="40000"/>
              </a:spcBef>
            </a:pPr>
            <a:r>
              <a:rPr lang="en-US" b="1">
                <a:solidFill>
                  <a:srgbClr val="CCFF33"/>
                </a:solidFill>
                <a:latin typeface="Arial" charset="0"/>
              </a:rPr>
              <a:t>University of Minnesota, Minneapolis</a:t>
            </a:r>
          </a:p>
          <a:p>
            <a:pPr>
              <a:lnSpc>
                <a:spcPct val="80000"/>
              </a:lnSpc>
              <a:spcBef>
                <a:spcPct val="40000"/>
              </a:spcBef>
            </a:pPr>
            <a:r>
              <a:rPr lang="en-US" b="1">
                <a:solidFill>
                  <a:srgbClr val="CCFF33"/>
                </a:solidFill>
                <a:latin typeface="Arial" charset="0"/>
              </a:rPr>
              <a:t>The Institute of Nuclear Research, Moscow</a:t>
            </a:r>
          </a:p>
          <a:p>
            <a:pPr>
              <a:lnSpc>
                <a:spcPct val="80000"/>
              </a:lnSpc>
              <a:spcBef>
                <a:spcPct val="40000"/>
              </a:spcBef>
            </a:pPr>
            <a:r>
              <a:rPr lang="en-US" b="1">
                <a:solidFill>
                  <a:srgbClr val="CCFF33"/>
                </a:solidFill>
                <a:latin typeface="Arial" charset="0"/>
              </a:rPr>
              <a:t>Technische Universitat Munchen</a:t>
            </a:r>
          </a:p>
        </p:txBody>
      </p:sp>
      <p:sp>
        <p:nvSpPr>
          <p:cNvPr id="532493" name="Text Box 13"/>
          <p:cNvSpPr txBox="1">
            <a:spLocks noChangeArrowheads="1"/>
          </p:cNvSpPr>
          <p:nvPr/>
        </p:nvSpPr>
        <p:spPr bwMode="auto">
          <a:xfrm>
            <a:off x="4297363" y="2063750"/>
            <a:ext cx="4572000" cy="44735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40000"/>
              </a:spcBef>
            </a:pPr>
            <a:r>
              <a:rPr lang="en-US" b="1">
                <a:solidFill>
                  <a:srgbClr val="FFFF00"/>
                </a:solidFill>
                <a:latin typeface="Arial" charset="0"/>
              </a:rPr>
              <a:t>State University of New York, Stony Brook</a:t>
            </a:r>
          </a:p>
          <a:p>
            <a:pPr>
              <a:lnSpc>
                <a:spcPct val="80000"/>
              </a:lnSpc>
              <a:spcBef>
                <a:spcPct val="40000"/>
              </a:spcBef>
            </a:pPr>
            <a:r>
              <a:rPr lang="en-US" b="1">
                <a:solidFill>
                  <a:srgbClr val="FFFF00"/>
                </a:solidFill>
                <a:latin typeface="Arial" charset="0"/>
              </a:rPr>
              <a:t>Northwestern University</a:t>
            </a:r>
          </a:p>
          <a:p>
            <a:pPr>
              <a:lnSpc>
                <a:spcPct val="80000"/>
              </a:lnSpc>
              <a:spcBef>
                <a:spcPct val="40000"/>
              </a:spcBef>
            </a:pPr>
            <a:r>
              <a:rPr lang="en-US" b="1">
                <a:solidFill>
                  <a:srgbClr val="FFFF00"/>
                </a:solidFill>
                <a:latin typeface="Arial" charset="0"/>
              </a:rPr>
              <a:t>University of South Carolina</a:t>
            </a:r>
          </a:p>
          <a:p>
            <a:pPr>
              <a:lnSpc>
                <a:spcPct val="80000"/>
              </a:lnSpc>
              <a:spcBef>
                <a:spcPct val="40000"/>
              </a:spcBef>
            </a:pPr>
            <a:r>
              <a:rPr lang="en-US" b="1">
                <a:solidFill>
                  <a:srgbClr val="FFFF00"/>
                </a:solidFill>
                <a:latin typeface="Arial" charset="0"/>
              </a:rPr>
              <a:t>Southern Methodist University</a:t>
            </a:r>
          </a:p>
          <a:p>
            <a:pPr>
              <a:lnSpc>
                <a:spcPct val="80000"/>
              </a:lnSpc>
              <a:spcBef>
                <a:spcPct val="40000"/>
              </a:spcBef>
            </a:pPr>
            <a:r>
              <a:rPr lang="en-US" b="1">
                <a:solidFill>
                  <a:srgbClr val="FFFF00"/>
                </a:solidFill>
                <a:latin typeface="Arial" charset="0"/>
              </a:rPr>
              <a:t>Stanford University </a:t>
            </a:r>
          </a:p>
          <a:p>
            <a:pPr>
              <a:lnSpc>
                <a:spcPct val="80000"/>
              </a:lnSpc>
              <a:spcBef>
                <a:spcPct val="40000"/>
              </a:spcBef>
            </a:pPr>
            <a:r>
              <a:rPr lang="en-US" b="1">
                <a:solidFill>
                  <a:srgbClr val="FFFF00"/>
                </a:solidFill>
                <a:latin typeface="Arial" charset="0"/>
              </a:rPr>
              <a:t>University of Tennessee</a:t>
            </a:r>
          </a:p>
          <a:p>
            <a:pPr>
              <a:lnSpc>
                <a:spcPct val="80000"/>
              </a:lnSpc>
              <a:spcBef>
                <a:spcPct val="40000"/>
              </a:spcBef>
            </a:pPr>
            <a:r>
              <a:rPr lang="en-US" b="1">
                <a:solidFill>
                  <a:srgbClr val="FFFF00"/>
                </a:solidFill>
                <a:latin typeface="Arial" charset="0"/>
              </a:rPr>
              <a:t>Texas A&amp;M University</a:t>
            </a:r>
          </a:p>
          <a:p>
            <a:pPr>
              <a:lnSpc>
                <a:spcPct val="80000"/>
              </a:lnSpc>
              <a:spcBef>
                <a:spcPct val="40000"/>
              </a:spcBef>
            </a:pPr>
            <a:r>
              <a:rPr lang="en-US" b="1">
                <a:solidFill>
                  <a:srgbClr val="FFFF00"/>
                </a:solidFill>
                <a:latin typeface="Arial" charset="0"/>
              </a:rPr>
              <a:t>University of Texas, Austin</a:t>
            </a:r>
          </a:p>
          <a:p>
            <a:pPr>
              <a:lnSpc>
                <a:spcPct val="80000"/>
              </a:lnSpc>
              <a:spcBef>
                <a:spcPct val="40000"/>
              </a:spcBef>
            </a:pPr>
            <a:r>
              <a:rPr lang="en-US" b="1">
                <a:solidFill>
                  <a:srgbClr val="FFFF00"/>
                </a:solidFill>
                <a:latin typeface="Arial" charset="0"/>
              </a:rPr>
              <a:t>University of Texas, Dallas</a:t>
            </a:r>
          </a:p>
          <a:p>
            <a:pPr>
              <a:lnSpc>
                <a:spcPct val="80000"/>
              </a:lnSpc>
              <a:spcBef>
                <a:spcPct val="40000"/>
              </a:spcBef>
            </a:pPr>
            <a:r>
              <a:rPr lang="en-US" b="1">
                <a:solidFill>
                  <a:srgbClr val="FFFF00"/>
                </a:solidFill>
                <a:latin typeface="Arial" charset="0"/>
              </a:rPr>
              <a:t>Tufts University</a:t>
            </a:r>
          </a:p>
          <a:p>
            <a:pPr>
              <a:lnSpc>
                <a:spcPct val="80000"/>
              </a:lnSpc>
              <a:spcBef>
                <a:spcPct val="40000"/>
              </a:spcBef>
            </a:pPr>
            <a:r>
              <a:rPr lang="en-US" b="1">
                <a:solidFill>
                  <a:srgbClr val="FFFF00"/>
                </a:solidFill>
                <a:latin typeface="Arial" charset="0"/>
              </a:rPr>
              <a:t>University of Virginia</a:t>
            </a:r>
          </a:p>
          <a:p>
            <a:pPr>
              <a:lnSpc>
                <a:spcPct val="80000"/>
              </a:lnSpc>
              <a:spcBef>
                <a:spcPct val="40000"/>
              </a:spcBef>
            </a:pPr>
            <a:r>
              <a:rPr lang="en-US" b="1">
                <a:solidFill>
                  <a:srgbClr val="FFFF00"/>
                </a:solidFill>
                <a:latin typeface="Arial" charset="0"/>
              </a:rPr>
              <a:t>College of William &amp; Mary</a:t>
            </a:r>
          </a:p>
          <a:p>
            <a:pPr>
              <a:lnSpc>
                <a:spcPct val="80000"/>
              </a:lnSpc>
              <a:spcBef>
                <a:spcPct val="40000"/>
              </a:spcBef>
            </a:pPr>
            <a:r>
              <a:rPr lang="en-US" b="1">
                <a:solidFill>
                  <a:srgbClr val="FFFF00"/>
                </a:solidFill>
                <a:latin typeface="Arial" charset="0"/>
              </a:rPr>
              <a:t>Wichita State University</a:t>
            </a:r>
          </a:p>
        </p:txBody>
      </p:sp>
      <p:sp>
        <p:nvSpPr>
          <p:cNvPr id="3" name="Date Placeholder 2"/>
          <p:cNvSpPr>
            <a:spLocks noGrp="1"/>
          </p:cNvSpPr>
          <p:nvPr>
            <p:ph type="dt" sz="half" idx="10"/>
          </p:nvPr>
        </p:nvSpPr>
        <p:spPr/>
        <p:txBody>
          <a:bodyPr/>
          <a:lstStyle/>
          <a:p>
            <a:r>
              <a:rPr lang="en-US" smtClean="0"/>
              <a:t>Craig Dukes / Virginia</a:t>
            </a:r>
            <a:endParaRPr lang="en-US" dirty="0"/>
          </a:p>
        </p:txBody>
      </p:sp>
      <p:sp>
        <p:nvSpPr>
          <p:cNvPr id="4" name="Footer Placeholder 3"/>
          <p:cNvSpPr>
            <a:spLocks noGrp="1"/>
          </p:cNvSpPr>
          <p:nvPr>
            <p:ph type="ftr" sz="quarter" idx="11"/>
          </p:nvPr>
        </p:nvSpPr>
        <p:spPr/>
        <p:txBody>
          <a:bodyPr/>
          <a:lstStyle/>
          <a:p>
            <a:r>
              <a:rPr lang="en-US" smtClean="0"/>
              <a:t>BCVSPIN:  Neutrino Physics at Fermilab</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33</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4" name="Rectangle 5"/>
          <p:cNvSpPr>
            <a:spLocks noGrp="1" noChangeArrowheads="1"/>
          </p:cNvSpPr>
          <p:nvPr>
            <p:ph type="title"/>
          </p:nvPr>
        </p:nvSpPr>
        <p:spPr/>
        <p:txBody>
          <a:bodyPr/>
          <a:lstStyle/>
          <a:p>
            <a:pPr eaLnBrk="1" hangingPunct="1"/>
            <a:r>
              <a:rPr lang="en-US" smtClean="0"/>
              <a:t>Three Parts to NO</a:t>
            </a:r>
            <a:r>
              <a:rPr lang="en-US" smtClean="0">
                <a:latin typeface="Symbol" pitchFamily="18" charset="2"/>
              </a:rPr>
              <a:t>n</a:t>
            </a:r>
            <a:r>
              <a:rPr lang="en-US" smtClean="0"/>
              <a:t>A</a:t>
            </a:r>
          </a:p>
        </p:txBody>
      </p:sp>
      <p:pic>
        <p:nvPicPr>
          <p:cNvPr id="9221" name="Picture 2" descr="midwest_map_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2263" y="798513"/>
            <a:ext cx="3656012"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Oval 3"/>
          <p:cNvSpPr>
            <a:spLocks noChangeArrowheads="1"/>
          </p:cNvSpPr>
          <p:nvPr/>
        </p:nvSpPr>
        <p:spPr bwMode="auto">
          <a:xfrm>
            <a:off x="381000" y="684213"/>
            <a:ext cx="4902200" cy="2970212"/>
          </a:xfrm>
          <a:prstGeom prst="ellipse">
            <a:avLst/>
          </a:prstGeom>
          <a:solidFill>
            <a:schemeClr val="bg1"/>
          </a:solidFill>
          <a:ln w="381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3" name="Oval 4"/>
          <p:cNvSpPr>
            <a:spLocks noChangeArrowheads="1"/>
          </p:cNvSpPr>
          <p:nvPr/>
        </p:nvSpPr>
        <p:spPr bwMode="auto">
          <a:xfrm>
            <a:off x="6375400" y="5054600"/>
            <a:ext cx="2116138" cy="1457325"/>
          </a:xfrm>
          <a:prstGeom prst="ellipse">
            <a:avLst/>
          </a:prstGeom>
          <a:solidFill>
            <a:schemeClr val="bg1"/>
          </a:solidFill>
          <a:ln w="381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225" name="Picture 6" descr="detector_perspectives_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0663" y="5006975"/>
            <a:ext cx="158115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7" descr="detector_perspectives_fd_block_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8" y="923925"/>
            <a:ext cx="42783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AutoShape 9"/>
          <p:cNvSpPr>
            <a:spLocks noChangeArrowheads="1"/>
          </p:cNvSpPr>
          <p:nvPr/>
        </p:nvSpPr>
        <p:spPr bwMode="auto">
          <a:xfrm rot="-624266">
            <a:off x="5197475" y="1484313"/>
            <a:ext cx="801688" cy="365125"/>
          </a:xfrm>
          <a:prstGeom prst="leftArrow">
            <a:avLst>
              <a:gd name="adj1" fmla="val 61269"/>
              <a:gd name="adj2" fmla="val 29662"/>
            </a:avLst>
          </a:prstGeom>
          <a:solidFill>
            <a:srgbClr val="99CCFF">
              <a:alpha val="65097"/>
            </a:srgbClr>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8" name="Text Box 13"/>
          <p:cNvSpPr txBox="1">
            <a:spLocks noChangeArrowheads="1"/>
          </p:cNvSpPr>
          <p:nvPr/>
        </p:nvSpPr>
        <p:spPr bwMode="auto">
          <a:xfrm rot="-5400000">
            <a:off x="-692944" y="5062534"/>
            <a:ext cx="2143125" cy="55245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FF99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algn="ctr" eaLnBrk="0" fontAlgn="base" hangingPunct="0">
              <a:spcBef>
                <a:spcPct val="0"/>
              </a:spcBef>
              <a:spcAft>
                <a:spcPct val="0"/>
              </a:spcAft>
              <a:defRPr>
                <a:solidFill>
                  <a:schemeClr val="tx1"/>
                </a:solidFill>
                <a:latin typeface="Comic Sans MS" pitchFamily="66" charset="0"/>
              </a:defRPr>
            </a:lvl6pPr>
            <a:lvl7pPr marL="2971800" indent="-228600" algn="ctr" eaLnBrk="0" fontAlgn="base" hangingPunct="0">
              <a:spcBef>
                <a:spcPct val="0"/>
              </a:spcBef>
              <a:spcAft>
                <a:spcPct val="0"/>
              </a:spcAft>
              <a:defRPr>
                <a:solidFill>
                  <a:schemeClr val="tx1"/>
                </a:solidFill>
                <a:latin typeface="Comic Sans MS" pitchFamily="66" charset="0"/>
              </a:defRPr>
            </a:lvl7pPr>
            <a:lvl8pPr marL="3429000" indent="-228600" algn="ctr" eaLnBrk="0" fontAlgn="base" hangingPunct="0">
              <a:spcBef>
                <a:spcPct val="0"/>
              </a:spcBef>
              <a:spcAft>
                <a:spcPct val="0"/>
              </a:spcAft>
              <a:defRPr>
                <a:solidFill>
                  <a:schemeClr val="tx1"/>
                </a:solidFill>
                <a:latin typeface="Comic Sans MS" pitchFamily="66" charset="0"/>
              </a:defRPr>
            </a:lvl8pPr>
            <a:lvl9pPr marL="3886200" indent="-228600" algn="ctr" eaLnBrk="0" fontAlgn="base" hangingPunct="0">
              <a:spcBef>
                <a:spcPct val="0"/>
              </a:spcBef>
              <a:spcAft>
                <a:spcPct val="0"/>
              </a:spcAft>
              <a:defRPr>
                <a:solidFill>
                  <a:schemeClr val="tx1"/>
                </a:solidFill>
                <a:latin typeface="Comic Sans MS" pitchFamily="66" charset="0"/>
              </a:defRPr>
            </a:lvl9pPr>
          </a:lstStyle>
          <a:p>
            <a:pPr algn="ctr" eaLnBrk="1" hangingPunct="1">
              <a:lnSpc>
                <a:spcPct val="50000"/>
              </a:lnSpc>
              <a:spcBef>
                <a:spcPct val="40000"/>
              </a:spcBef>
            </a:pPr>
            <a:r>
              <a:rPr lang="en-US" sz="2000" dirty="0">
                <a:solidFill>
                  <a:schemeClr val="bg1"/>
                </a:solidFill>
                <a:latin typeface="+mn-lt"/>
              </a:rPr>
              <a:t>Neutrino Beam </a:t>
            </a:r>
          </a:p>
          <a:p>
            <a:pPr algn="ctr" eaLnBrk="1" hangingPunct="1">
              <a:lnSpc>
                <a:spcPct val="50000"/>
              </a:lnSpc>
              <a:spcBef>
                <a:spcPct val="40000"/>
              </a:spcBef>
            </a:pPr>
            <a:r>
              <a:rPr lang="en-US" sz="2000" dirty="0">
                <a:solidFill>
                  <a:schemeClr val="bg1"/>
                </a:solidFill>
                <a:latin typeface="+mn-lt"/>
              </a:rPr>
              <a:t>Upgrades</a:t>
            </a:r>
          </a:p>
        </p:txBody>
      </p:sp>
      <p:pic>
        <p:nvPicPr>
          <p:cNvPr id="9229" name="Picture 15" descr="fnal_accelerator_complex_now"/>
          <p:cNvPicPr>
            <a:picLocks noChangeAspect="1" noChangeArrowheads="1"/>
          </p:cNvPicPr>
          <p:nvPr/>
        </p:nvPicPr>
        <p:blipFill>
          <a:blip r:embed="rId5">
            <a:extLst>
              <a:ext uri="{28A0092B-C50C-407E-A947-70E740481C1C}">
                <a14:useLocalDpi xmlns:a14="http://schemas.microsoft.com/office/drawing/2010/main" val="0"/>
              </a:ext>
            </a:extLst>
          </a:blip>
          <a:srcRect b="46829"/>
          <a:stretch>
            <a:fillRect/>
          </a:stretch>
        </p:blipFill>
        <p:spPr bwMode="auto">
          <a:xfrm>
            <a:off x="674688" y="4251325"/>
            <a:ext cx="4570412"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AutoShape 8"/>
          <p:cNvSpPr>
            <a:spLocks noChangeArrowheads="1"/>
          </p:cNvSpPr>
          <p:nvPr/>
        </p:nvSpPr>
        <p:spPr bwMode="auto">
          <a:xfrm rot="-1496331">
            <a:off x="5048250" y="3633788"/>
            <a:ext cx="2730500" cy="365125"/>
          </a:xfrm>
          <a:prstGeom prst="leftArrow">
            <a:avLst>
              <a:gd name="adj1" fmla="val 50435"/>
              <a:gd name="adj2" fmla="val 48747"/>
            </a:avLst>
          </a:prstGeom>
          <a:solidFill>
            <a:srgbClr val="99CCFF">
              <a:alpha val="65097"/>
            </a:srgbClr>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1" name="Text Box 16"/>
          <p:cNvSpPr txBox="1">
            <a:spLocks noChangeArrowheads="1"/>
          </p:cNvSpPr>
          <p:nvPr/>
        </p:nvSpPr>
        <p:spPr bwMode="auto">
          <a:xfrm rot="-5400000">
            <a:off x="-889793" y="2116058"/>
            <a:ext cx="2268538" cy="2462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FF99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algn="ctr" eaLnBrk="0" fontAlgn="base" hangingPunct="0">
              <a:spcBef>
                <a:spcPct val="0"/>
              </a:spcBef>
              <a:spcAft>
                <a:spcPct val="0"/>
              </a:spcAft>
              <a:defRPr>
                <a:solidFill>
                  <a:schemeClr val="tx1"/>
                </a:solidFill>
                <a:latin typeface="Comic Sans MS" pitchFamily="66" charset="0"/>
              </a:defRPr>
            </a:lvl6pPr>
            <a:lvl7pPr marL="2971800" indent="-228600" algn="ctr" eaLnBrk="0" fontAlgn="base" hangingPunct="0">
              <a:spcBef>
                <a:spcPct val="0"/>
              </a:spcBef>
              <a:spcAft>
                <a:spcPct val="0"/>
              </a:spcAft>
              <a:defRPr>
                <a:solidFill>
                  <a:schemeClr val="tx1"/>
                </a:solidFill>
                <a:latin typeface="Comic Sans MS" pitchFamily="66" charset="0"/>
              </a:defRPr>
            </a:lvl7pPr>
            <a:lvl8pPr marL="3429000" indent="-228600" algn="ctr" eaLnBrk="0" fontAlgn="base" hangingPunct="0">
              <a:spcBef>
                <a:spcPct val="0"/>
              </a:spcBef>
              <a:spcAft>
                <a:spcPct val="0"/>
              </a:spcAft>
              <a:defRPr>
                <a:solidFill>
                  <a:schemeClr val="tx1"/>
                </a:solidFill>
                <a:latin typeface="Comic Sans MS" pitchFamily="66" charset="0"/>
              </a:defRPr>
            </a:lvl8pPr>
            <a:lvl9pPr marL="3886200" indent="-228600" algn="ctr" eaLnBrk="0" fontAlgn="base" hangingPunct="0">
              <a:spcBef>
                <a:spcPct val="0"/>
              </a:spcBef>
              <a:spcAft>
                <a:spcPct val="0"/>
              </a:spcAft>
              <a:defRPr>
                <a:solidFill>
                  <a:schemeClr val="tx1"/>
                </a:solidFill>
                <a:latin typeface="Comic Sans MS" pitchFamily="66" charset="0"/>
              </a:defRPr>
            </a:lvl9pPr>
          </a:lstStyle>
          <a:p>
            <a:pPr algn="ctr" eaLnBrk="1" hangingPunct="1">
              <a:lnSpc>
                <a:spcPct val="50000"/>
              </a:lnSpc>
              <a:spcBef>
                <a:spcPct val="40000"/>
              </a:spcBef>
            </a:pPr>
            <a:r>
              <a:rPr lang="en-US" sz="2000">
                <a:solidFill>
                  <a:schemeClr val="bg1"/>
                </a:solidFill>
                <a:latin typeface="+mn-lt"/>
              </a:rPr>
              <a:t>Far Detector</a:t>
            </a:r>
          </a:p>
        </p:txBody>
      </p:sp>
      <p:sp>
        <p:nvSpPr>
          <p:cNvPr id="9232" name="Text Box 17"/>
          <p:cNvSpPr txBox="1">
            <a:spLocks noChangeArrowheads="1"/>
          </p:cNvSpPr>
          <p:nvPr/>
        </p:nvSpPr>
        <p:spPr bwMode="auto">
          <a:xfrm rot="-5400000">
            <a:off x="5158032" y="5530349"/>
            <a:ext cx="1987062" cy="2462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FF99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algn="ctr" eaLnBrk="0" fontAlgn="base" hangingPunct="0">
              <a:spcBef>
                <a:spcPct val="0"/>
              </a:spcBef>
              <a:spcAft>
                <a:spcPct val="0"/>
              </a:spcAft>
              <a:defRPr>
                <a:solidFill>
                  <a:schemeClr val="tx1"/>
                </a:solidFill>
                <a:latin typeface="Comic Sans MS" pitchFamily="66" charset="0"/>
              </a:defRPr>
            </a:lvl6pPr>
            <a:lvl7pPr marL="2971800" indent="-228600" algn="ctr" eaLnBrk="0" fontAlgn="base" hangingPunct="0">
              <a:spcBef>
                <a:spcPct val="0"/>
              </a:spcBef>
              <a:spcAft>
                <a:spcPct val="0"/>
              </a:spcAft>
              <a:defRPr>
                <a:solidFill>
                  <a:schemeClr val="tx1"/>
                </a:solidFill>
                <a:latin typeface="Comic Sans MS" pitchFamily="66" charset="0"/>
              </a:defRPr>
            </a:lvl7pPr>
            <a:lvl8pPr marL="3429000" indent="-228600" algn="ctr" eaLnBrk="0" fontAlgn="base" hangingPunct="0">
              <a:spcBef>
                <a:spcPct val="0"/>
              </a:spcBef>
              <a:spcAft>
                <a:spcPct val="0"/>
              </a:spcAft>
              <a:defRPr>
                <a:solidFill>
                  <a:schemeClr val="tx1"/>
                </a:solidFill>
                <a:latin typeface="Comic Sans MS" pitchFamily="66" charset="0"/>
              </a:defRPr>
            </a:lvl8pPr>
            <a:lvl9pPr marL="3886200" indent="-228600" algn="ctr" eaLnBrk="0" fontAlgn="base" hangingPunct="0">
              <a:spcBef>
                <a:spcPct val="0"/>
              </a:spcBef>
              <a:spcAft>
                <a:spcPct val="0"/>
              </a:spcAft>
              <a:defRPr>
                <a:solidFill>
                  <a:schemeClr val="tx1"/>
                </a:solidFill>
                <a:latin typeface="Comic Sans MS" pitchFamily="66" charset="0"/>
              </a:defRPr>
            </a:lvl9pPr>
          </a:lstStyle>
          <a:p>
            <a:pPr algn="ctr" eaLnBrk="1" hangingPunct="1">
              <a:lnSpc>
                <a:spcPct val="50000"/>
              </a:lnSpc>
              <a:spcBef>
                <a:spcPct val="40000"/>
              </a:spcBef>
            </a:pPr>
            <a:r>
              <a:rPr lang="en-US" sz="2000" dirty="0">
                <a:solidFill>
                  <a:schemeClr val="bg1"/>
                </a:solidFill>
                <a:latin typeface="+mn-lt"/>
              </a:rPr>
              <a:t>Near Detector</a:t>
            </a:r>
          </a:p>
        </p:txBody>
      </p:sp>
      <p:sp>
        <p:nvSpPr>
          <p:cNvPr id="9233" name="AutoShape 19"/>
          <p:cNvSpPr>
            <a:spLocks noChangeArrowheads="1"/>
          </p:cNvSpPr>
          <p:nvPr/>
        </p:nvSpPr>
        <p:spPr bwMode="auto">
          <a:xfrm rot="-3529258">
            <a:off x="7319963" y="4414838"/>
            <a:ext cx="1089025" cy="365125"/>
          </a:xfrm>
          <a:prstGeom prst="leftArrow">
            <a:avLst>
              <a:gd name="adj1" fmla="val 50435"/>
              <a:gd name="adj2" fmla="val 19442"/>
            </a:avLst>
          </a:prstGeom>
          <a:solidFill>
            <a:srgbClr val="99CCFF">
              <a:alpha val="65097"/>
            </a:srgbClr>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34</a:t>
            </a:fld>
            <a:endParaRPr lang="en-US" dirty="0"/>
          </a:p>
        </p:txBody>
      </p:sp>
    </p:spTree>
    <p:extLst>
      <p:ext uri="{BB962C8B-B14F-4D97-AF65-F5344CB8AC3E}">
        <p14:creationId xmlns:p14="http://schemas.microsoft.com/office/powerpoint/2010/main" val="81903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p:txBody>
          <a:bodyPr/>
          <a:lstStyle/>
          <a:p>
            <a:pPr eaLnBrk="1" hangingPunct="1"/>
            <a:r>
              <a:rPr lang="en-US" smtClean="0"/>
              <a:t>Neutrino Beam Upgrades:  ANU</a:t>
            </a:r>
          </a:p>
        </p:txBody>
      </p:sp>
      <p:graphicFrame>
        <p:nvGraphicFramePr>
          <p:cNvPr id="721976" name="Group 56"/>
          <p:cNvGraphicFramePr>
            <a:graphicFrameLocks noGrp="1"/>
          </p:cNvGraphicFramePr>
          <p:nvPr>
            <p:ph idx="4294967295"/>
            <p:extLst>
              <p:ext uri="{D42A27DB-BD31-4B8C-83A1-F6EECF244321}">
                <p14:modId xmlns:p14="http://schemas.microsoft.com/office/powerpoint/2010/main" val="134526676"/>
              </p:ext>
            </p:extLst>
          </p:nvPr>
        </p:nvGraphicFramePr>
        <p:xfrm>
          <a:off x="3144838" y="3784600"/>
          <a:ext cx="5999162" cy="2654300"/>
        </p:xfrm>
        <a:graphic>
          <a:graphicData uri="http://schemas.openxmlformats.org/drawingml/2006/table">
            <a:tbl>
              <a:tblPr/>
              <a:tblGrid>
                <a:gridCol w="2238375"/>
                <a:gridCol w="1290637"/>
                <a:gridCol w="1233488"/>
                <a:gridCol w="1236662"/>
              </a:tblGrid>
              <a:tr h="4620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rgbClr val="663300"/>
                        </a:solidFill>
                        <a:effectLst/>
                        <a:latin typeface="Comic Sans MS" pitchFamily="66" charset="0"/>
                      </a:endParaRPr>
                    </a:p>
                  </a:txBody>
                  <a:tcPr marL="45720" marR="4572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NOvA TDR</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Slip stacking in MI </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Slip stacking in Recycler</a:t>
                      </a:r>
                    </a:p>
                  </a:txBody>
                  <a:tcPr marL="45720" marR="4572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r>
              <a:tr h="4268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8 GeV Intensity (p/batch)</a:t>
                      </a:r>
                    </a:p>
                  </a:txBody>
                  <a:tcPr marL="45720" marR="4572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4.3-4.5 x 10</a:t>
                      </a:r>
                      <a:r>
                        <a:rPr kumimoji="0" lang="en-US" sz="1400" b="0" i="0" u="none" strike="noStrike" cap="none" normalizeH="0" baseline="30000" smtClean="0">
                          <a:ln>
                            <a:noFill/>
                          </a:ln>
                          <a:solidFill>
                            <a:srgbClr val="663300"/>
                          </a:solidFill>
                          <a:effectLst/>
                          <a:latin typeface="Comic Sans MS" pitchFamily="66" charset="0"/>
                        </a:rPr>
                        <a:t>12</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4.3 x 10</a:t>
                      </a:r>
                      <a:r>
                        <a:rPr kumimoji="0" lang="en-US" sz="1400" b="0" i="0" u="none" strike="noStrike" cap="none" normalizeH="0" baseline="30000" smtClean="0">
                          <a:ln>
                            <a:noFill/>
                          </a:ln>
                          <a:solidFill>
                            <a:srgbClr val="663300"/>
                          </a:solidFill>
                          <a:effectLst/>
                          <a:latin typeface="Comic Sans MS" pitchFamily="66" charset="0"/>
                        </a:rPr>
                        <a:t>12</a:t>
                      </a:r>
                      <a:endParaRPr kumimoji="0" lang="en-US" sz="1400" b="0" i="0" u="none" strike="noStrike" cap="none" normalizeH="0" baseline="0" smtClean="0">
                        <a:ln>
                          <a:noFill/>
                        </a:ln>
                        <a:solidFill>
                          <a:srgbClr val="663300"/>
                        </a:solidFill>
                        <a:effectLst/>
                        <a:latin typeface="Comic Sans MS" pitchFamily="66" charset="0"/>
                      </a:endParaRP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4.3 x 10</a:t>
                      </a:r>
                      <a:r>
                        <a:rPr kumimoji="0" lang="en-US" sz="1400" b="0" i="0" u="none" strike="noStrike" cap="none" normalizeH="0" baseline="30000" smtClean="0">
                          <a:ln>
                            <a:noFill/>
                          </a:ln>
                          <a:solidFill>
                            <a:srgbClr val="663300"/>
                          </a:solidFill>
                          <a:effectLst/>
                          <a:latin typeface="Comic Sans MS" pitchFamily="66" charset="0"/>
                        </a:rPr>
                        <a:t>12</a:t>
                      </a:r>
                      <a:endParaRPr kumimoji="0" lang="en-US" sz="1400" b="0" i="0" u="none" strike="noStrike" cap="none" normalizeH="0" baseline="0" smtClean="0">
                        <a:ln>
                          <a:noFill/>
                        </a:ln>
                        <a:solidFill>
                          <a:srgbClr val="663300"/>
                        </a:solidFill>
                        <a:effectLst/>
                        <a:latin typeface="Comic Sans MS" pitchFamily="66" charset="0"/>
                      </a:endParaRPr>
                    </a:p>
                  </a:txBody>
                  <a:tcPr marL="45720" marR="4572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r>
              <a:tr h="4268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Number of 8 GeV batches</a:t>
                      </a:r>
                    </a:p>
                  </a:txBody>
                  <a:tcPr marL="45720" marR="4572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7</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11</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12</a:t>
                      </a:r>
                    </a:p>
                  </a:txBody>
                  <a:tcPr marL="45720" marR="4572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r>
              <a:tr h="3334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MI Cycle Time</a:t>
                      </a:r>
                    </a:p>
                  </a:txBody>
                  <a:tcPr marL="45720" marR="4572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2.4 s</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2.2 s</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1.3 s</a:t>
                      </a:r>
                    </a:p>
                  </a:txBody>
                  <a:tcPr marL="45720" marR="4572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r>
              <a:tr h="3366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MI Intensity (ppp)</a:t>
                      </a:r>
                    </a:p>
                  </a:txBody>
                  <a:tcPr marL="45720" marR="4572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3.3 x 10</a:t>
                      </a:r>
                      <a:r>
                        <a:rPr kumimoji="0" lang="en-US" sz="1400" b="0" i="0" u="none" strike="noStrike" cap="none" normalizeH="0" baseline="30000" smtClean="0">
                          <a:ln>
                            <a:noFill/>
                          </a:ln>
                          <a:solidFill>
                            <a:srgbClr val="663300"/>
                          </a:solidFill>
                          <a:effectLst/>
                          <a:latin typeface="Comic Sans MS" pitchFamily="66" charset="0"/>
                        </a:rPr>
                        <a:t>13</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4.5 x 10</a:t>
                      </a:r>
                      <a:r>
                        <a:rPr kumimoji="0" lang="en-US" sz="1400" b="0" i="0" u="none" strike="noStrike" cap="none" normalizeH="0" baseline="30000" smtClean="0">
                          <a:ln>
                            <a:noFill/>
                          </a:ln>
                          <a:solidFill>
                            <a:srgbClr val="663300"/>
                          </a:solidFill>
                          <a:effectLst/>
                          <a:latin typeface="Comic Sans MS" pitchFamily="66" charset="0"/>
                        </a:rPr>
                        <a:t>13</a:t>
                      </a:r>
                      <a:endParaRPr kumimoji="0" lang="en-US" sz="1400" b="0" i="0" u="none" strike="noStrike" cap="none" normalizeH="0" baseline="0" smtClean="0">
                        <a:ln>
                          <a:noFill/>
                        </a:ln>
                        <a:solidFill>
                          <a:srgbClr val="663300"/>
                        </a:solidFill>
                        <a:effectLst/>
                        <a:latin typeface="Comic Sans MS" pitchFamily="66" charset="0"/>
                      </a:endParaRP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4.9 x 10</a:t>
                      </a:r>
                      <a:r>
                        <a:rPr kumimoji="0" lang="en-US" sz="1400" b="0" i="0" u="none" strike="noStrike" cap="none" normalizeH="0" baseline="30000" smtClean="0">
                          <a:ln>
                            <a:noFill/>
                          </a:ln>
                          <a:solidFill>
                            <a:srgbClr val="663300"/>
                          </a:solidFill>
                          <a:effectLst/>
                          <a:latin typeface="Comic Sans MS" pitchFamily="66" charset="0"/>
                        </a:rPr>
                        <a:t>13</a:t>
                      </a:r>
                      <a:endParaRPr kumimoji="0" lang="en-US" sz="1400" b="0" i="0" u="none" strike="noStrike" cap="none" normalizeH="0" baseline="0" smtClean="0">
                        <a:ln>
                          <a:noFill/>
                        </a:ln>
                        <a:solidFill>
                          <a:srgbClr val="663300"/>
                        </a:solidFill>
                        <a:effectLst/>
                        <a:latin typeface="Comic Sans MS" pitchFamily="66" charset="0"/>
                      </a:endParaRPr>
                    </a:p>
                  </a:txBody>
                  <a:tcPr marL="45720" marR="4572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r>
              <a:tr h="3334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NUMI Beam Power (kW)</a:t>
                      </a:r>
                    </a:p>
                  </a:txBody>
                  <a:tcPr marL="45720" marR="4572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192</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320</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700</a:t>
                      </a:r>
                    </a:p>
                  </a:txBody>
                  <a:tcPr marL="45720" marR="4572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r>
              <a:tr h="3350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NUMI Protons per Year</a:t>
                      </a:r>
                    </a:p>
                  </a:txBody>
                  <a:tcPr marL="45720" marR="4572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2 x 10</a:t>
                      </a:r>
                      <a:r>
                        <a:rPr kumimoji="0" lang="en-US" sz="1400" b="0" i="0" u="none" strike="noStrike" cap="none" normalizeH="0" baseline="30000" smtClean="0">
                          <a:ln>
                            <a:noFill/>
                          </a:ln>
                          <a:solidFill>
                            <a:srgbClr val="663300"/>
                          </a:solidFill>
                          <a:effectLst/>
                          <a:latin typeface="Comic Sans MS" pitchFamily="66" charset="0"/>
                        </a:rPr>
                        <a:t>20</a:t>
                      </a: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663300"/>
                          </a:solidFill>
                          <a:effectLst/>
                          <a:latin typeface="Comic Sans MS" pitchFamily="66" charset="0"/>
                        </a:rPr>
                        <a:t>4 x 10</a:t>
                      </a:r>
                      <a:r>
                        <a:rPr kumimoji="0" lang="en-US" sz="1400" b="0" i="0" u="none" strike="noStrike" cap="none" normalizeH="0" baseline="30000" smtClean="0">
                          <a:ln>
                            <a:noFill/>
                          </a:ln>
                          <a:solidFill>
                            <a:srgbClr val="663300"/>
                          </a:solidFill>
                          <a:effectLst/>
                          <a:latin typeface="Comic Sans MS" pitchFamily="66" charset="0"/>
                        </a:rPr>
                        <a:t>20</a:t>
                      </a:r>
                      <a:endParaRPr kumimoji="0" lang="en-US" sz="1400" b="0" i="0" u="none" strike="noStrike" cap="none" normalizeH="0" baseline="0" smtClean="0">
                        <a:ln>
                          <a:noFill/>
                        </a:ln>
                        <a:solidFill>
                          <a:srgbClr val="663300"/>
                        </a:solidFill>
                        <a:effectLst/>
                        <a:latin typeface="Comic Sans MS" pitchFamily="66" charset="0"/>
                      </a:endParaRPr>
                    </a:p>
                  </a:txBody>
                  <a:tcPr marL="45720" marR="4572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663300"/>
                          </a:solidFill>
                          <a:effectLst/>
                          <a:latin typeface="Comic Sans MS" pitchFamily="66" charset="0"/>
                        </a:rPr>
                        <a:t>6 x 10</a:t>
                      </a:r>
                      <a:r>
                        <a:rPr kumimoji="0" lang="en-US" sz="1400" b="0" i="0" u="none" strike="noStrike" cap="none" normalizeH="0" baseline="30000" dirty="0" smtClean="0">
                          <a:ln>
                            <a:noFill/>
                          </a:ln>
                          <a:solidFill>
                            <a:srgbClr val="663300"/>
                          </a:solidFill>
                          <a:effectLst/>
                          <a:latin typeface="Comic Sans MS" pitchFamily="66" charset="0"/>
                        </a:rPr>
                        <a:t>20</a:t>
                      </a:r>
                      <a:endParaRPr kumimoji="0" lang="en-US" sz="1400" b="0" i="0" u="none" strike="noStrike" cap="none" normalizeH="0" baseline="0" dirty="0" smtClean="0">
                        <a:ln>
                          <a:noFill/>
                        </a:ln>
                        <a:solidFill>
                          <a:srgbClr val="663300"/>
                        </a:solidFill>
                        <a:effectLst/>
                        <a:latin typeface="Comic Sans MS" pitchFamily="66" charset="0"/>
                      </a:endParaRPr>
                    </a:p>
                  </a:txBody>
                  <a:tcPr marL="45720" marR="4572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solidFill>
                  </a:tcPr>
                </a:tc>
              </a:tr>
            </a:tbl>
          </a:graphicData>
        </a:graphic>
      </p:graphicFrame>
      <p:sp>
        <p:nvSpPr>
          <p:cNvPr id="11270" name="Text Box 45"/>
          <p:cNvSpPr txBox="1">
            <a:spLocks noChangeArrowheads="1"/>
          </p:cNvSpPr>
          <p:nvPr/>
        </p:nvSpPr>
        <p:spPr bwMode="auto">
          <a:xfrm>
            <a:off x="4397375" y="777875"/>
            <a:ext cx="4625975" cy="277922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4950" indent="-234950"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algn="ctr" eaLnBrk="0" fontAlgn="base" hangingPunct="0">
              <a:spcBef>
                <a:spcPct val="0"/>
              </a:spcBef>
              <a:spcAft>
                <a:spcPct val="0"/>
              </a:spcAft>
              <a:defRPr>
                <a:solidFill>
                  <a:schemeClr val="tx1"/>
                </a:solidFill>
                <a:latin typeface="Comic Sans MS" pitchFamily="66" charset="0"/>
              </a:defRPr>
            </a:lvl6pPr>
            <a:lvl7pPr marL="2971800" indent="-228600" algn="ctr" eaLnBrk="0" fontAlgn="base" hangingPunct="0">
              <a:spcBef>
                <a:spcPct val="0"/>
              </a:spcBef>
              <a:spcAft>
                <a:spcPct val="0"/>
              </a:spcAft>
              <a:defRPr>
                <a:solidFill>
                  <a:schemeClr val="tx1"/>
                </a:solidFill>
                <a:latin typeface="Comic Sans MS" pitchFamily="66" charset="0"/>
              </a:defRPr>
            </a:lvl7pPr>
            <a:lvl8pPr marL="3429000" indent="-228600" algn="ctr" eaLnBrk="0" fontAlgn="base" hangingPunct="0">
              <a:spcBef>
                <a:spcPct val="0"/>
              </a:spcBef>
              <a:spcAft>
                <a:spcPct val="0"/>
              </a:spcAft>
              <a:defRPr>
                <a:solidFill>
                  <a:schemeClr val="tx1"/>
                </a:solidFill>
                <a:latin typeface="Comic Sans MS" pitchFamily="66" charset="0"/>
              </a:defRPr>
            </a:lvl8pPr>
            <a:lvl9pPr marL="3886200" indent="-228600" algn="ctr" eaLnBrk="0" fontAlgn="base" hangingPunct="0">
              <a:spcBef>
                <a:spcPct val="0"/>
              </a:spcBef>
              <a:spcAft>
                <a:spcPct val="0"/>
              </a:spcAft>
              <a:defRPr>
                <a:solidFill>
                  <a:schemeClr val="tx1"/>
                </a:solidFill>
                <a:latin typeface="Comic Sans MS" pitchFamily="66" charset="0"/>
              </a:defRPr>
            </a:lvl9pPr>
          </a:lstStyle>
          <a:p>
            <a:pPr algn="l" eaLnBrk="1" hangingPunct="1">
              <a:lnSpc>
                <a:spcPct val="85000"/>
              </a:lnSpc>
              <a:spcBef>
                <a:spcPct val="40000"/>
              </a:spcBef>
              <a:buFontTx/>
              <a:buChar char="•"/>
            </a:pPr>
            <a:r>
              <a:rPr lang="en-US" dirty="0">
                <a:solidFill>
                  <a:schemeClr val="bg1"/>
                </a:solidFill>
                <a:latin typeface="+mn-lt"/>
              </a:rPr>
              <a:t>Turn Recycler from an anti-proton storage ring into a proton storage ring/pre-injector for the Main Injector</a:t>
            </a:r>
          </a:p>
          <a:p>
            <a:pPr algn="l" eaLnBrk="1" hangingPunct="1">
              <a:lnSpc>
                <a:spcPct val="85000"/>
              </a:lnSpc>
              <a:spcBef>
                <a:spcPct val="40000"/>
              </a:spcBef>
              <a:buFontTx/>
              <a:buAutoNum type="arabicPeriod"/>
            </a:pPr>
            <a:r>
              <a:rPr lang="en-US" dirty="0">
                <a:solidFill>
                  <a:schemeClr val="bg1"/>
                </a:solidFill>
                <a:latin typeface="+mn-lt"/>
              </a:rPr>
              <a:t>Need a new injection and a new extraction lines from </a:t>
            </a:r>
            <a:r>
              <a:rPr lang="en-US" dirty="0" err="1">
                <a:solidFill>
                  <a:schemeClr val="bg1"/>
                </a:solidFill>
                <a:latin typeface="+mn-lt"/>
              </a:rPr>
              <a:t>Recylcer</a:t>
            </a:r>
            <a:r>
              <a:rPr lang="en-US" dirty="0">
                <a:solidFill>
                  <a:schemeClr val="bg1"/>
                </a:solidFill>
                <a:latin typeface="+mn-lt"/>
              </a:rPr>
              <a:t> to Main Injector with Fast kickers</a:t>
            </a:r>
          </a:p>
          <a:p>
            <a:pPr algn="l" eaLnBrk="1" hangingPunct="1">
              <a:lnSpc>
                <a:spcPct val="85000"/>
              </a:lnSpc>
              <a:spcBef>
                <a:spcPct val="40000"/>
              </a:spcBef>
              <a:buFontTx/>
              <a:buAutoNum type="arabicPeriod"/>
            </a:pPr>
            <a:r>
              <a:rPr lang="en-US" dirty="0">
                <a:solidFill>
                  <a:schemeClr val="bg1"/>
                </a:solidFill>
                <a:latin typeface="+mn-lt"/>
              </a:rPr>
              <a:t>Shorten MI cycle from 2.2 s to 1.33 with RF upgrades</a:t>
            </a:r>
          </a:p>
          <a:p>
            <a:pPr algn="l" eaLnBrk="1" hangingPunct="1">
              <a:lnSpc>
                <a:spcPct val="85000"/>
              </a:lnSpc>
              <a:spcBef>
                <a:spcPct val="40000"/>
              </a:spcBef>
              <a:buFontTx/>
              <a:buAutoNum type="arabicPeriod"/>
            </a:pPr>
            <a:r>
              <a:rPr lang="en-US" dirty="0">
                <a:solidFill>
                  <a:schemeClr val="bg1"/>
                </a:solidFill>
                <a:latin typeface="+mn-lt"/>
              </a:rPr>
              <a:t>Upgrade NUMI target horn to handle more beam power and faster cycle time</a:t>
            </a:r>
          </a:p>
        </p:txBody>
      </p:sp>
      <p:sp>
        <p:nvSpPr>
          <p:cNvPr id="11271" name="Oval 46"/>
          <p:cNvSpPr>
            <a:spLocks noChangeArrowheads="1"/>
          </p:cNvSpPr>
          <p:nvPr/>
        </p:nvSpPr>
        <p:spPr bwMode="auto">
          <a:xfrm>
            <a:off x="5779477" y="1930400"/>
            <a:ext cx="2076450" cy="1687890"/>
          </a:xfrm>
          <a:prstGeom prst="ellipse">
            <a:avLst/>
          </a:prstGeom>
          <a:solidFill>
            <a:srgbClr val="FFCC99"/>
          </a:solidFill>
          <a:ln w="3175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solidFill>
                  <a:srgbClr val="663300"/>
                </a:solidFill>
              </a:rPr>
              <a:t>Doubles present NUMI beam power!</a:t>
            </a:r>
          </a:p>
        </p:txBody>
      </p:sp>
      <p:sp>
        <p:nvSpPr>
          <p:cNvPr id="11272" name="Oval 47"/>
          <p:cNvSpPr>
            <a:spLocks noChangeArrowheads="1"/>
          </p:cNvSpPr>
          <p:nvPr/>
        </p:nvSpPr>
        <p:spPr bwMode="auto">
          <a:xfrm>
            <a:off x="5049838" y="5721350"/>
            <a:ext cx="3840162" cy="365125"/>
          </a:xfrm>
          <a:prstGeom prst="ellipse">
            <a:avLst/>
          </a:prstGeom>
          <a:noFill/>
          <a:ln w="38100" algn="ctr">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pic>
        <p:nvPicPr>
          <p:cNvPr id="11273" name="Picture 49" descr="fnal_accelerator_complex"/>
          <p:cNvPicPr>
            <a:picLocks noChangeAspect="1" noChangeArrowheads="1"/>
          </p:cNvPicPr>
          <p:nvPr/>
        </p:nvPicPr>
        <p:blipFill>
          <a:blip r:embed="rId2">
            <a:extLst>
              <a:ext uri="{28A0092B-C50C-407E-A947-70E740481C1C}">
                <a14:useLocalDpi xmlns:a14="http://schemas.microsoft.com/office/drawing/2010/main" val="0"/>
              </a:ext>
            </a:extLst>
          </a:blip>
          <a:srcRect t="14635" r="44090" b="39513"/>
          <a:stretch>
            <a:fillRect/>
          </a:stretch>
        </p:blipFill>
        <p:spPr bwMode="auto">
          <a:xfrm>
            <a:off x="150813" y="896938"/>
            <a:ext cx="4113212"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16" name="Line 51"/>
          <p:cNvSpPr>
            <a:spLocks noChangeShapeType="1"/>
          </p:cNvSpPr>
          <p:nvPr/>
        </p:nvSpPr>
        <p:spPr bwMode="auto">
          <a:xfrm flipH="1">
            <a:off x="2724150" y="1981200"/>
            <a:ext cx="1752600" cy="76200"/>
          </a:xfrm>
          <a:prstGeom prst="line">
            <a:avLst/>
          </a:prstGeom>
          <a:noFill/>
          <a:ln w="508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317" name="Line 52"/>
          <p:cNvSpPr>
            <a:spLocks noChangeShapeType="1"/>
          </p:cNvSpPr>
          <p:nvPr/>
        </p:nvSpPr>
        <p:spPr bwMode="auto">
          <a:xfrm flipH="1" flipV="1">
            <a:off x="611188" y="1878013"/>
            <a:ext cx="3829050" cy="104775"/>
          </a:xfrm>
          <a:prstGeom prst="line">
            <a:avLst/>
          </a:prstGeom>
          <a:noFill/>
          <a:ln w="508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318" name="Line 53"/>
          <p:cNvSpPr>
            <a:spLocks noChangeShapeType="1"/>
          </p:cNvSpPr>
          <p:nvPr/>
        </p:nvSpPr>
        <p:spPr bwMode="auto">
          <a:xfrm flipH="1">
            <a:off x="2478088" y="2782888"/>
            <a:ext cx="2009775" cy="247650"/>
          </a:xfrm>
          <a:prstGeom prst="line">
            <a:avLst/>
          </a:prstGeom>
          <a:noFill/>
          <a:ln w="508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319" name="Oval 54"/>
          <p:cNvSpPr>
            <a:spLocks noChangeArrowheads="1"/>
          </p:cNvSpPr>
          <p:nvPr/>
        </p:nvSpPr>
        <p:spPr bwMode="auto">
          <a:xfrm>
            <a:off x="2743200" y="6029325"/>
            <a:ext cx="6305550" cy="409575"/>
          </a:xfrm>
          <a:prstGeom prst="ellipse">
            <a:avLst/>
          </a:prstGeom>
          <a:noFill/>
          <a:ln w="38100" algn="ctr">
            <a:solidFill>
              <a:srgbClr val="0000FF"/>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pic>
        <p:nvPicPr>
          <p:cNvPr id="11320" name="Picture 55" descr="MI tun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4562475"/>
            <a:ext cx="2741613"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35</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fade">
                                      <p:cBhvr>
                                        <p:cTn id="7" dur="500"/>
                                        <p:tgtEl>
                                          <p:spTgt spid="11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271"/>
                                        </p:tgtEl>
                                      </p:cBhvr>
                                    </p:animEffect>
                                    <p:set>
                                      <p:cBhvr>
                                        <p:cTn id="12" dur="1" fill="hold">
                                          <p:stCondLst>
                                            <p:cond delay="499"/>
                                          </p:stCondLst>
                                        </p:cTn>
                                        <p:tgtEl>
                                          <p:spTgt spid="112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nimBg="1"/>
      <p:bldP spid="1127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20" name="Rectangle 4"/>
          <p:cNvSpPr>
            <a:spLocks noGrp="1" noChangeArrowheads="1"/>
          </p:cNvSpPr>
          <p:nvPr>
            <p:ph type="title"/>
          </p:nvPr>
        </p:nvSpPr>
        <p:spPr/>
        <p:txBody>
          <a:bodyPr/>
          <a:lstStyle/>
          <a:p>
            <a:r>
              <a:rPr lang="en-US"/>
              <a:t>NO</a:t>
            </a:r>
            <a:r>
              <a:rPr lang="en-US">
                <a:latin typeface="Symbol" pitchFamily="18" charset="2"/>
              </a:rPr>
              <a:t>n</a:t>
            </a:r>
            <a:r>
              <a:rPr lang="en-US"/>
              <a:t>A Far Detector</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36</a:t>
            </a:fld>
            <a:endParaRPr lang="en-US" dirty="0"/>
          </a:p>
        </p:txBody>
      </p:sp>
      <p:sp>
        <p:nvSpPr>
          <p:cNvPr id="623622" name="Text Box 6"/>
          <p:cNvSpPr txBox="1">
            <a:spLocks noChangeArrowheads="1"/>
          </p:cNvSpPr>
          <p:nvPr/>
        </p:nvSpPr>
        <p:spPr bwMode="auto">
          <a:xfrm>
            <a:off x="182563" y="757093"/>
            <a:ext cx="8628928" cy="283462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6213" indent="-176213"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90000"/>
              </a:lnSpc>
              <a:spcBef>
                <a:spcPct val="45000"/>
              </a:spcBef>
              <a:buFontTx/>
              <a:buChar char="•"/>
            </a:pPr>
            <a:r>
              <a:rPr lang="en-US" dirty="0" smtClean="0">
                <a:solidFill>
                  <a:schemeClr val="bg1"/>
                </a:solidFill>
                <a:latin typeface="+mn-lt"/>
              </a:rPr>
              <a:t>15 </a:t>
            </a:r>
            <a:r>
              <a:rPr lang="en-US" dirty="0" err="1">
                <a:solidFill>
                  <a:schemeClr val="bg1"/>
                </a:solidFill>
                <a:latin typeface="+mn-lt"/>
              </a:rPr>
              <a:t>kTons</a:t>
            </a:r>
            <a:endParaRPr lang="en-US" dirty="0">
              <a:solidFill>
                <a:schemeClr val="bg1"/>
              </a:solidFill>
              <a:latin typeface="+mn-lt"/>
            </a:endParaRPr>
          </a:p>
          <a:p>
            <a:pPr>
              <a:lnSpc>
                <a:spcPct val="90000"/>
              </a:lnSpc>
              <a:spcBef>
                <a:spcPct val="45000"/>
              </a:spcBef>
              <a:buFontTx/>
              <a:buChar char="•"/>
            </a:pPr>
            <a:r>
              <a:rPr lang="en-US" dirty="0" smtClean="0">
                <a:solidFill>
                  <a:schemeClr val="bg1"/>
                </a:solidFill>
                <a:latin typeface="+mn-lt"/>
              </a:rPr>
              <a:t>Fine-grained sampling EM calorimeter:  </a:t>
            </a:r>
            <a:r>
              <a:rPr lang="en-US" dirty="0">
                <a:solidFill>
                  <a:schemeClr val="bg1"/>
                </a:solidFill>
                <a:latin typeface="+mn-lt"/>
              </a:rPr>
              <a:t>73% liquid scintillator, 27% </a:t>
            </a:r>
            <a:r>
              <a:rPr lang="en-US" dirty="0" smtClean="0">
                <a:solidFill>
                  <a:schemeClr val="bg1"/>
                </a:solidFill>
                <a:latin typeface="+mn-lt"/>
              </a:rPr>
              <a:t>PVC</a:t>
            </a:r>
          </a:p>
          <a:p>
            <a:pPr lvl="1" indent="-228600">
              <a:lnSpc>
                <a:spcPct val="90000"/>
              </a:lnSpc>
              <a:spcBef>
                <a:spcPct val="30000"/>
              </a:spcBef>
              <a:buFontTx/>
              <a:buChar char="•"/>
            </a:pPr>
            <a:r>
              <a:rPr lang="en-US" dirty="0" smtClean="0">
                <a:solidFill>
                  <a:schemeClr val="bg1"/>
                </a:solidFill>
                <a:latin typeface="+mn-lt"/>
              </a:rPr>
              <a:t>Fine-grained sampling:  </a:t>
            </a:r>
            <a:r>
              <a:rPr lang="en-US" dirty="0">
                <a:solidFill>
                  <a:schemeClr val="bg1"/>
                </a:solidFill>
                <a:latin typeface="+mn-lt"/>
              </a:rPr>
              <a:t>4 cm x 4cm x 0.15 X</a:t>
            </a:r>
            <a:r>
              <a:rPr lang="en-US" baseline="-25000" dirty="0">
                <a:solidFill>
                  <a:schemeClr val="bg1"/>
                </a:solidFill>
                <a:latin typeface="+mn-lt"/>
              </a:rPr>
              <a:t>0</a:t>
            </a:r>
            <a:endParaRPr lang="en-US" dirty="0">
              <a:solidFill>
                <a:schemeClr val="bg1"/>
              </a:solidFill>
              <a:latin typeface="+mn-lt"/>
            </a:endParaRPr>
          </a:p>
          <a:p>
            <a:pPr lvl="1" indent="-228600">
              <a:lnSpc>
                <a:spcPct val="90000"/>
              </a:lnSpc>
              <a:spcBef>
                <a:spcPct val="30000"/>
              </a:spcBef>
              <a:buFontTx/>
              <a:buChar char="•"/>
            </a:pPr>
            <a:r>
              <a:rPr lang="en-US" dirty="0" smtClean="0">
                <a:solidFill>
                  <a:schemeClr val="bg1"/>
                </a:solidFill>
                <a:latin typeface="+mn-lt"/>
              </a:rPr>
              <a:t> </a:t>
            </a:r>
            <a:r>
              <a:rPr lang="en-US" dirty="0" smtClean="0">
                <a:solidFill>
                  <a:schemeClr val="bg1"/>
                </a:solidFill>
                <a:latin typeface="Symbol" pitchFamily="18" charset="2"/>
              </a:rPr>
              <a:t>s</a:t>
            </a:r>
            <a:r>
              <a:rPr lang="en-US" dirty="0" smtClean="0">
                <a:solidFill>
                  <a:schemeClr val="bg1"/>
                </a:solidFill>
                <a:latin typeface="+mn-lt"/>
              </a:rPr>
              <a:t>(E</a:t>
            </a:r>
            <a:r>
              <a:rPr lang="en-US" dirty="0">
                <a:solidFill>
                  <a:schemeClr val="bg1"/>
                </a:solidFill>
                <a:latin typeface="+mn-lt"/>
              </a:rPr>
              <a:t>)/E ~ 10%/√E for </a:t>
            </a:r>
            <a:r>
              <a:rPr lang="en-US" dirty="0">
                <a:solidFill>
                  <a:schemeClr val="bg1"/>
                </a:solidFill>
                <a:latin typeface="Symbol" pitchFamily="18" charset="2"/>
              </a:rPr>
              <a:t>n</a:t>
            </a:r>
            <a:r>
              <a:rPr lang="en-US" baseline="-25000" dirty="0">
                <a:solidFill>
                  <a:schemeClr val="bg1"/>
                </a:solidFill>
                <a:latin typeface="+mn-lt"/>
              </a:rPr>
              <a:t>e</a:t>
            </a:r>
            <a:r>
              <a:rPr lang="en-US" dirty="0">
                <a:solidFill>
                  <a:schemeClr val="bg1"/>
                </a:solidFill>
                <a:latin typeface="+mn-lt"/>
              </a:rPr>
              <a:t> CC </a:t>
            </a:r>
            <a:r>
              <a:rPr lang="en-US" dirty="0" smtClean="0">
                <a:solidFill>
                  <a:schemeClr val="bg1"/>
                </a:solidFill>
                <a:latin typeface="+mn-lt"/>
              </a:rPr>
              <a:t>events</a:t>
            </a:r>
          </a:p>
          <a:p>
            <a:pPr lvl="1" indent="-228600">
              <a:lnSpc>
                <a:spcPct val="85000"/>
              </a:lnSpc>
              <a:spcBef>
                <a:spcPct val="35000"/>
              </a:spcBef>
              <a:buFontTx/>
              <a:buChar char="•"/>
            </a:pPr>
            <a:r>
              <a:rPr lang="en-US" dirty="0">
                <a:solidFill>
                  <a:schemeClr val="bg1"/>
                </a:solidFill>
                <a:latin typeface="+mn-lt"/>
              </a:rPr>
              <a:t> </a:t>
            </a:r>
            <a:r>
              <a:rPr lang="en-US" dirty="0">
                <a:solidFill>
                  <a:schemeClr val="bg1"/>
                </a:solidFill>
                <a:latin typeface="Symbol" pitchFamily="18" charset="2"/>
              </a:rPr>
              <a:t>n</a:t>
            </a:r>
            <a:r>
              <a:rPr lang="en-US" baseline="-25000" dirty="0">
                <a:solidFill>
                  <a:schemeClr val="bg1"/>
                </a:solidFill>
                <a:latin typeface="+mn-lt"/>
              </a:rPr>
              <a:t>e</a:t>
            </a:r>
            <a:r>
              <a:rPr lang="en-US" dirty="0">
                <a:solidFill>
                  <a:schemeClr val="bg1"/>
                </a:solidFill>
                <a:latin typeface="+mn-lt"/>
              </a:rPr>
              <a:t> efficiency:  ~35</a:t>
            </a:r>
            <a:r>
              <a:rPr lang="en-US" dirty="0" smtClean="0">
                <a:solidFill>
                  <a:schemeClr val="bg1"/>
                </a:solidFill>
                <a:latin typeface="+mn-lt"/>
              </a:rPr>
              <a:t>%</a:t>
            </a:r>
            <a:endParaRPr lang="en-US" dirty="0">
              <a:solidFill>
                <a:schemeClr val="bg1"/>
              </a:solidFill>
              <a:latin typeface="+mn-lt"/>
            </a:endParaRPr>
          </a:p>
          <a:p>
            <a:pPr>
              <a:lnSpc>
                <a:spcPct val="90000"/>
              </a:lnSpc>
              <a:spcBef>
                <a:spcPct val="45000"/>
              </a:spcBef>
              <a:buFontTx/>
              <a:buChar char="•"/>
            </a:pPr>
            <a:r>
              <a:rPr lang="en-US" dirty="0" smtClean="0">
                <a:solidFill>
                  <a:schemeClr val="bg1"/>
                </a:solidFill>
                <a:latin typeface="+mn-lt"/>
              </a:rPr>
              <a:t>930 </a:t>
            </a:r>
            <a:r>
              <a:rPr lang="en-US" dirty="0">
                <a:solidFill>
                  <a:schemeClr val="bg1"/>
                </a:solidFill>
                <a:latin typeface="+mn-lt"/>
              </a:rPr>
              <a:t>planes:  </a:t>
            </a:r>
            <a:r>
              <a:rPr lang="en-US" dirty="0" smtClean="0">
                <a:solidFill>
                  <a:schemeClr val="bg1"/>
                </a:solidFill>
                <a:latin typeface="+mn-lt"/>
              </a:rPr>
              <a:t>alternating vertical </a:t>
            </a:r>
            <a:r>
              <a:rPr lang="en-US" dirty="0">
                <a:solidFill>
                  <a:schemeClr val="bg1"/>
                </a:solidFill>
                <a:latin typeface="+mn-lt"/>
              </a:rPr>
              <a:t>and horizontal cells</a:t>
            </a:r>
          </a:p>
          <a:p>
            <a:pPr>
              <a:lnSpc>
                <a:spcPct val="90000"/>
              </a:lnSpc>
              <a:spcBef>
                <a:spcPct val="45000"/>
              </a:spcBef>
              <a:buFontTx/>
              <a:buChar char="•"/>
            </a:pPr>
            <a:r>
              <a:rPr lang="en-US" dirty="0">
                <a:solidFill>
                  <a:schemeClr val="bg1"/>
                </a:solidFill>
                <a:latin typeface="+mn-lt"/>
              </a:rPr>
              <a:t>368,640 cells</a:t>
            </a:r>
          </a:p>
          <a:p>
            <a:pPr>
              <a:lnSpc>
                <a:spcPct val="90000"/>
              </a:lnSpc>
              <a:spcBef>
                <a:spcPct val="45000"/>
              </a:spcBef>
              <a:buFontTx/>
              <a:buChar char="•"/>
            </a:pPr>
            <a:r>
              <a:rPr lang="en-US" dirty="0" smtClean="0">
                <a:solidFill>
                  <a:schemeClr val="bg1"/>
                </a:solidFill>
                <a:latin typeface="+mn-lt"/>
              </a:rPr>
              <a:t>16 </a:t>
            </a:r>
            <a:r>
              <a:rPr lang="en-US" dirty="0">
                <a:solidFill>
                  <a:schemeClr val="bg1"/>
                </a:solidFill>
                <a:latin typeface="+mn-lt"/>
              </a:rPr>
              <a:t>x 16 x 63 </a:t>
            </a:r>
            <a:r>
              <a:rPr lang="en-US" dirty="0" smtClean="0">
                <a:solidFill>
                  <a:schemeClr val="bg1"/>
                </a:solidFill>
                <a:latin typeface="+mn-lt"/>
              </a:rPr>
              <a:t>m</a:t>
            </a:r>
            <a:r>
              <a:rPr lang="en-US" baseline="30000" dirty="0" smtClean="0">
                <a:solidFill>
                  <a:schemeClr val="bg1"/>
                </a:solidFill>
                <a:latin typeface="+mn-lt"/>
              </a:rPr>
              <a:t>3</a:t>
            </a:r>
            <a:endParaRPr lang="en-US" baseline="30000" dirty="0">
              <a:solidFill>
                <a:schemeClr val="bg1"/>
              </a:solidFill>
              <a:latin typeface="+mn-lt"/>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59" t="-1736" r="-1207" b="-2686"/>
          <a:stretch/>
        </p:blipFill>
        <p:spPr>
          <a:xfrm>
            <a:off x="3474720" y="2926080"/>
            <a:ext cx="5577840" cy="3657600"/>
          </a:xfrm>
          <a:prstGeom prst="rect">
            <a:avLst/>
          </a:prstGeom>
          <a:solidFill>
            <a:schemeClr val="bg1"/>
          </a:solid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4"/>
          <p:cNvSpPr>
            <a:spLocks noGrp="1" noChangeArrowheads="1"/>
          </p:cNvSpPr>
          <p:nvPr>
            <p:ph type="title"/>
          </p:nvPr>
        </p:nvSpPr>
        <p:spPr/>
        <p:txBody>
          <a:bodyPr/>
          <a:lstStyle/>
          <a:p>
            <a:pPr eaLnBrk="1" hangingPunct="1"/>
            <a:r>
              <a:rPr lang="en-US" smtClean="0"/>
              <a:t>NO</a:t>
            </a:r>
            <a:r>
              <a:rPr lang="en-US" smtClean="0">
                <a:latin typeface="Symbol" pitchFamily="18" charset="2"/>
              </a:rPr>
              <a:t>n</a:t>
            </a:r>
            <a:r>
              <a:rPr lang="en-US" smtClean="0"/>
              <a:t>A Far Detector Siting:  Longitudinal Distance</a:t>
            </a:r>
          </a:p>
        </p:txBody>
      </p:sp>
      <p:sp>
        <p:nvSpPr>
          <p:cNvPr id="12295" name="Text Box 6"/>
          <p:cNvSpPr txBox="1">
            <a:spLocks noChangeArrowheads="1"/>
          </p:cNvSpPr>
          <p:nvPr/>
        </p:nvSpPr>
        <p:spPr bwMode="auto">
          <a:xfrm>
            <a:off x="182563" y="685800"/>
            <a:ext cx="6126162" cy="11350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algn="ctr" eaLnBrk="0" fontAlgn="base" hangingPunct="0">
              <a:spcBef>
                <a:spcPct val="0"/>
              </a:spcBef>
              <a:spcAft>
                <a:spcPct val="0"/>
              </a:spcAft>
              <a:defRPr>
                <a:solidFill>
                  <a:schemeClr val="tx1"/>
                </a:solidFill>
                <a:latin typeface="Comic Sans MS" pitchFamily="66" charset="0"/>
              </a:defRPr>
            </a:lvl6pPr>
            <a:lvl7pPr marL="2971800" indent="-228600" algn="ctr" eaLnBrk="0" fontAlgn="base" hangingPunct="0">
              <a:spcBef>
                <a:spcPct val="0"/>
              </a:spcBef>
              <a:spcAft>
                <a:spcPct val="0"/>
              </a:spcAft>
              <a:defRPr>
                <a:solidFill>
                  <a:schemeClr val="tx1"/>
                </a:solidFill>
                <a:latin typeface="Comic Sans MS" pitchFamily="66" charset="0"/>
              </a:defRPr>
            </a:lvl7pPr>
            <a:lvl8pPr marL="3429000" indent="-228600" algn="ctr" eaLnBrk="0" fontAlgn="base" hangingPunct="0">
              <a:spcBef>
                <a:spcPct val="0"/>
              </a:spcBef>
              <a:spcAft>
                <a:spcPct val="0"/>
              </a:spcAft>
              <a:defRPr>
                <a:solidFill>
                  <a:schemeClr val="tx1"/>
                </a:solidFill>
                <a:latin typeface="Comic Sans MS" pitchFamily="66" charset="0"/>
              </a:defRPr>
            </a:lvl8pPr>
            <a:lvl9pPr marL="3886200" indent="-228600" algn="ctr" eaLnBrk="0" fontAlgn="base" hangingPunct="0">
              <a:spcBef>
                <a:spcPct val="0"/>
              </a:spcBef>
              <a:spcAft>
                <a:spcPct val="0"/>
              </a:spcAft>
              <a:defRPr>
                <a:solidFill>
                  <a:schemeClr val="tx1"/>
                </a:solidFill>
                <a:latin typeface="Comic Sans MS" pitchFamily="66" charset="0"/>
              </a:defRPr>
            </a:lvl9pPr>
          </a:lstStyle>
          <a:p>
            <a:pPr algn="l" eaLnBrk="1" hangingPunct="1">
              <a:lnSpc>
                <a:spcPct val="85000"/>
              </a:lnSpc>
              <a:spcBef>
                <a:spcPct val="40000"/>
              </a:spcBef>
              <a:buFontTx/>
              <a:buChar char="•"/>
            </a:pPr>
            <a:r>
              <a:rPr lang="en-US" dirty="0">
                <a:solidFill>
                  <a:schemeClr val="bg1"/>
                </a:solidFill>
                <a:latin typeface="+mn-lt"/>
              </a:rPr>
              <a:t>Mass ordering sensitivity </a:t>
            </a:r>
            <a:r>
              <a:rPr lang="en-US" dirty="0" smtClean="0">
                <a:solidFill>
                  <a:schemeClr val="bg1"/>
                </a:solidFill>
                <a:latin typeface="+mn-lt"/>
              </a:rPr>
              <a:t> (matter effect) dictates </a:t>
            </a:r>
            <a:r>
              <a:rPr lang="en-US" dirty="0">
                <a:solidFill>
                  <a:schemeClr val="bg1"/>
                </a:solidFill>
                <a:latin typeface="+mn-lt"/>
              </a:rPr>
              <a:t>placing the detector as far as practical from </a:t>
            </a:r>
            <a:r>
              <a:rPr lang="en-US" dirty="0" err="1">
                <a:solidFill>
                  <a:schemeClr val="bg1"/>
                </a:solidFill>
                <a:latin typeface="+mn-lt"/>
              </a:rPr>
              <a:t>Fermilab</a:t>
            </a:r>
            <a:r>
              <a:rPr lang="en-US" dirty="0">
                <a:solidFill>
                  <a:schemeClr val="bg1"/>
                </a:solidFill>
                <a:latin typeface="+mn-lt"/>
              </a:rPr>
              <a:t>:  Ash River, Minnesota, 810 km baseline</a:t>
            </a:r>
          </a:p>
          <a:p>
            <a:pPr algn="l" eaLnBrk="1" hangingPunct="1">
              <a:lnSpc>
                <a:spcPct val="85000"/>
              </a:lnSpc>
              <a:spcBef>
                <a:spcPct val="40000"/>
              </a:spcBef>
              <a:buFontTx/>
              <a:buChar char="•"/>
            </a:pPr>
            <a:r>
              <a:rPr lang="en-US" dirty="0">
                <a:solidFill>
                  <a:schemeClr val="bg1"/>
                </a:solidFill>
                <a:latin typeface="+mn-lt"/>
              </a:rPr>
              <a:t>Redirecting the NUMI beam not an option:  too $$$</a:t>
            </a:r>
          </a:p>
        </p:txBody>
      </p:sp>
      <p:grpSp>
        <p:nvGrpSpPr>
          <p:cNvPr id="569357" name="Group 13"/>
          <p:cNvGrpSpPr>
            <a:grpSpLocks/>
          </p:cNvGrpSpPr>
          <p:nvPr/>
        </p:nvGrpSpPr>
        <p:grpSpPr bwMode="auto">
          <a:xfrm>
            <a:off x="206375" y="1941513"/>
            <a:ext cx="5722938" cy="4567237"/>
            <a:chOff x="922" y="1238"/>
            <a:chExt cx="3605" cy="2877"/>
          </a:xfrm>
        </p:grpSpPr>
        <p:pic>
          <p:nvPicPr>
            <p:cNvPr id="12307" name="Picture 8" descr="site_map_w_international_fal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 y="1238"/>
              <a:ext cx="3605" cy="2877"/>
            </a:xfrm>
            <a:prstGeom prst="rect">
              <a:avLst/>
            </a:prstGeom>
            <a:solidFill>
              <a:schemeClr val="bg1"/>
            </a:solidFill>
            <a:ln w="25400">
              <a:solidFill>
                <a:srgbClr val="FF0000"/>
              </a:solidFill>
              <a:miter lim="800000"/>
              <a:headEnd/>
              <a:tailEnd/>
            </a:ln>
          </p:spPr>
        </p:pic>
        <p:sp>
          <p:nvSpPr>
            <p:cNvPr id="12308" name="Oval 10"/>
            <p:cNvSpPr>
              <a:spLocks noChangeArrowheads="1"/>
            </p:cNvSpPr>
            <p:nvPr/>
          </p:nvSpPr>
          <p:spPr bwMode="auto">
            <a:xfrm>
              <a:off x="3456" y="3082"/>
              <a:ext cx="346" cy="288"/>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309" name="Text Box 11"/>
            <p:cNvSpPr txBox="1">
              <a:spLocks noChangeArrowheads="1"/>
            </p:cNvSpPr>
            <p:nvPr/>
          </p:nvSpPr>
          <p:spPr bwMode="auto">
            <a:xfrm>
              <a:off x="1843" y="3370"/>
              <a:ext cx="1037"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algn="ctr" eaLnBrk="0" fontAlgn="base" hangingPunct="0">
                <a:spcBef>
                  <a:spcPct val="0"/>
                </a:spcBef>
                <a:spcAft>
                  <a:spcPct val="0"/>
                </a:spcAft>
                <a:defRPr>
                  <a:solidFill>
                    <a:schemeClr val="tx1"/>
                  </a:solidFill>
                  <a:latin typeface="Comic Sans MS" pitchFamily="66" charset="0"/>
                </a:defRPr>
              </a:lvl6pPr>
              <a:lvl7pPr marL="2971800" indent="-228600" algn="ctr" eaLnBrk="0" fontAlgn="base" hangingPunct="0">
                <a:spcBef>
                  <a:spcPct val="0"/>
                </a:spcBef>
                <a:spcAft>
                  <a:spcPct val="0"/>
                </a:spcAft>
                <a:defRPr>
                  <a:solidFill>
                    <a:schemeClr val="tx1"/>
                  </a:solidFill>
                  <a:latin typeface="Comic Sans MS" pitchFamily="66" charset="0"/>
                </a:defRPr>
              </a:lvl7pPr>
              <a:lvl8pPr marL="3429000" indent="-228600" algn="ctr" eaLnBrk="0" fontAlgn="base" hangingPunct="0">
                <a:spcBef>
                  <a:spcPct val="0"/>
                </a:spcBef>
                <a:spcAft>
                  <a:spcPct val="0"/>
                </a:spcAft>
                <a:defRPr>
                  <a:solidFill>
                    <a:schemeClr val="tx1"/>
                  </a:solidFill>
                  <a:latin typeface="Comic Sans MS" pitchFamily="66" charset="0"/>
                </a:defRPr>
              </a:lvl8pPr>
              <a:lvl9pPr marL="3886200" indent="-228600" algn="ctr" eaLnBrk="0" fontAlgn="base" hangingPunct="0">
                <a:spcBef>
                  <a:spcPct val="0"/>
                </a:spcBef>
                <a:spcAft>
                  <a:spcPct val="0"/>
                </a:spcAft>
                <a:defRPr>
                  <a:solidFill>
                    <a:schemeClr val="tx1"/>
                  </a:solidFill>
                  <a:latin typeface="Comic Sans MS" pitchFamily="66" charset="0"/>
                </a:defRPr>
              </a:lvl9pPr>
            </a:lstStyle>
            <a:p>
              <a:pPr eaLnBrk="1" hangingPunct="1"/>
              <a:r>
                <a:rPr lang="en-US" sz="2000"/>
                <a:t>NOvA site</a:t>
              </a:r>
            </a:p>
          </p:txBody>
        </p:sp>
        <p:sp>
          <p:nvSpPr>
            <p:cNvPr id="12310" name="Line 12"/>
            <p:cNvSpPr>
              <a:spLocks noChangeShapeType="1"/>
            </p:cNvSpPr>
            <p:nvPr/>
          </p:nvSpPr>
          <p:spPr bwMode="auto">
            <a:xfrm flipV="1">
              <a:off x="2822" y="3254"/>
              <a:ext cx="634" cy="231"/>
            </a:xfrm>
            <a:prstGeom prst="line">
              <a:avLst/>
            </a:prstGeom>
            <a:noFill/>
            <a:ln w="508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569360" name="Oval 16"/>
          <p:cNvSpPr>
            <a:spLocks noChangeArrowheads="1"/>
          </p:cNvSpPr>
          <p:nvPr/>
        </p:nvSpPr>
        <p:spPr bwMode="auto">
          <a:xfrm>
            <a:off x="5943600" y="685800"/>
            <a:ext cx="3159125" cy="1082675"/>
          </a:xfrm>
          <a:prstGeom prst="ellipse">
            <a:avLst/>
          </a:prstGeom>
          <a:solidFill>
            <a:srgbClr val="92D050"/>
          </a:solidFill>
          <a:ln w="31750" algn="ctr">
            <a:solidFill>
              <a:srgbClr val="FF0000"/>
            </a:solidFill>
            <a:round/>
            <a:headEnd/>
            <a:tailEnd/>
          </a:ln>
          <a:effectLst/>
          <a:extLst/>
        </p:spPr>
        <p:txBody>
          <a:bodyPr lIns="0" tIns="0" rIns="0" bIns="0" numCol="1" anchor="ctr">
            <a:spAutoFit/>
          </a:bodyPr>
          <a:lstStyle/>
          <a:p>
            <a:pPr algn="ctr">
              <a:lnSpc>
                <a:spcPct val="90000"/>
              </a:lnSpc>
            </a:pPr>
            <a:r>
              <a:rPr lang="en-US" dirty="0"/>
              <a:t>Furthest point north</a:t>
            </a:r>
          </a:p>
          <a:p>
            <a:pPr algn="ctr">
              <a:lnSpc>
                <a:spcPct val="90000"/>
              </a:lnSpc>
            </a:pPr>
            <a:r>
              <a:rPr lang="en-US" dirty="0"/>
              <a:t>in US accessible by road.</a:t>
            </a:r>
          </a:p>
        </p:txBody>
      </p:sp>
      <p:sp>
        <p:nvSpPr>
          <p:cNvPr id="569362" name="Oval 18"/>
          <p:cNvSpPr>
            <a:spLocks noChangeArrowheads="1"/>
          </p:cNvSpPr>
          <p:nvPr/>
        </p:nvSpPr>
        <p:spPr bwMode="auto">
          <a:xfrm>
            <a:off x="5293590" y="1960662"/>
            <a:ext cx="3746500" cy="1298377"/>
          </a:xfrm>
          <a:prstGeom prst="ellipse">
            <a:avLst/>
          </a:prstGeom>
          <a:solidFill>
            <a:srgbClr val="92D050"/>
          </a:solidFill>
          <a:ln w="31750" algn="ctr">
            <a:solidFill>
              <a:srgbClr val="FF0000"/>
            </a:solidFill>
            <a:round/>
            <a:headEnd/>
            <a:tailEnd/>
          </a:ln>
          <a:effectLst/>
          <a:extLst/>
        </p:spPr>
        <p:txBody>
          <a:bodyPr anchor="ctr">
            <a:spAutoFit/>
          </a:bodyPr>
          <a:lstStyle/>
          <a:p>
            <a:pPr algn="ctr"/>
            <a:r>
              <a:rPr lang="en-US"/>
              <a:t>Note: just 35 km less baseline would require 40% more statistics!</a:t>
            </a:r>
          </a:p>
        </p:txBody>
      </p:sp>
      <p:sp>
        <p:nvSpPr>
          <p:cNvPr id="569364" name="Oval 20"/>
          <p:cNvSpPr>
            <a:spLocks noChangeArrowheads="1"/>
          </p:cNvSpPr>
          <p:nvPr/>
        </p:nvSpPr>
        <p:spPr bwMode="auto">
          <a:xfrm>
            <a:off x="5402263" y="5130589"/>
            <a:ext cx="3198812" cy="1181523"/>
          </a:xfrm>
          <a:prstGeom prst="ellipse">
            <a:avLst/>
          </a:prstGeom>
          <a:solidFill>
            <a:srgbClr val="92D050"/>
          </a:solidFill>
          <a:ln w="31750" algn="ctr">
            <a:solidFill>
              <a:srgbClr val="663300"/>
            </a:solidFill>
            <a:round/>
            <a:headEnd/>
            <a:tailEnd/>
          </a:ln>
          <a:effectLst/>
          <a:extLst/>
        </p:spPr>
        <p:txBody>
          <a:bodyPr anchor="ctr">
            <a:spAutoFit/>
          </a:bodyPr>
          <a:lstStyle/>
          <a:p>
            <a:pPr algn="ctr">
              <a:lnSpc>
                <a:spcPct val="90000"/>
              </a:lnSpc>
            </a:pPr>
            <a:r>
              <a:rPr lang="en-US"/>
              <a:t>1.5 miles </a:t>
            </a:r>
          </a:p>
          <a:p>
            <a:pPr algn="ctr">
              <a:lnSpc>
                <a:spcPct val="90000"/>
              </a:lnSpc>
            </a:pPr>
            <a:r>
              <a:rPr lang="en-US"/>
              <a:t>south of Voyageurs</a:t>
            </a:r>
          </a:p>
          <a:p>
            <a:pPr algn="ctr">
              <a:lnSpc>
                <a:spcPct val="90000"/>
              </a:lnSpc>
            </a:pPr>
            <a:r>
              <a:rPr lang="en-US"/>
              <a:t>National park</a:t>
            </a:r>
          </a:p>
        </p:txBody>
      </p:sp>
      <p:sp>
        <p:nvSpPr>
          <p:cNvPr id="569365" name="Oval 21"/>
          <p:cNvSpPr>
            <a:spLocks noChangeArrowheads="1"/>
          </p:cNvSpPr>
          <p:nvPr/>
        </p:nvSpPr>
        <p:spPr bwMode="auto">
          <a:xfrm>
            <a:off x="5349875" y="5107264"/>
            <a:ext cx="3159125" cy="701123"/>
          </a:xfrm>
          <a:prstGeom prst="ellipse">
            <a:avLst/>
          </a:prstGeom>
          <a:solidFill>
            <a:srgbClr val="92D050"/>
          </a:solidFill>
          <a:ln w="31750" algn="ctr">
            <a:solidFill>
              <a:srgbClr val="FF0000"/>
            </a:solidFill>
            <a:round/>
            <a:headEnd/>
            <a:tailEnd/>
          </a:ln>
          <a:effectLst/>
          <a:extLst/>
        </p:spPr>
        <p:txBody>
          <a:bodyPr lIns="0" tIns="0" rIns="0" bIns="0" anchor="ctr">
            <a:spAutoFit/>
          </a:bodyPr>
          <a:lstStyle/>
          <a:p>
            <a:pPr algn="ctr">
              <a:lnSpc>
                <a:spcPct val="90000"/>
              </a:lnSpc>
            </a:pPr>
            <a:r>
              <a:rPr lang="en-US">
                <a:solidFill>
                  <a:srgbClr val="663300"/>
                </a:solidFill>
              </a:rPr>
              <a:t>Beam center about 4 km in air at Ash River!</a:t>
            </a:r>
          </a:p>
        </p:txBody>
      </p:sp>
      <p:pic>
        <p:nvPicPr>
          <p:cNvPr id="569367" name="Picture 23" descr="midwest_map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 y="2397125"/>
            <a:ext cx="4259263" cy="411321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69369" name="Picture 25" descr="2010_10_02_nova_international_falls_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703" y="1882775"/>
            <a:ext cx="3884612"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9371" name="Line 27"/>
          <p:cNvSpPr>
            <a:spLocks noChangeShapeType="1"/>
          </p:cNvSpPr>
          <p:nvPr/>
        </p:nvSpPr>
        <p:spPr bwMode="auto">
          <a:xfrm flipH="1" flipV="1">
            <a:off x="5010150" y="4495800"/>
            <a:ext cx="714375" cy="628650"/>
          </a:xfrm>
          <a:prstGeom prst="line">
            <a:avLst/>
          </a:prstGeom>
          <a:noFill/>
          <a:ln w="508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569373" name="Picture 29" descr="beam_through_earth_ligh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8838" y="4044950"/>
            <a:ext cx="434181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937" y="1980451"/>
            <a:ext cx="8229600" cy="4128998"/>
          </a:xfrm>
          <a:prstGeom prst="rect">
            <a:avLst/>
          </a:prstGeom>
        </p:spPr>
      </p:pic>
      <p:sp>
        <p:nvSpPr>
          <p:cNvPr id="569375" name="Text Box 31"/>
          <p:cNvSpPr txBox="1">
            <a:spLocks noChangeArrowheads="1"/>
          </p:cNvSpPr>
          <p:nvPr/>
        </p:nvSpPr>
        <p:spPr bwMode="auto">
          <a:xfrm>
            <a:off x="6237287" y="2076450"/>
            <a:ext cx="20669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FF99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algn="ctr" eaLnBrk="0" fontAlgn="base" hangingPunct="0">
              <a:spcBef>
                <a:spcPct val="0"/>
              </a:spcBef>
              <a:spcAft>
                <a:spcPct val="0"/>
              </a:spcAft>
              <a:defRPr>
                <a:solidFill>
                  <a:schemeClr val="tx1"/>
                </a:solidFill>
                <a:latin typeface="Comic Sans MS" pitchFamily="66" charset="0"/>
              </a:defRPr>
            </a:lvl6pPr>
            <a:lvl7pPr marL="2971800" indent="-228600" algn="ctr" eaLnBrk="0" fontAlgn="base" hangingPunct="0">
              <a:spcBef>
                <a:spcPct val="0"/>
              </a:spcBef>
              <a:spcAft>
                <a:spcPct val="0"/>
              </a:spcAft>
              <a:defRPr>
                <a:solidFill>
                  <a:schemeClr val="tx1"/>
                </a:solidFill>
                <a:latin typeface="Comic Sans MS" pitchFamily="66" charset="0"/>
              </a:defRPr>
            </a:lvl7pPr>
            <a:lvl8pPr marL="3429000" indent="-228600" algn="ctr" eaLnBrk="0" fontAlgn="base" hangingPunct="0">
              <a:spcBef>
                <a:spcPct val="0"/>
              </a:spcBef>
              <a:spcAft>
                <a:spcPct val="0"/>
              </a:spcAft>
              <a:defRPr>
                <a:solidFill>
                  <a:schemeClr val="tx1"/>
                </a:solidFill>
                <a:latin typeface="Comic Sans MS" pitchFamily="66" charset="0"/>
              </a:defRPr>
            </a:lvl8pPr>
            <a:lvl9pPr marL="3886200" indent="-228600" algn="ctr" eaLnBrk="0" fontAlgn="base" hangingPunct="0">
              <a:spcBef>
                <a:spcPct val="0"/>
              </a:spcBef>
              <a:spcAft>
                <a:spcPct val="0"/>
              </a:spcAft>
              <a:defRPr>
                <a:solidFill>
                  <a:schemeClr val="tx1"/>
                </a:solidFill>
                <a:latin typeface="Comic Sans MS" pitchFamily="66" charset="0"/>
              </a:defRPr>
            </a:lvl9pPr>
          </a:lstStyle>
          <a:p>
            <a:pPr eaLnBrk="1" hangingPunct="1">
              <a:spcBef>
                <a:spcPct val="50000"/>
              </a:spcBef>
            </a:pPr>
            <a:r>
              <a:rPr lang="en-US" dirty="0">
                <a:solidFill>
                  <a:schemeClr val="bg1"/>
                </a:solidFill>
              </a:rPr>
              <a:t>Far Detector:  </a:t>
            </a:r>
            <a:r>
              <a:rPr lang="en-US" dirty="0" smtClean="0">
                <a:solidFill>
                  <a:schemeClr val="bg1"/>
                </a:solidFill>
              </a:rPr>
              <a:t>June 26, 2011</a:t>
            </a:r>
            <a:endParaRPr lang="en-US" dirty="0">
              <a:solidFill>
                <a:schemeClr val="bg1"/>
              </a:solidFill>
            </a:endParaRPr>
          </a:p>
        </p:txBody>
      </p:sp>
      <p:sp>
        <p:nvSpPr>
          <p:cNvPr id="3" name="Date Placeholder 2"/>
          <p:cNvSpPr>
            <a:spLocks noGrp="1"/>
          </p:cNvSpPr>
          <p:nvPr>
            <p:ph type="dt" sz="half" idx="10"/>
          </p:nvPr>
        </p:nvSpPr>
        <p:spPr/>
        <p:txBody>
          <a:bodyPr/>
          <a:lstStyle/>
          <a:p>
            <a:r>
              <a:rPr lang="en-US" smtClean="0"/>
              <a:t>Craig Dukes / Virginia</a:t>
            </a:r>
            <a:endParaRPr lang="en-US" dirty="0"/>
          </a:p>
        </p:txBody>
      </p:sp>
      <p:sp>
        <p:nvSpPr>
          <p:cNvPr id="4" name="Footer Placeholder 3"/>
          <p:cNvSpPr>
            <a:spLocks noGrp="1"/>
          </p:cNvSpPr>
          <p:nvPr>
            <p:ph type="ftr" sz="quarter" idx="11"/>
          </p:nvPr>
        </p:nvSpPr>
        <p:spPr/>
        <p:txBody>
          <a:bodyPr/>
          <a:lstStyle/>
          <a:p>
            <a:r>
              <a:rPr lang="en-US" smtClean="0"/>
              <a:t>BCVSPIN:  Neutrino Physics at Fermilab</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37</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569367"/>
                                        </p:tgtEl>
                                      </p:cBhvr>
                                    </p:animEffect>
                                    <p:set>
                                      <p:cBhvr>
                                        <p:cTn id="7" dur="1" fill="hold">
                                          <p:stCondLst>
                                            <p:cond delay="1999"/>
                                          </p:stCondLst>
                                        </p:cTn>
                                        <p:tgtEl>
                                          <p:spTgt spid="56936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69357"/>
                                        </p:tgtEl>
                                        <p:attrNameLst>
                                          <p:attrName>style.visibility</p:attrName>
                                        </p:attrNameLst>
                                      </p:cBhvr>
                                      <p:to>
                                        <p:strVal val="visible"/>
                                      </p:to>
                                    </p:set>
                                    <p:animEffect transition="in" filter="fade">
                                      <p:cBhvr>
                                        <p:cTn id="10" dur="2000"/>
                                        <p:tgtEl>
                                          <p:spTgt spid="569357"/>
                                        </p:tgtEl>
                                      </p:cBhvr>
                                    </p:animEffect>
                                  </p:childTnLst>
                                </p:cTn>
                              </p:par>
                              <p:par>
                                <p:cTn id="11" presetID="10" presetClass="exit" presetSubtype="0" fill="hold" grpId="0" nodeType="withEffect">
                                  <p:stCondLst>
                                    <p:cond delay="0"/>
                                  </p:stCondLst>
                                  <p:childTnLst>
                                    <p:animEffect transition="out" filter="fade">
                                      <p:cBhvr>
                                        <p:cTn id="12" dur="2000"/>
                                        <p:tgtEl>
                                          <p:spTgt spid="569362"/>
                                        </p:tgtEl>
                                      </p:cBhvr>
                                    </p:animEffect>
                                    <p:set>
                                      <p:cBhvr>
                                        <p:cTn id="13" dur="1" fill="hold">
                                          <p:stCondLst>
                                            <p:cond delay="1999"/>
                                          </p:stCondLst>
                                        </p:cTn>
                                        <p:tgtEl>
                                          <p:spTgt spid="56936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569360"/>
                                        </p:tgtEl>
                                      </p:cBhvr>
                                    </p:animEffect>
                                    <p:set>
                                      <p:cBhvr>
                                        <p:cTn id="16" dur="1" fill="hold">
                                          <p:stCondLst>
                                            <p:cond delay="1999"/>
                                          </p:stCondLst>
                                        </p:cTn>
                                        <p:tgtEl>
                                          <p:spTgt spid="569360"/>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569364"/>
                                        </p:tgtEl>
                                        <p:attrNameLst>
                                          <p:attrName>style.visibility</p:attrName>
                                        </p:attrNameLst>
                                      </p:cBhvr>
                                      <p:to>
                                        <p:strVal val="visible"/>
                                      </p:to>
                                    </p:set>
                                    <p:animEffect transition="in" filter="fade">
                                      <p:cBhvr>
                                        <p:cTn id="19" dur="2000"/>
                                        <p:tgtEl>
                                          <p:spTgt spid="569364"/>
                                        </p:tgtEl>
                                      </p:cBhvr>
                                    </p:animEffect>
                                  </p:childTnLst>
                                </p:cTn>
                              </p:par>
                              <p:par>
                                <p:cTn id="20" presetID="10" presetClass="exit" presetSubtype="0" fill="hold" grpId="1" nodeType="withEffect">
                                  <p:stCondLst>
                                    <p:cond delay="0"/>
                                  </p:stCondLst>
                                  <p:childTnLst>
                                    <p:animEffect transition="out" filter="fade">
                                      <p:cBhvr>
                                        <p:cTn id="21" dur="2000"/>
                                        <p:tgtEl>
                                          <p:spTgt spid="569365"/>
                                        </p:tgtEl>
                                      </p:cBhvr>
                                    </p:animEffect>
                                    <p:set>
                                      <p:cBhvr>
                                        <p:cTn id="22" dur="1" fill="hold">
                                          <p:stCondLst>
                                            <p:cond delay="1999"/>
                                          </p:stCondLst>
                                        </p:cTn>
                                        <p:tgtEl>
                                          <p:spTgt spid="569365"/>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569369"/>
                                        </p:tgtEl>
                                        <p:attrNameLst>
                                          <p:attrName>style.visibility</p:attrName>
                                        </p:attrNameLst>
                                      </p:cBhvr>
                                      <p:to>
                                        <p:strVal val="visible"/>
                                      </p:to>
                                    </p:set>
                                    <p:animEffect transition="in" filter="fade">
                                      <p:cBhvr>
                                        <p:cTn id="25" dur="2000"/>
                                        <p:tgtEl>
                                          <p:spTgt spid="569369"/>
                                        </p:tgtEl>
                                      </p:cBhvr>
                                    </p:animEffect>
                                  </p:childTnLst>
                                </p:cTn>
                              </p:par>
                              <p:par>
                                <p:cTn id="26" presetID="10" presetClass="exit" presetSubtype="0" fill="hold" nodeType="withEffect">
                                  <p:stCondLst>
                                    <p:cond delay="0"/>
                                  </p:stCondLst>
                                  <p:childTnLst>
                                    <p:animEffect transition="out" filter="fade">
                                      <p:cBhvr>
                                        <p:cTn id="27" dur="2000"/>
                                        <p:tgtEl>
                                          <p:spTgt spid="569373"/>
                                        </p:tgtEl>
                                      </p:cBhvr>
                                    </p:animEffect>
                                    <p:set>
                                      <p:cBhvr>
                                        <p:cTn id="28" dur="1" fill="hold">
                                          <p:stCondLst>
                                            <p:cond delay="1999"/>
                                          </p:stCondLst>
                                        </p:cTn>
                                        <p:tgtEl>
                                          <p:spTgt spid="569373"/>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569371"/>
                                        </p:tgtEl>
                                      </p:cBhvr>
                                    </p:animEffect>
                                    <p:set>
                                      <p:cBhvr>
                                        <p:cTn id="31" dur="1" fill="hold">
                                          <p:stCondLst>
                                            <p:cond delay="1999"/>
                                          </p:stCondLst>
                                        </p:cTn>
                                        <p:tgtEl>
                                          <p:spTgt spid="569371"/>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xit" presetSubtype="0" fill="hold" nodeType="clickEffect">
                                  <p:stCondLst>
                                    <p:cond delay="0"/>
                                  </p:stCondLst>
                                  <p:childTnLst>
                                    <p:animEffect transition="out" filter="fade">
                                      <p:cBhvr>
                                        <p:cTn id="35" dur="2000"/>
                                        <p:tgtEl>
                                          <p:spTgt spid="569357"/>
                                        </p:tgtEl>
                                      </p:cBhvr>
                                    </p:animEffect>
                                    <p:set>
                                      <p:cBhvr>
                                        <p:cTn id="36" dur="1" fill="hold">
                                          <p:stCondLst>
                                            <p:cond delay="1999"/>
                                          </p:stCondLst>
                                        </p:cTn>
                                        <p:tgtEl>
                                          <p:spTgt spid="569357"/>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000"/>
                                        <p:tgtEl>
                                          <p:spTgt spid="569364"/>
                                        </p:tgtEl>
                                      </p:cBhvr>
                                    </p:animEffect>
                                    <p:set>
                                      <p:cBhvr>
                                        <p:cTn id="39" dur="1" fill="hold">
                                          <p:stCondLst>
                                            <p:cond delay="1999"/>
                                          </p:stCondLst>
                                        </p:cTn>
                                        <p:tgtEl>
                                          <p:spTgt spid="56936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2000"/>
                                        <p:tgtEl>
                                          <p:spTgt spid="569369"/>
                                        </p:tgtEl>
                                      </p:cBhvr>
                                    </p:animEffect>
                                    <p:set>
                                      <p:cBhvr>
                                        <p:cTn id="42" dur="1" fill="hold">
                                          <p:stCondLst>
                                            <p:cond delay="1999"/>
                                          </p:stCondLst>
                                        </p:cTn>
                                        <p:tgtEl>
                                          <p:spTgt spid="569369"/>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2000"/>
                                        <p:tgtEl>
                                          <p:spTgt spid="569365"/>
                                        </p:tgtEl>
                                      </p:cBhvr>
                                    </p:animEffect>
                                    <p:set>
                                      <p:cBhvr>
                                        <p:cTn id="45" dur="1" fill="hold">
                                          <p:stCondLst>
                                            <p:cond delay="1999"/>
                                          </p:stCondLst>
                                        </p:cTn>
                                        <p:tgtEl>
                                          <p:spTgt spid="569365"/>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569375"/>
                                        </p:tgtEl>
                                        <p:attrNameLst>
                                          <p:attrName>style.visibility</p:attrName>
                                        </p:attrNameLst>
                                      </p:cBhvr>
                                      <p:to>
                                        <p:strVal val="visible"/>
                                      </p:to>
                                    </p:set>
                                    <p:animEffect transition="in" filter="fade">
                                      <p:cBhvr>
                                        <p:cTn id="48" dur="2000"/>
                                        <p:tgtEl>
                                          <p:spTgt spid="569375"/>
                                        </p:tgtEl>
                                      </p:cBhvr>
                                    </p:animEffect>
                                  </p:childTnLst>
                                </p:cTn>
                              </p:par>
                              <p:par>
                                <p:cTn id="49" presetID="10"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360" grpId="0" animBg="1"/>
      <p:bldP spid="569362" grpId="0" animBg="1"/>
      <p:bldP spid="569364" grpId="0" animBg="1"/>
      <p:bldP spid="569364" grpId="1" animBg="1"/>
      <p:bldP spid="569365" grpId="0" animBg="1"/>
      <p:bldP spid="569365" grpId="1" animBg="1"/>
      <p:bldP spid="569371" grpId="0" animBg="1"/>
      <p:bldP spid="56937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4"/>
          <p:cNvSpPr>
            <a:spLocks noGrp="1" noChangeArrowheads="1"/>
          </p:cNvSpPr>
          <p:nvPr>
            <p:ph type="title"/>
          </p:nvPr>
        </p:nvSpPr>
        <p:spPr/>
        <p:txBody>
          <a:bodyPr/>
          <a:lstStyle/>
          <a:p>
            <a:pPr eaLnBrk="1" hangingPunct="1"/>
            <a:r>
              <a:rPr lang="en-US" smtClean="0"/>
              <a:t>NO</a:t>
            </a:r>
            <a:r>
              <a:rPr lang="en-US" smtClean="0">
                <a:latin typeface="Symbol" pitchFamily="18" charset="2"/>
              </a:rPr>
              <a:t>n</a:t>
            </a:r>
            <a:r>
              <a:rPr lang="en-US" smtClean="0"/>
              <a:t>A: Far Detector Building</a:t>
            </a:r>
          </a:p>
        </p:txBody>
      </p:sp>
      <p:sp>
        <p:nvSpPr>
          <p:cNvPr id="22537" name="Text Box 8"/>
          <p:cNvSpPr txBox="1">
            <a:spLocks noChangeArrowheads="1"/>
          </p:cNvSpPr>
          <p:nvPr/>
        </p:nvSpPr>
        <p:spPr bwMode="auto">
          <a:xfrm>
            <a:off x="4754563" y="868363"/>
            <a:ext cx="4297362" cy="239142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6213" indent="-176213"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algn="ctr" eaLnBrk="0" fontAlgn="base" hangingPunct="0">
              <a:spcBef>
                <a:spcPct val="0"/>
              </a:spcBef>
              <a:spcAft>
                <a:spcPct val="0"/>
              </a:spcAft>
              <a:defRPr>
                <a:solidFill>
                  <a:schemeClr val="tx1"/>
                </a:solidFill>
                <a:latin typeface="Comic Sans MS" pitchFamily="66" charset="0"/>
              </a:defRPr>
            </a:lvl6pPr>
            <a:lvl7pPr marL="2971800" indent="-228600" algn="ctr" eaLnBrk="0" fontAlgn="base" hangingPunct="0">
              <a:spcBef>
                <a:spcPct val="0"/>
              </a:spcBef>
              <a:spcAft>
                <a:spcPct val="0"/>
              </a:spcAft>
              <a:defRPr>
                <a:solidFill>
                  <a:schemeClr val="tx1"/>
                </a:solidFill>
                <a:latin typeface="Comic Sans MS" pitchFamily="66" charset="0"/>
              </a:defRPr>
            </a:lvl7pPr>
            <a:lvl8pPr marL="3429000" indent="-228600" algn="ctr" eaLnBrk="0" fontAlgn="base" hangingPunct="0">
              <a:spcBef>
                <a:spcPct val="0"/>
              </a:spcBef>
              <a:spcAft>
                <a:spcPct val="0"/>
              </a:spcAft>
              <a:defRPr>
                <a:solidFill>
                  <a:schemeClr val="tx1"/>
                </a:solidFill>
                <a:latin typeface="Comic Sans MS" pitchFamily="66" charset="0"/>
              </a:defRPr>
            </a:lvl8pPr>
            <a:lvl9pPr marL="3886200" indent="-228600" algn="ctr" eaLnBrk="0" fontAlgn="base" hangingPunct="0">
              <a:spcBef>
                <a:spcPct val="0"/>
              </a:spcBef>
              <a:spcAft>
                <a:spcPct val="0"/>
              </a:spcAft>
              <a:defRPr>
                <a:solidFill>
                  <a:schemeClr val="tx1"/>
                </a:solidFill>
                <a:latin typeface="Comic Sans MS" pitchFamily="66" charset="0"/>
              </a:defRPr>
            </a:lvl9pPr>
          </a:lstStyle>
          <a:p>
            <a:pPr algn="l" eaLnBrk="1" hangingPunct="1">
              <a:lnSpc>
                <a:spcPct val="90000"/>
              </a:lnSpc>
              <a:spcBef>
                <a:spcPct val="40000"/>
              </a:spcBef>
              <a:buFontTx/>
              <a:buChar char="•"/>
            </a:pPr>
            <a:r>
              <a:rPr lang="en-US" dirty="0" smtClean="0">
                <a:solidFill>
                  <a:schemeClr val="bg1"/>
                </a:solidFill>
                <a:latin typeface="+mn-lt"/>
              </a:rPr>
              <a:t>Building completed</a:t>
            </a:r>
            <a:endParaRPr lang="en-US" dirty="0">
              <a:solidFill>
                <a:schemeClr val="bg1"/>
              </a:solidFill>
              <a:latin typeface="+mn-lt"/>
            </a:endParaRPr>
          </a:p>
          <a:p>
            <a:pPr algn="l" eaLnBrk="1" hangingPunct="1">
              <a:lnSpc>
                <a:spcPct val="90000"/>
              </a:lnSpc>
              <a:spcBef>
                <a:spcPct val="40000"/>
              </a:spcBef>
              <a:buFontTx/>
              <a:buChar char="•"/>
            </a:pPr>
            <a:r>
              <a:rPr lang="en-US" dirty="0">
                <a:solidFill>
                  <a:schemeClr val="bg1"/>
                </a:solidFill>
                <a:latin typeface="+mn-lt"/>
              </a:rPr>
              <a:t>471’(350’) long x 63’ wide x 71’ high (below grade)</a:t>
            </a:r>
          </a:p>
          <a:p>
            <a:pPr algn="l" eaLnBrk="1" hangingPunct="1">
              <a:lnSpc>
                <a:spcPct val="90000"/>
              </a:lnSpc>
              <a:spcBef>
                <a:spcPct val="40000"/>
              </a:spcBef>
              <a:buFontTx/>
              <a:buChar char="•"/>
            </a:pPr>
            <a:r>
              <a:rPr lang="en-US" dirty="0">
                <a:solidFill>
                  <a:schemeClr val="bg1"/>
                </a:solidFill>
                <a:latin typeface="+mn-lt"/>
              </a:rPr>
              <a:t>Sized for 18 </a:t>
            </a:r>
            <a:r>
              <a:rPr lang="en-US" dirty="0" err="1">
                <a:solidFill>
                  <a:schemeClr val="bg1"/>
                </a:solidFill>
                <a:latin typeface="+mn-lt"/>
              </a:rPr>
              <a:t>kt</a:t>
            </a:r>
            <a:r>
              <a:rPr lang="en-US" dirty="0">
                <a:solidFill>
                  <a:schemeClr val="bg1"/>
                </a:solidFill>
                <a:latin typeface="+mn-lt"/>
              </a:rPr>
              <a:t> detector</a:t>
            </a:r>
          </a:p>
          <a:p>
            <a:pPr algn="l" eaLnBrk="1" hangingPunct="1">
              <a:lnSpc>
                <a:spcPct val="90000"/>
              </a:lnSpc>
              <a:spcBef>
                <a:spcPct val="40000"/>
              </a:spcBef>
              <a:buFontTx/>
              <a:buChar char="•"/>
            </a:pPr>
            <a:r>
              <a:rPr lang="en-US" dirty="0">
                <a:solidFill>
                  <a:schemeClr val="bg1"/>
                </a:solidFill>
                <a:latin typeface="+mn-lt"/>
              </a:rPr>
              <a:t>$15.8 less than baseline</a:t>
            </a:r>
            <a:r>
              <a:rPr lang="en-US" dirty="0" smtClean="0">
                <a:solidFill>
                  <a:schemeClr val="bg1"/>
                </a:solidFill>
                <a:latin typeface="+mn-lt"/>
              </a:rPr>
              <a:t>!</a:t>
            </a:r>
          </a:p>
          <a:p>
            <a:pPr algn="l" eaLnBrk="1" hangingPunct="1">
              <a:lnSpc>
                <a:spcPct val="90000"/>
              </a:lnSpc>
              <a:spcBef>
                <a:spcPct val="40000"/>
              </a:spcBef>
              <a:buFontTx/>
              <a:buChar char="•"/>
            </a:pPr>
            <a:r>
              <a:rPr lang="en-US" dirty="0" smtClean="0">
                <a:solidFill>
                  <a:schemeClr val="bg1"/>
                </a:solidFill>
                <a:latin typeface="+mn-lt"/>
              </a:rPr>
              <a:t>This fall:  start installing the detector</a:t>
            </a:r>
            <a:endParaRPr lang="en-US" dirty="0">
              <a:solidFill>
                <a:schemeClr val="bg1"/>
              </a:solidFill>
              <a:latin typeface="+mn-lt"/>
            </a:endParaRPr>
          </a:p>
          <a:p>
            <a:pPr algn="l" eaLnBrk="1" hangingPunct="1">
              <a:lnSpc>
                <a:spcPct val="90000"/>
              </a:lnSpc>
              <a:spcBef>
                <a:spcPct val="40000"/>
              </a:spcBef>
              <a:buFontTx/>
              <a:buChar char="•"/>
            </a:pPr>
            <a:endParaRPr lang="en-US" dirty="0">
              <a:solidFill>
                <a:schemeClr val="bg1"/>
              </a:solidFill>
              <a:latin typeface="+mn-lt"/>
            </a:endParaRP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38</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2805" y="3738498"/>
            <a:ext cx="4389120" cy="247162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75" y="717820"/>
            <a:ext cx="4572000" cy="256889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743984"/>
            <a:ext cx="4389120" cy="24661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ChangeArrowheads="1"/>
          </p:cNvSpPr>
          <p:nvPr>
            <p:ph type="title"/>
          </p:nvPr>
        </p:nvSpPr>
        <p:spPr/>
        <p:txBody>
          <a:bodyPr/>
          <a:lstStyle/>
          <a:p>
            <a:r>
              <a:rPr lang="en-US"/>
              <a:t>NO</a:t>
            </a:r>
            <a:r>
              <a:rPr lang="en-US">
                <a:latin typeface="Symbol" pitchFamily="18" charset="2"/>
              </a:rPr>
              <a:t>n</a:t>
            </a:r>
            <a:r>
              <a:rPr lang="en-US"/>
              <a:t>A Far Detector Siting:  Off-Axis Distance</a:t>
            </a:r>
          </a:p>
        </p:txBody>
      </p:sp>
      <p:graphicFrame>
        <p:nvGraphicFramePr>
          <p:cNvPr id="534539" name="Object 11"/>
          <p:cNvGraphicFramePr>
            <a:graphicFrameLocks noGrp="1" noChangeAspect="1"/>
          </p:cNvGraphicFramePr>
          <p:nvPr>
            <p:ph idx="4294967295"/>
            <p:extLst>
              <p:ext uri="{D42A27DB-BD31-4B8C-83A1-F6EECF244321}">
                <p14:modId xmlns:p14="http://schemas.microsoft.com/office/powerpoint/2010/main" val="1916342098"/>
              </p:ext>
            </p:extLst>
          </p:nvPr>
        </p:nvGraphicFramePr>
        <p:xfrm>
          <a:off x="1054100" y="4892675"/>
          <a:ext cx="3594100" cy="1019175"/>
        </p:xfrm>
        <a:graphic>
          <a:graphicData uri="http://schemas.openxmlformats.org/presentationml/2006/ole">
            <mc:AlternateContent xmlns:mc="http://schemas.openxmlformats.org/markup-compatibility/2006">
              <mc:Choice xmlns:v="urn:schemas-microsoft-com:vml" Requires="v">
                <p:oleObj spid="_x0000_s8355" name="Equation" r:id="rId3" imgW="1701720" imgH="482400" progId="Equation.DSMT4">
                  <p:embed/>
                </p:oleObj>
              </mc:Choice>
              <mc:Fallback>
                <p:oleObj name="Equation" r:id="rId3" imgW="1701720" imgH="482400" progId="Equation.DSMT4">
                  <p:embed/>
                  <p:pic>
                    <p:nvPicPr>
                      <p:cNvPr id="0" name=""/>
                      <p:cNvPicPr>
                        <a:picLocks noChangeAspect="1" noChangeArrowheads="1"/>
                      </p:cNvPicPr>
                      <p:nvPr/>
                    </p:nvPicPr>
                    <p:blipFill>
                      <a:blip r:embed="rId4"/>
                      <a:srcRect/>
                      <a:stretch>
                        <a:fillRect/>
                      </a:stretch>
                    </p:blipFill>
                    <p:spPr bwMode="auto">
                      <a:xfrm>
                        <a:off x="1054100" y="4892675"/>
                        <a:ext cx="3594100" cy="101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3453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563" y="868363"/>
            <a:ext cx="3930650" cy="388461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3453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5700" y="2606675"/>
            <a:ext cx="3903663" cy="3887788"/>
          </a:xfrm>
          <a:prstGeom prst="rect">
            <a:avLst/>
          </a:prstGeom>
          <a:solidFill>
            <a:schemeClr val="bg1"/>
          </a:solidFill>
          <a:ln w="25400">
            <a:solidFill>
              <a:srgbClr val="FF0000"/>
            </a:solidFill>
            <a:miter lim="800000"/>
            <a:headEnd/>
            <a:tailEnd/>
          </a:ln>
        </p:spPr>
      </p:pic>
      <p:sp>
        <p:nvSpPr>
          <p:cNvPr id="534534" name="Text Box 6"/>
          <p:cNvSpPr txBox="1">
            <a:spLocks noChangeArrowheads="1"/>
          </p:cNvSpPr>
          <p:nvPr/>
        </p:nvSpPr>
        <p:spPr bwMode="auto">
          <a:xfrm>
            <a:off x="4206875" y="777875"/>
            <a:ext cx="4846638" cy="16970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1450" indent="-17145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80000"/>
              </a:lnSpc>
              <a:spcBef>
                <a:spcPct val="35000"/>
              </a:spcBef>
            </a:pPr>
            <a:r>
              <a:rPr lang="en-US" dirty="0">
                <a:solidFill>
                  <a:schemeClr val="bg1"/>
                </a:solidFill>
                <a:latin typeface="+mn-lt"/>
              </a:rPr>
              <a:t>Advantages of going Off-Axis</a:t>
            </a:r>
          </a:p>
          <a:p>
            <a:pPr>
              <a:lnSpc>
                <a:spcPct val="80000"/>
              </a:lnSpc>
              <a:spcBef>
                <a:spcPct val="35000"/>
              </a:spcBef>
              <a:buFontTx/>
              <a:buChar char="•"/>
            </a:pPr>
            <a:r>
              <a:rPr lang="en-US" dirty="0">
                <a:solidFill>
                  <a:schemeClr val="bg1"/>
                </a:solidFill>
                <a:latin typeface="+mn-lt"/>
              </a:rPr>
              <a:t>Allows the central energy to be tuned to the desired value</a:t>
            </a:r>
          </a:p>
          <a:p>
            <a:pPr>
              <a:lnSpc>
                <a:spcPct val="80000"/>
              </a:lnSpc>
              <a:spcBef>
                <a:spcPct val="35000"/>
              </a:spcBef>
              <a:buFontTx/>
              <a:buChar char="•"/>
            </a:pPr>
            <a:r>
              <a:rPr lang="en-US" dirty="0">
                <a:solidFill>
                  <a:schemeClr val="bg1"/>
                </a:solidFill>
                <a:latin typeface="+mn-lt"/>
              </a:rPr>
              <a:t>Reduces high-energy tail, which feeds down neutral current and </a:t>
            </a:r>
            <a:r>
              <a:rPr lang="en-US" dirty="0">
                <a:solidFill>
                  <a:schemeClr val="bg1"/>
                </a:solidFill>
                <a:latin typeface="Symbol" pitchFamily="18" charset="2"/>
              </a:rPr>
              <a:t>t</a:t>
            </a:r>
            <a:r>
              <a:rPr lang="en-US" dirty="0">
                <a:solidFill>
                  <a:schemeClr val="bg1"/>
                </a:solidFill>
                <a:latin typeface="Comic Sans MS" pitchFamily="66" charset="0"/>
              </a:rPr>
              <a:t> </a:t>
            </a:r>
            <a:r>
              <a:rPr lang="en-US" dirty="0">
                <a:solidFill>
                  <a:schemeClr val="bg1"/>
                </a:solidFill>
                <a:latin typeface="+mn-lt"/>
              </a:rPr>
              <a:t>backgrounds</a:t>
            </a:r>
          </a:p>
          <a:p>
            <a:pPr>
              <a:lnSpc>
                <a:spcPct val="80000"/>
              </a:lnSpc>
              <a:spcBef>
                <a:spcPct val="35000"/>
              </a:spcBef>
              <a:buFontTx/>
              <a:buChar char="•"/>
            </a:pPr>
            <a:r>
              <a:rPr lang="en-US" dirty="0">
                <a:solidFill>
                  <a:schemeClr val="bg1"/>
                </a:solidFill>
                <a:latin typeface="+mn-lt"/>
              </a:rPr>
              <a:t>Reduces </a:t>
            </a:r>
            <a:r>
              <a:rPr lang="en-US" dirty="0">
                <a:solidFill>
                  <a:schemeClr val="bg1"/>
                </a:solidFill>
                <a:latin typeface="Symbol" pitchFamily="18" charset="2"/>
              </a:rPr>
              <a:t>n</a:t>
            </a:r>
            <a:r>
              <a:rPr lang="en-US" baseline="-25000" dirty="0">
                <a:solidFill>
                  <a:schemeClr val="bg1"/>
                </a:solidFill>
                <a:latin typeface="+mn-lt"/>
              </a:rPr>
              <a:t>e</a:t>
            </a:r>
            <a:r>
              <a:rPr lang="en-US" dirty="0">
                <a:solidFill>
                  <a:schemeClr val="bg1"/>
                </a:solidFill>
                <a:latin typeface="+mn-lt"/>
              </a:rPr>
              <a:t> background from K decays</a:t>
            </a:r>
          </a:p>
        </p:txBody>
      </p:sp>
      <p:sp>
        <p:nvSpPr>
          <p:cNvPr id="534535" name="Line 7"/>
          <p:cNvSpPr>
            <a:spLocks noChangeShapeType="1"/>
          </p:cNvSpPr>
          <p:nvPr/>
        </p:nvSpPr>
        <p:spPr bwMode="auto">
          <a:xfrm flipH="1">
            <a:off x="4846638" y="5807075"/>
            <a:ext cx="1371600" cy="639763"/>
          </a:xfrm>
          <a:prstGeom prst="line">
            <a:avLst/>
          </a:prstGeom>
          <a:noFill/>
          <a:ln w="508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34536" name="Text Box 8"/>
          <p:cNvSpPr txBox="1">
            <a:spLocks noChangeArrowheads="1"/>
          </p:cNvSpPr>
          <p:nvPr/>
        </p:nvSpPr>
        <p:spPr bwMode="auto">
          <a:xfrm>
            <a:off x="2925763" y="5989638"/>
            <a:ext cx="192087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dirty="0">
                <a:solidFill>
                  <a:schemeClr val="bg1"/>
                </a:solidFill>
              </a:rPr>
              <a:t>First oscillation maximum</a:t>
            </a:r>
          </a:p>
        </p:txBody>
      </p:sp>
      <p:pic>
        <p:nvPicPr>
          <p:cNvPr id="534538" name="Picture 10" descr="enu_vs_epik_on_of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138" y="868363"/>
            <a:ext cx="3811587" cy="388143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34544" name="Picture 16" descr="Image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892675"/>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39</a:t>
            </a:fld>
            <a:endParaRPr lang="en-US" dirty="0"/>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97363" y="3415566"/>
            <a:ext cx="4572000" cy="1747521"/>
          </a:xfrm>
          <a:prstGeom prst="rect">
            <a:avLst/>
          </a:prstGeom>
        </p:spPr>
      </p:pic>
      <p:sp>
        <p:nvSpPr>
          <p:cNvPr id="15" name="Text Box 5"/>
          <p:cNvSpPr txBox="1">
            <a:spLocks noChangeArrowheads="1"/>
          </p:cNvSpPr>
          <p:nvPr/>
        </p:nvSpPr>
        <p:spPr bwMode="auto">
          <a:xfrm>
            <a:off x="4479925" y="3798094"/>
            <a:ext cx="4389438" cy="1631216"/>
          </a:xfrm>
          <a:prstGeom prst="rect">
            <a:avLst/>
          </a:prstGeom>
          <a:solidFill>
            <a:srgbClr val="00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3175" eaLnBrk="0" hangingPunct="0">
              <a:tabLst>
                <a:tab pos="346075" algn="l"/>
              </a:tabLst>
              <a:defRPr>
                <a:solidFill>
                  <a:schemeClr val="tx1"/>
                </a:solidFill>
                <a:latin typeface="Comic Sans MS" pitchFamily="66" charset="0"/>
              </a:defRPr>
            </a:lvl1pPr>
            <a:lvl2pPr marL="352425" indent="-234950" eaLnBrk="0" hangingPunct="0">
              <a:tabLst>
                <a:tab pos="346075" algn="l"/>
              </a:tabLst>
              <a:defRPr>
                <a:solidFill>
                  <a:schemeClr val="tx1"/>
                </a:solidFill>
                <a:latin typeface="Comic Sans MS" pitchFamily="66" charset="0"/>
              </a:defRPr>
            </a:lvl2pPr>
            <a:lvl3pPr marL="1143000" indent="-228600" eaLnBrk="0" hangingPunct="0">
              <a:tabLst>
                <a:tab pos="346075" algn="l"/>
              </a:tabLst>
              <a:defRPr>
                <a:solidFill>
                  <a:schemeClr val="tx1"/>
                </a:solidFill>
                <a:latin typeface="Comic Sans MS" pitchFamily="66" charset="0"/>
              </a:defRPr>
            </a:lvl3pPr>
            <a:lvl4pPr marL="1600200" indent="-228600" eaLnBrk="0" hangingPunct="0">
              <a:tabLst>
                <a:tab pos="346075" algn="l"/>
              </a:tabLst>
              <a:defRPr>
                <a:solidFill>
                  <a:schemeClr val="tx1"/>
                </a:solidFill>
                <a:latin typeface="Comic Sans MS" pitchFamily="66" charset="0"/>
              </a:defRPr>
            </a:lvl4pPr>
            <a:lvl5pPr marL="2057400" indent="-228600" eaLnBrk="0" hangingPunct="0">
              <a:tabLst>
                <a:tab pos="346075" algn="l"/>
              </a:tabLst>
              <a:defRPr>
                <a:solidFill>
                  <a:schemeClr val="tx1"/>
                </a:solidFill>
                <a:latin typeface="Comic Sans MS" pitchFamily="66" charset="0"/>
              </a:defRPr>
            </a:lvl5pPr>
            <a:lvl6pPr marL="2514600" indent="-228600" algn="ctr" eaLnBrk="0" fontAlgn="base" hangingPunct="0">
              <a:spcBef>
                <a:spcPct val="0"/>
              </a:spcBef>
              <a:spcAft>
                <a:spcPct val="0"/>
              </a:spcAft>
              <a:tabLst>
                <a:tab pos="346075" algn="l"/>
              </a:tabLst>
              <a:defRPr>
                <a:solidFill>
                  <a:schemeClr val="tx1"/>
                </a:solidFill>
                <a:latin typeface="Comic Sans MS" pitchFamily="66" charset="0"/>
              </a:defRPr>
            </a:lvl6pPr>
            <a:lvl7pPr marL="2971800" indent="-228600" algn="ctr" eaLnBrk="0" fontAlgn="base" hangingPunct="0">
              <a:spcBef>
                <a:spcPct val="0"/>
              </a:spcBef>
              <a:spcAft>
                <a:spcPct val="0"/>
              </a:spcAft>
              <a:tabLst>
                <a:tab pos="346075" algn="l"/>
              </a:tabLst>
              <a:defRPr>
                <a:solidFill>
                  <a:schemeClr val="tx1"/>
                </a:solidFill>
                <a:latin typeface="Comic Sans MS" pitchFamily="66" charset="0"/>
              </a:defRPr>
            </a:lvl7pPr>
            <a:lvl8pPr marL="3429000" indent="-228600" algn="ctr" eaLnBrk="0" fontAlgn="base" hangingPunct="0">
              <a:spcBef>
                <a:spcPct val="0"/>
              </a:spcBef>
              <a:spcAft>
                <a:spcPct val="0"/>
              </a:spcAft>
              <a:tabLst>
                <a:tab pos="346075" algn="l"/>
              </a:tabLst>
              <a:defRPr>
                <a:solidFill>
                  <a:schemeClr val="tx1"/>
                </a:solidFill>
                <a:latin typeface="Comic Sans MS" pitchFamily="66" charset="0"/>
              </a:defRPr>
            </a:lvl8pPr>
            <a:lvl9pPr marL="3886200" indent="-228600" algn="ctr" eaLnBrk="0" fontAlgn="base" hangingPunct="0">
              <a:spcBef>
                <a:spcPct val="0"/>
              </a:spcBef>
              <a:spcAft>
                <a:spcPct val="0"/>
              </a:spcAft>
              <a:tabLst>
                <a:tab pos="346075" algn="l"/>
              </a:tabLst>
              <a:defRPr>
                <a:solidFill>
                  <a:schemeClr val="tx1"/>
                </a:solidFill>
                <a:latin typeface="Comic Sans MS" pitchFamily="66" charset="0"/>
              </a:defRPr>
            </a:lvl9pPr>
          </a:lstStyle>
          <a:p>
            <a:pPr algn="l" eaLnBrk="1" hangingPunct="1">
              <a:spcBef>
                <a:spcPct val="50000"/>
              </a:spcBef>
            </a:pPr>
            <a:r>
              <a:rPr lang="en-US" sz="2000" dirty="0">
                <a:solidFill>
                  <a:srgbClr val="000000"/>
                </a:solidFill>
                <a:latin typeface="+mn-lt"/>
              </a:rPr>
              <a:t>Off axis angle,</a:t>
            </a:r>
            <a:r>
              <a:rPr lang="en-US" sz="2000" dirty="0">
                <a:solidFill>
                  <a:srgbClr val="000000"/>
                </a:solidFill>
              </a:rPr>
              <a:t> </a:t>
            </a:r>
            <a:r>
              <a:rPr lang="en-US" sz="2000" dirty="0">
                <a:solidFill>
                  <a:srgbClr val="000000"/>
                </a:solidFill>
                <a:latin typeface="Symbol" pitchFamily="18" charset="2"/>
              </a:rPr>
              <a:t>f</a:t>
            </a:r>
            <a:r>
              <a:rPr lang="en-US" sz="2000" dirty="0">
                <a:solidFill>
                  <a:srgbClr val="000000"/>
                </a:solidFill>
                <a:latin typeface="+mn-lt"/>
              </a:rPr>
              <a:t>, is a compromise between optimizing measurements of:</a:t>
            </a:r>
          </a:p>
          <a:p>
            <a:pPr lvl="1" algn="l" eaLnBrk="1" hangingPunct="1">
              <a:spcBef>
                <a:spcPct val="50000"/>
              </a:spcBef>
              <a:buFontTx/>
              <a:buAutoNum type="arabicPeriod"/>
            </a:pPr>
            <a:r>
              <a:rPr lang="en-US" sz="2000" dirty="0">
                <a:solidFill>
                  <a:srgbClr val="000000"/>
                </a:solidFill>
                <a:latin typeface="Symbol" pitchFamily="18" charset="2"/>
              </a:rPr>
              <a:t>q</a:t>
            </a:r>
            <a:r>
              <a:rPr lang="en-US" sz="2000" baseline="-25000" dirty="0">
                <a:solidFill>
                  <a:srgbClr val="000000"/>
                </a:solidFill>
              </a:rPr>
              <a:t>13</a:t>
            </a:r>
            <a:r>
              <a:rPr lang="en-US" sz="2000" dirty="0">
                <a:solidFill>
                  <a:srgbClr val="000000"/>
                </a:solidFill>
              </a:rPr>
              <a:t>:  </a:t>
            </a:r>
            <a:r>
              <a:rPr lang="en-US" sz="2000" dirty="0">
                <a:solidFill>
                  <a:srgbClr val="000000"/>
                </a:solidFill>
                <a:latin typeface="Symbol" pitchFamily="18" charset="2"/>
              </a:rPr>
              <a:t>q</a:t>
            </a:r>
            <a:r>
              <a:rPr lang="en-US" sz="2000" dirty="0">
                <a:solidFill>
                  <a:srgbClr val="000000"/>
                </a:solidFill>
                <a:latin typeface="+mn-lt"/>
              </a:rPr>
              <a:t> small</a:t>
            </a:r>
          </a:p>
          <a:p>
            <a:pPr lvl="1" algn="l" eaLnBrk="1" hangingPunct="1">
              <a:spcBef>
                <a:spcPct val="50000"/>
              </a:spcBef>
              <a:buFontTx/>
              <a:buAutoNum type="arabicPeriod"/>
            </a:pPr>
            <a:r>
              <a:rPr lang="en-US" sz="2000" dirty="0">
                <a:solidFill>
                  <a:srgbClr val="000000"/>
                </a:solidFill>
                <a:latin typeface="+mn-lt"/>
              </a:rPr>
              <a:t>mass hierarchy: L/E large, </a:t>
            </a:r>
            <a:r>
              <a:rPr lang="en-US" sz="2000" dirty="0">
                <a:solidFill>
                  <a:srgbClr val="000000"/>
                </a:solidFill>
                <a:latin typeface="Symbol" pitchFamily="18" charset="2"/>
              </a:rPr>
              <a:t>q</a:t>
            </a:r>
            <a:r>
              <a:rPr lang="en-US" sz="2000" dirty="0">
                <a:solidFill>
                  <a:srgbClr val="000000"/>
                </a:solidFill>
                <a:latin typeface="+mn-lt"/>
              </a:rPr>
              <a:t> large</a:t>
            </a:r>
            <a:r>
              <a:rPr lang="en-US" sz="2000"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534532"/>
                                        </p:tgtEl>
                                      </p:cBhvr>
                                    </p:animEffect>
                                    <p:set>
                                      <p:cBhvr>
                                        <p:cTn id="7" dur="1" fill="hold">
                                          <p:stCondLst>
                                            <p:cond delay="999"/>
                                          </p:stCondLst>
                                        </p:cTn>
                                        <p:tgtEl>
                                          <p:spTgt spid="53453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34538"/>
                                        </p:tgtEl>
                                        <p:attrNameLst>
                                          <p:attrName>style.visibility</p:attrName>
                                        </p:attrNameLst>
                                      </p:cBhvr>
                                      <p:to>
                                        <p:strVal val="visible"/>
                                      </p:to>
                                    </p:set>
                                    <p:animEffect transition="in" filter="fade">
                                      <p:cBhvr>
                                        <p:cTn id="10" dur="1000"/>
                                        <p:tgtEl>
                                          <p:spTgt spid="534538"/>
                                        </p:tgtEl>
                                      </p:cBhvr>
                                    </p:animEffect>
                                  </p:childTnLst>
                                </p:cTn>
                              </p:par>
                              <p:par>
                                <p:cTn id="11" presetID="10" presetClass="entr" presetSubtype="0" fill="hold" nodeType="withEffect">
                                  <p:stCondLst>
                                    <p:cond delay="0"/>
                                  </p:stCondLst>
                                  <p:childTnLst>
                                    <p:set>
                                      <p:cBhvr>
                                        <p:cTn id="12" dur="1" fill="hold">
                                          <p:stCondLst>
                                            <p:cond delay="0"/>
                                          </p:stCondLst>
                                        </p:cTn>
                                        <p:tgtEl>
                                          <p:spTgt spid="534533"/>
                                        </p:tgtEl>
                                        <p:attrNameLst>
                                          <p:attrName>style.visibility</p:attrName>
                                        </p:attrNameLst>
                                      </p:cBhvr>
                                      <p:to>
                                        <p:strVal val="visible"/>
                                      </p:to>
                                    </p:set>
                                    <p:animEffect transition="in" filter="fade">
                                      <p:cBhvr>
                                        <p:cTn id="13" dur="2000"/>
                                        <p:tgtEl>
                                          <p:spTgt spid="5345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4535"/>
                                        </p:tgtEl>
                                        <p:attrNameLst>
                                          <p:attrName>style.visibility</p:attrName>
                                        </p:attrNameLst>
                                      </p:cBhvr>
                                      <p:to>
                                        <p:strVal val="visible"/>
                                      </p:to>
                                    </p:set>
                                    <p:animEffect transition="in" filter="fade">
                                      <p:cBhvr>
                                        <p:cTn id="16" dur="2000"/>
                                        <p:tgtEl>
                                          <p:spTgt spid="5345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34536"/>
                                        </p:tgtEl>
                                        <p:attrNameLst>
                                          <p:attrName>style.visibility</p:attrName>
                                        </p:attrNameLst>
                                      </p:cBhvr>
                                      <p:to>
                                        <p:strVal val="visible"/>
                                      </p:to>
                                    </p:set>
                                    <p:animEffect transition="in" filter="fade">
                                      <p:cBhvr>
                                        <p:cTn id="19" dur="2000"/>
                                        <p:tgtEl>
                                          <p:spTgt spid="534536"/>
                                        </p:tgtEl>
                                      </p:cBhvr>
                                    </p:animEffect>
                                  </p:childTnLst>
                                </p:cTn>
                              </p:par>
                              <p:par>
                                <p:cTn id="20" presetID="10" presetClass="exit" presetSubtype="0" fill="hold" nodeType="withEffect">
                                  <p:stCondLst>
                                    <p:cond delay="0"/>
                                  </p:stCondLst>
                                  <p:childTnLst>
                                    <p:animEffect transition="out" filter="fade">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par>
                                <p:cTn id="28" presetID="10" presetClass="exit" presetSubtype="0" fill="hold" nodeType="withEffect">
                                  <p:stCondLst>
                                    <p:cond delay="0"/>
                                  </p:stCondLst>
                                  <p:childTnLst>
                                    <p:animEffect transition="out" filter="fade">
                                      <p:cBhvr>
                                        <p:cTn id="29" dur="2000"/>
                                        <p:tgtEl>
                                          <p:spTgt spid="534533"/>
                                        </p:tgtEl>
                                      </p:cBhvr>
                                    </p:animEffect>
                                    <p:set>
                                      <p:cBhvr>
                                        <p:cTn id="30" dur="1" fill="hold">
                                          <p:stCondLst>
                                            <p:cond delay="1999"/>
                                          </p:stCondLst>
                                        </p:cTn>
                                        <p:tgtEl>
                                          <p:spTgt spid="53453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2000"/>
                                        <p:tgtEl>
                                          <p:spTgt spid="534536"/>
                                        </p:tgtEl>
                                      </p:cBhvr>
                                    </p:animEffect>
                                    <p:set>
                                      <p:cBhvr>
                                        <p:cTn id="33" dur="1" fill="hold">
                                          <p:stCondLst>
                                            <p:cond delay="1999"/>
                                          </p:stCondLst>
                                        </p:cTn>
                                        <p:tgtEl>
                                          <p:spTgt spid="53453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000"/>
                                        <p:tgtEl>
                                          <p:spTgt spid="534535"/>
                                        </p:tgtEl>
                                      </p:cBhvr>
                                    </p:animEffect>
                                    <p:set>
                                      <p:cBhvr>
                                        <p:cTn id="36" dur="1" fill="hold">
                                          <p:stCondLst>
                                            <p:cond delay="1999"/>
                                          </p:stCondLst>
                                        </p:cTn>
                                        <p:tgtEl>
                                          <p:spTgt spid="5345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5" grpId="0" animBg="1"/>
      <p:bldP spid="534535" grpId="1" animBg="1"/>
      <p:bldP spid="534536" grpId="0"/>
      <p:bldP spid="534536" grpId="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Great Reference for Neutrino Physics</a:t>
            </a:r>
            <a:endParaRPr lang="en-US" dirty="0"/>
          </a:p>
        </p:txBody>
      </p:sp>
      <p:sp>
        <p:nvSpPr>
          <p:cNvPr id="3" name="Date Placeholder 2"/>
          <p:cNvSpPr>
            <a:spLocks noGrp="1"/>
          </p:cNvSpPr>
          <p:nvPr>
            <p:ph type="dt" sz="half" idx="10"/>
          </p:nvPr>
        </p:nvSpPr>
        <p:spPr/>
        <p:txBody>
          <a:bodyPr/>
          <a:lstStyle/>
          <a:p>
            <a:r>
              <a:rPr lang="en-US" smtClean="0"/>
              <a:t>Craig Dukes / Virginia</a:t>
            </a:r>
            <a:endParaRPr lang="en-US" dirty="0"/>
          </a:p>
        </p:txBody>
      </p:sp>
      <p:sp>
        <p:nvSpPr>
          <p:cNvPr id="4" name="Footer Placeholder 3"/>
          <p:cNvSpPr>
            <a:spLocks noGrp="1"/>
          </p:cNvSpPr>
          <p:nvPr>
            <p:ph type="ftr" sz="quarter" idx="11"/>
          </p:nvPr>
        </p:nvSpPr>
        <p:spPr/>
        <p:txBody>
          <a:bodyPr/>
          <a:lstStyle/>
          <a:p>
            <a:r>
              <a:rPr lang="en-US" smtClean="0"/>
              <a:t>BCVSPIN:  Neutrino Physics at Fermilab</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4</a:t>
            </a:fld>
            <a:endParaRPr lang="en-US" dirty="0"/>
          </a:p>
        </p:txBody>
      </p:sp>
      <p:sp>
        <p:nvSpPr>
          <p:cNvPr id="6" name="Rectangle 5"/>
          <p:cNvSpPr/>
          <p:nvPr/>
        </p:nvSpPr>
        <p:spPr>
          <a:xfrm>
            <a:off x="381000" y="1097287"/>
            <a:ext cx="6248400" cy="369332"/>
          </a:xfrm>
          <a:prstGeom prst="rect">
            <a:avLst/>
          </a:prstGeom>
        </p:spPr>
        <p:txBody>
          <a:bodyPr wrap="square">
            <a:spAutoFit/>
          </a:bodyPr>
          <a:lstStyle/>
          <a:p>
            <a:r>
              <a:rPr lang="en-US" dirty="0">
                <a:solidFill>
                  <a:schemeClr val="bg1"/>
                </a:solidFill>
              </a:rPr>
              <a:t>http://vms-db-srv.fnal.gov/fmi/xsl/search/r_nuss2009.xsl</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1981200"/>
            <a:ext cx="5658069" cy="4572000"/>
          </a:xfrm>
          <a:prstGeom prst="rect">
            <a:avLst/>
          </a:prstGeom>
        </p:spPr>
      </p:pic>
      <p:sp>
        <p:nvSpPr>
          <p:cNvPr id="8" name="TextBox 7"/>
          <p:cNvSpPr txBox="1"/>
          <p:nvPr/>
        </p:nvSpPr>
        <p:spPr>
          <a:xfrm>
            <a:off x="381000" y="2286000"/>
            <a:ext cx="2634762" cy="369332"/>
          </a:xfrm>
          <a:prstGeom prst="rect">
            <a:avLst/>
          </a:prstGeom>
          <a:solidFill>
            <a:schemeClr val="accent1"/>
          </a:solidFill>
        </p:spPr>
        <p:txBody>
          <a:bodyPr wrap="square" rtlCol="0">
            <a:spAutoFit/>
          </a:bodyPr>
          <a:lstStyle/>
          <a:p>
            <a:r>
              <a:rPr lang="en-US" dirty="0" smtClean="0">
                <a:solidFill>
                  <a:schemeClr val="bg1"/>
                </a:solidFill>
              </a:rPr>
              <a:t>Slides and video available!</a:t>
            </a:r>
            <a:endParaRPr lang="en-US" dirty="0">
              <a:solidFill>
                <a:schemeClr val="bg1"/>
              </a:solidFill>
            </a:endParaRPr>
          </a:p>
        </p:txBody>
      </p:sp>
    </p:spTree>
    <p:extLst>
      <p:ext uri="{BB962C8B-B14F-4D97-AF65-F5344CB8AC3E}">
        <p14:creationId xmlns:p14="http://schemas.microsoft.com/office/powerpoint/2010/main" val="409615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4" name="Rectangle 4"/>
          <p:cNvSpPr>
            <a:spLocks noGrp="1" noChangeArrowheads="1"/>
          </p:cNvSpPr>
          <p:nvPr>
            <p:ph type="title"/>
          </p:nvPr>
        </p:nvSpPr>
        <p:spPr/>
        <p:txBody>
          <a:bodyPr/>
          <a:lstStyle/>
          <a:p>
            <a:r>
              <a:rPr lang="en-US"/>
              <a:t>NO</a:t>
            </a:r>
            <a:r>
              <a:rPr lang="en-US">
                <a:latin typeface="Symbol" pitchFamily="18" charset="2"/>
              </a:rPr>
              <a:t>n</a:t>
            </a:r>
            <a:r>
              <a:rPr lang="en-US"/>
              <a:t>A Far Detector Siting:  Vertical Distance</a:t>
            </a:r>
          </a:p>
        </p:txBody>
      </p:sp>
      <p:sp>
        <p:nvSpPr>
          <p:cNvPr id="588805" name="Text Box 5"/>
          <p:cNvSpPr txBox="1">
            <a:spLocks noChangeArrowheads="1"/>
          </p:cNvSpPr>
          <p:nvPr/>
        </p:nvSpPr>
        <p:spPr bwMode="auto">
          <a:xfrm>
            <a:off x="92075" y="777875"/>
            <a:ext cx="7405688" cy="16589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1450" indent="-171450" algn="l">
              <a:defRPr>
                <a:solidFill>
                  <a:schemeClr val="tx1"/>
                </a:solidFill>
                <a:latin typeface="Arial" charset="0"/>
              </a:defRPr>
            </a:lvl1pPr>
            <a:lvl2pPr indent="-171450"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90000"/>
              </a:lnSpc>
              <a:spcBef>
                <a:spcPct val="40000"/>
              </a:spcBef>
              <a:buFontTx/>
              <a:buChar char="•"/>
            </a:pPr>
            <a:r>
              <a:rPr lang="en-US" dirty="0" err="1">
                <a:solidFill>
                  <a:schemeClr val="bg1"/>
                </a:solidFill>
                <a:latin typeface="+mn-lt"/>
              </a:rPr>
              <a:t>NO</a:t>
            </a:r>
            <a:r>
              <a:rPr lang="en-US" dirty="0" err="1">
                <a:solidFill>
                  <a:schemeClr val="bg1"/>
                </a:solidFill>
                <a:latin typeface="Comic Sans MS" pitchFamily="66" charset="0"/>
              </a:rPr>
              <a:t>v</a:t>
            </a:r>
            <a:r>
              <a:rPr lang="en-US" dirty="0" err="1">
                <a:solidFill>
                  <a:schemeClr val="bg1"/>
                </a:solidFill>
                <a:latin typeface="+mn-lt"/>
              </a:rPr>
              <a:t>A</a:t>
            </a:r>
            <a:r>
              <a:rPr lang="en-US" dirty="0">
                <a:solidFill>
                  <a:schemeClr val="bg1"/>
                </a:solidFill>
                <a:latin typeface="+mn-lt"/>
              </a:rPr>
              <a:t> is the first surface long-baseline oscillation experiment</a:t>
            </a:r>
          </a:p>
          <a:p>
            <a:pPr>
              <a:lnSpc>
                <a:spcPct val="90000"/>
              </a:lnSpc>
              <a:spcBef>
                <a:spcPct val="40000"/>
              </a:spcBef>
              <a:buFontTx/>
              <a:buChar char="•"/>
            </a:pPr>
            <a:r>
              <a:rPr lang="en-US" dirty="0">
                <a:solidFill>
                  <a:schemeClr val="bg1"/>
                </a:solidFill>
                <a:latin typeface="+mn-lt"/>
              </a:rPr>
              <a:t>All previous long-baseline oscillation experiments have been deep underground:  MINOS, Opera, </a:t>
            </a:r>
            <a:r>
              <a:rPr lang="en-US" dirty="0" err="1">
                <a:solidFill>
                  <a:schemeClr val="bg1"/>
                </a:solidFill>
                <a:latin typeface="+mn-lt"/>
              </a:rPr>
              <a:t>SuperK</a:t>
            </a:r>
            <a:r>
              <a:rPr lang="en-US" dirty="0">
                <a:solidFill>
                  <a:schemeClr val="bg1"/>
                </a:solidFill>
                <a:latin typeface="+mn-lt"/>
              </a:rPr>
              <a:t>, </a:t>
            </a:r>
            <a:r>
              <a:rPr lang="en-US" dirty="0" smtClean="0">
                <a:solidFill>
                  <a:schemeClr val="bg1"/>
                </a:solidFill>
                <a:latin typeface="+mn-lt"/>
              </a:rPr>
              <a:t>T2K, </a:t>
            </a:r>
            <a:r>
              <a:rPr lang="en-US" dirty="0" err="1" smtClean="0">
                <a:solidFill>
                  <a:schemeClr val="bg1"/>
                </a:solidFill>
                <a:latin typeface="+mn-lt"/>
              </a:rPr>
              <a:t>Kamland</a:t>
            </a:r>
            <a:r>
              <a:rPr lang="en-US" dirty="0" smtClean="0">
                <a:solidFill>
                  <a:schemeClr val="bg1"/>
                </a:solidFill>
                <a:latin typeface="+mn-lt"/>
              </a:rPr>
              <a:t>, SNO</a:t>
            </a:r>
            <a:r>
              <a:rPr lang="en-US" dirty="0">
                <a:solidFill>
                  <a:schemeClr val="bg1"/>
                </a:solidFill>
                <a:latin typeface="+mn-lt"/>
              </a:rPr>
              <a:t>, etc.</a:t>
            </a:r>
          </a:p>
          <a:p>
            <a:pPr>
              <a:lnSpc>
                <a:spcPct val="90000"/>
              </a:lnSpc>
              <a:spcBef>
                <a:spcPct val="40000"/>
              </a:spcBef>
              <a:buFontTx/>
              <a:buChar char="•"/>
            </a:pPr>
            <a:r>
              <a:rPr lang="en-US" dirty="0">
                <a:solidFill>
                  <a:schemeClr val="bg1"/>
                </a:solidFill>
                <a:latin typeface="+mn-lt"/>
              </a:rPr>
              <a:t>1.2 x 10</a:t>
            </a:r>
            <a:r>
              <a:rPr lang="en-US" baseline="30000" dirty="0">
                <a:solidFill>
                  <a:schemeClr val="bg1"/>
                </a:solidFill>
                <a:latin typeface="+mn-lt"/>
              </a:rPr>
              <a:t>7</a:t>
            </a:r>
            <a:r>
              <a:rPr lang="en-US" dirty="0">
                <a:solidFill>
                  <a:schemeClr val="bg1"/>
                </a:solidFill>
                <a:latin typeface="+mn-lt"/>
              </a:rPr>
              <a:t> spills/year</a:t>
            </a:r>
          </a:p>
          <a:p>
            <a:pPr>
              <a:lnSpc>
                <a:spcPct val="90000"/>
              </a:lnSpc>
              <a:spcBef>
                <a:spcPct val="40000"/>
              </a:spcBef>
              <a:buFontTx/>
              <a:buChar char="•"/>
            </a:pPr>
            <a:r>
              <a:rPr lang="en-US" dirty="0">
                <a:solidFill>
                  <a:schemeClr val="bg1"/>
                </a:solidFill>
                <a:latin typeface="+mn-lt"/>
              </a:rPr>
              <a:t>10 </a:t>
            </a:r>
            <a:r>
              <a:rPr lang="en-US" dirty="0" err="1">
                <a:solidFill>
                  <a:schemeClr val="bg1"/>
                </a:solidFill>
                <a:latin typeface="Symbol" pitchFamily="18" charset="2"/>
              </a:rPr>
              <a:t>m</a:t>
            </a:r>
            <a:r>
              <a:rPr lang="en-US" dirty="0" err="1">
                <a:solidFill>
                  <a:schemeClr val="bg1"/>
                </a:solidFill>
                <a:latin typeface="+mn-lt"/>
              </a:rPr>
              <a:t>s</a:t>
            </a:r>
            <a:r>
              <a:rPr lang="en-US" dirty="0">
                <a:solidFill>
                  <a:schemeClr val="bg1"/>
                </a:solidFill>
                <a:latin typeface="+mn-lt"/>
              </a:rPr>
              <a:t> spill</a:t>
            </a:r>
          </a:p>
        </p:txBody>
      </p:sp>
      <p:sp>
        <p:nvSpPr>
          <p:cNvPr id="588806" name="AutoShape 6"/>
          <p:cNvSpPr>
            <a:spLocks/>
          </p:cNvSpPr>
          <p:nvPr/>
        </p:nvSpPr>
        <p:spPr bwMode="auto">
          <a:xfrm>
            <a:off x="2560638" y="1782763"/>
            <a:ext cx="365125" cy="639762"/>
          </a:xfrm>
          <a:prstGeom prst="rightBrace">
            <a:avLst>
              <a:gd name="adj1" fmla="val 14601"/>
              <a:gd name="adj2" fmla="val 50000"/>
            </a:avLst>
          </a:prstGeom>
          <a:noFill/>
          <a:ln w="31750">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8807" name="Text Box 7"/>
          <p:cNvSpPr txBox="1">
            <a:spLocks noChangeArrowheads="1"/>
          </p:cNvSpPr>
          <p:nvPr/>
        </p:nvSpPr>
        <p:spPr bwMode="auto">
          <a:xfrm>
            <a:off x="3108325" y="1874838"/>
            <a:ext cx="2560638"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008000"/>
                </a:solidFill>
              </a:rPr>
              <a:t>120 s live time/year</a:t>
            </a:r>
          </a:p>
        </p:txBody>
      </p:sp>
      <p:pic>
        <p:nvPicPr>
          <p:cNvPr id="588812" name="Picture 12" descr="nova_fd_building_cross_se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2238" y="2514600"/>
            <a:ext cx="5119687" cy="3325813"/>
          </a:xfrm>
          <a:prstGeom prst="rect">
            <a:avLst/>
          </a:prstGeom>
          <a:noFill/>
          <a:extLst>
            <a:ext uri="{909E8E84-426E-40DD-AFC4-6F175D3DCCD1}">
              <a14:hiddenFill xmlns:a14="http://schemas.microsoft.com/office/drawing/2010/main">
                <a:solidFill>
                  <a:srgbClr val="FFFFFF"/>
                </a:solidFill>
              </a14:hiddenFill>
            </a:ext>
          </a:extLst>
        </p:spPr>
      </p:pic>
      <p:sp>
        <p:nvSpPr>
          <p:cNvPr id="588813" name="Rectangle 13"/>
          <p:cNvSpPr>
            <a:spLocks noChangeArrowheads="1"/>
          </p:cNvSpPr>
          <p:nvPr/>
        </p:nvSpPr>
        <p:spPr bwMode="auto">
          <a:xfrm>
            <a:off x="92075" y="2514600"/>
            <a:ext cx="3930650" cy="22399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166688" indent="-166688" algn="l">
              <a:lnSpc>
                <a:spcPct val="90000"/>
              </a:lnSpc>
              <a:spcBef>
                <a:spcPct val="50000"/>
              </a:spcBef>
              <a:buFontTx/>
              <a:buChar char="•"/>
            </a:pPr>
            <a:r>
              <a:rPr lang="en-US" dirty="0">
                <a:solidFill>
                  <a:schemeClr val="bg1"/>
                </a:solidFill>
              </a:rPr>
              <a:t>Only cosmic-ray gammas present a potential background to the </a:t>
            </a:r>
            <a:r>
              <a:rPr lang="en-US" dirty="0" err="1">
                <a:solidFill>
                  <a:schemeClr val="bg1"/>
                </a:solidFill>
                <a:latin typeface="Symbol" pitchFamily="18" charset="2"/>
              </a:rPr>
              <a:t>n</a:t>
            </a:r>
            <a:r>
              <a:rPr lang="en-US" baseline="-25000" dirty="0" err="1">
                <a:solidFill>
                  <a:schemeClr val="bg1"/>
                </a:solidFill>
                <a:latin typeface="Symbol" pitchFamily="18" charset="2"/>
              </a:rPr>
              <a:t>m</a:t>
            </a:r>
            <a:r>
              <a:rPr lang="en-US" dirty="0" err="1">
                <a:solidFill>
                  <a:schemeClr val="bg1"/>
                </a:solidFill>
                <a:latin typeface="Century Gothic" pitchFamily="34" charset="0"/>
              </a:rPr>
              <a:t>→</a:t>
            </a:r>
            <a:r>
              <a:rPr lang="en-US" dirty="0" err="1">
                <a:solidFill>
                  <a:schemeClr val="bg1"/>
                </a:solidFill>
                <a:latin typeface="Symbol" pitchFamily="18" charset="2"/>
              </a:rPr>
              <a:t>n</a:t>
            </a:r>
            <a:r>
              <a:rPr lang="en-US" baseline="-25000" dirty="0" err="1">
                <a:solidFill>
                  <a:schemeClr val="bg1"/>
                </a:solidFill>
              </a:rPr>
              <a:t>e</a:t>
            </a:r>
            <a:r>
              <a:rPr lang="en-US" dirty="0">
                <a:solidFill>
                  <a:schemeClr val="bg1"/>
                </a:solidFill>
              </a:rPr>
              <a:t> signal</a:t>
            </a:r>
          </a:p>
          <a:p>
            <a:pPr lvl="1" indent="-171450" algn="l">
              <a:lnSpc>
                <a:spcPct val="90000"/>
              </a:lnSpc>
              <a:spcBef>
                <a:spcPct val="50000"/>
              </a:spcBef>
              <a:buFontTx/>
              <a:buChar char="•"/>
            </a:pPr>
            <a:r>
              <a:rPr lang="en-US" dirty="0">
                <a:solidFill>
                  <a:schemeClr val="bg1"/>
                </a:solidFill>
              </a:rPr>
              <a:t>12X</a:t>
            </a:r>
            <a:r>
              <a:rPr lang="en-US" baseline="-25000" dirty="0">
                <a:solidFill>
                  <a:schemeClr val="bg1"/>
                </a:solidFill>
              </a:rPr>
              <a:t>0</a:t>
            </a:r>
            <a:r>
              <a:rPr lang="en-US" dirty="0">
                <a:solidFill>
                  <a:schemeClr val="bg1"/>
                </a:solidFill>
              </a:rPr>
              <a:t> of overburden: concrete and barite</a:t>
            </a:r>
          </a:p>
          <a:p>
            <a:pPr lvl="1" indent="-171450" algn="l">
              <a:lnSpc>
                <a:spcPct val="90000"/>
              </a:lnSpc>
              <a:spcBef>
                <a:spcPct val="50000"/>
              </a:spcBef>
              <a:buFontTx/>
              <a:buChar char="•"/>
            </a:pPr>
            <a:r>
              <a:rPr lang="en-US" dirty="0">
                <a:solidFill>
                  <a:schemeClr val="bg1"/>
                </a:solidFill>
              </a:rPr>
              <a:t>40’ deep in solid granite</a:t>
            </a:r>
          </a:p>
          <a:p>
            <a:pPr lvl="1" indent="-171450" algn="l">
              <a:lnSpc>
                <a:spcPct val="90000"/>
              </a:lnSpc>
              <a:spcBef>
                <a:spcPct val="50000"/>
              </a:spcBef>
              <a:buFontTx/>
              <a:buChar char="•"/>
            </a:pPr>
            <a:r>
              <a:rPr lang="en-US" dirty="0">
                <a:solidFill>
                  <a:schemeClr val="bg1"/>
                </a:solidFill>
              </a:rPr>
              <a:t>granite berm</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40</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6" name="Rectangle 4"/>
          <p:cNvSpPr>
            <a:spLocks noGrp="1" noChangeArrowheads="1"/>
          </p:cNvSpPr>
          <p:nvPr>
            <p:ph type="title"/>
          </p:nvPr>
        </p:nvSpPr>
        <p:spPr/>
        <p:txBody>
          <a:bodyPr/>
          <a:lstStyle/>
          <a:p>
            <a:r>
              <a:rPr lang="en-US"/>
              <a:t>NO</a:t>
            </a:r>
            <a:r>
              <a:rPr lang="en-US">
                <a:latin typeface="Symbol" pitchFamily="18" charset="2"/>
              </a:rPr>
              <a:t>n</a:t>
            </a:r>
            <a:r>
              <a:rPr lang="en-US"/>
              <a:t>A:  Detector Element</a:t>
            </a:r>
          </a:p>
        </p:txBody>
      </p:sp>
      <p:pic>
        <p:nvPicPr>
          <p:cNvPr id="602118" name="Picture 6" descr="cell"/>
          <p:cNvPicPr>
            <a:picLocks noChangeAspect="1" noChangeArrowheads="1"/>
          </p:cNvPicPr>
          <p:nvPr/>
        </p:nvPicPr>
        <p:blipFill>
          <a:blip r:embed="rId2" cstate="print">
            <a:extLst>
              <a:ext uri="{28A0092B-C50C-407E-A947-70E740481C1C}">
                <a14:useLocalDpi xmlns:a14="http://schemas.microsoft.com/office/drawing/2010/main" val="0"/>
              </a:ext>
            </a:extLst>
          </a:blip>
          <a:srcRect l="-5115" t="-1462" r="-5115" b="-1462"/>
          <a:stretch>
            <a:fillRect/>
          </a:stretch>
        </p:blipFill>
        <p:spPr bwMode="auto">
          <a:xfrm>
            <a:off x="274638" y="868363"/>
            <a:ext cx="1682750" cy="5500687"/>
          </a:xfrm>
          <a:prstGeom prst="rect">
            <a:avLst/>
          </a:prstGeom>
          <a:solidFill>
            <a:schemeClr val="bg1"/>
          </a:solidFill>
          <a:ln w="25400">
            <a:solidFill>
              <a:srgbClr val="FF0000"/>
            </a:solidFill>
            <a:miter lim="800000"/>
            <a:headEnd/>
            <a:tailEnd/>
          </a:ln>
        </p:spPr>
      </p:pic>
      <p:sp>
        <p:nvSpPr>
          <p:cNvPr id="602119" name="Text Box 7"/>
          <p:cNvSpPr txBox="1">
            <a:spLocks noChangeArrowheads="1"/>
          </p:cNvSpPr>
          <p:nvPr/>
        </p:nvSpPr>
        <p:spPr bwMode="auto">
          <a:xfrm>
            <a:off x="2103438" y="777875"/>
            <a:ext cx="6765925" cy="447096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lgn="l">
              <a:defRPr>
                <a:solidFill>
                  <a:schemeClr val="tx1"/>
                </a:solidFill>
                <a:latin typeface="Arial" charset="0"/>
              </a:defRPr>
            </a:lvl1pPr>
            <a:lvl2pPr marL="574675" indent="-231775"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nSpc>
                <a:spcPct val="85000"/>
              </a:lnSpc>
              <a:spcBef>
                <a:spcPct val="30000"/>
              </a:spcBef>
              <a:buFontTx/>
              <a:buChar char="•"/>
            </a:pPr>
            <a:r>
              <a:rPr lang="en-US" dirty="0">
                <a:solidFill>
                  <a:schemeClr val="bg1"/>
                </a:solidFill>
                <a:latin typeface="+mn-lt"/>
              </a:rPr>
              <a:t>3.8 cm x 5.9 cm x 15.5 m cell (walls 2 – 4.5 mm thick)</a:t>
            </a:r>
          </a:p>
          <a:p>
            <a:pPr>
              <a:lnSpc>
                <a:spcPct val="85000"/>
              </a:lnSpc>
              <a:spcBef>
                <a:spcPct val="30000"/>
              </a:spcBef>
              <a:buFontTx/>
              <a:buChar char="•"/>
            </a:pPr>
            <a:r>
              <a:rPr lang="en-US" dirty="0" smtClean="0">
                <a:solidFill>
                  <a:schemeClr val="bg1"/>
                </a:solidFill>
                <a:latin typeface="+mn-lt"/>
              </a:rPr>
              <a:t>368,640 </a:t>
            </a:r>
            <a:r>
              <a:rPr lang="en-US" dirty="0">
                <a:solidFill>
                  <a:schemeClr val="bg1"/>
                </a:solidFill>
                <a:latin typeface="+mn-lt"/>
              </a:rPr>
              <a:t>total cells</a:t>
            </a:r>
          </a:p>
          <a:p>
            <a:pPr>
              <a:lnSpc>
                <a:spcPct val="85000"/>
              </a:lnSpc>
              <a:spcBef>
                <a:spcPct val="30000"/>
              </a:spcBef>
              <a:buFontTx/>
              <a:buChar char="•"/>
            </a:pPr>
            <a:r>
              <a:rPr lang="en-US" dirty="0">
                <a:solidFill>
                  <a:schemeClr val="bg1"/>
                </a:solidFill>
                <a:latin typeface="+mn-lt"/>
              </a:rPr>
              <a:t>Material: </a:t>
            </a:r>
          </a:p>
          <a:p>
            <a:pPr lvl="1">
              <a:lnSpc>
                <a:spcPct val="85000"/>
              </a:lnSpc>
              <a:spcBef>
                <a:spcPct val="30000"/>
              </a:spcBef>
              <a:buFontTx/>
              <a:buChar char="•"/>
            </a:pPr>
            <a:r>
              <a:rPr lang="en-US" dirty="0">
                <a:solidFill>
                  <a:schemeClr val="bg1"/>
                </a:solidFill>
                <a:latin typeface="+mn-lt"/>
              </a:rPr>
              <a:t> PVC loaded with 15% titanium dioxide </a:t>
            </a:r>
            <a:r>
              <a:rPr lang="en-US" dirty="0">
                <a:solidFill>
                  <a:schemeClr val="bg1"/>
                </a:solidFill>
                <a:latin typeface="+mn-lt"/>
                <a:sym typeface="Wingdings" pitchFamily="2" charset="2"/>
              </a:rPr>
              <a:t> highly reflective</a:t>
            </a:r>
          </a:p>
          <a:p>
            <a:pPr>
              <a:lnSpc>
                <a:spcPct val="85000"/>
              </a:lnSpc>
              <a:spcBef>
                <a:spcPct val="30000"/>
              </a:spcBef>
              <a:buFontTx/>
              <a:buChar char="•"/>
            </a:pPr>
            <a:r>
              <a:rPr lang="en-US" dirty="0">
                <a:solidFill>
                  <a:schemeClr val="bg1"/>
                </a:solidFill>
                <a:latin typeface="+mn-lt"/>
              </a:rPr>
              <a:t>Liquid scintillator:  </a:t>
            </a:r>
          </a:p>
          <a:p>
            <a:pPr lvl="1">
              <a:lnSpc>
                <a:spcPct val="85000"/>
              </a:lnSpc>
              <a:spcBef>
                <a:spcPct val="30000"/>
              </a:spcBef>
              <a:buFontTx/>
              <a:buChar char="•"/>
            </a:pPr>
            <a:r>
              <a:rPr lang="en-US" dirty="0">
                <a:solidFill>
                  <a:schemeClr val="bg1"/>
                </a:solidFill>
                <a:latin typeface="+mn-lt"/>
              </a:rPr>
              <a:t>Mineral oil:  3.9 million gallons, 70% of mass</a:t>
            </a:r>
          </a:p>
          <a:p>
            <a:pPr lvl="1">
              <a:lnSpc>
                <a:spcPct val="85000"/>
              </a:lnSpc>
              <a:spcBef>
                <a:spcPct val="30000"/>
              </a:spcBef>
              <a:buFontTx/>
              <a:buChar char="•"/>
            </a:pPr>
            <a:r>
              <a:rPr lang="en-US" dirty="0">
                <a:solidFill>
                  <a:schemeClr val="bg1"/>
                </a:solidFill>
                <a:latin typeface="+mn-lt"/>
              </a:rPr>
              <a:t>4.1% </a:t>
            </a:r>
            <a:r>
              <a:rPr lang="en-US" dirty="0" err="1">
                <a:solidFill>
                  <a:schemeClr val="bg1"/>
                </a:solidFill>
                <a:latin typeface="+mn-lt"/>
              </a:rPr>
              <a:t>pseudocumene</a:t>
            </a:r>
            <a:endParaRPr lang="en-US" dirty="0">
              <a:solidFill>
                <a:schemeClr val="bg1"/>
              </a:solidFill>
              <a:latin typeface="+mn-lt"/>
            </a:endParaRPr>
          </a:p>
          <a:p>
            <a:pPr lvl="1">
              <a:lnSpc>
                <a:spcPct val="85000"/>
              </a:lnSpc>
              <a:spcBef>
                <a:spcPct val="30000"/>
              </a:spcBef>
              <a:buFontTx/>
              <a:buChar char="•"/>
            </a:pPr>
            <a:r>
              <a:rPr lang="en-US" dirty="0" err="1">
                <a:solidFill>
                  <a:schemeClr val="bg1"/>
                </a:solidFill>
                <a:latin typeface="+mn-lt"/>
              </a:rPr>
              <a:t>Waveshifters</a:t>
            </a:r>
            <a:r>
              <a:rPr lang="en-US" dirty="0">
                <a:solidFill>
                  <a:schemeClr val="bg1"/>
                </a:solidFill>
                <a:latin typeface="+mn-lt"/>
              </a:rPr>
              <a:t>:  PPO, </a:t>
            </a:r>
            <a:r>
              <a:rPr lang="en-US" dirty="0" err="1">
                <a:solidFill>
                  <a:schemeClr val="bg1"/>
                </a:solidFill>
                <a:latin typeface="+mn-lt"/>
              </a:rPr>
              <a:t>bis</a:t>
            </a:r>
            <a:r>
              <a:rPr lang="en-US" dirty="0">
                <a:solidFill>
                  <a:schemeClr val="bg1"/>
                </a:solidFill>
                <a:latin typeface="+mn-lt"/>
              </a:rPr>
              <a:t>-MSB</a:t>
            </a:r>
          </a:p>
          <a:p>
            <a:pPr>
              <a:lnSpc>
                <a:spcPct val="85000"/>
              </a:lnSpc>
              <a:spcBef>
                <a:spcPct val="30000"/>
              </a:spcBef>
              <a:buFontTx/>
              <a:buChar char="•"/>
            </a:pPr>
            <a:r>
              <a:rPr lang="en-US" dirty="0">
                <a:solidFill>
                  <a:schemeClr val="bg1"/>
                </a:solidFill>
                <a:latin typeface="+mn-lt"/>
              </a:rPr>
              <a:t>Fiber:</a:t>
            </a:r>
          </a:p>
          <a:p>
            <a:pPr lvl="1">
              <a:lnSpc>
                <a:spcPct val="85000"/>
              </a:lnSpc>
              <a:spcBef>
                <a:spcPct val="30000"/>
              </a:spcBef>
              <a:buFontTx/>
              <a:buChar char="•"/>
            </a:pPr>
            <a:r>
              <a:rPr lang="en-US" dirty="0">
                <a:solidFill>
                  <a:schemeClr val="bg1"/>
                </a:solidFill>
                <a:latin typeface="+mn-lt"/>
              </a:rPr>
              <a:t>Single fiber for each cell, looped around:  both ends read out</a:t>
            </a:r>
          </a:p>
          <a:p>
            <a:pPr lvl="1">
              <a:lnSpc>
                <a:spcPct val="85000"/>
              </a:lnSpc>
              <a:spcBef>
                <a:spcPct val="30000"/>
              </a:spcBef>
              <a:buFontTx/>
              <a:buChar char="•"/>
            </a:pPr>
            <a:r>
              <a:rPr lang="en-US" dirty="0">
                <a:solidFill>
                  <a:schemeClr val="bg1"/>
                </a:solidFill>
                <a:latin typeface="+mn-lt"/>
              </a:rPr>
              <a:t>0.7 mm, double-clad, 300 ppm K-27 </a:t>
            </a:r>
            <a:r>
              <a:rPr lang="en-US" dirty="0" err="1">
                <a:solidFill>
                  <a:schemeClr val="bg1"/>
                </a:solidFill>
                <a:latin typeface="+mn-lt"/>
              </a:rPr>
              <a:t>waveshifter</a:t>
            </a:r>
            <a:endParaRPr lang="en-US" dirty="0">
              <a:solidFill>
                <a:schemeClr val="bg1"/>
              </a:solidFill>
              <a:latin typeface="+mn-lt"/>
            </a:endParaRPr>
          </a:p>
          <a:p>
            <a:pPr lvl="1">
              <a:lnSpc>
                <a:spcPct val="85000"/>
              </a:lnSpc>
              <a:spcBef>
                <a:spcPct val="30000"/>
              </a:spcBef>
              <a:buFontTx/>
              <a:buChar char="•"/>
            </a:pPr>
            <a:r>
              <a:rPr lang="en-US" dirty="0">
                <a:solidFill>
                  <a:schemeClr val="bg1"/>
                </a:solidFill>
                <a:latin typeface="+mn-lt"/>
              </a:rPr>
              <a:t>12,133 km</a:t>
            </a:r>
          </a:p>
          <a:p>
            <a:pPr lvl="1">
              <a:lnSpc>
                <a:spcPct val="85000"/>
              </a:lnSpc>
              <a:spcBef>
                <a:spcPct val="30000"/>
              </a:spcBef>
              <a:buFontTx/>
              <a:buChar char="•"/>
            </a:pPr>
            <a:r>
              <a:rPr lang="en-US" dirty="0">
                <a:solidFill>
                  <a:schemeClr val="bg1"/>
                </a:solidFill>
                <a:latin typeface="+mn-lt"/>
              </a:rPr>
              <a:t>Typically light takes 50 cm to find the fiber, with ~8 reflections</a:t>
            </a:r>
          </a:p>
          <a:p>
            <a:pPr lvl="1">
              <a:lnSpc>
                <a:spcPct val="85000"/>
              </a:lnSpc>
              <a:spcBef>
                <a:spcPct val="30000"/>
              </a:spcBef>
              <a:buFontTx/>
              <a:buChar char="•"/>
            </a:pPr>
            <a:r>
              <a:rPr lang="en-US" dirty="0">
                <a:solidFill>
                  <a:schemeClr val="bg1"/>
                </a:solidFill>
                <a:latin typeface="+mn-lt"/>
              </a:rPr>
              <a:t>10X attenuation for longest path length</a:t>
            </a:r>
          </a:p>
        </p:txBody>
      </p:sp>
      <p:sp>
        <p:nvSpPr>
          <p:cNvPr id="602120" name="Oval 8"/>
          <p:cNvSpPr>
            <a:spLocks noChangeArrowheads="1"/>
          </p:cNvSpPr>
          <p:nvPr/>
        </p:nvSpPr>
        <p:spPr bwMode="auto">
          <a:xfrm>
            <a:off x="6218238" y="2175596"/>
            <a:ext cx="2765425" cy="1532084"/>
          </a:xfrm>
          <a:prstGeom prst="ellipse">
            <a:avLst/>
          </a:prstGeom>
          <a:solidFill>
            <a:schemeClr val="bg1"/>
          </a:solidFill>
          <a:ln w="3175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lnSpc>
                <a:spcPct val="90000"/>
              </a:lnSpc>
            </a:pPr>
            <a:r>
              <a:rPr lang="en-US"/>
              <a:t>1% change in reflectivity</a:t>
            </a:r>
          </a:p>
          <a:p>
            <a:pPr algn="ctr">
              <a:lnSpc>
                <a:spcPct val="90000"/>
              </a:lnSpc>
            </a:pPr>
            <a:r>
              <a:rPr lang="en-US">
                <a:sym typeface="Wingdings" pitchFamily="2" charset="2"/>
              </a:rPr>
              <a:t> 8% change in light output</a:t>
            </a:r>
          </a:p>
        </p:txBody>
      </p:sp>
      <p:sp>
        <p:nvSpPr>
          <p:cNvPr id="602121" name="AutoShape 9"/>
          <p:cNvSpPr>
            <a:spLocks noChangeArrowheads="1"/>
          </p:cNvSpPr>
          <p:nvPr/>
        </p:nvSpPr>
        <p:spPr bwMode="auto">
          <a:xfrm>
            <a:off x="5303838" y="2697163"/>
            <a:ext cx="3109912" cy="822325"/>
          </a:xfrm>
          <a:prstGeom prst="wedgeRoundRectCallout">
            <a:avLst>
              <a:gd name="adj1" fmla="val -66333"/>
              <a:gd name="adj2" fmla="val -247491"/>
              <a:gd name="adj3" fmla="val 16667"/>
            </a:avLst>
          </a:prstGeom>
          <a:solidFill>
            <a:schemeClr val="bg1"/>
          </a:solidFill>
          <a:ln w="317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t>Longest thing you can put in an 18-wheeler</a:t>
            </a:r>
          </a:p>
        </p:txBody>
      </p:sp>
      <p:pic>
        <p:nvPicPr>
          <p:cNvPr id="60212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763" y="3611563"/>
            <a:ext cx="3333750" cy="17430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41</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2121"/>
                                        </p:tgtEl>
                                        <p:attrNameLst>
                                          <p:attrName>style.visibility</p:attrName>
                                        </p:attrNameLst>
                                      </p:cBhvr>
                                      <p:to>
                                        <p:strVal val="visible"/>
                                      </p:to>
                                    </p:set>
                                    <p:animEffect transition="in" filter="fade">
                                      <p:cBhvr>
                                        <p:cTn id="7" dur="2000"/>
                                        <p:tgtEl>
                                          <p:spTgt spid="602121"/>
                                        </p:tgtEl>
                                      </p:cBhvr>
                                    </p:animEffect>
                                  </p:childTnLst>
                                </p:cTn>
                              </p:par>
                              <p:par>
                                <p:cTn id="8" presetID="10" presetClass="entr" presetSubtype="0" fill="hold" nodeType="withEffect">
                                  <p:stCondLst>
                                    <p:cond delay="0"/>
                                  </p:stCondLst>
                                  <p:childTnLst>
                                    <p:set>
                                      <p:cBhvr>
                                        <p:cTn id="9" dur="1" fill="hold">
                                          <p:stCondLst>
                                            <p:cond delay="0"/>
                                          </p:stCondLst>
                                        </p:cTn>
                                        <p:tgtEl>
                                          <p:spTgt spid="602123"/>
                                        </p:tgtEl>
                                        <p:attrNameLst>
                                          <p:attrName>style.visibility</p:attrName>
                                        </p:attrNameLst>
                                      </p:cBhvr>
                                      <p:to>
                                        <p:strVal val="visible"/>
                                      </p:to>
                                    </p:set>
                                    <p:animEffect transition="in" filter="fade">
                                      <p:cBhvr>
                                        <p:cTn id="10" dur="2000"/>
                                        <p:tgtEl>
                                          <p:spTgt spid="60212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2000"/>
                                        <p:tgtEl>
                                          <p:spTgt spid="602121"/>
                                        </p:tgtEl>
                                      </p:cBhvr>
                                    </p:animEffect>
                                    <p:set>
                                      <p:cBhvr>
                                        <p:cTn id="15" dur="1" fill="hold">
                                          <p:stCondLst>
                                            <p:cond delay="1999"/>
                                          </p:stCondLst>
                                        </p:cTn>
                                        <p:tgtEl>
                                          <p:spTgt spid="602121"/>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2000"/>
                                        <p:tgtEl>
                                          <p:spTgt spid="602123"/>
                                        </p:tgtEl>
                                      </p:cBhvr>
                                    </p:animEffect>
                                    <p:set>
                                      <p:cBhvr>
                                        <p:cTn id="18" dur="1" fill="hold">
                                          <p:stCondLst>
                                            <p:cond delay="1999"/>
                                          </p:stCondLst>
                                        </p:cTn>
                                        <p:tgtEl>
                                          <p:spTgt spid="602123"/>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02120"/>
                                        </p:tgtEl>
                                        <p:attrNameLst>
                                          <p:attrName>style.visibility</p:attrName>
                                        </p:attrNameLst>
                                      </p:cBhvr>
                                      <p:to>
                                        <p:strVal val="visible"/>
                                      </p:to>
                                    </p:set>
                                    <p:animEffect transition="in" filter="fade">
                                      <p:cBhvr>
                                        <p:cTn id="23" dur="2000"/>
                                        <p:tgtEl>
                                          <p:spTgt spid="60212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grpId="1" nodeType="clickEffect">
                                  <p:stCondLst>
                                    <p:cond delay="0"/>
                                  </p:stCondLst>
                                  <p:childTnLst>
                                    <p:animEffect transition="out" filter="fade">
                                      <p:cBhvr>
                                        <p:cTn id="27" dur="2000"/>
                                        <p:tgtEl>
                                          <p:spTgt spid="602120"/>
                                        </p:tgtEl>
                                      </p:cBhvr>
                                    </p:animEffect>
                                    <p:set>
                                      <p:cBhvr>
                                        <p:cTn id="28" dur="1" fill="hold">
                                          <p:stCondLst>
                                            <p:cond delay="1999"/>
                                          </p:stCondLst>
                                        </p:cTn>
                                        <p:tgtEl>
                                          <p:spTgt spid="602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20" grpId="0" animBg="1"/>
      <p:bldP spid="602120" grpId="1" animBg="1"/>
      <p:bldP spid="602121" grpId="0" animBg="1"/>
      <p:bldP spid="60212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4" name="Rectangle 4"/>
          <p:cNvSpPr>
            <a:spLocks noGrp="1" noChangeArrowheads="1"/>
          </p:cNvSpPr>
          <p:nvPr>
            <p:ph type="title"/>
          </p:nvPr>
        </p:nvSpPr>
        <p:spPr/>
        <p:txBody>
          <a:bodyPr/>
          <a:lstStyle/>
          <a:p>
            <a:r>
              <a:rPr lang="en-US"/>
              <a:t>NO</a:t>
            </a:r>
            <a:r>
              <a:rPr lang="en-US">
                <a:latin typeface="Symbol" pitchFamily="18" charset="2"/>
              </a:rPr>
              <a:t>n</a:t>
            </a:r>
            <a:r>
              <a:rPr lang="en-US"/>
              <a:t>A:  Front-End Electronics</a:t>
            </a:r>
          </a:p>
        </p:txBody>
      </p:sp>
      <p:pic>
        <p:nvPicPr>
          <p:cNvPr id="604165" name="Picture 5" descr="apd 008_cr_s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205288"/>
            <a:ext cx="2760663"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3794125"/>
            <a:ext cx="5027613"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78" name="Text Box 18"/>
          <p:cNvSpPr txBox="1">
            <a:spLocks noChangeArrowheads="1"/>
          </p:cNvSpPr>
          <p:nvPr/>
        </p:nvSpPr>
        <p:spPr bwMode="auto">
          <a:xfrm>
            <a:off x="4925290" y="777875"/>
            <a:ext cx="4156364" cy="22252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68275" indent="-168275" algn="l">
              <a:defRPr>
                <a:solidFill>
                  <a:schemeClr val="tx1"/>
                </a:solidFill>
                <a:latin typeface="Arial" charset="0"/>
              </a:defRPr>
            </a:lvl1pPr>
            <a:lvl2pPr marL="450850" indent="-168275"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80000"/>
              </a:lnSpc>
              <a:spcBef>
                <a:spcPct val="35000"/>
              </a:spcBef>
            </a:pPr>
            <a:r>
              <a:rPr lang="en-US" dirty="0" err="1">
                <a:solidFill>
                  <a:schemeClr val="bg1"/>
                </a:solidFill>
                <a:latin typeface="+mn-lt"/>
              </a:rPr>
              <a:t>Photodetector</a:t>
            </a:r>
            <a:r>
              <a:rPr lang="en-US" dirty="0">
                <a:solidFill>
                  <a:schemeClr val="bg1"/>
                </a:solidFill>
                <a:latin typeface="+mn-lt"/>
              </a:rPr>
              <a:t>: </a:t>
            </a:r>
          </a:p>
          <a:p>
            <a:pPr>
              <a:lnSpc>
                <a:spcPct val="80000"/>
              </a:lnSpc>
              <a:spcBef>
                <a:spcPct val="35000"/>
              </a:spcBef>
              <a:buFontTx/>
              <a:buChar char="•"/>
            </a:pPr>
            <a:r>
              <a:rPr lang="en-US" dirty="0">
                <a:solidFill>
                  <a:schemeClr val="bg1"/>
                </a:solidFill>
                <a:latin typeface="+mn-lt"/>
              </a:rPr>
              <a:t>32-pixel APD (Hamamatsu)</a:t>
            </a:r>
          </a:p>
          <a:p>
            <a:pPr>
              <a:lnSpc>
                <a:spcPct val="80000"/>
              </a:lnSpc>
              <a:spcBef>
                <a:spcPct val="35000"/>
              </a:spcBef>
              <a:buFontTx/>
              <a:buChar char="•"/>
            </a:pPr>
            <a:r>
              <a:rPr lang="en-US" dirty="0">
                <a:solidFill>
                  <a:schemeClr val="bg1"/>
                </a:solidFill>
                <a:latin typeface="+mn-lt"/>
              </a:rPr>
              <a:t>2 fibers per pixel</a:t>
            </a:r>
          </a:p>
          <a:p>
            <a:pPr>
              <a:lnSpc>
                <a:spcPct val="80000"/>
              </a:lnSpc>
              <a:spcBef>
                <a:spcPct val="35000"/>
              </a:spcBef>
              <a:buFontTx/>
              <a:buChar char="•"/>
            </a:pPr>
            <a:r>
              <a:rPr lang="en-US" dirty="0">
                <a:solidFill>
                  <a:schemeClr val="bg1"/>
                </a:solidFill>
                <a:latin typeface="+mn-lt"/>
              </a:rPr>
              <a:t>Gain:  100X (@ ~400V)</a:t>
            </a:r>
          </a:p>
          <a:p>
            <a:pPr>
              <a:lnSpc>
                <a:spcPct val="80000"/>
              </a:lnSpc>
              <a:spcBef>
                <a:spcPct val="35000"/>
              </a:spcBef>
              <a:buFontTx/>
              <a:buChar char="•"/>
            </a:pPr>
            <a:r>
              <a:rPr lang="en-US" dirty="0">
                <a:solidFill>
                  <a:schemeClr val="bg1"/>
                </a:solidFill>
                <a:latin typeface="+mn-lt"/>
              </a:rPr>
              <a:t>Cooling:  -15C (thermoelectric cooler)</a:t>
            </a:r>
          </a:p>
          <a:p>
            <a:pPr>
              <a:lnSpc>
                <a:spcPct val="80000"/>
              </a:lnSpc>
              <a:spcBef>
                <a:spcPct val="35000"/>
              </a:spcBef>
              <a:buFontTx/>
              <a:buChar char="•"/>
            </a:pPr>
            <a:r>
              <a:rPr lang="en-US" dirty="0">
                <a:solidFill>
                  <a:schemeClr val="bg1"/>
                </a:solidFill>
                <a:latin typeface="+mn-lt"/>
              </a:rPr>
              <a:t>Signal-to-noise:  10:1 (</a:t>
            </a:r>
            <a:r>
              <a:rPr lang="en-US" dirty="0" err="1">
                <a:solidFill>
                  <a:schemeClr val="bg1"/>
                </a:solidFill>
                <a:latin typeface="+mn-lt"/>
              </a:rPr>
              <a:t>muon</a:t>
            </a:r>
            <a:r>
              <a:rPr lang="en-US" dirty="0">
                <a:solidFill>
                  <a:schemeClr val="bg1"/>
                </a:solidFill>
                <a:latin typeface="+mn-lt"/>
              </a:rPr>
              <a:t> at far end)</a:t>
            </a:r>
          </a:p>
          <a:p>
            <a:pPr>
              <a:lnSpc>
                <a:spcPct val="80000"/>
              </a:lnSpc>
              <a:spcBef>
                <a:spcPct val="35000"/>
              </a:spcBef>
              <a:buFontTx/>
              <a:buChar char="•"/>
            </a:pPr>
            <a:r>
              <a:rPr lang="en-US" dirty="0">
                <a:solidFill>
                  <a:schemeClr val="bg1"/>
                </a:solidFill>
                <a:latin typeface="+mn-lt"/>
              </a:rPr>
              <a:t>11,160 needed (Far Detector)</a:t>
            </a:r>
          </a:p>
        </p:txBody>
      </p:sp>
      <p:sp>
        <p:nvSpPr>
          <p:cNvPr id="604183" name="TextBox 87"/>
          <p:cNvSpPr txBox="1">
            <a:spLocks noChangeArrowheads="1"/>
          </p:cNvSpPr>
          <p:nvPr/>
        </p:nvSpPr>
        <p:spPr bwMode="auto">
          <a:xfrm>
            <a:off x="1258888" y="4664075"/>
            <a:ext cx="1446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1200">
                <a:latin typeface="Calibri" pitchFamily="34" charset="0"/>
              </a:rPr>
              <a:t>32 Module</a:t>
            </a:r>
          </a:p>
          <a:p>
            <a:r>
              <a:rPr lang="en-US" sz="1200">
                <a:latin typeface="Calibri" pitchFamily="34" charset="0"/>
              </a:rPr>
              <a:t>Fiber Feed (64 ends)</a:t>
            </a:r>
          </a:p>
        </p:txBody>
      </p:sp>
      <p:pic>
        <p:nvPicPr>
          <p:cNvPr id="604187" name="Picture 27" descr="electronics_snout_isometr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777875"/>
            <a:ext cx="4652963" cy="2970213"/>
          </a:xfrm>
          <a:prstGeom prst="rect">
            <a:avLst/>
          </a:prstGeom>
          <a:noFill/>
          <a:extLst>
            <a:ext uri="{909E8E84-426E-40DD-AFC4-6F175D3DCCD1}">
              <a14:hiddenFill xmlns:a14="http://schemas.microsoft.com/office/drawing/2010/main">
                <a:solidFill>
                  <a:srgbClr val="FFFFFF"/>
                </a:solidFill>
              </a14:hiddenFill>
            </a:ext>
          </a:extLst>
        </p:spPr>
      </p:pic>
      <p:sp>
        <p:nvSpPr>
          <p:cNvPr id="604182" name="TextBox 86"/>
          <p:cNvSpPr txBox="1">
            <a:spLocks noChangeArrowheads="1"/>
          </p:cNvSpPr>
          <p:nvPr/>
        </p:nvSpPr>
        <p:spPr bwMode="auto">
          <a:xfrm>
            <a:off x="2260600" y="1782763"/>
            <a:ext cx="444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t>FEB</a:t>
            </a:r>
          </a:p>
        </p:txBody>
      </p:sp>
      <p:sp>
        <p:nvSpPr>
          <p:cNvPr id="604188" name="TextBox 86"/>
          <p:cNvSpPr txBox="1">
            <a:spLocks noChangeArrowheads="1"/>
          </p:cNvSpPr>
          <p:nvPr/>
        </p:nvSpPr>
        <p:spPr bwMode="auto">
          <a:xfrm>
            <a:off x="1920875" y="3154363"/>
            <a:ext cx="469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t>APD</a:t>
            </a:r>
          </a:p>
        </p:txBody>
      </p:sp>
      <p:sp>
        <p:nvSpPr>
          <p:cNvPr id="604189" name="TextBox 86"/>
          <p:cNvSpPr txBox="1">
            <a:spLocks noChangeArrowheads="1"/>
          </p:cNvSpPr>
          <p:nvPr/>
        </p:nvSpPr>
        <p:spPr bwMode="auto">
          <a:xfrm>
            <a:off x="731838" y="1782763"/>
            <a:ext cx="457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t>TEC</a:t>
            </a:r>
          </a:p>
        </p:txBody>
      </p:sp>
      <p:sp>
        <p:nvSpPr>
          <p:cNvPr id="604190" name="TextBox 86"/>
          <p:cNvSpPr txBox="1">
            <a:spLocks noChangeArrowheads="1"/>
          </p:cNvSpPr>
          <p:nvPr/>
        </p:nvSpPr>
        <p:spPr bwMode="auto">
          <a:xfrm>
            <a:off x="2705100" y="2879725"/>
            <a:ext cx="1079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t>Fiber ends</a:t>
            </a:r>
          </a:p>
        </p:txBody>
      </p:sp>
      <p:sp>
        <p:nvSpPr>
          <p:cNvPr id="604191" name="Line 31"/>
          <p:cNvSpPr>
            <a:spLocks noChangeShapeType="1"/>
          </p:cNvSpPr>
          <p:nvPr/>
        </p:nvSpPr>
        <p:spPr bwMode="auto">
          <a:xfrm flipH="1" flipV="1">
            <a:off x="1644650" y="2695575"/>
            <a:ext cx="547688" cy="4572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04192" name="Line 32"/>
          <p:cNvSpPr>
            <a:spLocks noChangeShapeType="1"/>
          </p:cNvSpPr>
          <p:nvPr/>
        </p:nvSpPr>
        <p:spPr bwMode="auto">
          <a:xfrm>
            <a:off x="1006475" y="2057400"/>
            <a:ext cx="252413" cy="638175"/>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04193" name="Line 33"/>
          <p:cNvSpPr>
            <a:spLocks noChangeShapeType="1"/>
          </p:cNvSpPr>
          <p:nvPr/>
        </p:nvSpPr>
        <p:spPr bwMode="auto">
          <a:xfrm flipH="1" flipV="1">
            <a:off x="2192338" y="2332038"/>
            <a:ext cx="550862" cy="547687"/>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04194" name="TextBox 86"/>
          <p:cNvSpPr txBox="1">
            <a:spLocks noChangeArrowheads="1"/>
          </p:cNvSpPr>
          <p:nvPr/>
        </p:nvSpPr>
        <p:spPr bwMode="auto">
          <a:xfrm>
            <a:off x="3932238" y="1644650"/>
            <a:ext cx="596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t>Snout</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42</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Front-end Electronics Block Diagram</a:t>
            </a:r>
            <a:endParaRPr lang="en-US" dirty="0"/>
          </a:p>
        </p:txBody>
      </p:sp>
      <p:sp>
        <p:nvSpPr>
          <p:cNvPr id="19483" name="Rectangle 27"/>
          <p:cNvSpPr>
            <a:spLocks noChangeArrowheads="1"/>
          </p:cNvSpPr>
          <p:nvPr/>
        </p:nvSpPr>
        <p:spPr bwMode="auto">
          <a:xfrm>
            <a:off x="1580430" y="1896478"/>
            <a:ext cx="1096962" cy="1050925"/>
          </a:xfrm>
          <a:prstGeom prst="rect">
            <a:avLst/>
          </a:prstGeom>
          <a:solidFill>
            <a:schemeClr val="accent1"/>
          </a:solidFill>
          <a:ln w="9525">
            <a:solidFill>
              <a:schemeClr val="tx1"/>
            </a:solidFill>
            <a:miter lim="800000"/>
            <a:headEnd/>
            <a:tailEnd/>
          </a:ln>
          <a:effectLst>
            <a:outerShdw blurRad="139700" dist="107763" dir="2340000" algn="ctr" rotWithShape="0">
              <a:schemeClr val="bg2">
                <a:alpha val="50000"/>
              </a:schemeClr>
            </a:outerShdw>
          </a:effectLst>
        </p:spPr>
        <p:txBody>
          <a:bodyPr wrap="none" anchor="ctr"/>
          <a:lstStyle/>
          <a:p>
            <a:pPr algn="ctr">
              <a:defRPr/>
            </a:pPr>
            <a:r>
              <a:rPr lang="en-US" sz="1600" dirty="0"/>
              <a:t>APD</a:t>
            </a:r>
          </a:p>
          <a:p>
            <a:pPr algn="ctr">
              <a:defRPr/>
            </a:pPr>
            <a:r>
              <a:rPr lang="en-US" sz="1600" dirty="0"/>
              <a:t>Module</a:t>
            </a:r>
          </a:p>
        </p:txBody>
      </p:sp>
      <p:sp>
        <p:nvSpPr>
          <p:cNvPr id="19484" name="Rectangle 28"/>
          <p:cNvSpPr>
            <a:spLocks noChangeArrowheads="1"/>
          </p:cNvSpPr>
          <p:nvPr/>
        </p:nvSpPr>
        <p:spPr bwMode="auto">
          <a:xfrm>
            <a:off x="3180630" y="1942515"/>
            <a:ext cx="3475037" cy="1874838"/>
          </a:xfrm>
          <a:prstGeom prst="rect">
            <a:avLst/>
          </a:prstGeom>
          <a:solidFill>
            <a:schemeClr val="accent1"/>
          </a:solidFill>
          <a:ln w="9525">
            <a:solidFill>
              <a:schemeClr val="tx1"/>
            </a:solidFill>
            <a:miter lim="800000"/>
            <a:headEnd/>
            <a:tailEnd/>
          </a:ln>
          <a:effectLst>
            <a:outerShdw blurRad="139700" dist="107763" dir="2340000" algn="ctr" rotWithShape="0">
              <a:schemeClr val="bg2">
                <a:alpha val="50000"/>
              </a:schemeClr>
            </a:outerShdw>
          </a:effectLst>
        </p:spPr>
        <p:txBody>
          <a:bodyPr wrap="none" anchor="ctr"/>
          <a:lstStyle/>
          <a:p>
            <a:pPr>
              <a:defRPr/>
            </a:pPr>
            <a:endParaRPr lang="en-US" sz="1600">
              <a:latin typeface="Times New Roman" pitchFamily="18" charset="0"/>
            </a:endParaRPr>
          </a:p>
        </p:txBody>
      </p:sp>
      <p:sp>
        <p:nvSpPr>
          <p:cNvPr id="11274" name="Rectangle 29"/>
          <p:cNvSpPr>
            <a:spLocks noChangeArrowheads="1"/>
          </p:cNvSpPr>
          <p:nvPr/>
        </p:nvSpPr>
        <p:spPr bwMode="auto">
          <a:xfrm>
            <a:off x="4552230" y="2125078"/>
            <a:ext cx="593725" cy="549275"/>
          </a:xfrm>
          <a:prstGeom prst="rect">
            <a:avLst/>
          </a:prstGeom>
          <a:solidFill>
            <a:srgbClr val="C0C0C0"/>
          </a:solidFill>
          <a:ln w="9525">
            <a:solidFill>
              <a:schemeClr val="tx1"/>
            </a:solidFill>
            <a:miter lim="800000"/>
            <a:headEnd/>
            <a:tailEnd/>
          </a:ln>
          <a:effectLst>
            <a:outerShdw blurRad="114300" dist="50800" dir="5400000" sx="99000" sy="99000" algn="ctr" rotWithShape="0">
              <a:srgbClr val="000000">
                <a:alpha val="43137"/>
              </a:srgbClr>
            </a:outerShdw>
          </a:effectLst>
        </p:spPr>
        <p:txBody>
          <a:bodyPr wrap="none" anchor="ctr"/>
          <a:lstStyle/>
          <a:p>
            <a:pPr>
              <a:defRPr/>
            </a:pPr>
            <a:r>
              <a:rPr lang="en-US" sz="1600" dirty="0"/>
              <a:t>Quad</a:t>
            </a:r>
          </a:p>
          <a:p>
            <a:pPr algn="ctr">
              <a:defRPr/>
            </a:pPr>
            <a:r>
              <a:rPr lang="en-US" sz="1600" dirty="0" smtClean="0"/>
              <a:t>ADC</a:t>
            </a:r>
            <a:endParaRPr lang="en-US" sz="1600" dirty="0"/>
          </a:p>
        </p:txBody>
      </p:sp>
      <p:sp>
        <p:nvSpPr>
          <p:cNvPr id="11275" name="Rectangle 30"/>
          <p:cNvSpPr>
            <a:spLocks noChangeArrowheads="1"/>
          </p:cNvSpPr>
          <p:nvPr/>
        </p:nvSpPr>
        <p:spPr bwMode="auto">
          <a:xfrm>
            <a:off x="3591792" y="2125078"/>
            <a:ext cx="593725" cy="549275"/>
          </a:xfrm>
          <a:prstGeom prst="rect">
            <a:avLst/>
          </a:prstGeom>
          <a:solidFill>
            <a:srgbClr val="C0C0C0"/>
          </a:solidFill>
          <a:ln w="9525">
            <a:solidFill>
              <a:schemeClr val="tx1"/>
            </a:solidFill>
            <a:miter lim="800000"/>
            <a:headEnd/>
            <a:tailEnd/>
          </a:ln>
          <a:effectLst>
            <a:outerShdw blurRad="114300" dist="50800" dir="5400000" sx="99000" sy="99000" algn="ctr" rotWithShape="0">
              <a:srgbClr val="000000">
                <a:alpha val="43137"/>
              </a:srgbClr>
            </a:outerShdw>
          </a:effectLst>
        </p:spPr>
        <p:txBody>
          <a:bodyPr wrap="none" anchor="ctr"/>
          <a:lstStyle/>
          <a:p>
            <a:pPr algn="ctr">
              <a:defRPr/>
            </a:pPr>
            <a:r>
              <a:rPr lang="en-US" sz="1600" dirty="0"/>
              <a:t>ASIC</a:t>
            </a:r>
          </a:p>
        </p:txBody>
      </p:sp>
      <p:sp>
        <p:nvSpPr>
          <p:cNvPr id="11276" name="Rectangle 31"/>
          <p:cNvSpPr>
            <a:spLocks noChangeArrowheads="1"/>
          </p:cNvSpPr>
          <p:nvPr/>
        </p:nvSpPr>
        <p:spPr bwMode="auto">
          <a:xfrm>
            <a:off x="5512667" y="2125078"/>
            <a:ext cx="593725" cy="549275"/>
          </a:xfrm>
          <a:prstGeom prst="rect">
            <a:avLst/>
          </a:prstGeom>
          <a:solidFill>
            <a:srgbClr val="C0C0C0"/>
          </a:solidFill>
          <a:ln w="9525">
            <a:solidFill>
              <a:schemeClr val="tx1"/>
            </a:solidFill>
            <a:miter lim="800000"/>
            <a:headEnd/>
            <a:tailEnd/>
          </a:ln>
          <a:effectLst>
            <a:outerShdw blurRad="114300" dist="50800" dir="5400000" sx="99000" sy="99000" algn="ctr" rotWithShape="0">
              <a:srgbClr val="000000">
                <a:alpha val="43137"/>
              </a:srgbClr>
            </a:outerShdw>
          </a:effectLst>
        </p:spPr>
        <p:txBody>
          <a:bodyPr wrap="none" anchor="ctr"/>
          <a:lstStyle/>
          <a:p>
            <a:pPr>
              <a:defRPr/>
            </a:pPr>
            <a:r>
              <a:rPr lang="en-US" sz="1600" dirty="0"/>
              <a:t>FPGA</a:t>
            </a:r>
          </a:p>
        </p:txBody>
      </p:sp>
      <p:sp>
        <p:nvSpPr>
          <p:cNvPr id="19488" name="Rectangle 32"/>
          <p:cNvSpPr>
            <a:spLocks noChangeArrowheads="1"/>
          </p:cNvSpPr>
          <p:nvPr/>
        </p:nvSpPr>
        <p:spPr bwMode="auto">
          <a:xfrm>
            <a:off x="4963392" y="2948990"/>
            <a:ext cx="1143000" cy="685800"/>
          </a:xfrm>
          <a:prstGeom prst="rect">
            <a:avLst/>
          </a:prstGeom>
          <a:solidFill>
            <a:srgbClr val="C0C0C0"/>
          </a:solidFill>
          <a:ln w="9525">
            <a:solidFill>
              <a:schemeClr val="tx1"/>
            </a:solidFill>
            <a:miter lim="800000"/>
            <a:headEnd/>
            <a:tailEnd/>
          </a:ln>
          <a:effectLst>
            <a:outerShdw blurRad="114300" dist="50800" dir="5400000" sx="99000" sy="99000" algn="ctr" rotWithShape="0">
              <a:srgbClr val="000000">
                <a:alpha val="43137"/>
              </a:srgbClr>
            </a:outerShdw>
          </a:effectLst>
        </p:spPr>
        <p:txBody>
          <a:bodyPr wrap="none" anchor="ctr"/>
          <a:lstStyle/>
          <a:p>
            <a:pPr>
              <a:defRPr/>
            </a:pPr>
            <a:endParaRPr lang="en-US" sz="1600" dirty="0"/>
          </a:p>
          <a:p>
            <a:pPr>
              <a:defRPr/>
            </a:pPr>
            <a:r>
              <a:rPr lang="en-US" sz="1600" dirty="0"/>
              <a:t>TE Cooler</a:t>
            </a:r>
          </a:p>
          <a:p>
            <a:pPr>
              <a:defRPr/>
            </a:pPr>
            <a:r>
              <a:rPr lang="en-US" sz="1600" dirty="0"/>
              <a:t>Controller</a:t>
            </a:r>
          </a:p>
          <a:p>
            <a:pPr>
              <a:defRPr/>
            </a:pPr>
            <a:endParaRPr lang="en-US" sz="1600" dirty="0"/>
          </a:p>
        </p:txBody>
      </p:sp>
      <p:sp>
        <p:nvSpPr>
          <p:cNvPr id="20496" name="Line 35"/>
          <p:cNvSpPr>
            <a:spLocks noChangeShapeType="1"/>
          </p:cNvSpPr>
          <p:nvPr/>
        </p:nvSpPr>
        <p:spPr bwMode="auto">
          <a:xfrm>
            <a:off x="2677392" y="2399715"/>
            <a:ext cx="914400" cy="0"/>
          </a:xfrm>
          <a:prstGeom prst="line">
            <a:avLst/>
          </a:prstGeom>
          <a:noFill/>
          <a:ln w="28575">
            <a:solidFill>
              <a:srgbClr val="FFFF00"/>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20497" name="Line 36"/>
          <p:cNvSpPr>
            <a:spLocks noChangeShapeType="1"/>
          </p:cNvSpPr>
          <p:nvPr/>
        </p:nvSpPr>
        <p:spPr bwMode="auto">
          <a:xfrm>
            <a:off x="4187105" y="2399715"/>
            <a:ext cx="365125" cy="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8" name="Line 37"/>
          <p:cNvSpPr>
            <a:spLocks noChangeShapeType="1"/>
          </p:cNvSpPr>
          <p:nvPr/>
        </p:nvSpPr>
        <p:spPr bwMode="auto">
          <a:xfrm>
            <a:off x="5145955" y="2399715"/>
            <a:ext cx="366712" cy="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9" name="Line 38"/>
          <p:cNvSpPr>
            <a:spLocks noChangeShapeType="1"/>
          </p:cNvSpPr>
          <p:nvPr/>
        </p:nvSpPr>
        <p:spPr bwMode="auto">
          <a:xfrm>
            <a:off x="5787305" y="2674353"/>
            <a:ext cx="0" cy="274637"/>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00" name="Text Box 39"/>
          <p:cNvSpPr txBox="1">
            <a:spLocks noChangeArrowheads="1"/>
          </p:cNvSpPr>
          <p:nvPr/>
        </p:nvSpPr>
        <p:spPr bwMode="auto">
          <a:xfrm>
            <a:off x="2723430" y="2125078"/>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algn="ctr" eaLnBrk="0" fontAlgn="base" hangingPunct="0">
              <a:spcBef>
                <a:spcPct val="0"/>
              </a:spcBef>
              <a:spcAft>
                <a:spcPct val="0"/>
              </a:spcAft>
              <a:defRPr>
                <a:solidFill>
                  <a:schemeClr val="tx1"/>
                </a:solidFill>
                <a:latin typeface="Comic Sans MS" pitchFamily="66" charset="0"/>
              </a:defRPr>
            </a:lvl6pPr>
            <a:lvl7pPr marL="2971800" indent="-228600" algn="ctr" eaLnBrk="0" fontAlgn="base" hangingPunct="0">
              <a:spcBef>
                <a:spcPct val="0"/>
              </a:spcBef>
              <a:spcAft>
                <a:spcPct val="0"/>
              </a:spcAft>
              <a:defRPr>
                <a:solidFill>
                  <a:schemeClr val="tx1"/>
                </a:solidFill>
                <a:latin typeface="Comic Sans MS" pitchFamily="66" charset="0"/>
              </a:defRPr>
            </a:lvl7pPr>
            <a:lvl8pPr marL="3429000" indent="-228600" algn="ctr" eaLnBrk="0" fontAlgn="base" hangingPunct="0">
              <a:spcBef>
                <a:spcPct val="0"/>
              </a:spcBef>
              <a:spcAft>
                <a:spcPct val="0"/>
              </a:spcAft>
              <a:defRPr>
                <a:solidFill>
                  <a:schemeClr val="tx1"/>
                </a:solidFill>
                <a:latin typeface="Comic Sans MS" pitchFamily="66" charset="0"/>
              </a:defRPr>
            </a:lvl8pPr>
            <a:lvl9pPr marL="3886200" indent="-228600" algn="ctr" eaLnBrk="0" fontAlgn="base" hangingPunct="0">
              <a:spcBef>
                <a:spcPct val="0"/>
              </a:spcBef>
              <a:spcAft>
                <a:spcPct val="0"/>
              </a:spcAft>
              <a:defRPr>
                <a:solidFill>
                  <a:schemeClr val="tx1"/>
                </a:solidFill>
                <a:latin typeface="Comic Sans MS" pitchFamily="66" charset="0"/>
              </a:defRPr>
            </a:lvl9pPr>
          </a:lstStyle>
          <a:p>
            <a:pPr eaLnBrk="1" hangingPunct="1"/>
            <a:r>
              <a:rPr lang="en-US" sz="1400">
                <a:latin typeface="Times New Roman" pitchFamily="18" charset="0"/>
              </a:rPr>
              <a:t>32</a:t>
            </a:r>
          </a:p>
        </p:txBody>
      </p:sp>
      <p:sp>
        <p:nvSpPr>
          <p:cNvPr id="20501" name="Line 40"/>
          <p:cNvSpPr>
            <a:spLocks noChangeShapeType="1"/>
          </p:cNvSpPr>
          <p:nvPr/>
        </p:nvSpPr>
        <p:spPr bwMode="auto">
          <a:xfrm>
            <a:off x="6106392" y="2399715"/>
            <a:ext cx="1782763" cy="0"/>
          </a:xfrm>
          <a:prstGeom prst="line">
            <a:avLst/>
          </a:prstGeom>
          <a:noFill/>
          <a:ln w="28575">
            <a:solidFill>
              <a:srgbClr val="FFFF00"/>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20502" name="Text Box 41"/>
          <p:cNvSpPr txBox="1">
            <a:spLocks noChangeArrowheads="1"/>
          </p:cNvSpPr>
          <p:nvPr/>
        </p:nvSpPr>
        <p:spPr bwMode="auto">
          <a:xfrm>
            <a:off x="7341467" y="1988553"/>
            <a:ext cx="5624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algn="ctr" eaLnBrk="0" fontAlgn="base" hangingPunct="0">
              <a:spcBef>
                <a:spcPct val="0"/>
              </a:spcBef>
              <a:spcAft>
                <a:spcPct val="0"/>
              </a:spcAft>
              <a:defRPr>
                <a:solidFill>
                  <a:schemeClr val="tx1"/>
                </a:solidFill>
                <a:latin typeface="Comic Sans MS" pitchFamily="66" charset="0"/>
              </a:defRPr>
            </a:lvl6pPr>
            <a:lvl7pPr marL="2971800" indent="-228600" algn="ctr" eaLnBrk="0" fontAlgn="base" hangingPunct="0">
              <a:spcBef>
                <a:spcPct val="0"/>
              </a:spcBef>
              <a:spcAft>
                <a:spcPct val="0"/>
              </a:spcAft>
              <a:defRPr>
                <a:solidFill>
                  <a:schemeClr val="tx1"/>
                </a:solidFill>
                <a:latin typeface="Comic Sans MS" pitchFamily="66" charset="0"/>
              </a:defRPr>
            </a:lvl7pPr>
            <a:lvl8pPr marL="3429000" indent="-228600" algn="ctr" eaLnBrk="0" fontAlgn="base" hangingPunct="0">
              <a:spcBef>
                <a:spcPct val="0"/>
              </a:spcBef>
              <a:spcAft>
                <a:spcPct val="0"/>
              </a:spcAft>
              <a:defRPr>
                <a:solidFill>
                  <a:schemeClr val="tx1"/>
                </a:solidFill>
                <a:latin typeface="Comic Sans MS" pitchFamily="66" charset="0"/>
              </a:defRPr>
            </a:lvl8pPr>
            <a:lvl9pPr marL="3886200" indent="-228600" algn="ctr" eaLnBrk="0" fontAlgn="base" hangingPunct="0">
              <a:spcBef>
                <a:spcPct val="0"/>
              </a:spcBef>
              <a:spcAft>
                <a:spcPct val="0"/>
              </a:spcAft>
              <a:defRPr>
                <a:solidFill>
                  <a:schemeClr val="tx1"/>
                </a:solidFill>
                <a:latin typeface="Comic Sans MS" pitchFamily="66" charset="0"/>
              </a:defRPr>
            </a:lvl9pPr>
          </a:lstStyle>
          <a:p>
            <a:pPr eaLnBrk="1" hangingPunct="1"/>
            <a:r>
              <a:rPr lang="en-US" sz="1600" dirty="0">
                <a:solidFill>
                  <a:schemeClr val="bg1"/>
                </a:solidFill>
                <a:latin typeface="+mn-lt"/>
              </a:rPr>
              <a:t>DAQ</a:t>
            </a:r>
          </a:p>
        </p:txBody>
      </p:sp>
      <p:sp>
        <p:nvSpPr>
          <p:cNvPr id="24" name="Rounded Rectangular Callout 23"/>
          <p:cNvSpPr/>
          <p:nvPr/>
        </p:nvSpPr>
        <p:spPr>
          <a:xfrm>
            <a:off x="3990109" y="862438"/>
            <a:ext cx="2089296" cy="800676"/>
          </a:xfrm>
          <a:prstGeom prst="wedgeRoundRectCallout">
            <a:avLst>
              <a:gd name="adj1" fmla="val -8133"/>
              <a:gd name="adj2" fmla="val 104534"/>
              <a:gd name="adj3" fmla="val 16667"/>
            </a:avLst>
          </a:prstGeom>
          <a:solidFill>
            <a:srgbClr val="92D050"/>
          </a:solidFill>
          <a:ln w="3175">
            <a:solidFill>
              <a:srgbClr val="92D050"/>
            </a:solidFill>
          </a:ln>
          <a:effectLst>
            <a:outerShdw blurRad="228600" dist="50800" dir="1200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Digitize</a:t>
            </a:r>
          </a:p>
          <a:p>
            <a:pPr algn="ctr">
              <a:defRPr/>
            </a:pPr>
            <a:r>
              <a:rPr lang="en-US" sz="1400" dirty="0">
                <a:solidFill>
                  <a:schemeClr val="tx1"/>
                </a:solidFill>
              </a:rPr>
              <a:t>12 bits, 2 MSPS per </a:t>
            </a:r>
            <a:r>
              <a:rPr lang="en-US" sz="1400" dirty="0" smtClean="0">
                <a:solidFill>
                  <a:schemeClr val="tx1"/>
                </a:solidFill>
              </a:rPr>
              <a:t>channel</a:t>
            </a:r>
          </a:p>
          <a:p>
            <a:pPr algn="ctr">
              <a:defRPr/>
            </a:pPr>
            <a:r>
              <a:rPr lang="en-US" sz="1400" dirty="0" smtClean="0">
                <a:solidFill>
                  <a:schemeClr val="tx1"/>
                </a:solidFill>
              </a:rPr>
              <a:t>1:FD, 4:ND</a:t>
            </a:r>
            <a:endParaRPr lang="en-US" sz="1400" dirty="0">
              <a:solidFill>
                <a:schemeClr val="tx1"/>
              </a:solidFill>
            </a:endParaRPr>
          </a:p>
        </p:txBody>
      </p:sp>
      <p:sp>
        <p:nvSpPr>
          <p:cNvPr id="32" name="Rounded Rectangular Callout 31"/>
          <p:cNvSpPr/>
          <p:nvPr/>
        </p:nvSpPr>
        <p:spPr>
          <a:xfrm>
            <a:off x="6997773" y="3237121"/>
            <a:ext cx="1382712" cy="650875"/>
          </a:xfrm>
          <a:prstGeom prst="wedgeRoundRectCallout">
            <a:avLst>
              <a:gd name="adj1" fmla="val -109889"/>
              <a:gd name="adj2" fmla="val -40744"/>
              <a:gd name="adj3" fmla="val 16667"/>
            </a:avLst>
          </a:prstGeom>
          <a:solidFill>
            <a:srgbClr val="92D050"/>
          </a:solidFill>
          <a:ln w="3175">
            <a:solidFill>
              <a:srgbClr val="92D050"/>
            </a:solidFill>
          </a:ln>
          <a:effectLst>
            <a:outerShdw blurRad="228600" dist="50800" dir="1200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smtClean="0">
                <a:solidFill>
                  <a:schemeClr val="tx1"/>
                </a:solidFill>
              </a:rPr>
              <a:t>Controls cooling of APD (-15C)</a:t>
            </a:r>
            <a:endParaRPr lang="en-US" sz="1400" dirty="0">
              <a:solidFill>
                <a:schemeClr val="tx1"/>
              </a:solidFill>
            </a:endParaRPr>
          </a:p>
        </p:txBody>
      </p:sp>
      <p:sp>
        <p:nvSpPr>
          <p:cNvPr id="25" name="Rectangle 30"/>
          <p:cNvSpPr>
            <a:spLocks noChangeArrowheads="1"/>
          </p:cNvSpPr>
          <p:nvPr/>
        </p:nvSpPr>
        <p:spPr bwMode="auto">
          <a:xfrm>
            <a:off x="3582267" y="2775954"/>
            <a:ext cx="593725" cy="549275"/>
          </a:xfrm>
          <a:prstGeom prst="rect">
            <a:avLst/>
          </a:prstGeom>
          <a:solidFill>
            <a:srgbClr val="C0C0C0"/>
          </a:solidFill>
          <a:ln w="9525">
            <a:solidFill>
              <a:schemeClr val="tx1"/>
            </a:solidFill>
            <a:miter lim="800000"/>
            <a:headEnd/>
            <a:tailEnd/>
          </a:ln>
          <a:effectLst>
            <a:outerShdw blurRad="114300" dist="50800" dir="5400000" sx="99000" sy="99000" algn="ctr" rotWithShape="0">
              <a:srgbClr val="000000">
                <a:alpha val="43137"/>
              </a:srgbClr>
            </a:outerShdw>
          </a:effectLst>
        </p:spPr>
        <p:txBody>
          <a:bodyPr wrap="none" anchor="ctr"/>
          <a:lstStyle/>
          <a:p>
            <a:pPr algn="ctr">
              <a:defRPr/>
            </a:pPr>
            <a:r>
              <a:rPr lang="en-US" sz="1600" dirty="0"/>
              <a:t>HV</a:t>
            </a:r>
          </a:p>
          <a:p>
            <a:pPr algn="ctr">
              <a:defRPr/>
            </a:pPr>
            <a:r>
              <a:rPr lang="en-US" sz="1600" dirty="0" err="1"/>
              <a:t>Reg</a:t>
            </a:r>
            <a:endParaRPr lang="en-US" sz="1600" dirty="0"/>
          </a:p>
        </p:txBody>
      </p:sp>
      <p:sp>
        <p:nvSpPr>
          <p:cNvPr id="20511" name="Line 34"/>
          <p:cNvSpPr>
            <a:spLocks noChangeShapeType="1"/>
          </p:cNvSpPr>
          <p:nvPr/>
        </p:nvSpPr>
        <p:spPr bwMode="auto">
          <a:xfrm flipH="1" flipV="1">
            <a:off x="2673012" y="2622753"/>
            <a:ext cx="870835" cy="460892"/>
          </a:xfrm>
          <a:prstGeom prst="line">
            <a:avLst/>
          </a:prstGeom>
          <a:noFill/>
          <a:ln w="28575">
            <a:solidFill>
              <a:srgbClr val="FFFF00"/>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31" name="Rounded Rectangular Callout 30"/>
          <p:cNvSpPr/>
          <p:nvPr/>
        </p:nvSpPr>
        <p:spPr bwMode="auto">
          <a:xfrm>
            <a:off x="1242292" y="3324074"/>
            <a:ext cx="1381125" cy="650875"/>
          </a:xfrm>
          <a:prstGeom prst="wedgeRoundRectCallout">
            <a:avLst>
              <a:gd name="adj1" fmla="val 118670"/>
              <a:gd name="adj2" fmla="val -63803"/>
              <a:gd name="adj3" fmla="val 16667"/>
            </a:avLst>
          </a:prstGeom>
          <a:solidFill>
            <a:srgbClr val="92D050"/>
          </a:solidFill>
          <a:ln w="3175">
            <a:solidFill>
              <a:srgbClr val="92D050"/>
            </a:solidFill>
          </a:ln>
          <a:effectLst>
            <a:outerShdw blurRad="228600" dist="50800" dir="1200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Shunt HV </a:t>
            </a:r>
            <a:r>
              <a:rPr lang="en-US" sz="1400" dirty="0" smtClean="0">
                <a:solidFill>
                  <a:schemeClr val="tx1"/>
                </a:solidFill>
              </a:rPr>
              <a:t>regulator</a:t>
            </a:r>
            <a:endParaRPr lang="en-US" sz="1400" dirty="0">
              <a:solidFill>
                <a:schemeClr val="tx1"/>
              </a:solidFill>
            </a:endParaRPr>
          </a:p>
        </p:txBody>
      </p:sp>
      <p:sp>
        <p:nvSpPr>
          <p:cNvPr id="33" name="Rounded Rectangular Callout 32"/>
          <p:cNvSpPr/>
          <p:nvPr/>
        </p:nvSpPr>
        <p:spPr bwMode="auto">
          <a:xfrm>
            <a:off x="176645" y="862439"/>
            <a:ext cx="3223214" cy="893625"/>
          </a:xfrm>
          <a:prstGeom prst="wedgeRoundRectCallout">
            <a:avLst>
              <a:gd name="adj1" fmla="val 58216"/>
              <a:gd name="adj2" fmla="val 91110"/>
              <a:gd name="adj3" fmla="val 16667"/>
            </a:avLst>
          </a:prstGeom>
          <a:solidFill>
            <a:srgbClr val="92D050"/>
          </a:solidFill>
          <a:ln w="3175">
            <a:solidFill>
              <a:srgbClr val="92D050"/>
            </a:solidFill>
          </a:ln>
          <a:effectLst>
            <a:outerShdw blurRad="228600" dist="50800" dir="1200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smtClean="0">
                <a:solidFill>
                  <a:schemeClr val="tx1"/>
                </a:solidFill>
              </a:rPr>
              <a:t>Analog front end:  10 mV/</a:t>
            </a:r>
            <a:r>
              <a:rPr lang="en-US" sz="1400" dirty="0" err="1" smtClean="0">
                <a:solidFill>
                  <a:schemeClr val="tx1"/>
                </a:solidFill>
              </a:rPr>
              <a:t>fC</a:t>
            </a:r>
            <a:endParaRPr lang="en-US" sz="1400" dirty="0" smtClean="0">
              <a:solidFill>
                <a:schemeClr val="tx1"/>
              </a:solidFill>
            </a:endParaRPr>
          </a:p>
          <a:p>
            <a:pPr algn="ctr">
              <a:defRPr/>
            </a:pPr>
            <a:r>
              <a:rPr lang="en-US" sz="1400" dirty="0" smtClean="0">
                <a:solidFill>
                  <a:schemeClr val="tx1"/>
                </a:solidFill>
              </a:rPr>
              <a:t>DC coupled, 32-channel</a:t>
            </a:r>
          </a:p>
          <a:p>
            <a:pPr algn="ctr">
              <a:defRPr/>
            </a:pPr>
            <a:r>
              <a:rPr lang="en-US" sz="1400" dirty="0" smtClean="0">
                <a:solidFill>
                  <a:schemeClr val="tx1"/>
                </a:solidFill>
              </a:rPr>
              <a:t>2,4,8 : 1 multiplexing</a:t>
            </a:r>
          </a:p>
          <a:p>
            <a:pPr algn="ctr">
              <a:defRPr/>
            </a:pPr>
            <a:r>
              <a:rPr lang="en-US" sz="1400" dirty="0" smtClean="0">
                <a:solidFill>
                  <a:schemeClr val="tx1"/>
                </a:solidFill>
              </a:rPr>
              <a:t>16 MHz:  125 – 500 ns sampling</a:t>
            </a:r>
            <a:endParaRPr lang="en-US" sz="1400" dirty="0">
              <a:solidFill>
                <a:schemeClr val="tx1"/>
              </a:solidFill>
            </a:endParaRPr>
          </a:p>
        </p:txBody>
      </p:sp>
      <p:sp>
        <p:nvSpPr>
          <p:cNvPr id="35" name="Rounded Rectangular Callout 34"/>
          <p:cNvSpPr/>
          <p:nvPr/>
        </p:nvSpPr>
        <p:spPr>
          <a:xfrm>
            <a:off x="6501680" y="862438"/>
            <a:ext cx="2185121" cy="800676"/>
          </a:xfrm>
          <a:prstGeom prst="wedgeRoundRectCallout">
            <a:avLst>
              <a:gd name="adj1" fmla="val -71749"/>
              <a:gd name="adj2" fmla="val 108354"/>
              <a:gd name="adj3" fmla="val 16667"/>
            </a:avLst>
          </a:prstGeom>
          <a:solidFill>
            <a:srgbClr val="92D050"/>
          </a:solidFill>
          <a:ln w="3175">
            <a:solidFill>
              <a:srgbClr val="92D050"/>
            </a:solidFill>
          </a:ln>
          <a:effectLst>
            <a:outerShdw blurRad="228600" dist="50800" dir="1200000" algn="ctr" rotWithShape="0">
              <a:srgbClr val="00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Data &amp; timestamp extraction</a:t>
            </a:r>
          </a:p>
          <a:p>
            <a:pPr algn="ctr">
              <a:defRPr/>
            </a:pPr>
            <a:r>
              <a:rPr lang="en-US" sz="1400" dirty="0">
                <a:solidFill>
                  <a:schemeClr val="tx1"/>
                </a:solidFill>
              </a:rPr>
              <a:t>Data packets to DCMs</a:t>
            </a:r>
          </a:p>
          <a:p>
            <a:pPr algn="ctr">
              <a:defRPr/>
            </a:pPr>
            <a:r>
              <a:rPr lang="en-US" sz="1400" dirty="0" smtClean="0">
                <a:solidFill>
                  <a:schemeClr val="tx1"/>
                </a:solidFill>
              </a:rPr>
              <a:t>Slow-Control I/O</a:t>
            </a:r>
            <a:endParaRPr lang="en-US" sz="1400" dirty="0">
              <a:solidFill>
                <a:schemeClr val="tx1"/>
              </a:solidFill>
            </a:endParaRPr>
          </a:p>
        </p:txBody>
      </p:sp>
      <p:sp>
        <p:nvSpPr>
          <p:cNvPr id="3" name="Date Placeholder 2"/>
          <p:cNvSpPr>
            <a:spLocks noGrp="1"/>
          </p:cNvSpPr>
          <p:nvPr>
            <p:ph type="dt" sz="half" idx="10"/>
          </p:nvPr>
        </p:nvSpPr>
        <p:spPr/>
        <p:txBody>
          <a:bodyPr/>
          <a:lstStyle/>
          <a:p>
            <a:r>
              <a:rPr lang="en-US" smtClean="0"/>
              <a:t>Craig Dukes / Virginia</a:t>
            </a:r>
            <a:endParaRPr lang="en-US" dirty="0"/>
          </a:p>
        </p:txBody>
      </p:sp>
      <p:sp>
        <p:nvSpPr>
          <p:cNvPr id="4" name="Footer Placeholder 3"/>
          <p:cNvSpPr>
            <a:spLocks noGrp="1"/>
          </p:cNvSpPr>
          <p:nvPr>
            <p:ph type="ftr" sz="quarter" idx="11"/>
          </p:nvPr>
        </p:nvSpPr>
        <p:spPr/>
        <p:txBody>
          <a:bodyPr/>
          <a:lstStyle/>
          <a:p>
            <a:r>
              <a:rPr lang="en-US" smtClean="0"/>
              <a:t>BCVSPIN:  Neutrino Physics at Fermilab</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43</a:t>
            </a:fld>
            <a:endParaRPr lang="en-US" dirty="0"/>
          </a:p>
        </p:txBody>
      </p:sp>
      <p:sp>
        <p:nvSpPr>
          <p:cNvPr id="20495" name="Line 34"/>
          <p:cNvSpPr>
            <a:spLocks noChangeShapeType="1"/>
          </p:cNvSpPr>
          <p:nvPr/>
        </p:nvSpPr>
        <p:spPr bwMode="auto">
          <a:xfrm flipH="1" flipV="1">
            <a:off x="2123355" y="2968040"/>
            <a:ext cx="692150" cy="538163"/>
          </a:xfrm>
          <a:prstGeom prst="line">
            <a:avLst/>
          </a:prstGeom>
          <a:noFill/>
          <a:ln w="28575">
            <a:solidFill>
              <a:srgbClr val="FFFF00"/>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20494" name="Line 33"/>
          <p:cNvSpPr>
            <a:spLocks noChangeShapeType="1"/>
          </p:cNvSpPr>
          <p:nvPr/>
        </p:nvSpPr>
        <p:spPr bwMode="auto">
          <a:xfrm flipH="1" flipV="1">
            <a:off x="2815505" y="3506203"/>
            <a:ext cx="2135187" cy="0"/>
          </a:xfrm>
          <a:prstGeom prst="line">
            <a:avLst/>
          </a:prstGeom>
          <a:noFill/>
          <a:ln w="28575">
            <a:solidFill>
              <a:srgbClr val="FFFF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36" name="Picture 19" descr="feb_w_apd_tecc_pho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3662" y="4232698"/>
            <a:ext cx="563255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8"/>
          <p:cNvSpPr txBox="1">
            <a:spLocks noChangeArrowheads="1"/>
          </p:cNvSpPr>
          <p:nvPr/>
        </p:nvSpPr>
        <p:spPr bwMode="auto">
          <a:xfrm>
            <a:off x="4231177" y="5120076"/>
            <a:ext cx="780439"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algn="ctr" eaLnBrk="0" fontAlgn="base" hangingPunct="0">
              <a:spcBef>
                <a:spcPct val="0"/>
              </a:spcBef>
              <a:spcAft>
                <a:spcPct val="0"/>
              </a:spcAft>
              <a:defRPr>
                <a:solidFill>
                  <a:schemeClr val="tx1"/>
                </a:solidFill>
                <a:latin typeface="Comic Sans MS" pitchFamily="66" charset="0"/>
              </a:defRPr>
            </a:lvl6pPr>
            <a:lvl7pPr marL="2971800" indent="-228600" algn="ctr" eaLnBrk="0" fontAlgn="base" hangingPunct="0">
              <a:spcBef>
                <a:spcPct val="0"/>
              </a:spcBef>
              <a:spcAft>
                <a:spcPct val="0"/>
              </a:spcAft>
              <a:defRPr>
                <a:solidFill>
                  <a:schemeClr val="tx1"/>
                </a:solidFill>
                <a:latin typeface="Comic Sans MS" pitchFamily="66" charset="0"/>
              </a:defRPr>
            </a:lvl7pPr>
            <a:lvl8pPr marL="3429000" indent="-228600" algn="ctr" eaLnBrk="0" fontAlgn="base" hangingPunct="0">
              <a:spcBef>
                <a:spcPct val="0"/>
              </a:spcBef>
              <a:spcAft>
                <a:spcPct val="0"/>
              </a:spcAft>
              <a:defRPr>
                <a:solidFill>
                  <a:schemeClr val="tx1"/>
                </a:solidFill>
                <a:latin typeface="Comic Sans MS" pitchFamily="66" charset="0"/>
              </a:defRPr>
            </a:lvl8pPr>
            <a:lvl9pPr marL="3886200" indent="-228600" algn="ctr" eaLnBrk="0" fontAlgn="base" hangingPunct="0">
              <a:spcBef>
                <a:spcPct val="0"/>
              </a:spcBef>
              <a:spcAft>
                <a:spcPct val="0"/>
              </a:spcAft>
              <a:defRPr>
                <a:solidFill>
                  <a:schemeClr val="tx1"/>
                </a:solidFill>
                <a:latin typeface="Comic Sans MS" pitchFamily="66" charset="0"/>
              </a:defRPr>
            </a:lvl9pPr>
          </a:lstStyle>
          <a:p>
            <a:pPr eaLnBrk="1" hangingPunct="1">
              <a:spcBef>
                <a:spcPct val="50000"/>
              </a:spcBef>
            </a:pPr>
            <a:r>
              <a:rPr lang="en-US" dirty="0">
                <a:solidFill>
                  <a:srgbClr val="CCFF33"/>
                </a:solidFill>
                <a:latin typeface="+mn-lt"/>
              </a:rPr>
              <a:t>ASIC</a:t>
            </a:r>
          </a:p>
        </p:txBody>
      </p:sp>
      <p:sp>
        <p:nvSpPr>
          <p:cNvPr id="38" name="Text Box 9"/>
          <p:cNvSpPr txBox="1">
            <a:spLocks noChangeArrowheads="1"/>
          </p:cNvSpPr>
          <p:nvPr/>
        </p:nvSpPr>
        <p:spPr bwMode="auto">
          <a:xfrm>
            <a:off x="4707876" y="5074517"/>
            <a:ext cx="705152"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algn="ctr" eaLnBrk="0" fontAlgn="base" hangingPunct="0">
              <a:spcBef>
                <a:spcPct val="0"/>
              </a:spcBef>
              <a:spcAft>
                <a:spcPct val="0"/>
              </a:spcAft>
              <a:defRPr>
                <a:solidFill>
                  <a:schemeClr val="tx1"/>
                </a:solidFill>
                <a:latin typeface="Comic Sans MS" pitchFamily="66" charset="0"/>
              </a:defRPr>
            </a:lvl6pPr>
            <a:lvl7pPr marL="2971800" indent="-228600" algn="ctr" eaLnBrk="0" fontAlgn="base" hangingPunct="0">
              <a:spcBef>
                <a:spcPct val="0"/>
              </a:spcBef>
              <a:spcAft>
                <a:spcPct val="0"/>
              </a:spcAft>
              <a:defRPr>
                <a:solidFill>
                  <a:schemeClr val="tx1"/>
                </a:solidFill>
                <a:latin typeface="Comic Sans MS" pitchFamily="66" charset="0"/>
              </a:defRPr>
            </a:lvl7pPr>
            <a:lvl8pPr marL="3429000" indent="-228600" algn="ctr" eaLnBrk="0" fontAlgn="base" hangingPunct="0">
              <a:spcBef>
                <a:spcPct val="0"/>
              </a:spcBef>
              <a:spcAft>
                <a:spcPct val="0"/>
              </a:spcAft>
              <a:defRPr>
                <a:solidFill>
                  <a:schemeClr val="tx1"/>
                </a:solidFill>
                <a:latin typeface="Comic Sans MS" pitchFamily="66" charset="0"/>
              </a:defRPr>
            </a:lvl8pPr>
            <a:lvl9pPr marL="3886200" indent="-228600" algn="ctr"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pPr>
            <a:r>
              <a:rPr lang="en-US" dirty="0">
                <a:solidFill>
                  <a:srgbClr val="CCFF33"/>
                </a:solidFill>
                <a:latin typeface="+mn-lt"/>
              </a:rPr>
              <a:t>ADC</a:t>
            </a:r>
          </a:p>
        </p:txBody>
      </p:sp>
      <p:sp>
        <p:nvSpPr>
          <p:cNvPr id="39" name="Text Box 11"/>
          <p:cNvSpPr txBox="1">
            <a:spLocks noChangeArrowheads="1"/>
          </p:cNvSpPr>
          <p:nvPr/>
        </p:nvSpPr>
        <p:spPr bwMode="auto">
          <a:xfrm>
            <a:off x="5082116" y="5057509"/>
            <a:ext cx="91440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algn="ctr" eaLnBrk="0" fontAlgn="base" hangingPunct="0">
              <a:spcBef>
                <a:spcPct val="0"/>
              </a:spcBef>
              <a:spcAft>
                <a:spcPct val="0"/>
              </a:spcAft>
              <a:defRPr>
                <a:solidFill>
                  <a:schemeClr val="tx1"/>
                </a:solidFill>
                <a:latin typeface="Comic Sans MS" pitchFamily="66" charset="0"/>
              </a:defRPr>
            </a:lvl6pPr>
            <a:lvl7pPr marL="2971800" indent="-228600" algn="ctr" eaLnBrk="0" fontAlgn="base" hangingPunct="0">
              <a:spcBef>
                <a:spcPct val="0"/>
              </a:spcBef>
              <a:spcAft>
                <a:spcPct val="0"/>
              </a:spcAft>
              <a:defRPr>
                <a:solidFill>
                  <a:schemeClr val="tx1"/>
                </a:solidFill>
                <a:latin typeface="Comic Sans MS" pitchFamily="66" charset="0"/>
              </a:defRPr>
            </a:lvl7pPr>
            <a:lvl8pPr marL="3429000" indent="-228600" algn="ctr" eaLnBrk="0" fontAlgn="base" hangingPunct="0">
              <a:spcBef>
                <a:spcPct val="0"/>
              </a:spcBef>
              <a:spcAft>
                <a:spcPct val="0"/>
              </a:spcAft>
              <a:defRPr>
                <a:solidFill>
                  <a:schemeClr val="tx1"/>
                </a:solidFill>
                <a:latin typeface="Comic Sans MS" pitchFamily="66" charset="0"/>
              </a:defRPr>
            </a:lvl8pPr>
            <a:lvl9pPr marL="3886200" indent="-228600" algn="ctr"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pPr>
            <a:r>
              <a:rPr lang="en-US" dirty="0">
                <a:solidFill>
                  <a:srgbClr val="FFFF00"/>
                </a:solidFill>
                <a:latin typeface="+mn-lt"/>
              </a:rPr>
              <a:t>FPGA</a:t>
            </a:r>
          </a:p>
        </p:txBody>
      </p:sp>
      <p:sp>
        <p:nvSpPr>
          <p:cNvPr id="41" name="TextBox 40"/>
          <p:cNvSpPr txBox="1"/>
          <p:nvPr/>
        </p:nvSpPr>
        <p:spPr>
          <a:xfrm>
            <a:off x="3078921" y="4907008"/>
            <a:ext cx="615462" cy="369332"/>
          </a:xfrm>
          <a:prstGeom prst="rect">
            <a:avLst/>
          </a:prstGeom>
          <a:noFill/>
        </p:spPr>
        <p:txBody>
          <a:bodyPr wrap="square" rtlCol="0">
            <a:spAutoFit/>
          </a:bodyPr>
          <a:lstStyle/>
          <a:p>
            <a:r>
              <a:rPr lang="en-US" dirty="0" smtClean="0">
                <a:solidFill>
                  <a:srgbClr val="FFFF00"/>
                </a:solidFill>
              </a:rPr>
              <a:t>TEC</a:t>
            </a:r>
            <a:endParaRPr lang="en-US" dirty="0">
              <a:solidFill>
                <a:srgbClr val="FFFF00"/>
              </a:solidFill>
            </a:endParaRPr>
          </a:p>
        </p:txBody>
      </p:sp>
      <p:sp>
        <p:nvSpPr>
          <p:cNvPr id="42" name="TextBox 41"/>
          <p:cNvSpPr txBox="1"/>
          <p:nvPr/>
        </p:nvSpPr>
        <p:spPr>
          <a:xfrm>
            <a:off x="3440479" y="5683772"/>
            <a:ext cx="615462" cy="369332"/>
          </a:xfrm>
          <a:prstGeom prst="rect">
            <a:avLst/>
          </a:prstGeom>
          <a:noFill/>
        </p:spPr>
        <p:txBody>
          <a:bodyPr wrap="square" rtlCol="0">
            <a:spAutoFit/>
          </a:bodyPr>
          <a:lstStyle/>
          <a:p>
            <a:r>
              <a:rPr lang="en-US" dirty="0" smtClean="0">
                <a:solidFill>
                  <a:srgbClr val="FFFF00"/>
                </a:solidFill>
              </a:rPr>
              <a:t>APD</a:t>
            </a:r>
            <a:endParaRPr lang="en-US" dirty="0">
              <a:solidFill>
                <a:srgbClr val="FFFF00"/>
              </a:solidFill>
            </a:endParaRPr>
          </a:p>
        </p:txBody>
      </p:sp>
      <p:sp>
        <p:nvSpPr>
          <p:cNvPr id="43" name="TextBox 42"/>
          <p:cNvSpPr txBox="1"/>
          <p:nvPr/>
        </p:nvSpPr>
        <p:spPr>
          <a:xfrm>
            <a:off x="6431568" y="4786856"/>
            <a:ext cx="1166573" cy="646331"/>
          </a:xfrm>
          <a:prstGeom prst="rect">
            <a:avLst/>
          </a:prstGeom>
          <a:noFill/>
        </p:spPr>
        <p:txBody>
          <a:bodyPr wrap="square" rtlCol="0">
            <a:spAutoFit/>
          </a:bodyPr>
          <a:lstStyle/>
          <a:p>
            <a:r>
              <a:rPr lang="en-US" dirty="0" smtClean="0">
                <a:solidFill>
                  <a:srgbClr val="FFFF00"/>
                </a:solidFill>
              </a:rPr>
              <a:t>TEC</a:t>
            </a:r>
          </a:p>
          <a:p>
            <a:r>
              <a:rPr lang="en-US" dirty="0" smtClean="0">
                <a:solidFill>
                  <a:srgbClr val="FFFF00"/>
                </a:solidFill>
              </a:rPr>
              <a:t>Controller</a:t>
            </a:r>
            <a:endParaRPr lang="en-US"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60" name="Rectangle 4"/>
          <p:cNvSpPr>
            <a:spLocks noGrp="1" noChangeArrowheads="1"/>
          </p:cNvSpPr>
          <p:nvPr>
            <p:ph type="title"/>
          </p:nvPr>
        </p:nvSpPr>
        <p:spPr/>
        <p:txBody>
          <a:bodyPr/>
          <a:lstStyle/>
          <a:p>
            <a:r>
              <a:rPr lang="en-US"/>
              <a:t>NO</a:t>
            </a:r>
            <a:r>
              <a:rPr lang="en-US">
                <a:latin typeface="Symbol" pitchFamily="18" charset="2"/>
              </a:rPr>
              <a:t>n</a:t>
            </a:r>
            <a:r>
              <a:rPr lang="en-US"/>
              <a:t>A:  Data Acquisition System</a:t>
            </a:r>
          </a:p>
        </p:txBody>
      </p:sp>
      <p:sp>
        <p:nvSpPr>
          <p:cNvPr id="608272" name="Text Box 16"/>
          <p:cNvSpPr txBox="1">
            <a:spLocks noChangeArrowheads="1"/>
          </p:cNvSpPr>
          <p:nvPr/>
        </p:nvSpPr>
        <p:spPr bwMode="auto">
          <a:xfrm>
            <a:off x="92075" y="777875"/>
            <a:ext cx="3489325" cy="568771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6213" indent="-176213" algn="l">
              <a:defRPr>
                <a:solidFill>
                  <a:schemeClr val="tx1"/>
                </a:solidFill>
                <a:latin typeface="Arial" charset="0"/>
              </a:defRPr>
            </a:lvl1pPr>
            <a:lvl2pPr marL="571500" indent="-280988"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nSpc>
                <a:spcPct val="85000"/>
              </a:lnSpc>
              <a:spcBef>
                <a:spcPct val="40000"/>
              </a:spcBef>
              <a:buFontTx/>
              <a:buChar char="•"/>
            </a:pPr>
            <a:r>
              <a:rPr lang="en-US" dirty="0">
                <a:solidFill>
                  <a:schemeClr val="bg1"/>
                </a:solidFill>
                <a:latin typeface="+mn-lt"/>
              </a:rPr>
              <a:t>Font-end electronics run in continuous digitization mode</a:t>
            </a:r>
          </a:p>
          <a:p>
            <a:pPr>
              <a:lnSpc>
                <a:spcPct val="85000"/>
              </a:lnSpc>
              <a:spcBef>
                <a:spcPct val="40000"/>
              </a:spcBef>
              <a:buFontTx/>
              <a:buChar char="•"/>
            </a:pPr>
            <a:r>
              <a:rPr lang="en-US" dirty="0">
                <a:solidFill>
                  <a:schemeClr val="bg1"/>
                </a:solidFill>
                <a:latin typeface="+mn-lt"/>
              </a:rPr>
              <a:t>Data time-stamped at the FEB</a:t>
            </a:r>
          </a:p>
          <a:p>
            <a:pPr>
              <a:lnSpc>
                <a:spcPct val="85000"/>
              </a:lnSpc>
              <a:spcBef>
                <a:spcPct val="40000"/>
              </a:spcBef>
              <a:buFontTx/>
              <a:buChar char="•"/>
            </a:pPr>
            <a:r>
              <a:rPr lang="en-US" dirty="0">
                <a:solidFill>
                  <a:schemeClr val="bg1"/>
                </a:solidFill>
                <a:latin typeface="+mn-lt"/>
              </a:rPr>
              <a:t>Data Concentrator Module (DCM) takes serial data from up to 64 FEBs and combines and packages it to be sent to the Buffer Nodes</a:t>
            </a:r>
          </a:p>
          <a:p>
            <a:pPr>
              <a:lnSpc>
                <a:spcPct val="85000"/>
              </a:lnSpc>
              <a:spcBef>
                <a:spcPct val="40000"/>
              </a:spcBef>
              <a:buFontTx/>
              <a:buChar char="•"/>
            </a:pPr>
            <a:r>
              <a:rPr lang="en-US" dirty="0">
                <a:solidFill>
                  <a:schemeClr val="bg1"/>
                </a:solidFill>
                <a:latin typeface="+mn-lt"/>
              </a:rPr>
              <a:t>Off-the-shelf gigabit Ethernet network + switches used to build the events</a:t>
            </a:r>
          </a:p>
          <a:p>
            <a:pPr>
              <a:lnSpc>
                <a:spcPct val="85000"/>
              </a:lnSpc>
              <a:spcBef>
                <a:spcPct val="40000"/>
              </a:spcBef>
              <a:buFontTx/>
              <a:buChar char="•"/>
            </a:pPr>
            <a:r>
              <a:rPr lang="en-US" dirty="0">
                <a:solidFill>
                  <a:schemeClr val="bg1"/>
                </a:solidFill>
                <a:latin typeface="+mn-lt"/>
              </a:rPr>
              <a:t>Triggers:</a:t>
            </a:r>
          </a:p>
          <a:p>
            <a:pPr lvl="1">
              <a:lnSpc>
                <a:spcPct val="85000"/>
              </a:lnSpc>
              <a:spcBef>
                <a:spcPct val="40000"/>
              </a:spcBef>
              <a:buFontTx/>
              <a:buAutoNum type="arabicPeriod"/>
            </a:pPr>
            <a:r>
              <a:rPr lang="en-US" dirty="0">
                <a:solidFill>
                  <a:schemeClr val="bg1"/>
                </a:solidFill>
                <a:latin typeface="+mn-lt"/>
              </a:rPr>
              <a:t>Delayed beam spill from </a:t>
            </a:r>
            <a:r>
              <a:rPr lang="en-US" dirty="0" err="1">
                <a:solidFill>
                  <a:schemeClr val="bg1"/>
                </a:solidFill>
                <a:latin typeface="+mn-lt"/>
              </a:rPr>
              <a:t>Fermilab</a:t>
            </a:r>
            <a:endParaRPr lang="en-US" dirty="0">
              <a:solidFill>
                <a:schemeClr val="bg1"/>
              </a:solidFill>
              <a:latin typeface="+mn-lt"/>
            </a:endParaRPr>
          </a:p>
          <a:p>
            <a:pPr lvl="1">
              <a:lnSpc>
                <a:spcPct val="85000"/>
              </a:lnSpc>
              <a:spcBef>
                <a:spcPct val="40000"/>
              </a:spcBef>
              <a:buFontTx/>
              <a:buAutoNum type="arabicPeriod"/>
            </a:pPr>
            <a:r>
              <a:rPr lang="en-US" dirty="0" smtClean="0">
                <a:solidFill>
                  <a:schemeClr val="bg1"/>
                </a:solidFill>
                <a:latin typeface="+mn-lt"/>
              </a:rPr>
              <a:t>Software data-driven trigger for exotics</a:t>
            </a:r>
            <a:endParaRPr lang="en-US" dirty="0">
              <a:solidFill>
                <a:schemeClr val="bg1"/>
              </a:solidFill>
              <a:latin typeface="+mn-lt"/>
            </a:endParaRPr>
          </a:p>
          <a:p>
            <a:pPr>
              <a:lnSpc>
                <a:spcPct val="85000"/>
              </a:lnSpc>
              <a:spcBef>
                <a:spcPct val="40000"/>
              </a:spcBef>
              <a:buFontTx/>
              <a:buChar char="•"/>
            </a:pPr>
            <a:r>
              <a:rPr lang="en-US" dirty="0">
                <a:solidFill>
                  <a:schemeClr val="bg1"/>
                </a:solidFill>
                <a:latin typeface="+mn-lt"/>
              </a:rPr>
              <a:t>All hits in a 30</a:t>
            </a:r>
            <a:r>
              <a:rPr lang="en-US" dirty="0">
                <a:solidFill>
                  <a:schemeClr val="bg1"/>
                </a:solidFill>
                <a:latin typeface="Comic Sans MS" pitchFamily="66" charset="0"/>
              </a:rPr>
              <a:t> </a:t>
            </a:r>
            <a:r>
              <a:rPr lang="en-US" dirty="0" err="1">
                <a:solidFill>
                  <a:schemeClr val="bg1"/>
                </a:solidFill>
                <a:latin typeface="Symbol" pitchFamily="18" charset="2"/>
              </a:rPr>
              <a:t>m</a:t>
            </a:r>
            <a:r>
              <a:rPr lang="en-US" dirty="0" err="1">
                <a:solidFill>
                  <a:schemeClr val="bg1"/>
                </a:solidFill>
                <a:latin typeface="+mn-lt"/>
              </a:rPr>
              <a:t>s</a:t>
            </a:r>
            <a:r>
              <a:rPr lang="en-US" dirty="0">
                <a:solidFill>
                  <a:schemeClr val="bg1"/>
                </a:solidFill>
                <a:latin typeface="+mn-lt"/>
              </a:rPr>
              <a:t> window centered on the 10 </a:t>
            </a:r>
            <a:r>
              <a:rPr lang="en-US" dirty="0" err="1">
                <a:solidFill>
                  <a:schemeClr val="bg1"/>
                </a:solidFill>
                <a:latin typeface="Symbol" pitchFamily="18" charset="2"/>
              </a:rPr>
              <a:t>m</a:t>
            </a:r>
            <a:r>
              <a:rPr lang="en-US" dirty="0" err="1">
                <a:solidFill>
                  <a:schemeClr val="bg1"/>
                </a:solidFill>
                <a:latin typeface="+mn-lt"/>
              </a:rPr>
              <a:t>s</a:t>
            </a:r>
            <a:r>
              <a:rPr lang="en-US" dirty="0">
                <a:solidFill>
                  <a:schemeClr val="bg1"/>
                </a:solidFill>
                <a:latin typeface="+mn-lt"/>
              </a:rPr>
              <a:t> NUMI spill time stored</a:t>
            </a:r>
          </a:p>
          <a:p>
            <a:pPr>
              <a:lnSpc>
                <a:spcPct val="85000"/>
              </a:lnSpc>
              <a:spcBef>
                <a:spcPct val="40000"/>
              </a:spcBef>
              <a:buFontTx/>
              <a:buChar char="•"/>
            </a:pPr>
            <a:endParaRPr lang="en-US" dirty="0">
              <a:solidFill>
                <a:schemeClr val="bg1"/>
              </a:solidFill>
              <a:latin typeface="Comic Sans MS" pitchFamily="66" charset="0"/>
            </a:endParaRPr>
          </a:p>
        </p:txBody>
      </p:sp>
      <p:pic>
        <p:nvPicPr>
          <p:cNvPr id="608277" name="Picture 21" descr="readout_scheme"/>
          <p:cNvPicPr>
            <a:picLocks noChangeAspect="1" noChangeArrowheads="1"/>
          </p:cNvPicPr>
          <p:nvPr/>
        </p:nvPicPr>
        <p:blipFill>
          <a:blip r:embed="rId2" cstate="print">
            <a:extLst>
              <a:ext uri="{28A0092B-C50C-407E-A947-70E740481C1C}">
                <a14:useLocalDpi xmlns:a14="http://schemas.microsoft.com/office/drawing/2010/main" val="0"/>
              </a:ext>
            </a:extLst>
          </a:blip>
          <a:srcRect l="-1155" t="-1111" r="-1155" b="-1111"/>
          <a:stretch>
            <a:fillRect/>
          </a:stretch>
        </p:blipFill>
        <p:spPr bwMode="auto">
          <a:xfrm>
            <a:off x="3657600" y="868363"/>
            <a:ext cx="5394325" cy="5605462"/>
          </a:xfrm>
          <a:prstGeom prst="rect">
            <a:avLst/>
          </a:prstGeom>
          <a:solidFill>
            <a:schemeClr val="bg1"/>
          </a:solidFill>
        </p:spPr>
      </p:pic>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44</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8" name="Rectangle 6"/>
          <p:cNvSpPr>
            <a:spLocks noGrp="1" noChangeArrowheads="1"/>
          </p:cNvSpPr>
          <p:nvPr>
            <p:ph type="title"/>
          </p:nvPr>
        </p:nvSpPr>
        <p:spPr/>
        <p:txBody>
          <a:bodyPr/>
          <a:lstStyle/>
          <a:p>
            <a:r>
              <a:rPr lang="en-US"/>
              <a:t>NO</a:t>
            </a:r>
            <a:r>
              <a:rPr lang="en-US">
                <a:latin typeface="Symbol" pitchFamily="18" charset="2"/>
              </a:rPr>
              <a:t>n</a:t>
            </a:r>
            <a:r>
              <a:rPr lang="en-US"/>
              <a:t>A: Detector Fabrication</a:t>
            </a:r>
          </a:p>
        </p:txBody>
      </p:sp>
      <p:sp>
        <p:nvSpPr>
          <p:cNvPr id="540686" name="Text Box 14"/>
          <p:cNvSpPr txBox="1">
            <a:spLocks noChangeArrowheads="1"/>
          </p:cNvSpPr>
          <p:nvPr/>
        </p:nvSpPr>
        <p:spPr bwMode="auto">
          <a:xfrm>
            <a:off x="92075" y="833438"/>
            <a:ext cx="5759450" cy="17827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68275" indent="-168275"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85000"/>
              </a:lnSpc>
              <a:spcBef>
                <a:spcPct val="35000"/>
              </a:spcBef>
              <a:buFontTx/>
              <a:buChar char="•"/>
            </a:pPr>
            <a:r>
              <a:rPr lang="en-US" dirty="0">
                <a:solidFill>
                  <a:schemeClr val="bg1"/>
                </a:solidFill>
                <a:latin typeface="+mn-lt"/>
              </a:rPr>
              <a:t>Largest plastic structure ever built</a:t>
            </a:r>
          </a:p>
          <a:p>
            <a:pPr>
              <a:lnSpc>
                <a:spcPct val="85000"/>
              </a:lnSpc>
              <a:spcBef>
                <a:spcPct val="35000"/>
              </a:spcBef>
              <a:buFontTx/>
              <a:buChar char="•"/>
            </a:pPr>
            <a:r>
              <a:rPr lang="en-US" dirty="0">
                <a:solidFill>
                  <a:schemeClr val="bg1"/>
                </a:solidFill>
                <a:latin typeface="+mn-lt"/>
              </a:rPr>
              <a:t>Modules are glued to each other in </a:t>
            </a:r>
            <a:r>
              <a:rPr lang="en-US" dirty="0" smtClean="0">
                <a:solidFill>
                  <a:schemeClr val="bg1"/>
                </a:solidFill>
                <a:latin typeface="+mn-lt"/>
              </a:rPr>
              <a:t>32-plane </a:t>
            </a:r>
            <a:r>
              <a:rPr lang="en-US" dirty="0">
                <a:solidFill>
                  <a:schemeClr val="bg1"/>
                </a:solidFill>
                <a:latin typeface="+mn-lt"/>
              </a:rPr>
              <a:t>blocks:  30 total for </a:t>
            </a:r>
            <a:r>
              <a:rPr lang="en-US" dirty="0" smtClean="0">
                <a:solidFill>
                  <a:schemeClr val="bg1"/>
                </a:solidFill>
                <a:latin typeface="+mn-lt"/>
              </a:rPr>
              <a:t>15 </a:t>
            </a:r>
            <a:r>
              <a:rPr lang="en-US" dirty="0" err="1">
                <a:solidFill>
                  <a:schemeClr val="bg1"/>
                </a:solidFill>
                <a:latin typeface="+mn-lt"/>
              </a:rPr>
              <a:t>kT</a:t>
            </a:r>
            <a:r>
              <a:rPr lang="en-US" dirty="0">
                <a:solidFill>
                  <a:schemeClr val="bg1"/>
                </a:solidFill>
                <a:latin typeface="+mn-lt"/>
              </a:rPr>
              <a:t> detector</a:t>
            </a:r>
          </a:p>
          <a:p>
            <a:pPr>
              <a:lnSpc>
                <a:spcPct val="85000"/>
              </a:lnSpc>
              <a:spcBef>
                <a:spcPct val="35000"/>
              </a:spcBef>
              <a:buFontTx/>
              <a:buChar char="•"/>
            </a:pPr>
            <a:r>
              <a:rPr lang="en-US" dirty="0">
                <a:solidFill>
                  <a:schemeClr val="bg1"/>
                </a:solidFill>
                <a:latin typeface="+mn-lt"/>
              </a:rPr>
              <a:t>“Bookends” at either end</a:t>
            </a:r>
          </a:p>
          <a:p>
            <a:pPr>
              <a:lnSpc>
                <a:spcPct val="85000"/>
              </a:lnSpc>
              <a:spcBef>
                <a:spcPct val="35000"/>
              </a:spcBef>
              <a:buFontTx/>
              <a:buChar char="•"/>
            </a:pPr>
            <a:r>
              <a:rPr lang="en-US" dirty="0">
                <a:solidFill>
                  <a:schemeClr val="bg1"/>
                </a:solidFill>
                <a:latin typeface="+mn-lt"/>
              </a:rPr>
              <a:t>Huge amount of engineering done to assure it will stand:  estimate 20 years (without bookends).</a:t>
            </a:r>
          </a:p>
        </p:txBody>
      </p:sp>
      <p:pic>
        <p:nvPicPr>
          <p:cNvPr id="540689" name="Picture 17" descr="creep_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3" y="3154363"/>
            <a:ext cx="446087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40691" name="Picture 19" descr="fea_modu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125" y="3154363"/>
            <a:ext cx="3930650" cy="3198812"/>
          </a:xfrm>
          <a:prstGeom prst="rect">
            <a:avLst/>
          </a:prstGeom>
          <a:noFill/>
          <a:extLst>
            <a:ext uri="{909E8E84-426E-40DD-AFC4-6F175D3DCCD1}">
              <a14:hiddenFill xmlns:a14="http://schemas.microsoft.com/office/drawing/2010/main">
                <a:solidFill>
                  <a:srgbClr val="FFFFFF"/>
                </a:solidFill>
              </a14:hiddenFill>
            </a:ext>
          </a:extLst>
        </p:spPr>
      </p:pic>
      <p:pic>
        <p:nvPicPr>
          <p:cNvPr id="540692" name="Picture 20" descr="DSCN00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1525" y="777875"/>
            <a:ext cx="3043238"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694" name="Text Box 22"/>
          <p:cNvSpPr txBox="1">
            <a:spLocks noChangeArrowheads="1"/>
          </p:cNvSpPr>
          <p:nvPr/>
        </p:nvSpPr>
        <p:spPr bwMode="auto">
          <a:xfrm>
            <a:off x="914400" y="2789238"/>
            <a:ext cx="2925763"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solidFill>
                  <a:schemeClr val="bg1"/>
                </a:solidFill>
              </a:rPr>
              <a:t>Creep Curve</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45</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7"/>
          <p:cNvSpPr>
            <a:spLocks noGrp="1" noChangeArrowheads="1"/>
          </p:cNvSpPr>
          <p:nvPr>
            <p:ph type="title"/>
          </p:nvPr>
        </p:nvSpPr>
        <p:spPr/>
        <p:txBody>
          <a:bodyPr/>
          <a:lstStyle/>
          <a:p>
            <a:pPr eaLnBrk="1" hangingPunct="1"/>
            <a:r>
              <a:rPr lang="en-US" smtClean="0"/>
              <a:t>Block Fabrication at Ash River Site</a:t>
            </a:r>
          </a:p>
        </p:txBody>
      </p:sp>
      <p:pic>
        <p:nvPicPr>
          <p:cNvPr id="59400" name="Picture 11" descr="pivoter-NEAR-VERT-rear3Q"/>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979013" y="3570288"/>
            <a:ext cx="2778125" cy="2967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398" name="Picture 5" descr="Rollover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85800"/>
            <a:ext cx="36560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9" descr="ev-PIVOTER-HORIZ-oct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565525"/>
            <a:ext cx="52101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1" name="Text Box 12"/>
          <p:cNvSpPr txBox="1">
            <a:spLocks noChangeArrowheads="1"/>
          </p:cNvSpPr>
          <p:nvPr/>
        </p:nvSpPr>
        <p:spPr bwMode="auto">
          <a:xfrm>
            <a:off x="4206875" y="685800"/>
            <a:ext cx="4845050" cy="2292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1450" indent="-171450"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algn="ctr" eaLnBrk="0" fontAlgn="base" hangingPunct="0">
              <a:spcBef>
                <a:spcPct val="0"/>
              </a:spcBef>
              <a:spcAft>
                <a:spcPct val="0"/>
              </a:spcAft>
              <a:defRPr>
                <a:solidFill>
                  <a:schemeClr val="tx1"/>
                </a:solidFill>
                <a:latin typeface="Comic Sans MS" pitchFamily="66" charset="0"/>
              </a:defRPr>
            </a:lvl6pPr>
            <a:lvl7pPr marL="2971800" indent="-228600" algn="ctr" eaLnBrk="0" fontAlgn="base" hangingPunct="0">
              <a:spcBef>
                <a:spcPct val="0"/>
              </a:spcBef>
              <a:spcAft>
                <a:spcPct val="0"/>
              </a:spcAft>
              <a:defRPr>
                <a:solidFill>
                  <a:schemeClr val="tx1"/>
                </a:solidFill>
                <a:latin typeface="Comic Sans MS" pitchFamily="66" charset="0"/>
              </a:defRPr>
            </a:lvl7pPr>
            <a:lvl8pPr marL="3429000" indent="-228600" algn="ctr" eaLnBrk="0" fontAlgn="base" hangingPunct="0">
              <a:spcBef>
                <a:spcPct val="0"/>
              </a:spcBef>
              <a:spcAft>
                <a:spcPct val="0"/>
              </a:spcAft>
              <a:defRPr>
                <a:solidFill>
                  <a:schemeClr val="tx1"/>
                </a:solidFill>
                <a:latin typeface="Comic Sans MS" pitchFamily="66" charset="0"/>
              </a:defRPr>
            </a:lvl8pPr>
            <a:lvl9pPr marL="3886200" indent="-228600" algn="ctr" eaLnBrk="0" fontAlgn="base" hangingPunct="0">
              <a:spcBef>
                <a:spcPct val="0"/>
              </a:spcBef>
              <a:spcAft>
                <a:spcPct val="0"/>
              </a:spcAft>
              <a:defRPr>
                <a:solidFill>
                  <a:schemeClr val="tx1"/>
                </a:solidFill>
                <a:latin typeface="Comic Sans MS" pitchFamily="66" charset="0"/>
              </a:defRPr>
            </a:lvl9pPr>
          </a:lstStyle>
          <a:p>
            <a:pPr algn="l" eaLnBrk="1" hangingPunct="1">
              <a:spcBef>
                <a:spcPct val="50000"/>
              </a:spcBef>
              <a:buFontTx/>
              <a:buChar char="•"/>
            </a:pPr>
            <a:r>
              <a:rPr lang="en-US" dirty="0">
                <a:solidFill>
                  <a:schemeClr val="bg1"/>
                </a:solidFill>
                <a:latin typeface="+mn-lt"/>
              </a:rPr>
              <a:t>Modules shipped from Minnesota factory</a:t>
            </a:r>
          </a:p>
          <a:p>
            <a:pPr algn="l" eaLnBrk="1" hangingPunct="1">
              <a:spcBef>
                <a:spcPct val="50000"/>
              </a:spcBef>
              <a:buFontTx/>
              <a:buChar char="•"/>
            </a:pPr>
            <a:r>
              <a:rPr lang="en-US" dirty="0">
                <a:solidFill>
                  <a:schemeClr val="bg1"/>
                </a:solidFill>
                <a:latin typeface="+mn-lt"/>
              </a:rPr>
              <a:t>Glued together to form 12-module </a:t>
            </a:r>
            <a:r>
              <a:rPr lang="en-US" dirty="0" smtClean="0">
                <a:solidFill>
                  <a:schemeClr val="bg1"/>
                </a:solidFill>
                <a:latin typeface="+mn-lt"/>
              </a:rPr>
              <a:t>wide planes</a:t>
            </a:r>
            <a:endParaRPr lang="en-US" dirty="0">
              <a:solidFill>
                <a:schemeClr val="bg1"/>
              </a:solidFill>
              <a:latin typeface="+mn-lt"/>
            </a:endParaRPr>
          </a:p>
          <a:p>
            <a:pPr algn="l" eaLnBrk="1" hangingPunct="1">
              <a:spcBef>
                <a:spcPct val="50000"/>
              </a:spcBef>
              <a:buFontTx/>
              <a:buChar char="•"/>
            </a:pPr>
            <a:r>
              <a:rPr lang="en-US" dirty="0" smtClean="0">
                <a:solidFill>
                  <a:schemeClr val="bg1"/>
                </a:solidFill>
                <a:latin typeface="+mn-lt"/>
              </a:rPr>
              <a:t>32-planes </a:t>
            </a:r>
            <a:r>
              <a:rPr lang="en-US" dirty="0">
                <a:solidFill>
                  <a:schemeClr val="bg1"/>
                </a:solidFill>
                <a:latin typeface="+mn-lt"/>
              </a:rPr>
              <a:t>glued together to form blocks</a:t>
            </a:r>
          </a:p>
          <a:p>
            <a:pPr algn="l" eaLnBrk="1" hangingPunct="1">
              <a:spcBef>
                <a:spcPct val="50000"/>
              </a:spcBef>
              <a:buFontTx/>
              <a:buChar char="•"/>
            </a:pPr>
            <a:r>
              <a:rPr lang="en-US" dirty="0">
                <a:solidFill>
                  <a:schemeClr val="bg1"/>
                </a:solidFill>
                <a:latin typeface="+mn-lt"/>
              </a:rPr>
              <a:t>Block </a:t>
            </a:r>
            <a:r>
              <a:rPr lang="en-US" dirty="0" err="1">
                <a:solidFill>
                  <a:schemeClr val="bg1"/>
                </a:solidFill>
                <a:latin typeface="+mn-lt"/>
              </a:rPr>
              <a:t>pivoter</a:t>
            </a:r>
            <a:r>
              <a:rPr lang="en-US" dirty="0">
                <a:solidFill>
                  <a:schemeClr val="bg1"/>
                </a:solidFill>
                <a:latin typeface="+mn-lt"/>
              </a:rPr>
              <a:t> moves blocks to detector</a:t>
            </a:r>
          </a:p>
          <a:p>
            <a:pPr algn="l" eaLnBrk="1" hangingPunct="1">
              <a:spcBef>
                <a:spcPct val="50000"/>
              </a:spcBef>
              <a:buFontTx/>
              <a:buChar char="•"/>
            </a:pPr>
            <a:r>
              <a:rPr lang="en-US" dirty="0">
                <a:solidFill>
                  <a:schemeClr val="bg1"/>
                </a:solidFill>
                <a:latin typeface="+mn-lt"/>
              </a:rPr>
              <a:t>After positioning at detector blocks are filled with scintillator</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46</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Block </a:t>
            </a:r>
            <a:r>
              <a:rPr lang="en-US" dirty="0" err="1" smtClean="0"/>
              <a:t>Pivoter</a:t>
            </a:r>
            <a:r>
              <a:rPr lang="en-US" dirty="0" smtClean="0"/>
              <a:t> at CDF</a:t>
            </a:r>
            <a:endParaRPr lang="en-US" dirty="0"/>
          </a:p>
        </p:txBody>
      </p:sp>
      <p:sp>
        <p:nvSpPr>
          <p:cNvPr id="3" name="Date Placeholder 2"/>
          <p:cNvSpPr>
            <a:spLocks noGrp="1"/>
          </p:cNvSpPr>
          <p:nvPr>
            <p:ph type="dt" sz="half" idx="10"/>
          </p:nvPr>
        </p:nvSpPr>
        <p:spPr/>
        <p:txBody>
          <a:bodyPr/>
          <a:lstStyle/>
          <a:p>
            <a:r>
              <a:rPr lang="en-US" smtClean="0"/>
              <a:t>Craig Dukes / Virginia</a:t>
            </a:r>
            <a:endParaRPr lang="en-US" dirty="0"/>
          </a:p>
        </p:txBody>
      </p:sp>
      <p:sp>
        <p:nvSpPr>
          <p:cNvPr id="4" name="Footer Placeholder 3"/>
          <p:cNvSpPr>
            <a:spLocks noGrp="1"/>
          </p:cNvSpPr>
          <p:nvPr>
            <p:ph type="ftr" sz="quarter" idx="11"/>
          </p:nvPr>
        </p:nvSpPr>
        <p:spPr/>
        <p:txBody>
          <a:bodyPr/>
          <a:lstStyle/>
          <a:p>
            <a:r>
              <a:rPr lang="en-US" smtClean="0"/>
              <a:t>BCVSPIN:  Neutrino Physics at Fermilab</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47</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046" y="1442778"/>
            <a:ext cx="7315200" cy="4873752"/>
          </a:xfrm>
          <a:prstGeom prst="rect">
            <a:avLst/>
          </a:prstGeom>
        </p:spPr>
      </p:pic>
    </p:spTree>
    <p:extLst>
      <p:ext uri="{BB962C8B-B14F-4D97-AF65-F5344CB8AC3E}">
        <p14:creationId xmlns:p14="http://schemas.microsoft.com/office/powerpoint/2010/main" val="289005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6" name="Rectangle 4"/>
          <p:cNvSpPr>
            <a:spLocks noGrp="1" noChangeArrowheads="1"/>
          </p:cNvSpPr>
          <p:nvPr>
            <p:ph type="title"/>
          </p:nvPr>
        </p:nvSpPr>
        <p:spPr/>
        <p:txBody>
          <a:bodyPr/>
          <a:lstStyle/>
          <a:p>
            <a:r>
              <a:rPr lang="en-US"/>
              <a:t>NO</a:t>
            </a:r>
            <a:r>
              <a:rPr lang="en-US">
                <a:latin typeface="Symbol" pitchFamily="18" charset="2"/>
              </a:rPr>
              <a:t>n</a:t>
            </a:r>
            <a:r>
              <a:rPr lang="en-US"/>
              <a:t>A Near Detector</a:t>
            </a:r>
          </a:p>
        </p:txBody>
      </p:sp>
      <p:pic>
        <p:nvPicPr>
          <p:cNvPr id="59187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l="-1172" t="-3545"/>
          <a:stretch>
            <a:fillRect/>
          </a:stretch>
        </p:blipFill>
        <p:spPr bwMode="auto">
          <a:xfrm>
            <a:off x="184150" y="4681538"/>
            <a:ext cx="5484813" cy="185578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18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1079" t="-2365" r="-1079" b="-2365"/>
          <a:stretch>
            <a:fillRect/>
          </a:stretch>
        </p:blipFill>
        <p:spPr bwMode="auto">
          <a:xfrm>
            <a:off x="182563" y="2054225"/>
            <a:ext cx="5484812" cy="256381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1885" name="Text Box 13"/>
          <p:cNvSpPr txBox="1">
            <a:spLocks noChangeArrowheads="1"/>
          </p:cNvSpPr>
          <p:nvPr/>
        </p:nvSpPr>
        <p:spPr bwMode="auto">
          <a:xfrm>
            <a:off x="182563" y="685800"/>
            <a:ext cx="5574001" cy="128342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1450" indent="-17145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85000"/>
              </a:lnSpc>
              <a:spcBef>
                <a:spcPct val="45000"/>
              </a:spcBef>
              <a:buFontTx/>
              <a:buChar char="•"/>
            </a:pPr>
            <a:r>
              <a:rPr lang="en-US" dirty="0">
                <a:solidFill>
                  <a:schemeClr val="bg1"/>
                </a:solidFill>
                <a:latin typeface="+mn-lt"/>
              </a:rPr>
              <a:t>Same technology as Far Detector</a:t>
            </a:r>
          </a:p>
          <a:p>
            <a:pPr>
              <a:lnSpc>
                <a:spcPct val="85000"/>
              </a:lnSpc>
              <a:spcBef>
                <a:spcPct val="45000"/>
              </a:spcBef>
              <a:buFontTx/>
              <a:buChar char="•"/>
            </a:pPr>
            <a:r>
              <a:rPr lang="en-US" dirty="0">
                <a:solidFill>
                  <a:schemeClr val="bg1"/>
                </a:solidFill>
                <a:latin typeface="+mn-lt"/>
              </a:rPr>
              <a:t>222 Ton mass</a:t>
            </a:r>
          </a:p>
          <a:p>
            <a:pPr>
              <a:lnSpc>
                <a:spcPct val="85000"/>
              </a:lnSpc>
              <a:spcBef>
                <a:spcPct val="45000"/>
              </a:spcBef>
              <a:buFontTx/>
              <a:buChar char="•"/>
            </a:pPr>
            <a:r>
              <a:rPr lang="en-US" dirty="0">
                <a:solidFill>
                  <a:schemeClr val="bg1"/>
                </a:solidFill>
                <a:latin typeface="+mn-lt"/>
              </a:rPr>
              <a:t>Fabrication  </a:t>
            </a:r>
            <a:r>
              <a:rPr lang="en-US" dirty="0" smtClean="0">
                <a:solidFill>
                  <a:schemeClr val="bg1"/>
                </a:solidFill>
                <a:latin typeface="+mn-lt"/>
              </a:rPr>
              <a:t>completed of  surface prototype, which is currently taking data</a:t>
            </a:r>
            <a:endParaRPr lang="en-US" dirty="0">
              <a:solidFill>
                <a:schemeClr val="bg1"/>
              </a:solidFill>
              <a:latin typeface="+mn-lt"/>
              <a:sym typeface="Wingdings" pitchFamily="2" charset="2"/>
            </a:endParaRP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48</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720001"/>
            <a:ext cx="2743200" cy="20574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2838811"/>
            <a:ext cx="2743200" cy="3657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4"/>
          <p:cNvSpPr>
            <a:spLocks noGrp="1" noChangeArrowheads="1"/>
          </p:cNvSpPr>
          <p:nvPr>
            <p:ph type="title"/>
          </p:nvPr>
        </p:nvSpPr>
        <p:spPr/>
        <p:txBody>
          <a:bodyPr/>
          <a:lstStyle/>
          <a:p>
            <a:pPr eaLnBrk="1" hangingPunct="1"/>
            <a:r>
              <a:rPr lang="en-US" dirty="0" smtClean="0"/>
              <a:t>Near Detector:  First Events</a:t>
            </a:r>
          </a:p>
        </p:txBody>
      </p:sp>
      <p:pic>
        <p:nvPicPr>
          <p:cNvPr id="33798" name="Picture 2" descr="NOvAHolidayCard-smal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175" y="762000"/>
            <a:ext cx="40862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6" descr="ndos_event_2010_12_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0613" y="557213"/>
            <a:ext cx="3656012" cy="356552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3800" name="Picture 7" descr="ndos_event_2010_12_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5375" y="4214813"/>
            <a:ext cx="3656013" cy="227012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3801" name="Text Box 8"/>
          <p:cNvSpPr txBox="1">
            <a:spLocks noChangeArrowheads="1"/>
          </p:cNvSpPr>
          <p:nvPr/>
        </p:nvSpPr>
        <p:spPr bwMode="auto">
          <a:xfrm rot="-5400000">
            <a:off x="7295357" y="2039143"/>
            <a:ext cx="30099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FF99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algn="ctr" eaLnBrk="0" fontAlgn="base" hangingPunct="0">
              <a:spcBef>
                <a:spcPct val="0"/>
              </a:spcBef>
              <a:spcAft>
                <a:spcPct val="0"/>
              </a:spcAft>
              <a:defRPr>
                <a:solidFill>
                  <a:schemeClr val="tx1"/>
                </a:solidFill>
                <a:latin typeface="Comic Sans MS" pitchFamily="66" charset="0"/>
              </a:defRPr>
            </a:lvl6pPr>
            <a:lvl7pPr marL="2971800" indent="-228600" algn="ctr" eaLnBrk="0" fontAlgn="base" hangingPunct="0">
              <a:spcBef>
                <a:spcPct val="0"/>
              </a:spcBef>
              <a:spcAft>
                <a:spcPct val="0"/>
              </a:spcAft>
              <a:defRPr>
                <a:solidFill>
                  <a:schemeClr val="tx1"/>
                </a:solidFill>
                <a:latin typeface="Comic Sans MS" pitchFamily="66" charset="0"/>
              </a:defRPr>
            </a:lvl7pPr>
            <a:lvl8pPr marL="3429000" indent="-228600" algn="ctr" eaLnBrk="0" fontAlgn="base" hangingPunct="0">
              <a:spcBef>
                <a:spcPct val="0"/>
              </a:spcBef>
              <a:spcAft>
                <a:spcPct val="0"/>
              </a:spcAft>
              <a:defRPr>
                <a:solidFill>
                  <a:schemeClr val="tx1"/>
                </a:solidFill>
                <a:latin typeface="Comic Sans MS" pitchFamily="66" charset="0"/>
              </a:defRPr>
            </a:lvl8pPr>
            <a:lvl9pPr marL="3886200" indent="-228600" algn="ctr"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pPr>
            <a:r>
              <a:rPr lang="en-US" dirty="0">
                <a:solidFill>
                  <a:schemeClr val="bg1"/>
                </a:solidFill>
                <a:latin typeface="+mn-lt"/>
              </a:rPr>
              <a:t>Cosmic Ray Shower</a:t>
            </a:r>
          </a:p>
        </p:txBody>
      </p:sp>
      <p:sp>
        <p:nvSpPr>
          <p:cNvPr id="33802" name="Text Box 9"/>
          <p:cNvSpPr txBox="1">
            <a:spLocks noChangeArrowheads="1"/>
          </p:cNvSpPr>
          <p:nvPr/>
        </p:nvSpPr>
        <p:spPr bwMode="auto">
          <a:xfrm rot="-5400000">
            <a:off x="7644606" y="5169695"/>
            <a:ext cx="2276475"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FF99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algn="ctr" eaLnBrk="0" fontAlgn="base" hangingPunct="0">
              <a:spcBef>
                <a:spcPct val="0"/>
              </a:spcBef>
              <a:spcAft>
                <a:spcPct val="0"/>
              </a:spcAft>
              <a:defRPr>
                <a:solidFill>
                  <a:schemeClr val="tx1"/>
                </a:solidFill>
                <a:latin typeface="Comic Sans MS" pitchFamily="66" charset="0"/>
              </a:defRPr>
            </a:lvl6pPr>
            <a:lvl7pPr marL="2971800" indent="-228600" algn="ctr" eaLnBrk="0" fontAlgn="base" hangingPunct="0">
              <a:spcBef>
                <a:spcPct val="0"/>
              </a:spcBef>
              <a:spcAft>
                <a:spcPct val="0"/>
              </a:spcAft>
              <a:defRPr>
                <a:solidFill>
                  <a:schemeClr val="tx1"/>
                </a:solidFill>
                <a:latin typeface="Comic Sans MS" pitchFamily="66" charset="0"/>
              </a:defRPr>
            </a:lvl7pPr>
            <a:lvl8pPr marL="3429000" indent="-228600" algn="ctr" eaLnBrk="0" fontAlgn="base" hangingPunct="0">
              <a:spcBef>
                <a:spcPct val="0"/>
              </a:spcBef>
              <a:spcAft>
                <a:spcPct val="0"/>
              </a:spcAft>
              <a:defRPr>
                <a:solidFill>
                  <a:schemeClr val="tx1"/>
                </a:solidFill>
                <a:latin typeface="Comic Sans MS" pitchFamily="66" charset="0"/>
              </a:defRPr>
            </a:lvl8pPr>
            <a:lvl9pPr marL="3886200" indent="-228600" algn="ctr" eaLnBrk="0" fontAlgn="base" hangingPunct="0">
              <a:spcBef>
                <a:spcPct val="0"/>
              </a:spcBef>
              <a:spcAft>
                <a:spcPct val="0"/>
              </a:spcAft>
              <a:defRPr>
                <a:solidFill>
                  <a:schemeClr val="tx1"/>
                </a:solidFill>
                <a:latin typeface="Comic Sans MS" pitchFamily="66" charset="0"/>
              </a:defRPr>
            </a:lvl9pPr>
          </a:lstStyle>
          <a:p>
            <a:pPr algn="ctr" eaLnBrk="1" hangingPunct="1">
              <a:spcBef>
                <a:spcPct val="50000"/>
              </a:spcBef>
            </a:pPr>
            <a:r>
              <a:rPr lang="en-US" dirty="0">
                <a:solidFill>
                  <a:schemeClr val="bg1"/>
                </a:solidFill>
                <a:latin typeface="+mn-lt"/>
              </a:rPr>
              <a:t>First Neutrino</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49</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Lepton Mixing</a:t>
            </a:r>
            <a:endParaRPr lang="en-US" dirty="0"/>
          </a:p>
        </p:txBody>
      </p:sp>
      <p:sp>
        <p:nvSpPr>
          <p:cNvPr id="3" name="Date Placeholder 2"/>
          <p:cNvSpPr>
            <a:spLocks noGrp="1"/>
          </p:cNvSpPr>
          <p:nvPr>
            <p:ph type="dt" sz="half" idx="10"/>
          </p:nvPr>
        </p:nvSpPr>
        <p:spPr/>
        <p:txBody>
          <a:bodyPr/>
          <a:lstStyle/>
          <a:p>
            <a:r>
              <a:rPr lang="en-US" smtClean="0"/>
              <a:t>Craig Dukes / Virginia</a:t>
            </a:r>
            <a:endParaRPr lang="en-US" dirty="0"/>
          </a:p>
        </p:txBody>
      </p:sp>
      <p:sp>
        <p:nvSpPr>
          <p:cNvPr id="4" name="Footer Placeholder 3"/>
          <p:cNvSpPr>
            <a:spLocks noGrp="1"/>
          </p:cNvSpPr>
          <p:nvPr>
            <p:ph type="ftr" sz="quarter" idx="11"/>
          </p:nvPr>
        </p:nvSpPr>
        <p:spPr/>
        <p:txBody>
          <a:bodyPr/>
          <a:lstStyle/>
          <a:p>
            <a:r>
              <a:rPr lang="en-US" smtClean="0"/>
              <a:t>BCVSPIN:  Neutrino Physics at Fermilab</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5</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762002"/>
            <a:ext cx="3017527" cy="193121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199" y="1137822"/>
            <a:ext cx="3948355" cy="1179576"/>
          </a:xfrm>
          <a:prstGeom prst="rect">
            <a:avLst/>
          </a:prstGeom>
        </p:spPr>
      </p:pic>
      <p:sp>
        <p:nvSpPr>
          <p:cNvPr id="9" name="Text Box 32"/>
          <p:cNvSpPr txBox="1">
            <a:spLocks noChangeArrowheads="1"/>
          </p:cNvSpPr>
          <p:nvPr/>
        </p:nvSpPr>
        <p:spPr bwMode="auto">
          <a:xfrm>
            <a:off x="1192304" y="3002218"/>
            <a:ext cx="6974543" cy="369332"/>
          </a:xfrm>
          <a:prstGeom prst="rect">
            <a:avLst/>
          </a:prstGeom>
          <a:solidFill>
            <a:schemeClr val="accent1"/>
          </a:solidFill>
          <a:ln>
            <a:noFill/>
          </a:ln>
          <a:effectLst/>
          <a:scene3d>
            <a:camera prst="orthographicFront"/>
            <a:lightRig rig="threePt" dir="t"/>
          </a:scene3d>
          <a:sp3d>
            <a:bevelT/>
          </a:sp3d>
          <a:extLst/>
        </p:spPr>
        <p:txBody>
          <a:bodyPr wrap="square">
            <a:spAutoFit/>
          </a:bodyPr>
          <a:lstStyle/>
          <a:p>
            <a:pPr algn="ctr">
              <a:spcBef>
                <a:spcPct val="50000"/>
              </a:spcBef>
            </a:pPr>
            <a:r>
              <a:rPr lang="en-US" sz="1800" dirty="0" smtClean="0">
                <a:solidFill>
                  <a:schemeClr val="bg1"/>
                </a:solidFill>
              </a:rPr>
              <a:t>Charged </a:t>
            </a:r>
            <a:r>
              <a:rPr lang="en-US" sz="1800" dirty="0">
                <a:solidFill>
                  <a:schemeClr val="bg1"/>
                </a:solidFill>
              </a:rPr>
              <a:t>weak interaction </a:t>
            </a:r>
            <a:r>
              <a:rPr lang="en-US" dirty="0" smtClean="0">
                <a:solidFill>
                  <a:schemeClr val="bg1"/>
                </a:solidFill>
              </a:rPr>
              <a:t>chan</a:t>
            </a:r>
            <a:r>
              <a:rPr lang="en-US" sz="1800" dirty="0" smtClean="0">
                <a:solidFill>
                  <a:schemeClr val="bg1"/>
                </a:solidFill>
              </a:rPr>
              <a:t>ges </a:t>
            </a:r>
            <a:r>
              <a:rPr lang="en-US" sz="1800" dirty="0">
                <a:solidFill>
                  <a:schemeClr val="bg1"/>
                </a:solidFill>
              </a:rPr>
              <a:t>one type of </a:t>
            </a:r>
            <a:r>
              <a:rPr lang="en-US" dirty="0" smtClean="0">
                <a:solidFill>
                  <a:schemeClr val="bg1"/>
                </a:solidFill>
              </a:rPr>
              <a:t>lepton</a:t>
            </a:r>
            <a:r>
              <a:rPr lang="en-US" sz="1800" dirty="0" smtClean="0">
                <a:solidFill>
                  <a:schemeClr val="bg1"/>
                </a:solidFill>
              </a:rPr>
              <a:t> </a:t>
            </a:r>
            <a:r>
              <a:rPr lang="en-US" sz="1800" dirty="0">
                <a:solidFill>
                  <a:schemeClr val="bg1"/>
                </a:solidFill>
              </a:rPr>
              <a:t>into another</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999" y="762001"/>
            <a:ext cx="3017527" cy="1931217"/>
          </a:xfrm>
          <a:prstGeom prst="rect">
            <a:avLst/>
          </a:prstGeom>
        </p:spPr>
      </p:pic>
      <p:sp>
        <p:nvSpPr>
          <p:cNvPr id="13" name="Text Box 32"/>
          <p:cNvSpPr txBox="1">
            <a:spLocks noChangeArrowheads="1"/>
          </p:cNvSpPr>
          <p:nvPr/>
        </p:nvSpPr>
        <p:spPr bwMode="auto">
          <a:xfrm>
            <a:off x="1142999" y="3002218"/>
            <a:ext cx="7010401" cy="369332"/>
          </a:xfrm>
          <a:prstGeom prst="rect">
            <a:avLst/>
          </a:prstGeom>
          <a:solidFill>
            <a:schemeClr val="accent1"/>
          </a:solidFill>
          <a:ln>
            <a:noFill/>
          </a:ln>
          <a:effectLst/>
          <a:scene3d>
            <a:camera prst="orthographicFront"/>
            <a:lightRig rig="threePt" dir="t"/>
          </a:scene3d>
          <a:sp3d>
            <a:bevelT/>
          </a:sp3d>
          <a:extLst/>
        </p:spPr>
        <p:txBody>
          <a:bodyPr wrap="square">
            <a:spAutoFit/>
          </a:bodyPr>
          <a:lstStyle/>
          <a:p>
            <a:pPr algn="ctr">
              <a:spcBef>
                <a:spcPct val="50000"/>
              </a:spcBef>
            </a:pPr>
            <a:r>
              <a:rPr lang="en-US" sz="1800" dirty="0" smtClean="0">
                <a:solidFill>
                  <a:schemeClr val="bg1"/>
                </a:solidFill>
              </a:rPr>
              <a:t>Cross generational transitions do not occur in the lepton sector!</a:t>
            </a:r>
            <a:endParaRPr lang="en-US" sz="1800" dirty="0">
              <a:solidFill>
                <a:schemeClr val="bg1"/>
              </a:solidFill>
            </a:endParaRPr>
          </a:p>
        </p:txBody>
      </p:sp>
      <p:sp>
        <p:nvSpPr>
          <p:cNvPr id="14" name="Text Box 10"/>
          <p:cNvSpPr txBox="1">
            <a:spLocks noChangeArrowheads="1"/>
          </p:cNvSpPr>
          <p:nvPr/>
        </p:nvSpPr>
        <p:spPr bwMode="auto">
          <a:xfrm rot="-5400000">
            <a:off x="126298" y="1778004"/>
            <a:ext cx="1674812"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dirty="0" smtClean="0">
                <a:solidFill>
                  <a:srgbClr val="FFC000"/>
                </a:solidFill>
              </a:rPr>
              <a:t>Leptons</a:t>
            </a:r>
            <a:endParaRPr lang="en-US" sz="2400" dirty="0">
              <a:solidFill>
                <a:srgbClr val="FFC000"/>
              </a:solidFill>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8528" y="3836290"/>
            <a:ext cx="7315200" cy="213647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975" y="3836290"/>
            <a:ext cx="7315200" cy="2136477"/>
          </a:xfrm>
          <a:prstGeom prst="rect">
            <a:avLst/>
          </a:prstGeom>
        </p:spPr>
      </p:pic>
    </p:spTree>
    <p:extLst>
      <p:ext uri="{BB962C8B-B14F-4D97-AF65-F5344CB8AC3E}">
        <p14:creationId xmlns:p14="http://schemas.microsoft.com/office/powerpoint/2010/main" val="110535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nodeType="click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35" presetClass="emph" presetSubtype="0" repeatCount="indefinite" fill="hold" nodeType="afterEffect">
                                  <p:stCondLst>
                                    <p:cond delay="0"/>
                                  </p:stCondLst>
                                  <p:endCondLst>
                                    <p:cond evt="onNext" delay="0">
                                      <p:tgtEl>
                                        <p:sldTgt/>
                                      </p:tgtEl>
                                    </p:cond>
                                  </p:endCondLst>
                                  <p:childTnLst>
                                    <p:anim calcmode="discrete" valueType="str">
                                      <p:cBhvr>
                                        <p:cTn id="10" dur="1000" fill="hold"/>
                                        <p:tgtEl>
                                          <p:spTgt spid="10"/>
                                        </p:tgtEl>
                                        <p:attrNameLst>
                                          <p:attrName>style.visibility</p:attrName>
                                        </p:attrNameLst>
                                      </p:cBhvr>
                                      <p:tavLst>
                                        <p:tav tm="0">
                                          <p:val>
                                            <p:strVal val="hidden"/>
                                          </p:val>
                                        </p:tav>
                                        <p:tav tm="50000">
                                          <p:val>
                                            <p:strVal val="visible"/>
                                          </p:val>
                                        </p:tav>
                                      </p:tavLst>
                                    </p:anim>
                                  </p:childTnLst>
                                </p:cTn>
                              </p:par>
                              <p:par>
                                <p:cTn id="11" presetID="10" presetClass="exit" presetSubtype="0" fill="hold" grpId="0"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xit" presetSubtype="0" fill="hold" nodeType="with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60" name="Rectangle 4"/>
          <p:cNvSpPr>
            <a:spLocks noGrp="1" noChangeArrowheads="1"/>
          </p:cNvSpPr>
          <p:nvPr>
            <p:ph type="title"/>
          </p:nvPr>
        </p:nvSpPr>
        <p:spPr/>
        <p:txBody>
          <a:bodyPr/>
          <a:lstStyle/>
          <a:p>
            <a:r>
              <a:rPr lang="en-US"/>
              <a:t>NO</a:t>
            </a:r>
            <a:r>
              <a:rPr lang="en-US">
                <a:latin typeface="Symbol" pitchFamily="18" charset="2"/>
              </a:rPr>
              <a:t>n</a:t>
            </a:r>
            <a:r>
              <a:rPr lang="en-US"/>
              <a:t>A:  Detector Performance, Typical Events</a:t>
            </a:r>
          </a:p>
        </p:txBody>
      </p:sp>
      <p:pic>
        <p:nvPicPr>
          <p:cNvPr id="45466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3025775"/>
            <a:ext cx="5942013" cy="156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466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715963"/>
            <a:ext cx="5942012" cy="156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466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3" y="4773613"/>
            <a:ext cx="5942012" cy="177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4681" name="Text Box 25"/>
          <p:cNvSpPr txBox="1">
            <a:spLocks noChangeArrowheads="1"/>
          </p:cNvSpPr>
          <p:nvPr/>
        </p:nvSpPr>
        <p:spPr bwMode="auto">
          <a:xfrm>
            <a:off x="6489214" y="606429"/>
            <a:ext cx="2376488"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solidFill>
                  <a:srgbClr val="FFFF00"/>
                </a:solidFill>
              </a:rPr>
              <a:t>2.2 </a:t>
            </a:r>
            <a:r>
              <a:rPr lang="en-US" dirty="0" err="1">
                <a:solidFill>
                  <a:srgbClr val="FFFF00"/>
                </a:solidFill>
              </a:rPr>
              <a:t>GeV</a:t>
            </a:r>
            <a:r>
              <a:rPr lang="en-US" dirty="0">
                <a:solidFill>
                  <a:srgbClr val="FFFF00"/>
                </a:solidFill>
              </a:rPr>
              <a:t> </a:t>
            </a:r>
            <a:r>
              <a:rPr lang="en-US" dirty="0">
                <a:solidFill>
                  <a:srgbClr val="FFFF00"/>
                </a:solidFill>
                <a:latin typeface="Symbol" pitchFamily="18" charset="2"/>
              </a:rPr>
              <a:t>n</a:t>
            </a:r>
            <a:r>
              <a:rPr lang="en-US" baseline="-25000" dirty="0">
                <a:solidFill>
                  <a:srgbClr val="FFFF00"/>
                </a:solidFill>
              </a:rPr>
              <a:t>e</a:t>
            </a:r>
            <a:r>
              <a:rPr lang="en-US" dirty="0">
                <a:solidFill>
                  <a:srgbClr val="FFFF00"/>
                </a:solidFill>
              </a:rPr>
              <a:t> QE CC</a:t>
            </a:r>
          </a:p>
        </p:txBody>
      </p:sp>
      <p:sp>
        <p:nvSpPr>
          <p:cNvPr id="454683" name="Line 27"/>
          <p:cNvSpPr>
            <a:spLocks noChangeShapeType="1"/>
          </p:cNvSpPr>
          <p:nvPr/>
        </p:nvSpPr>
        <p:spPr bwMode="auto">
          <a:xfrm>
            <a:off x="92075" y="2606675"/>
            <a:ext cx="8869363"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54684" name="Text Box 28"/>
          <p:cNvSpPr txBox="1">
            <a:spLocks noChangeArrowheads="1"/>
          </p:cNvSpPr>
          <p:nvPr/>
        </p:nvSpPr>
        <p:spPr bwMode="auto">
          <a:xfrm>
            <a:off x="6510828" y="2749797"/>
            <a:ext cx="2468562"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solidFill>
                  <a:srgbClr val="FFFF00"/>
                </a:solidFill>
              </a:rPr>
              <a:t>1.4 </a:t>
            </a:r>
            <a:r>
              <a:rPr lang="en-US" dirty="0" err="1">
                <a:solidFill>
                  <a:srgbClr val="FFFF00"/>
                </a:solidFill>
              </a:rPr>
              <a:t>GeV</a:t>
            </a:r>
            <a:r>
              <a:rPr lang="en-US" dirty="0">
                <a:solidFill>
                  <a:srgbClr val="FFFF00"/>
                </a:solidFill>
              </a:rPr>
              <a:t> </a:t>
            </a:r>
            <a:r>
              <a:rPr lang="en-US" dirty="0">
                <a:solidFill>
                  <a:srgbClr val="FFFF00"/>
                </a:solidFill>
                <a:latin typeface="Symbol" pitchFamily="18" charset="2"/>
              </a:rPr>
              <a:t>n</a:t>
            </a:r>
            <a:r>
              <a:rPr lang="en-US" baseline="-25000" dirty="0">
                <a:solidFill>
                  <a:srgbClr val="FFFF00"/>
                </a:solidFill>
                <a:latin typeface="Symbol" pitchFamily="18" charset="2"/>
              </a:rPr>
              <a:t>m</a:t>
            </a:r>
            <a:r>
              <a:rPr lang="en-US" dirty="0">
                <a:solidFill>
                  <a:srgbClr val="FFFF00"/>
                </a:solidFill>
              </a:rPr>
              <a:t> QE CC</a:t>
            </a:r>
          </a:p>
        </p:txBody>
      </p:sp>
      <p:sp>
        <p:nvSpPr>
          <p:cNvPr id="454686" name="Text Box 30"/>
          <p:cNvSpPr txBox="1">
            <a:spLocks noChangeArrowheads="1"/>
          </p:cNvSpPr>
          <p:nvPr/>
        </p:nvSpPr>
        <p:spPr bwMode="auto">
          <a:xfrm>
            <a:off x="163513" y="2239963"/>
            <a:ext cx="18288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solidFill>
                  <a:schemeClr val="tx2">
                    <a:lumMod val="40000"/>
                    <a:lumOff val="60000"/>
                  </a:schemeClr>
                </a:solidFill>
              </a:rPr>
              <a:t>Signal</a:t>
            </a:r>
          </a:p>
        </p:txBody>
      </p:sp>
      <p:sp>
        <p:nvSpPr>
          <p:cNvPr id="454687" name="Text Box 31"/>
          <p:cNvSpPr txBox="1">
            <a:spLocks noChangeArrowheads="1"/>
          </p:cNvSpPr>
          <p:nvPr/>
        </p:nvSpPr>
        <p:spPr bwMode="auto">
          <a:xfrm>
            <a:off x="0" y="2613025"/>
            <a:ext cx="18288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solidFill>
                  <a:schemeClr val="tx2">
                    <a:lumMod val="40000"/>
                    <a:lumOff val="60000"/>
                  </a:schemeClr>
                </a:solidFill>
              </a:rPr>
              <a:t>Backgrounds</a:t>
            </a:r>
          </a:p>
        </p:txBody>
      </p:sp>
      <p:sp>
        <p:nvSpPr>
          <p:cNvPr id="454688" name="Text Box 32"/>
          <p:cNvSpPr txBox="1">
            <a:spLocks noChangeArrowheads="1"/>
          </p:cNvSpPr>
          <p:nvPr/>
        </p:nvSpPr>
        <p:spPr bwMode="auto">
          <a:xfrm>
            <a:off x="6026150" y="4745038"/>
            <a:ext cx="3127375" cy="325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5000"/>
              </a:lnSpc>
              <a:spcBef>
                <a:spcPct val="35000"/>
              </a:spcBef>
            </a:pPr>
            <a:r>
              <a:rPr lang="en-US" dirty="0">
                <a:solidFill>
                  <a:srgbClr val="FFFF00"/>
                </a:solidFill>
              </a:rPr>
              <a:t>12.3 </a:t>
            </a:r>
            <a:r>
              <a:rPr lang="en-US" dirty="0" err="1">
                <a:solidFill>
                  <a:srgbClr val="FFFF00"/>
                </a:solidFill>
              </a:rPr>
              <a:t>GeV</a:t>
            </a:r>
            <a:r>
              <a:rPr lang="en-US" dirty="0">
                <a:solidFill>
                  <a:srgbClr val="FFFF00"/>
                </a:solidFill>
              </a:rPr>
              <a:t> </a:t>
            </a:r>
            <a:r>
              <a:rPr lang="en-US" dirty="0">
                <a:solidFill>
                  <a:srgbClr val="FFFF00"/>
                </a:solidFill>
                <a:latin typeface="Symbol" pitchFamily="18" charset="2"/>
              </a:rPr>
              <a:t>n</a:t>
            </a:r>
            <a:r>
              <a:rPr lang="en-US" baseline="-25000" dirty="0">
                <a:solidFill>
                  <a:srgbClr val="FFFF00"/>
                </a:solidFill>
                <a:latin typeface="Symbol" pitchFamily="18" charset="2"/>
              </a:rPr>
              <a:t>m</a:t>
            </a:r>
            <a:r>
              <a:rPr lang="en-US" dirty="0">
                <a:solidFill>
                  <a:srgbClr val="FFFF00"/>
                </a:solidFill>
              </a:rPr>
              <a:t> NC (1.3 </a:t>
            </a:r>
            <a:r>
              <a:rPr lang="en-US" dirty="0" err="1">
                <a:solidFill>
                  <a:srgbClr val="FFFF00"/>
                </a:solidFill>
              </a:rPr>
              <a:t>GeV</a:t>
            </a:r>
            <a:r>
              <a:rPr lang="en-US" dirty="0">
                <a:solidFill>
                  <a:srgbClr val="FFFF00"/>
                </a:solidFill>
              </a:rPr>
              <a:t> </a:t>
            </a:r>
            <a:r>
              <a:rPr lang="en-US" dirty="0">
                <a:solidFill>
                  <a:srgbClr val="FFFF00"/>
                </a:solidFill>
                <a:latin typeface="Symbol" pitchFamily="18" charset="2"/>
              </a:rPr>
              <a:t>p</a:t>
            </a:r>
            <a:r>
              <a:rPr lang="en-US" baseline="30000" dirty="0">
                <a:solidFill>
                  <a:srgbClr val="FFFF00"/>
                </a:solidFill>
                <a:latin typeface="Symbol" pitchFamily="18" charset="2"/>
              </a:rPr>
              <a:t>0</a:t>
            </a:r>
            <a:r>
              <a:rPr lang="en-US" dirty="0">
                <a:solidFill>
                  <a:srgbClr val="FFFF00"/>
                </a:solidFill>
                <a:latin typeface="Symbol" pitchFamily="18" charset="2"/>
              </a:rPr>
              <a:t>)</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50</a:t>
            </a:fld>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1597" y="835330"/>
            <a:ext cx="2822454" cy="160020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0803" y="2986085"/>
            <a:ext cx="2813310" cy="160020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3213" y="4885394"/>
            <a:ext cx="2791974" cy="1606299"/>
          </a:xfrm>
          <a:prstGeom prst="rect">
            <a:avLst/>
          </a:prstGeom>
        </p:spPr>
      </p:pic>
      <p:sp>
        <p:nvSpPr>
          <p:cNvPr id="454691" name="AutoShape 35"/>
          <p:cNvSpPr>
            <a:spLocks noChangeArrowheads="1"/>
          </p:cNvSpPr>
          <p:nvPr/>
        </p:nvSpPr>
        <p:spPr bwMode="auto">
          <a:xfrm>
            <a:off x="6738634" y="2547144"/>
            <a:ext cx="2012950" cy="925512"/>
          </a:xfrm>
          <a:prstGeom prst="wedgeRoundRectCallout">
            <a:avLst>
              <a:gd name="adj1" fmla="val -155328"/>
              <a:gd name="adj2" fmla="val -149013"/>
              <a:gd name="adj3" fmla="val 16667"/>
            </a:avLst>
          </a:prstGeom>
          <a:solidFill>
            <a:schemeClr val="accent3">
              <a:lumMod val="60000"/>
              <a:lumOff val="40000"/>
            </a:schemeClr>
          </a:solidFill>
          <a:ln w="31750" algn="ctr">
            <a:solidFill>
              <a:srgbClr val="FF0000"/>
            </a:solidFill>
            <a:miter lim="800000"/>
            <a:headEnd/>
            <a:tailEnd/>
          </a:ln>
          <a:effectLst/>
          <a:extLst/>
        </p:spPr>
        <p:txBody>
          <a:bodyPr/>
          <a:lstStyle/>
          <a:p>
            <a:pPr algn="ctr"/>
            <a:r>
              <a:rPr lang="en-US"/>
              <a:t>Electrons:  fuzzy, short, dense tracks</a:t>
            </a:r>
          </a:p>
        </p:txBody>
      </p:sp>
      <p:sp>
        <p:nvSpPr>
          <p:cNvPr id="454692" name="AutoShape 36"/>
          <p:cNvSpPr>
            <a:spLocks noChangeArrowheads="1"/>
          </p:cNvSpPr>
          <p:nvPr/>
        </p:nvSpPr>
        <p:spPr bwMode="auto">
          <a:xfrm>
            <a:off x="6446837" y="5233836"/>
            <a:ext cx="2286000" cy="699293"/>
          </a:xfrm>
          <a:prstGeom prst="wedgeRoundRectCallout">
            <a:avLst>
              <a:gd name="adj1" fmla="val -114808"/>
              <a:gd name="adj2" fmla="val -262435"/>
              <a:gd name="adj3" fmla="val 16667"/>
            </a:avLst>
          </a:prstGeom>
          <a:solidFill>
            <a:schemeClr val="accent3">
              <a:lumMod val="60000"/>
              <a:lumOff val="40000"/>
            </a:schemeClr>
          </a:solidFill>
          <a:ln w="31750" algn="ctr">
            <a:solidFill>
              <a:srgbClr val="FF0000"/>
            </a:solidFill>
            <a:miter lim="800000"/>
            <a:headEnd/>
            <a:tailEnd/>
          </a:ln>
          <a:effectLst/>
          <a:extLst/>
        </p:spPr>
        <p:txBody>
          <a:bodyPr/>
          <a:lstStyle/>
          <a:p>
            <a:pPr algn="ctr"/>
            <a:r>
              <a:rPr lang="en-US"/>
              <a:t>Muons:  sharp, long, sparse tracks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4691"/>
                                        </p:tgtEl>
                                        <p:attrNameLst>
                                          <p:attrName>style.visibility</p:attrName>
                                        </p:attrNameLst>
                                      </p:cBhvr>
                                      <p:to>
                                        <p:strVal val="visible"/>
                                      </p:to>
                                    </p:set>
                                    <p:animEffect transition="in" filter="fade">
                                      <p:cBhvr>
                                        <p:cTn id="7" dur="2000"/>
                                        <p:tgtEl>
                                          <p:spTgt spid="4546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2000"/>
                                        <p:tgtEl>
                                          <p:spTgt spid="454691"/>
                                        </p:tgtEl>
                                      </p:cBhvr>
                                    </p:animEffect>
                                    <p:set>
                                      <p:cBhvr>
                                        <p:cTn id="12" dur="1" fill="hold">
                                          <p:stCondLst>
                                            <p:cond delay="1999"/>
                                          </p:stCondLst>
                                        </p:cTn>
                                        <p:tgtEl>
                                          <p:spTgt spid="454691"/>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454692"/>
                                        </p:tgtEl>
                                        <p:attrNameLst>
                                          <p:attrName>style.visibility</p:attrName>
                                        </p:attrNameLst>
                                      </p:cBhvr>
                                      <p:to>
                                        <p:strVal val="visible"/>
                                      </p:to>
                                    </p:set>
                                    <p:animEffect transition="in" filter="fade">
                                      <p:cBhvr>
                                        <p:cTn id="15" dur="2000"/>
                                        <p:tgtEl>
                                          <p:spTgt spid="454692"/>
                                        </p:tgtEl>
                                      </p:cBhvr>
                                    </p:animEffect>
                                  </p:childTnLst>
                                </p:cTn>
                              </p:par>
                              <p:par>
                                <p:cTn id="16" presetID="10" presetClass="exit" presetSubtype="0" fill="hold" grpId="2" nodeType="withEffect">
                                  <p:stCondLst>
                                    <p:cond delay="0"/>
                                  </p:stCondLst>
                                  <p:childTnLst>
                                    <p:animEffect transition="out" filter="fade">
                                      <p:cBhvr>
                                        <p:cTn id="17" dur="2000"/>
                                        <p:tgtEl>
                                          <p:spTgt spid="454691"/>
                                        </p:tgtEl>
                                      </p:cBhvr>
                                    </p:animEffect>
                                    <p:set>
                                      <p:cBhvr>
                                        <p:cTn id="18" dur="1" fill="hold">
                                          <p:stCondLst>
                                            <p:cond delay="1999"/>
                                          </p:stCondLst>
                                        </p:cTn>
                                        <p:tgtEl>
                                          <p:spTgt spid="454691"/>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grpId="1" nodeType="clickEffect">
                                  <p:stCondLst>
                                    <p:cond delay="0"/>
                                  </p:stCondLst>
                                  <p:childTnLst>
                                    <p:animEffect transition="out" filter="fade">
                                      <p:cBhvr>
                                        <p:cTn id="22" dur="2000"/>
                                        <p:tgtEl>
                                          <p:spTgt spid="454692"/>
                                        </p:tgtEl>
                                      </p:cBhvr>
                                    </p:animEffect>
                                    <p:set>
                                      <p:cBhvr>
                                        <p:cTn id="23" dur="1" fill="hold">
                                          <p:stCondLst>
                                            <p:cond delay="1999"/>
                                          </p:stCondLst>
                                        </p:cTn>
                                        <p:tgtEl>
                                          <p:spTgt spid="4546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91" grpId="0" animBg="1"/>
      <p:bldP spid="454691" grpId="1" animBg="1"/>
      <p:bldP spid="454691" grpId="2" animBg="1"/>
      <p:bldP spid="454692" grpId="0" animBg="1"/>
      <p:bldP spid="454692"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8" name="Rectangle 4"/>
          <p:cNvSpPr>
            <a:spLocks noGrp="1" noChangeArrowheads="1"/>
          </p:cNvSpPr>
          <p:nvPr>
            <p:ph type="title"/>
          </p:nvPr>
        </p:nvSpPr>
        <p:spPr/>
        <p:txBody>
          <a:bodyPr/>
          <a:lstStyle/>
          <a:p>
            <a:r>
              <a:rPr lang="en-US"/>
              <a:t>NOvA:  </a:t>
            </a:r>
            <a:r>
              <a:rPr lang="en-US">
                <a:latin typeface="Symbol" pitchFamily="18" charset="2"/>
              </a:rPr>
              <a:t>q</a:t>
            </a:r>
            <a:r>
              <a:rPr lang="en-US" baseline="-25000"/>
              <a:t>13</a:t>
            </a:r>
            <a:r>
              <a:rPr lang="en-US"/>
              <a:t> Reach</a:t>
            </a:r>
          </a:p>
        </p:txBody>
      </p:sp>
      <p:sp>
        <p:nvSpPr>
          <p:cNvPr id="436230" name="Text Box 6"/>
          <p:cNvSpPr txBox="1">
            <a:spLocks noChangeArrowheads="1"/>
          </p:cNvSpPr>
          <p:nvPr/>
        </p:nvSpPr>
        <p:spPr bwMode="auto">
          <a:xfrm>
            <a:off x="92075" y="868363"/>
            <a:ext cx="5576888" cy="89563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68275" indent="-168275"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85000"/>
              </a:lnSpc>
              <a:spcBef>
                <a:spcPct val="35000"/>
              </a:spcBef>
              <a:buFontTx/>
              <a:buChar char="•"/>
            </a:pPr>
            <a:r>
              <a:rPr lang="en-US" dirty="0" err="1">
                <a:solidFill>
                  <a:schemeClr val="bg1"/>
                </a:solidFill>
                <a:latin typeface="+mn-lt"/>
              </a:rPr>
              <a:t>NO</a:t>
            </a:r>
            <a:r>
              <a:rPr lang="en-US" dirty="0" err="1">
                <a:solidFill>
                  <a:schemeClr val="bg1"/>
                </a:solidFill>
                <a:latin typeface="Comic Sans MS" pitchFamily="66" charset="0"/>
              </a:rPr>
              <a:t>v</a:t>
            </a:r>
            <a:r>
              <a:rPr lang="en-US" dirty="0" err="1">
                <a:solidFill>
                  <a:schemeClr val="bg1"/>
                </a:solidFill>
                <a:latin typeface="+mn-lt"/>
              </a:rPr>
              <a:t>A</a:t>
            </a:r>
            <a:r>
              <a:rPr lang="en-US" dirty="0">
                <a:solidFill>
                  <a:schemeClr val="bg1"/>
                </a:solidFill>
                <a:latin typeface="+mn-lt"/>
              </a:rPr>
              <a:t> designed for good electron appearance sensitivity down to sin</a:t>
            </a:r>
            <a:r>
              <a:rPr lang="en-US" baseline="30000" dirty="0">
                <a:solidFill>
                  <a:schemeClr val="bg1"/>
                </a:solidFill>
                <a:latin typeface="+mn-lt"/>
              </a:rPr>
              <a:t>2</a:t>
            </a:r>
            <a:r>
              <a:rPr lang="en-US" dirty="0">
                <a:solidFill>
                  <a:schemeClr val="bg1"/>
                </a:solidFill>
                <a:latin typeface="+mn-lt"/>
              </a:rPr>
              <a:t>(2</a:t>
            </a:r>
            <a:r>
              <a:rPr lang="en-US" dirty="0">
                <a:solidFill>
                  <a:schemeClr val="bg1"/>
                </a:solidFill>
                <a:latin typeface="Symbol" pitchFamily="18" charset="2"/>
              </a:rPr>
              <a:t>q</a:t>
            </a:r>
            <a:r>
              <a:rPr lang="en-US" baseline="-25000" dirty="0">
                <a:solidFill>
                  <a:schemeClr val="bg1"/>
                </a:solidFill>
                <a:latin typeface="+mn-lt"/>
              </a:rPr>
              <a:t>13</a:t>
            </a:r>
            <a:r>
              <a:rPr lang="en-US" dirty="0">
                <a:solidFill>
                  <a:schemeClr val="bg1"/>
                </a:solidFill>
                <a:latin typeface="+mn-lt"/>
              </a:rPr>
              <a:t>) ~ 0.01 or </a:t>
            </a:r>
            <a:r>
              <a:rPr lang="en-US" dirty="0" smtClean="0">
                <a:solidFill>
                  <a:schemeClr val="bg1"/>
                </a:solidFill>
                <a:latin typeface="Symbol" pitchFamily="18" charset="2"/>
              </a:rPr>
              <a:t>q</a:t>
            </a:r>
            <a:r>
              <a:rPr lang="en-US" baseline="-25000" dirty="0" smtClean="0">
                <a:solidFill>
                  <a:schemeClr val="bg1"/>
                </a:solidFill>
                <a:latin typeface="+mn-lt"/>
              </a:rPr>
              <a:t>13</a:t>
            </a:r>
            <a:r>
              <a:rPr lang="en-US" dirty="0" smtClean="0">
                <a:solidFill>
                  <a:schemeClr val="bg1"/>
                </a:solidFill>
                <a:latin typeface="+mn-lt"/>
              </a:rPr>
              <a:t>=2.9°</a:t>
            </a:r>
            <a:endParaRPr lang="en-US" dirty="0">
              <a:solidFill>
                <a:schemeClr val="bg1"/>
              </a:solidFill>
              <a:latin typeface="+mn-lt"/>
            </a:endParaRPr>
          </a:p>
          <a:p>
            <a:pPr>
              <a:lnSpc>
                <a:spcPct val="85000"/>
              </a:lnSpc>
              <a:spcBef>
                <a:spcPct val="35000"/>
              </a:spcBef>
              <a:buFontTx/>
              <a:buChar char="•"/>
            </a:pPr>
            <a:r>
              <a:rPr lang="en-US" dirty="0" smtClean="0">
                <a:solidFill>
                  <a:schemeClr val="bg1"/>
                </a:solidFill>
                <a:latin typeface="+mn-lt"/>
              </a:rPr>
              <a:t>Note:  best fit </a:t>
            </a:r>
            <a:r>
              <a:rPr lang="en-US" dirty="0">
                <a:solidFill>
                  <a:schemeClr val="bg1"/>
                </a:solidFill>
                <a:latin typeface="+mn-lt"/>
              </a:rPr>
              <a:t>sin</a:t>
            </a:r>
            <a:r>
              <a:rPr lang="en-US" baseline="30000" dirty="0">
                <a:solidFill>
                  <a:schemeClr val="bg1"/>
                </a:solidFill>
              </a:rPr>
              <a:t>2</a:t>
            </a:r>
            <a:r>
              <a:rPr lang="en-US" dirty="0">
                <a:solidFill>
                  <a:schemeClr val="bg1"/>
                </a:solidFill>
              </a:rPr>
              <a:t>(2</a:t>
            </a:r>
            <a:r>
              <a:rPr lang="en-US" dirty="0">
                <a:solidFill>
                  <a:schemeClr val="bg1"/>
                </a:solidFill>
                <a:latin typeface="Symbol" pitchFamily="18" charset="2"/>
              </a:rPr>
              <a:t>q</a:t>
            </a:r>
            <a:r>
              <a:rPr lang="en-US" baseline="-25000" dirty="0">
                <a:solidFill>
                  <a:schemeClr val="bg1"/>
                </a:solidFill>
                <a:latin typeface="+mn-lt"/>
              </a:rPr>
              <a:t>13</a:t>
            </a:r>
            <a:r>
              <a:rPr lang="en-US" dirty="0">
                <a:solidFill>
                  <a:schemeClr val="bg1"/>
                </a:solidFill>
                <a:latin typeface="+mn-lt"/>
              </a:rPr>
              <a:t>) ~ </a:t>
            </a:r>
            <a:r>
              <a:rPr lang="en-US" dirty="0" smtClean="0">
                <a:solidFill>
                  <a:schemeClr val="bg1"/>
                </a:solidFill>
                <a:latin typeface="+mn-lt"/>
              </a:rPr>
              <a:t>0.08 </a:t>
            </a:r>
            <a:r>
              <a:rPr lang="en-US" dirty="0">
                <a:solidFill>
                  <a:schemeClr val="bg1"/>
                </a:solidFill>
                <a:latin typeface="+mn-lt"/>
              </a:rPr>
              <a:t>or </a:t>
            </a:r>
            <a:r>
              <a:rPr lang="en-US" dirty="0" smtClean="0">
                <a:solidFill>
                  <a:schemeClr val="bg1"/>
                </a:solidFill>
                <a:latin typeface="Symbol" pitchFamily="18" charset="2"/>
              </a:rPr>
              <a:t>q</a:t>
            </a:r>
            <a:r>
              <a:rPr lang="en-US" baseline="-25000" dirty="0" smtClean="0">
                <a:solidFill>
                  <a:schemeClr val="bg1"/>
                </a:solidFill>
              </a:rPr>
              <a:t>13</a:t>
            </a:r>
            <a:r>
              <a:rPr lang="en-US" dirty="0" smtClean="0">
                <a:solidFill>
                  <a:schemeClr val="bg1"/>
                </a:solidFill>
              </a:rPr>
              <a:t>=8.2°</a:t>
            </a:r>
            <a:endParaRPr lang="en-US" dirty="0">
              <a:solidFill>
                <a:schemeClr val="bg1"/>
              </a:solidFill>
              <a:latin typeface="+mn-lt"/>
            </a:endParaRPr>
          </a:p>
        </p:txBody>
      </p:sp>
      <p:pic>
        <p:nvPicPr>
          <p:cNvPr id="4362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6663" y="1990725"/>
            <a:ext cx="4305300" cy="4340225"/>
          </a:xfrm>
          <a:prstGeom prst="rect">
            <a:avLst/>
          </a:prstGeom>
          <a:solidFill>
            <a:schemeClr val="bg1"/>
          </a:solidFill>
          <a:ln w="31750">
            <a:solidFill>
              <a:srgbClr val="FF0000"/>
            </a:solidFill>
            <a:miter lim="800000"/>
            <a:headEnd/>
            <a:tailEnd/>
          </a:ln>
        </p:spPr>
      </p:pic>
      <p:pic>
        <p:nvPicPr>
          <p:cNvPr id="436232" name="Picture 8" descr="theta13_predictions_albright_prd_2006"/>
          <p:cNvPicPr>
            <a:picLocks noChangeAspect="1" noChangeArrowheads="1"/>
          </p:cNvPicPr>
          <p:nvPr/>
        </p:nvPicPr>
        <p:blipFill>
          <a:blip r:embed="rId3">
            <a:extLst>
              <a:ext uri="{28A0092B-C50C-407E-A947-70E740481C1C}">
                <a14:useLocalDpi xmlns:a14="http://schemas.microsoft.com/office/drawing/2010/main" val="0"/>
              </a:ext>
            </a:extLst>
          </a:blip>
          <a:srcRect t="-3654"/>
          <a:stretch>
            <a:fillRect/>
          </a:stretch>
        </p:blipFill>
        <p:spPr bwMode="auto">
          <a:xfrm>
            <a:off x="2188368" y="2063749"/>
            <a:ext cx="5033963" cy="4194175"/>
          </a:xfrm>
          <a:prstGeom prst="rect">
            <a:avLst/>
          </a:prstGeom>
          <a:solidFill>
            <a:schemeClr val="bg1"/>
          </a:solidFill>
          <a:ln w="31750">
            <a:solidFill>
              <a:srgbClr val="FF0000"/>
            </a:solidFill>
            <a:miter lim="800000"/>
            <a:headEnd/>
            <a:tailEnd/>
          </a:ln>
        </p:spPr>
      </p:pic>
      <p:sp>
        <p:nvSpPr>
          <p:cNvPr id="436248" name="AutoShape 24"/>
          <p:cNvSpPr>
            <a:spLocks noChangeArrowheads="1"/>
          </p:cNvSpPr>
          <p:nvPr/>
        </p:nvSpPr>
        <p:spPr bwMode="auto">
          <a:xfrm>
            <a:off x="5759450" y="868363"/>
            <a:ext cx="2925763" cy="822325"/>
          </a:xfrm>
          <a:prstGeom prst="wedgeRoundRectCallout">
            <a:avLst>
              <a:gd name="adj1" fmla="val -54069"/>
              <a:gd name="adj2" fmla="val 133014"/>
              <a:gd name="adj3" fmla="val 16667"/>
            </a:avLst>
          </a:prstGeom>
          <a:solidFill>
            <a:schemeClr val="bg1"/>
          </a:solidFill>
          <a:ln w="317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t>An abundance of theoretical guidance</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51</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436229"/>
                                        </p:tgtEl>
                                      </p:cBhvr>
                                    </p:animEffect>
                                    <p:set>
                                      <p:cBhvr>
                                        <p:cTn id="7" dur="1" fill="hold">
                                          <p:stCondLst>
                                            <p:cond delay="1999"/>
                                          </p:stCondLst>
                                        </p:cTn>
                                        <p:tgtEl>
                                          <p:spTgt spid="43622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36232"/>
                                        </p:tgtEl>
                                        <p:attrNameLst>
                                          <p:attrName>style.visibility</p:attrName>
                                        </p:attrNameLst>
                                      </p:cBhvr>
                                      <p:to>
                                        <p:strVal val="visible"/>
                                      </p:to>
                                    </p:set>
                                    <p:animEffect transition="in" filter="fade">
                                      <p:cBhvr>
                                        <p:cTn id="10" dur="2000"/>
                                        <p:tgtEl>
                                          <p:spTgt spid="4362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6248"/>
                                        </p:tgtEl>
                                        <p:attrNameLst>
                                          <p:attrName>style.visibility</p:attrName>
                                        </p:attrNameLst>
                                      </p:cBhvr>
                                      <p:to>
                                        <p:strVal val="visible"/>
                                      </p:to>
                                    </p:set>
                                    <p:animEffect transition="in" filter="fade">
                                      <p:cBhvr>
                                        <p:cTn id="13" dur="2000"/>
                                        <p:tgtEl>
                                          <p:spTgt spid="436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4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Grp="1" noChangeArrowheads="1"/>
          </p:cNvSpPr>
          <p:nvPr>
            <p:ph type="title"/>
          </p:nvPr>
        </p:nvSpPr>
        <p:spPr>
          <a:noFill/>
          <a:ln/>
        </p:spPr>
        <p:txBody>
          <a:bodyPr/>
          <a:lstStyle/>
          <a:p>
            <a:r>
              <a:rPr lang="en-US" dirty="0" smtClean="0"/>
              <a:t>Mass </a:t>
            </a:r>
            <a:r>
              <a:rPr lang="en-US" dirty="0" err="1" smtClean="0"/>
              <a:t>Heirarchy</a:t>
            </a:r>
            <a:r>
              <a:rPr lang="en-US" dirty="0" smtClean="0"/>
              <a:t>: </a:t>
            </a:r>
            <a:r>
              <a:rPr lang="en-US" dirty="0" err="1">
                <a:latin typeface="Symbol" pitchFamily="18" charset="2"/>
              </a:rPr>
              <a:t>n</a:t>
            </a:r>
            <a:r>
              <a:rPr lang="en-US" baseline="-25000" dirty="0" err="1">
                <a:latin typeface="Symbol" pitchFamily="18" charset="2"/>
              </a:rPr>
              <a:t>m</a:t>
            </a:r>
            <a:r>
              <a:rPr lang="en-US" dirty="0" err="1">
                <a:latin typeface="Century Gothic" pitchFamily="34" charset="0"/>
              </a:rPr>
              <a:t>→</a:t>
            </a:r>
            <a:r>
              <a:rPr lang="en-US" dirty="0" err="1">
                <a:latin typeface="Symbol" pitchFamily="18" charset="2"/>
              </a:rPr>
              <a:t>n</a:t>
            </a:r>
            <a:r>
              <a:rPr lang="en-US" baseline="-25000" dirty="0" err="1"/>
              <a:t>e</a:t>
            </a:r>
            <a:r>
              <a:rPr lang="en-US" dirty="0"/>
              <a:t> Rate – Matter Important</a:t>
            </a:r>
          </a:p>
        </p:txBody>
      </p:sp>
      <p:graphicFrame>
        <p:nvGraphicFramePr>
          <p:cNvPr id="663555" name="Object 3"/>
          <p:cNvGraphicFramePr>
            <a:graphicFrameLocks noGrp="1" noChangeAspect="1"/>
          </p:cNvGraphicFramePr>
          <p:nvPr>
            <p:ph sz="half" idx="4294967295"/>
            <p:extLst>
              <p:ext uri="{D42A27DB-BD31-4B8C-83A1-F6EECF244321}">
                <p14:modId xmlns:p14="http://schemas.microsoft.com/office/powerpoint/2010/main" val="1456562184"/>
              </p:ext>
            </p:extLst>
          </p:nvPr>
        </p:nvGraphicFramePr>
        <p:xfrm>
          <a:off x="364576" y="1349375"/>
          <a:ext cx="4572000" cy="849375"/>
        </p:xfrm>
        <a:graphic>
          <a:graphicData uri="http://schemas.openxmlformats.org/presentationml/2006/ole">
            <mc:AlternateContent xmlns:mc="http://schemas.openxmlformats.org/markup-compatibility/2006">
              <mc:Choice xmlns:v="urn:schemas-microsoft-com:vml" Requires="v">
                <p:oleObj spid="_x0000_s11591" name="Equation" r:id="rId3" imgW="2603160" imgH="482400" progId="Equation.DSMT4">
                  <p:embed/>
                </p:oleObj>
              </mc:Choice>
              <mc:Fallback>
                <p:oleObj name="Equation" r:id="rId3" imgW="2603160" imgH="4824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576" y="1349375"/>
                        <a:ext cx="4572000" cy="849375"/>
                      </a:xfrm>
                      <a:prstGeom prst="rect">
                        <a:avLst/>
                      </a:prstGeom>
                      <a:solidFill>
                        <a:srgbClr val="80008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3573" name="Text Box 21"/>
          <p:cNvSpPr txBox="1">
            <a:spLocks noChangeArrowheads="1"/>
          </p:cNvSpPr>
          <p:nvPr/>
        </p:nvSpPr>
        <p:spPr bwMode="auto">
          <a:xfrm>
            <a:off x="145473" y="2322714"/>
            <a:ext cx="5436620" cy="13285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3038" indent="-173038"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Aft>
                <a:spcPts val="500"/>
              </a:spcAft>
              <a:buFontTx/>
              <a:buChar char="•"/>
            </a:pPr>
            <a:r>
              <a:rPr lang="en-US" dirty="0">
                <a:solidFill>
                  <a:schemeClr val="bg1"/>
                </a:solidFill>
                <a:latin typeface="+mn-lt"/>
              </a:rPr>
              <a:t>Extra CC term for </a:t>
            </a:r>
            <a:r>
              <a:rPr lang="en-US" dirty="0" smtClean="0">
                <a:solidFill>
                  <a:schemeClr val="bg1"/>
                </a:solidFill>
                <a:latin typeface="Symbol" pitchFamily="18" charset="2"/>
              </a:rPr>
              <a:t>n</a:t>
            </a:r>
            <a:r>
              <a:rPr lang="en-US" baseline="-25000" dirty="0" smtClean="0">
                <a:solidFill>
                  <a:schemeClr val="bg1"/>
                </a:solidFill>
                <a:latin typeface="+mn-lt"/>
              </a:rPr>
              <a:t>e</a:t>
            </a:r>
            <a:r>
              <a:rPr lang="en-US" dirty="0" smtClean="0">
                <a:solidFill>
                  <a:schemeClr val="bg1"/>
                </a:solidFill>
                <a:latin typeface="+mn-lt"/>
              </a:rPr>
              <a:t> </a:t>
            </a:r>
            <a:r>
              <a:rPr lang="en-US" dirty="0">
                <a:solidFill>
                  <a:schemeClr val="bg1"/>
                </a:solidFill>
                <a:latin typeface="+mn-lt"/>
              </a:rPr>
              <a:t>in matter important!</a:t>
            </a:r>
          </a:p>
          <a:p>
            <a:pPr>
              <a:spcAft>
                <a:spcPts val="500"/>
              </a:spcAft>
              <a:buFontTx/>
              <a:buChar char="•"/>
            </a:pPr>
            <a:r>
              <a:rPr lang="en-US" dirty="0">
                <a:solidFill>
                  <a:schemeClr val="bg1"/>
                </a:solidFill>
                <a:latin typeface="+mn-lt"/>
              </a:rPr>
              <a:t>Increases </a:t>
            </a:r>
            <a:r>
              <a:rPr lang="en-US" dirty="0">
                <a:solidFill>
                  <a:schemeClr val="bg1"/>
                </a:solidFill>
                <a:latin typeface="Symbol" pitchFamily="18" charset="2"/>
              </a:rPr>
              <a:t>n</a:t>
            </a:r>
            <a:r>
              <a:rPr lang="en-US" baseline="-25000" dirty="0">
                <a:solidFill>
                  <a:schemeClr val="bg1"/>
                </a:solidFill>
                <a:latin typeface="Symbol" pitchFamily="18" charset="2"/>
              </a:rPr>
              <a:t>m</a:t>
            </a:r>
            <a:r>
              <a:rPr lang="en-US" dirty="0">
                <a:solidFill>
                  <a:schemeClr val="bg1"/>
                </a:solidFill>
                <a:latin typeface="Comic Sans MS" pitchFamily="66" charset="0"/>
              </a:rPr>
              <a:t> → </a:t>
            </a:r>
            <a:r>
              <a:rPr lang="en-US" dirty="0">
                <a:solidFill>
                  <a:schemeClr val="bg1"/>
                </a:solidFill>
                <a:latin typeface="Symbol" pitchFamily="18" charset="2"/>
              </a:rPr>
              <a:t>n</a:t>
            </a:r>
            <a:r>
              <a:rPr lang="en-US" baseline="-25000" dirty="0">
                <a:solidFill>
                  <a:schemeClr val="bg1"/>
                </a:solidFill>
                <a:latin typeface="+mn-lt"/>
              </a:rPr>
              <a:t>e</a:t>
            </a:r>
            <a:r>
              <a:rPr lang="en-US" dirty="0">
                <a:solidFill>
                  <a:schemeClr val="bg1"/>
                </a:solidFill>
                <a:latin typeface="+mn-lt"/>
              </a:rPr>
              <a:t> rate for normal hierarchy:  effect reversed for inverted hierarchy and for antineutrinos</a:t>
            </a:r>
          </a:p>
          <a:p>
            <a:pPr>
              <a:spcAft>
                <a:spcPts val="500"/>
              </a:spcAft>
              <a:buFontTx/>
              <a:buChar char="•"/>
            </a:pPr>
            <a:r>
              <a:rPr lang="en-US" dirty="0" smtClean="0">
                <a:solidFill>
                  <a:schemeClr val="bg1"/>
                </a:solidFill>
                <a:latin typeface="+mn-lt"/>
                <a:sym typeface="Wingdings" pitchFamily="2" charset="2"/>
              </a:rPr>
              <a:t>Energy </a:t>
            </a:r>
            <a:r>
              <a:rPr lang="en-US" dirty="0">
                <a:solidFill>
                  <a:schemeClr val="bg1"/>
                </a:solidFill>
                <a:latin typeface="+mn-lt"/>
                <a:sym typeface="Wingdings" pitchFamily="2" charset="2"/>
              </a:rPr>
              <a:t>dependent:  30% effect for </a:t>
            </a:r>
            <a:r>
              <a:rPr lang="en-US" dirty="0" err="1">
                <a:solidFill>
                  <a:schemeClr val="bg1"/>
                </a:solidFill>
                <a:latin typeface="+mn-lt"/>
                <a:sym typeface="Wingdings" pitchFamily="2" charset="2"/>
              </a:rPr>
              <a:t>NO</a:t>
            </a:r>
            <a:r>
              <a:rPr lang="en-US" dirty="0" err="1">
                <a:solidFill>
                  <a:schemeClr val="bg1"/>
                </a:solidFill>
                <a:latin typeface="Comic Sans MS" pitchFamily="66" charset="0"/>
                <a:sym typeface="Wingdings" pitchFamily="2" charset="2"/>
              </a:rPr>
              <a:t>v</a:t>
            </a:r>
            <a:r>
              <a:rPr lang="en-US" dirty="0" err="1">
                <a:solidFill>
                  <a:schemeClr val="bg1"/>
                </a:solidFill>
                <a:latin typeface="+mn-lt"/>
                <a:sym typeface="Wingdings" pitchFamily="2" charset="2"/>
              </a:rPr>
              <a:t>A</a:t>
            </a:r>
            <a:endParaRPr lang="en-US" baseline="-25000" dirty="0">
              <a:solidFill>
                <a:schemeClr val="bg1"/>
              </a:solidFill>
              <a:latin typeface="+mn-lt"/>
              <a:sym typeface="Wingdings" pitchFamily="2" charset="2"/>
            </a:endParaRP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52</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52576572"/>
              </p:ext>
            </p:extLst>
          </p:nvPr>
        </p:nvGraphicFramePr>
        <p:xfrm>
          <a:off x="364576" y="1029787"/>
          <a:ext cx="4572000" cy="319588"/>
        </p:xfrm>
        <a:graphic>
          <a:graphicData uri="http://schemas.openxmlformats.org/presentationml/2006/ole">
            <mc:AlternateContent xmlns:mc="http://schemas.openxmlformats.org/markup-compatibility/2006">
              <mc:Choice xmlns:v="urn:schemas-microsoft-com:vml" Requires="v">
                <p:oleObj spid="_x0000_s11592" name="Equation" r:id="rId5" imgW="2895480" imgH="203040" progId="Equation.DSMT4">
                  <p:embed/>
                </p:oleObj>
              </mc:Choice>
              <mc:Fallback>
                <p:oleObj name="Equation" r:id="rId5" imgW="2895480" imgH="203040" progId="Equation.DSMT4">
                  <p:embed/>
                  <p:pic>
                    <p:nvPicPr>
                      <p:cNvPr id="0" name=""/>
                      <p:cNvPicPr/>
                      <p:nvPr/>
                    </p:nvPicPr>
                    <p:blipFill>
                      <a:blip r:embed="rId6"/>
                      <a:stretch>
                        <a:fillRect/>
                      </a:stretch>
                    </p:blipFill>
                    <p:spPr>
                      <a:xfrm>
                        <a:off x="364576" y="1029787"/>
                        <a:ext cx="4572000" cy="319588"/>
                      </a:xfrm>
                      <a:prstGeom prst="rect">
                        <a:avLst/>
                      </a:prstGeom>
                      <a:solidFill>
                        <a:srgbClr val="800080"/>
                      </a:solidFill>
                      <a:ln w="38100">
                        <a:solidFill>
                          <a:schemeClr val="bg1"/>
                        </a:solidFill>
                      </a:ln>
                    </p:spPr>
                  </p:pic>
                </p:oleObj>
              </mc:Fallback>
            </mc:AlternateContent>
          </a:graphicData>
        </a:graphic>
      </p:graphicFrame>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4561" y="882019"/>
            <a:ext cx="2822454" cy="1600203"/>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8465" y="3811769"/>
            <a:ext cx="8159476" cy="2743200"/>
          </a:xfrm>
          <a:prstGeom prst="rect">
            <a:avLst/>
          </a:prstGeom>
        </p:spPr>
      </p:pic>
      <p:pic>
        <p:nvPicPr>
          <p:cNvPr id="11584" name="Picture 3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59425" y="2648015"/>
            <a:ext cx="3254295" cy="100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 Violation Mucks Things Up</a:t>
            </a:r>
            <a:endParaRPr lang="en-US" dirty="0"/>
          </a:p>
        </p:txBody>
      </p:sp>
      <p:sp>
        <p:nvSpPr>
          <p:cNvPr id="3" name="Date Placeholder 2"/>
          <p:cNvSpPr>
            <a:spLocks noGrp="1"/>
          </p:cNvSpPr>
          <p:nvPr>
            <p:ph type="dt" sz="half" idx="10"/>
          </p:nvPr>
        </p:nvSpPr>
        <p:spPr/>
        <p:txBody>
          <a:bodyPr/>
          <a:lstStyle/>
          <a:p>
            <a:r>
              <a:rPr lang="en-US" smtClean="0"/>
              <a:t>Craig Dukes / Virginia</a:t>
            </a:r>
            <a:endParaRPr lang="en-US" dirty="0"/>
          </a:p>
        </p:txBody>
      </p:sp>
      <p:sp>
        <p:nvSpPr>
          <p:cNvPr id="4" name="Footer Placeholder 3"/>
          <p:cNvSpPr>
            <a:spLocks noGrp="1"/>
          </p:cNvSpPr>
          <p:nvPr>
            <p:ph type="ftr" sz="quarter" idx="11"/>
          </p:nvPr>
        </p:nvSpPr>
        <p:spPr/>
        <p:txBody>
          <a:bodyPr/>
          <a:lstStyle/>
          <a:p>
            <a:r>
              <a:rPr lang="en-US" smtClean="0"/>
              <a:t>BCVSPIN:  Neutrino Physics at Fermilab</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53</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82" y="2401419"/>
            <a:ext cx="4114800" cy="301744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8619" y="2401419"/>
            <a:ext cx="4114800" cy="3011643"/>
          </a:xfrm>
          <a:prstGeom prst="rect">
            <a:avLst/>
          </a:prstGeom>
        </p:spPr>
      </p:pic>
      <p:sp>
        <p:nvSpPr>
          <p:cNvPr id="8" name="Rectangle 10"/>
          <p:cNvSpPr>
            <a:spLocks noChangeArrowheads="1"/>
          </p:cNvSpPr>
          <p:nvPr/>
        </p:nvSpPr>
        <p:spPr bwMode="auto">
          <a:xfrm>
            <a:off x="90488" y="665163"/>
            <a:ext cx="6919912" cy="68788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73038" indent="-173038" algn="l">
              <a:lnSpc>
                <a:spcPct val="90000"/>
              </a:lnSpc>
              <a:spcBef>
                <a:spcPct val="35000"/>
              </a:spcBef>
              <a:buFontTx/>
              <a:buChar char="•"/>
            </a:pPr>
            <a:r>
              <a:rPr lang="en-US" dirty="0" smtClean="0">
                <a:solidFill>
                  <a:schemeClr val="bg1"/>
                </a:solidFill>
              </a:rPr>
              <a:t>CP </a:t>
            </a:r>
            <a:r>
              <a:rPr lang="en-US" dirty="0">
                <a:solidFill>
                  <a:schemeClr val="bg1"/>
                </a:solidFill>
              </a:rPr>
              <a:t>violation can confuse the effect </a:t>
            </a:r>
            <a:r>
              <a:rPr lang="en-US" dirty="0">
                <a:solidFill>
                  <a:schemeClr val="bg1"/>
                </a:solidFill>
                <a:latin typeface="Century Gothic" pitchFamily="34" charset="0"/>
              </a:rPr>
              <a:t>→</a:t>
            </a:r>
            <a:r>
              <a:rPr lang="en-US" dirty="0">
                <a:solidFill>
                  <a:schemeClr val="bg1"/>
                </a:solidFill>
              </a:rPr>
              <a:t> regions of inherent ambiguity</a:t>
            </a:r>
          </a:p>
          <a:p>
            <a:pPr marL="173038" indent="-173038" algn="l">
              <a:lnSpc>
                <a:spcPct val="90000"/>
              </a:lnSpc>
              <a:spcBef>
                <a:spcPct val="35000"/>
              </a:spcBef>
              <a:buFontTx/>
              <a:buChar char="•"/>
            </a:pPr>
            <a:r>
              <a:rPr lang="en-US" dirty="0">
                <a:solidFill>
                  <a:schemeClr val="bg1"/>
                </a:solidFill>
              </a:rPr>
              <a:t>Can be resolved by another measurement at a different baseline</a:t>
            </a:r>
            <a:endParaRPr lang="en-US" dirty="0">
              <a:solidFill>
                <a:schemeClr val="bg1"/>
              </a:solidFill>
              <a:latin typeface="Century Gothic" pitchFamily="34" charset="0"/>
            </a:endParaRPr>
          </a:p>
        </p:txBody>
      </p:sp>
    </p:spTree>
    <p:extLst>
      <p:ext uri="{BB962C8B-B14F-4D97-AF65-F5344CB8AC3E}">
        <p14:creationId xmlns:p14="http://schemas.microsoft.com/office/powerpoint/2010/main" val="41893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4" name="Rectangle 4"/>
          <p:cNvSpPr>
            <a:spLocks noGrp="1" noChangeArrowheads="1"/>
          </p:cNvSpPr>
          <p:nvPr>
            <p:ph type="title"/>
          </p:nvPr>
        </p:nvSpPr>
        <p:spPr/>
        <p:txBody>
          <a:bodyPr/>
          <a:lstStyle/>
          <a:p>
            <a:r>
              <a:rPr lang="en-US"/>
              <a:t>NOvA:  Mass Hierarchy Sensitivity</a:t>
            </a:r>
          </a:p>
        </p:txBody>
      </p:sp>
      <p:pic>
        <p:nvPicPr>
          <p:cNvPr id="445452" name="Picture 12" descr="mass_order_nova_theta13_normal_sensitiv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5" y="2146048"/>
            <a:ext cx="3811588" cy="3656013"/>
          </a:xfrm>
          <a:prstGeom prst="rect">
            <a:avLst/>
          </a:prstGeom>
          <a:solidFill>
            <a:schemeClr val="bg1"/>
          </a:solidFill>
          <a:ln w="31750">
            <a:solidFill>
              <a:srgbClr val="FF0000"/>
            </a:solidFill>
            <a:miter lim="800000"/>
            <a:headEnd/>
            <a:tailEnd/>
          </a:ln>
        </p:spPr>
      </p:pic>
      <p:pic>
        <p:nvPicPr>
          <p:cNvPr id="445453" name="Picture 13" descr="mass_order_nova_theta13_inverted_sensitiv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146048"/>
            <a:ext cx="3794125" cy="3657600"/>
          </a:xfrm>
          <a:prstGeom prst="rect">
            <a:avLst/>
          </a:prstGeom>
          <a:solidFill>
            <a:schemeClr val="bg1"/>
          </a:solidFill>
          <a:ln w="31750">
            <a:solidFill>
              <a:srgbClr val="FF0000"/>
            </a:solidFill>
            <a:miter lim="800000"/>
            <a:headEnd/>
            <a:tailEnd/>
          </a:ln>
        </p:spPr>
      </p:pic>
      <p:sp>
        <p:nvSpPr>
          <p:cNvPr id="445454" name="Text Box 14"/>
          <p:cNvSpPr txBox="1">
            <a:spLocks noChangeArrowheads="1"/>
          </p:cNvSpPr>
          <p:nvPr/>
        </p:nvSpPr>
        <p:spPr bwMode="auto">
          <a:xfrm>
            <a:off x="365125" y="2422525"/>
            <a:ext cx="1555750" cy="365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NOvA alone:</a:t>
            </a:r>
          </a:p>
        </p:txBody>
      </p:sp>
      <p:pic>
        <p:nvPicPr>
          <p:cNvPr id="445455" name="Picture 15" descr="mass_order_nova_t2k_theta13_normal_ma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5" y="2146048"/>
            <a:ext cx="3811588" cy="3660775"/>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45456" name="Picture 16" descr="mass_order_nova_t2k_theta13_inverted_ma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146048"/>
            <a:ext cx="3821113" cy="3660775"/>
          </a:xfrm>
          <a:prstGeom prst="rect">
            <a:avLst/>
          </a:prstGeom>
          <a:solidFill>
            <a:schemeClr val="bg1"/>
          </a:solidFill>
          <a:ln w="31750">
            <a:solidFill>
              <a:srgbClr val="FF0000"/>
            </a:solidFill>
            <a:miter lim="800000"/>
            <a:headEnd/>
            <a:tailEnd/>
          </a:ln>
        </p:spPr>
      </p:pic>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54</a:t>
            </a:fld>
            <a:endParaRPr lang="en-US" dirty="0"/>
          </a:p>
        </p:txBody>
      </p:sp>
      <p:sp>
        <p:nvSpPr>
          <p:cNvPr id="5" name="TextBox 4"/>
          <p:cNvSpPr txBox="1"/>
          <p:nvPr/>
        </p:nvSpPr>
        <p:spPr>
          <a:xfrm>
            <a:off x="365126" y="1247203"/>
            <a:ext cx="8458199" cy="461665"/>
          </a:xfrm>
          <a:prstGeom prst="rect">
            <a:avLst/>
          </a:prstGeom>
          <a:solidFill>
            <a:srgbClr val="FF0000"/>
          </a:solidFill>
          <a:ln w="38100">
            <a:solidFill>
              <a:srgbClr val="FF0000"/>
            </a:solidFill>
          </a:ln>
        </p:spPr>
        <p:txBody>
          <a:bodyPr wrap="square" rtlCol="0" anchor="ctr">
            <a:spAutoFit/>
          </a:bodyPr>
          <a:lstStyle/>
          <a:p>
            <a:pPr algn="ctr"/>
            <a:r>
              <a:rPr lang="en-US" sz="2400" dirty="0" err="1" smtClean="0">
                <a:solidFill>
                  <a:srgbClr val="FFFF00"/>
                </a:solidFill>
              </a:rPr>
              <a:t>NOvA</a:t>
            </a:r>
            <a:r>
              <a:rPr lang="en-US" sz="2400" dirty="0" smtClean="0">
                <a:solidFill>
                  <a:srgbClr val="FFFF00"/>
                </a:solidFill>
              </a:rPr>
              <a:t> Alone</a:t>
            </a:r>
            <a:endParaRPr lang="en-US" sz="2400" dirty="0">
              <a:solidFill>
                <a:srgbClr val="FFFF00"/>
              </a:solidFill>
            </a:endParaRPr>
          </a:p>
        </p:txBody>
      </p:sp>
      <p:sp>
        <p:nvSpPr>
          <p:cNvPr id="18" name="TextBox 17"/>
          <p:cNvSpPr txBox="1"/>
          <p:nvPr/>
        </p:nvSpPr>
        <p:spPr>
          <a:xfrm>
            <a:off x="365125" y="1247203"/>
            <a:ext cx="8458198" cy="461665"/>
          </a:xfrm>
          <a:prstGeom prst="rect">
            <a:avLst/>
          </a:prstGeom>
          <a:solidFill>
            <a:srgbClr val="FF0000"/>
          </a:solidFill>
          <a:ln w="38100">
            <a:solidFill>
              <a:srgbClr val="FF0000"/>
            </a:solidFill>
          </a:ln>
        </p:spPr>
        <p:txBody>
          <a:bodyPr wrap="square" rtlCol="0" anchor="ctr">
            <a:spAutoFit/>
          </a:bodyPr>
          <a:lstStyle/>
          <a:p>
            <a:pPr algn="ctr"/>
            <a:r>
              <a:rPr lang="en-US" sz="2400" dirty="0" err="1" smtClean="0">
                <a:solidFill>
                  <a:srgbClr val="FFFF00"/>
                </a:solidFill>
              </a:rPr>
              <a:t>NOvA</a:t>
            </a:r>
            <a:r>
              <a:rPr lang="en-US" sz="2400" dirty="0" smtClean="0">
                <a:solidFill>
                  <a:srgbClr val="FFFF00"/>
                </a:solidFill>
              </a:rPr>
              <a:t> + T2K </a:t>
            </a:r>
            <a:endParaRPr lang="en-US" sz="24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45455"/>
                                        </p:tgtEl>
                                        <p:attrNameLst>
                                          <p:attrName>style.visibility</p:attrName>
                                        </p:attrNameLst>
                                      </p:cBhvr>
                                      <p:to>
                                        <p:strVal val="visible"/>
                                      </p:to>
                                    </p:set>
                                    <p:animEffect transition="in" filter="fade">
                                      <p:cBhvr>
                                        <p:cTn id="7" dur="2000"/>
                                        <p:tgtEl>
                                          <p:spTgt spid="445455"/>
                                        </p:tgtEl>
                                      </p:cBhvr>
                                    </p:animEffect>
                                  </p:childTnLst>
                                </p:cTn>
                              </p:par>
                              <p:par>
                                <p:cTn id="8" presetID="10" presetClass="exit" presetSubtype="0" fill="hold" nodeType="withEffect">
                                  <p:stCondLst>
                                    <p:cond delay="0"/>
                                  </p:stCondLst>
                                  <p:childTnLst>
                                    <p:animEffect transition="out" filter="fade">
                                      <p:cBhvr>
                                        <p:cTn id="9" dur="2000"/>
                                        <p:tgtEl>
                                          <p:spTgt spid="445452"/>
                                        </p:tgtEl>
                                      </p:cBhvr>
                                    </p:animEffect>
                                    <p:set>
                                      <p:cBhvr>
                                        <p:cTn id="10" dur="1" fill="hold">
                                          <p:stCondLst>
                                            <p:cond delay="1999"/>
                                          </p:stCondLst>
                                        </p:cTn>
                                        <p:tgtEl>
                                          <p:spTgt spid="44545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445453"/>
                                        </p:tgtEl>
                                      </p:cBhvr>
                                    </p:animEffect>
                                    <p:set>
                                      <p:cBhvr>
                                        <p:cTn id="13" dur="1" fill="hold">
                                          <p:stCondLst>
                                            <p:cond delay="1999"/>
                                          </p:stCondLst>
                                        </p:cTn>
                                        <p:tgtEl>
                                          <p:spTgt spid="445453"/>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445456"/>
                                        </p:tgtEl>
                                        <p:attrNameLst>
                                          <p:attrName>style.visibility</p:attrName>
                                        </p:attrNameLst>
                                      </p:cBhvr>
                                      <p:to>
                                        <p:strVal val="visible"/>
                                      </p:to>
                                    </p:set>
                                    <p:animEffect transition="in" filter="fade">
                                      <p:cBhvr>
                                        <p:cTn id="16" dur="2000"/>
                                        <p:tgtEl>
                                          <p:spTgt spid="445456"/>
                                        </p:tgtEl>
                                      </p:cBhvr>
                                    </p:animEffect>
                                  </p:childTnLst>
                                </p:cTn>
                              </p:par>
                              <p:par>
                                <p:cTn id="17" presetID="10" presetClass="exit" presetSubtype="0" fill="hold" grpId="0" nodeType="withEffect">
                                  <p:stCondLst>
                                    <p:cond delay="0"/>
                                  </p:stCondLst>
                                  <p:childTnLst>
                                    <p:animEffect transition="out" filter="fade">
                                      <p:cBhvr>
                                        <p:cTn id="18" dur="2000"/>
                                        <p:tgtEl>
                                          <p:spTgt spid="445454"/>
                                        </p:tgtEl>
                                      </p:cBhvr>
                                    </p:animEffect>
                                    <p:set>
                                      <p:cBhvr>
                                        <p:cTn id="19" dur="1" fill="hold">
                                          <p:stCondLst>
                                            <p:cond delay="1999"/>
                                          </p:stCondLst>
                                        </p:cTn>
                                        <p:tgtEl>
                                          <p:spTgt spid="445454"/>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54" grpId="0"/>
      <p:bldP spid="5" grpId="1"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72" y="1897089"/>
            <a:ext cx="5486400" cy="3695357"/>
          </a:xfrm>
          <a:prstGeom prst="rect">
            <a:avLst/>
          </a:prstGeom>
        </p:spPr>
      </p:pic>
      <p:sp>
        <p:nvSpPr>
          <p:cNvPr id="695298" name="Rectangle 2"/>
          <p:cNvSpPr>
            <a:spLocks noGrp="1" noChangeArrowheads="1"/>
          </p:cNvSpPr>
          <p:nvPr>
            <p:ph type="title"/>
          </p:nvPr>
        </p:nvSpPr>
        <p:spPr/>
        <p:txBody>
          <a:bodyPr/>
          <a:lstStyle/>
          <a:p>
            <a:r>
              <a:rPr lang="en-US" dirty="0" err="1"/>
              <a:t>NO</a:t>
            </a:r>
            <a:r>
              <a:rPr lang="en-US" dirty="0" err="1">
                <a:latin typeface="Symbol" pitchFamily="18" charset="2"/>
              </a:rPr>
              <a:t>n</a:t>
            </a:r>
            <a:r>
              <a:rPr lang="en-US" dirty="0" err="1"/>
              <a:t>A</a:t>
            </a:r>
            <a:r>
              <a:rPr lang="en-US" dirty="0"/>
              <a:t>:  Mass </a:t>
            </a:r>
            <a:r>
              <a:rPr lang="en-US" dirty="0" err="1"/>
              <a:t>Heirarchy</a:t>
            </a:r>
            <a:endParaRPr lang="en-US" dirty="0"/>
          </a:p>
        </p:txBody>
      </p:sp>
      <p:graphicFrame>
        <p:nvGraphicFramePr>
          <p:cNvPr id="695309" name="Object 13"/>
          <p:cNvGraphicFramePr>
            <a:graphicFrameLocks noGrp="1" noChangeAspect="1"/>
          </p:cNvGraphicFramePr>
          <p:nvPr>
            <p:ph idx="4294967295"/>
            <p:extLst>
              <p:ext uri="{D42A27DB-BD31-4B8C-83A1-F6EECF244321}">
                <p14:modId xmlns:p14="http://schemas.microsoft.com/office/powerpoint/2010/main" val="1579181458"/>
              </p:ext>
            </p:extLst>
          </p:nvPr>
        </p:nvGraphicFramePr>
        <p:xfrm>
          <a:off x="2101288" y="5792788"/>
          <a:ext cx="4570413" cy="584200"/>
        </p:xfrm>
        <a:graphic>
          <a:graphicData uri="http://schemas.openxmlformats.org/presentationml/2006/ole">
            <mc:AlternateContent xmlns:mc="http://schemas.openxmlformats.org/markup-compatibility/2006">
              <mc:Choice xmlns:v="urn:schemas-microsoft-com:vml" Requires="v">
                <p:oleObj spid="_x0000_s12451" name="Equation" r:id="rId4" imgW="2286000" imgH="291960" progId="Equation.DSMT4">
                  <p:embed/>
                </p:oleObj>
              </mc:Choice>
              <mc:Fallback>
                <p:oleObj name="Equation" r:id="rId4" imgW="2286000" imgH="291960" progId="Equation.DSMT4">
                  <p:embed/>
                  <p:pic>
                    <p:nvPicPr>
                      <p:cNvPr id="0" name=""/>
                      <p:cNvPicPr>
                        <a:picLocks noChangeAspect="1" noChangeArrowheads="1"/>
                      </p:cNvPicPr>
                      <p:nvPr/>
                    </p:nvPicPr>
                    <p:blipFill>
                      <a:blip r:embed="rId5"/>
                      <a:srcRect/>
                      <a:stretch>
                        <a:fillRect/>
                      </a:stretch>
                    </p:blipFill>
                    <p:spPr bwMode="auto">
                      <a:xfrm>
                        <a:off x="2101288" y="5792788"/>
                        <a:ext cx="4570413"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695300" name="Group 4"/>
          <p:cNvGrpSpPr>
            <a:grpSpLocks/>
          </p:cNvGrpSpPr>
          <p:nvPr/>
        </p:nvGrpSpPr>
        <p:grpSpPr bwMode="auto">
          <a:xfrm>
            <a:off x="1111240" y="2000250"/>
            <a:ext cx="4629150" cy="1543050"/>
            <a:chOff x="1420" y="1356"/>
            <a:chExt cx="2916" cy="972"/>
          </a:xfrm>
        </p:grpSpPr>
        <p:sp>
          <p:nvSpPr>
            <p:cNvPr id="695301" name="Rectangle 5"/>
            <p:cNvSpPr>
              <a:spLocks noChangeArrowheads="1"/>
            </p:cNvSpPr>
            <p:nvPr/>
          </p:nvSpPr>
          <p:spPr bwMode="auto">
            <a:xfrm>
              <a:off x="1420" y="1356"/>
              <a:ext cx="2916" cy="972"/>
            </a:xfrm>
            <a:prstGeom prst="rect">
              <a:avLst/>
            </a:prstGeom>
            <a:solidFill>
              <a:srgbClr val="969696">
                <a:alpha val="50000"/>
              </a:srgbClr>
            </a:solidFill>
            <a:ln>
              <a:noFill/>
            </a:ln>
            <a:effectLst/>
            <a:extLs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5302" name="Text Box 6"/>
            <p:cNvSpPr txBox="1">
              <a:spLocks noChangeArrowheads="1"/>
            </p:cNvSpPr>
            <p:nvPr/>
          </p:nvSpPr>
          <p:spPr bwMode="auto">
            <a:xfrm>
              <a:off x="1468" y="1684"/>
              <a:ext cx="2740" cy="2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Expected next generation 0</a:t>
              </a:r>
              <a:r>
                <a:rPr lang="en-US" dirty="0">
                  <a:latin typeface="Symbol" pitchFamily="18" charset="2"/>
                </a:rPr>
                <a:t>nbb</a:t>
              </a:r>
              <a:r>
                <a:rPr lang="en-US" dirty="0"/>
                <a:t> limits</a:t>
              </a:r>
            </a:p>
          </p:txBody>
        </p:sp>
      </p:grpSp>
      <p:grpSp>
        <p:nvGrpSpPr>
          <p:cNvPr id="695303" name="Group 7"/>
          <p:cNvGrpSpPr>
            <a:grpSpLocks/>
          </p:cNvGrpSpPr>
          <p:nvPr/>
        </p:nvGrpSpPr>
        <p:grpSpPr bwMode="auto">
          <a:xfrm>
            <a:off x="1103303" y="1985963"/>
            <a:ext cx="4618037" cy="366712"/>
            <a:chOff x="1415" y="1639"/>
            <a:chExt cx="2909" cy="231"/>
          </a:xfrm>
        </p:grpSpPr>
        <p:sp>
          <p:nvSpPr>
            <p:cNvPr id="695304" name="Rectangle 8"/>
            <p:cNvSpPr>
              <a:spLocks noChangeArrowheads="1"/>
            </p:cNvSpPr>
            <p:nvPr/>
          </p:nvSpPr>
          <p:spPr bwMode="auto">
            <a:xfrm>
              <a:off x="1420" y="1652"/>
              <a:ext cx="2904" cy="200"/>
            </a:xfrm>
            <a:prstGeom prst="rect">
              <a:avLst/>
            </a:prstGeom>
            <a:solidFill>
              <a:srgbClr val="969696">
                <a:alpha val="50000"/>
              </a:srgbClr>
            </a:solidFill>
            <a:ln>
              <a:noFill/>
            </a:ln>
            <a:effectLst/>
            <a:extLs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5305" name="Text Box 9"/>
            <p:cNvSpPr txBox="1">
              <a:spLocks noChangeArrowheads="1"/>
            </p:cNvSpPr>
            <p:nvPr/>
          </p:nvSpPr>
          <p:spPr bwMode="auto">
            <a:xfrm>
              <a:off x="1415" y="1639"/>
              <a:ext cx="2904" cy="2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Current 0</a:t>
              </a:r>
              <a:r>
                <a:rPr lang="en-US" dirty="0">
                  <a:latin typeface="Symbol" pitchFamily="18" charset="2"/>
                </a:rPr>
                <a:t>nbb</a:t>
              </a:r>
              <a:r>
                <a:rPr lang="en-US" dirty="0"/>
                <a:t> limit</a:t>
              </a:r>
            </a:p>
          </p:txBody>
        </p:sp>
      </p:grpSp>
      <p:grpSp>
        <p:nvGrpSpPr>
          <p:cNvPr id="695306" name="Group 10"/>
          <p:cNvGrpSpPr>
            <a:grpSpLocks/>
          </p:cNvGrpSpPr>
          <p:nvPr/>
        </p:nvGrpSpPr>
        <p:grpSpPr bwMode="auto">
          <a:xfrm>
            <a:off x="4914890" y="1993900"/>
            <a:ext cx="812800" cy="3086100"/>
            <a:chOff x="3816" y="1352"/>
            <a:chExt cx="512" cy="1944"/>
          </a:xfrm>
        </p:grpSpPr>
        <p:sp>
          <p:nvSpPr>
            <p:cNvPr id="695307" name="Rectangle 11"/>
            <p:cNvSpPr>
              <a:spLocks noChangeArrowheads="1"/>
            </p:cNvSpPr>
            <p:nvPr/>
          </p:nvSpPr>
          <p:spPr bwMode="auto">
            <a:xfrm>
              <a:off x="3816" y="1352"/>
              <a:ext cx="512" cy="1944"/>
            </a:xfrm>
            <a:prstGeom prst="rect">
              <a:avLst/>
            </a:prstGeom>
            <a:solidFill>
              <a:srgbClr val="969696">
                <a:alpha val="50000"/>
              </a:srgbClr>
            </a:solidFill>
            <a:ln>
              <a:noFill/>
            </a:ln>
            <a:effectLst/>
            <a:extLs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5308" name="Text Box 12"/>
            <p:cNvSpPr txBox="1">
              <a:spLocks noChangeArrowheads="1"/>
            </p:cNvSpPr>
            <p:nvPr/>
          </p:nvSpPr>
          <p:spPr bwMode="auto">
            <a:xfrm rot="-5400000">
              <a:off x="3408" y="2460"/>
              <a:ext cx="1420" cy="2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KATRIN </a:t>
              </a:r>
              <a:r>
                <a:rPr lang="en-US" dirty="0" err="1"/>
                <a:t>senstivity</a:t>
              </a:r>
              <a:endParaRPr lang="en-US" dirty="0"/>
            </a:p>
          </p:txBody>
        </p:sp>
      </p:grpSp>
      <p:sp>
        <p:nvSpPr>
          <p:cNvPr id="695310" name="Text Box 14"/>
          <p:cNvSpPr txBox="1">
            <a:spLocks noChangeArrowheads="1"/>
          </p:cNvSpPr>
          <p:nvPr/>
        </p:nvSpPr>
        <p:spPr bwMode="auto">
          <a:xfrm>
            <a:off x="365125" y="868363"/>
            <a:ext cx="5692775" cy="915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dirty="0">
                <a:solidFill>
                  <a:schemeClr val="bg1"/>
                </a:solidFill>
              </a:rPr>
              <a:t>If </a:t>
            </a:r>
            <a:r>
              <a:rPr lang="en-US" dirty="0" err="1">
                <a:solidFill>
                  <a:schemeClr val="bg1"/>
                </a:solidFill>
              </a:rPr>
              <a:t>NO</a:t>
            </a:r>
            <a:r>
              <a:rPr lang="en-US" dirty="0" err="1">
                <a:solidFill>
                  <a:schemeClr val="bg1"/>
                </a:solidFill>
                <a:latin typeface="Symbol" pitchFamily="18" charset="2"/>
              </a:rPr>
              <a:t>n</a:t>
            </a:r>
            <a:r>
              <a:rPr lang="en-US" dirty="0" err="1">
                <a:solidFill>
                  <a:schemeClr val="bg1"/>
                </a:solidFill>
              </a:rPr>
              <a:t>A</a:t>
            </a:r>
            <a:r>
              <a:rPr lang="en-US" dirty="0">
                <a:solidFill>
                  <a:schemeClr val="bg1"/>
                </a:solidFill>
              </a:rPr>
              <a:t> establishes the inverted mass hierarchy and </a:t>
            </a:r>
            <a:r>
              <a:rPr lang="en-US" dirty="0" smtClean="0">
                <a:solidFill>
                  <a:schemeClr val="bg1"/>
                </a:solidFill>
              </a:rPr>
              <a:t>the next generation of  </a:t>
            </a:r>
            <a:r>
              <a:rPr lang="en-US" dirty="0">
                <a:solidFill>
                  <a:schemeClr val="bg1"/>
                </a:solidFill>
              </a:rPr>
              <a:t>0</a:t>
            </a:r>
            <a:r>
              <a:rPr lang="en-US" dirty="0">
                <a:solidFill>
                  <a:schemeClr val="bg1"/>
                </a:solidFill>
                <a:latin typeface="Symbol" pitchFamily="18" charset="2"/>
              </a:rPr>
              <a:t>nbb</a:t>
            </a:r>
            <a:r>
              <a:rPr lang="en-US" dirty="0">
                <a:solidFill>
                  <a:schemeClr val="bg1"/>
                </a:solidFill>
              </a:rPr>
              <a:t> experiments see nothing then neutrinos will almost certainly be Dirac particles</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55</a:t>
            </a:fld>
            <a:endParaRPr lang="en-US"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9518" y="1897089"/>
            <a:ext cx="2743200" cy="24618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95300"/>
                                        </p:tgtEl>
                                        <p:attrNameLst>
                                          <p:attrName>style.visibility</p:attrName>
                                        </p:attrNameLst>
                                      </p:cBhvr>
                                      <p:to>
                                        <p:strVal val="visible"/>
                                      </p:to>
                                    </p:set>
                                    <p:animEffect transition="in" filter="fade">
                                      <p:cBhvr>
                                        <p:cTn id="7" dur="2000"/>
                                        <p:tgtEl>
                                          <p:spTgt spid="695300"/>
                                        </p:tgtEl>
                                      </p:cBhvr>
                                    </p:animEffect>
                                  </p:childTnLst>
                                </p:cTn>
                              </p:par>
                              <p:par>
                                <p:cTn id="8" presetID="10" presetClass="entr" presetSubtype="0" fill="hold" nodeType="withEffect">
                                  <p:stCondLst>
                                    <p:cond delay="0"/>
                                  </p:stCondLst>
                                  <p:childTnLst>
                                    <p:set>
                                      <p:cBhvr>
                                        <p:cTn id="9" dur="1" fill="hold">
                                          <p:stCondLst>
                                            <p:cond delay="0"/>
                                          </p:stCondLst>
                                        </p:cTn>
                                        <p:tgtEl>
                                          <p:spTgt spid="695306"/>
                                        </p:tgtEl>
                                        <p:attrNameLst>
                                          <p:attrName>style.visibility</p:attrName>
                                        </p:attrNameLst>
                                      </p:cBhvr>
                                      <p:to>
                                        <p:strVal val="visible"/>
                                      </p:to>
                                    </p:set>
                                    <p:animEffect transition="in" filter="fade">
                                      <p:cBhvr>
                                        <p:cTn id="10" dur="2000"/>
                                        <p:tgtEl>
                                          <p:spTgt spid="695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80" name="Rectangle 4"/>
          <p:cNvSpPr>
            <a:spLocks noGrp="1" noChangeArrowheads="1"/>
          </p:cNvSpPr>
          <p:nvPr>
            <p:ph type="title"/>
          </p:nvPr>
        </p:nvSpPr>
        <p:spPr/>
        <p:txBody>
          <a:bodyPr/>
          <a:lstStyle/>
          <a:p>
            <a:r>
              <a:rPr lang="en-US" dirty="0" err="1"/>
              <a:t>NO</a:t>
            </a:r>
            <a:r>
              <a:rPr lang="en-US" dirty="0" err="1">
                <a:latin typeface="Symbol" pitchFamily="18" charset="2"/>
              </a:rPr>
              <a:t>n</a:t>
            </a:r>
            <a:r>
              <a:rPr lang="en-US" dirty="0" err="1"/>
              <a:t>A</a:t>
            </a:r>
            <a:r>
              <a:rPr lang="en-US" dirty="0"/>
              <a:t>: </a:t>
            </a:r>
            <a:r>
              <a:rPr lang="en-US" dirty="0">
                <a:latin typeface="Symbol" pitchFamily="18" charset="2"/>
              </a:rPr>
              <a:t>n</a:t>
            </a:r>
            <a:r>
              <a:rPr lang="en-US" baseline="-25000" dirty="0">
                <a:latin typeface="Symbol" pitchFamily="18" charset="2"/>
              </a:rPr>
              <a:t>m</a:t>
            </a:r>
            <a:r>
              <a:rPr lang="en-US" dirty="0"/>
              <a:t> Disappearance.   Is </a:t>
            </a:r>
            <a:r>
              <a:rPr lang="en-US" dirty="0">
                <a:latin typeface="Symbol" pitchFamily="18" charset="2"/>
              </a:rPr>
              <a:t>q</a:t>
            </a:r>
            <a:r>
              <a:rPr lang="en-US" baseline="-25000" dirty="0"/>
              <a:t>23</a:t>
            </a:r>
            <a:r>
              <a:rPr lang="en-US" dirty="0"/>
              <a:t> Maximal?</a:t>
            </a:r>
          </a:p>
        </p:txBody>
      </p:sp>
      <p:graphicFrame>
        <p:nvGraphicFramePr>
          <p:cNvPr id="434184" name="Object 8"/>
          <p:cNvGraphicFramePr>
            <a:graphicFrameLocks noGrp="1" noChangeAspect="1"/>
          </p:cNvGraphicFramePr>
          <p:nvPr>
            <p:ph idx="4294967295"/>
            <p:extLst>
              <p:ext uri="{D42A27DB-BD31-4B8C-83A1-F6EECF244321}">
                <p14:modId xmlns:p14="http://schemas.microsoft.com/office/powerpoint/2010/main" val="985111789"/>
              </p:ext>
            </p:extLst>
          </p:nvPr>
        </p:nvGraphicFramePr>
        <p:xfrm>
          <a:off x="5382484" y="1135063"/>
          <a:ext cx="3656012" cy="557212"/>
        </p:xfrm>
        <a:graphic>
          <a:graphicData uri="http://schemas.openxmlformats.org/presentationml/2006/ole">
            <mc:AlternateContent xmlns:mc="http://schemas.openxmlformats.org/markup-compatibility/2006">
              <mc:Choice xmlns:v="urn:schemas-microsoft-com:vml" Requires="v">
                <p:oleObj spid="_x0000_s13473" name="Equation" r:id="rId3" imgW="1663560" imgH="253800" progId="Equation.3">
                  <p:embed/>
                </p:oleObj>
              </mc:Choice>
              <mc:Fallback>
                <p:oleObj name="Equation" r:id="rId3" imgW="166356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2484" y="1135063"/>
                        <a:ext cx="3656012" cy="557212"/>
                      </a:xfrm>
                      <a:prstGeom prst="rect">
                        <a:avLst/>
                      </a:prstGeom>
                      <a:solidFill>
                        <a:srgbClr val="99330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4182" name="Text Box 6"/>
          <p:cNvSpPr txBox="1">
            <a:spLocks noChangeArrowheads="1"/>
          </p:cNvSpPr>
          <p:nvPr/>
        </p:nvSpPr>
        <p:spPr bwMode="auto">
          <a:xfrm>
            <a:off x="92075" y="1058863"/>
            <a:ext cx="4938713" cy="20313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3038" indent="-173038"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50000"/>
              </a:spcBef>
              <a:buFontTx/>
              <a:buChar char="•"/>
            </a:pPr>
            <a:r>
              <a:rPr lang="en-US" dirty="0" smtClean="0">
                <a:solidFill>
                  <a:schemeClr val="bg1"/>
                </a:solidFill>
                <a:latin typeface="+mn-lt"/>
              </a:rPr>
              <a:t>We know </a:t>
            </a:r>
            <a:r>
              <a:rPr lang="en-US" dirty="0">
                <a:solidFill>
                  <a:prstClr val="white"/>
                </a:solidFill>
                <a:latin typeface="Symbol" pitchFamily="18" charset="2"/>
              </a:rPr>
              <a:t>q</a:t>
            </a:r>
            <a:r>
              <a:rPr lang="en-US" baseline="-25000" dirty="0">
                <a:solidFill>
                  <a:prstClr val="white"/>
                </a:solidFill>
                <a:latin typeface="Calibri"/>
              </a:rPr>
              <a:t>23 </a:t>
            </a:r>
            <a:r>
              <a:rPr lang="en-US" dirty="0" smtClean="0">
                <a:solidFill>
                  <a:schemeClr val="bg1"/>
                </a:solidFill>
                <a:latin typeface="+mn-lt"/>
              </a:rPr>
              <a:t>is close to 45°:  Is </a:t>
            </a:r>
            <a:r>
              <a:rPr lang="en-US" dirty="0">
                <a:solidFill>
                  <a:schemeClr val="bg1"/>
                </a:solidFill>
                <a:latin typeface="+mn-lt"/>
              </a:rPr>
              <a:t>the mixing maximal:  </a:t>
            </a:r>
            <a:r>
              <a:rPr lang="en-US" dirty="0">
                <a:solidFill>
                  <a:schemeClr val="bg1"/>
                </a:solidFill>
                <a:latin typeface="Symbol" pitchFamily="18" charset="2"/>
              </a:rPr>
              <a:t>q</a:t>
            </a:r>
            <a:r>
              <a:rPr lang="en-US" baseline="-25000" dirty="0">
                <a:solidFill>
                  <a:schemeClr val="bg1"/>
                </a:solidFill>
                <a:latin typeface="+mn-lt"/>
              </a:rPr>
              <a:t>23</a:t>
            </a:r>
            <a:r>
              <a:rPr lang="en-US" dirty="0">
                <a:solidFill>
                  <a:schemeClr val="bg1"/>
                </a:solidFill>
                <a:latin typeface="+mn-lt"/>
              </a:rPr>
              <a:t> = 45°? </a:t>
            </a:r>
          </a:p>
          <a:p>
            <a:pPr>
              <a:spcBef>
                <a:spcPct val="50000"/>
              </a:spcBef>
              <a:buFontTx/>
              <a:buChar char="•"/>
            </a:pPr>
            <a:r>
              <a:rPr lang="en-US" dirty="0">
                <a:solidFill>
                  <a:schemeClr val="bg1"/>
                </a:solidFill>
                <a:latin typeface="+mn-lt"/>
              </a:rPr>
              <a:t>Because of </a:t>
            </a:r>
            <a:r>
              <a:rPr lang="en-US" dirty="0" err="1">
                <a:solidFill>
                  <a:schemeClr val="bg1"/>
                </a:solidFill>
                <a:latin typeface="+mn-lt"/>
              </a:rPr>
              <a:t>NO</a:t>
            </a:r>
            <a:r>
              <a:rPr lang="en-US" dirty="0" err="1">
                <a:solidFill>
                  <a:schemeClr val="bg1"/>
                </a:solidFill>
                <a:latin typeface="Comic Sans MS" pitchFamily="66" charset="0"/>
              </a:rPr>
              <a:t>v</a:t>
            </a:r>
            <a:r>
              <a:rPr lang="en-US" dirty="0" err="1">
                <a:solidFill>
                  <a:schemeClr val="bg1"/>
                </a:solidFill>
                <a:latin typeface="+mn-lt"/>
              </a:rPr>
              <a:t>A’s</a:t>
            </a:r>
            <a:r>
              <a:rPr lang="en-US" dirty="0">
                <a:solidFill>
                  <a:schemeClr val="bg1"/>
                </a:solidFill>
                <a:latin typeface="+mn-lt"/>
              </a:rPr>
              <a:t> good energy resolution, it will make a ~1% measurement of </a:t>
            </a:r>
            <a:r>
              <a:rPr lang="en-US" dirty="0">
                <a:solidFill>
                  <a:schemeClr val="bg1"/>
                </a:solidFill>
                <a:latin typeface="Symbol" pitchFamily="18" charset="2"/>
              </a:rPr>
              <a:t>q</a:t>
            </a:r>
            <a:r>
              <a:rPr lang="en-US" baseline="-25000" dirty="0">
                <a:solidFill>
                  <a:schemeClr val="bg1"/>
                </a:solidFill>
                <a:latin typeface="+mn-lt"/>
              </a:rPr>
              <a:t>23 </a:t>
            </a:r>
            <a:r>
              <a:rPr lang="en-US" dirty="0">
                <a:solidFill>
                  <a:schemeClr val="bg1"/>
                </a:solidFill>
                <a:latin typeface="+mn-lt"/>
              </a:rPr>
              <a:t>through </a:t>
            </a:r>
            <a:r>
              <a:rPr lang="en-US" dirty="0" err="1">
                <a:solidFill>
                  <a:schemeClr val="bg1"/>
                </a:solidFill>
                <a:latin typeface="+mn-lt"/>
              </a:rPr>
              <a:t>muon</a:t>
            </a:r>
            <a:r>
              <a:rPr lang="en-US" dirty="0">
                <a:solidFill>
                  <a:schemeClr val="bg1"/>
                </a:solidFill>
                <a:latin typeface="+mn-lt"/>
              </a:rPr>
              <a:t> neutrino disappearance</a:t>
            </a:r>
          </a:p>
          <a:p>
            <a:pPr>
              <a:spcBef>
                <a:spcPct val="50000"/>
              </a:spcBef>
              <a:buFontTx/>
              <a:buChar char="•"/>
            </a:pPr>
            <a:endParaRPr lang="en-US" dirty="0">
              <a:solidFill>
                <a:schemeClr val="bg1"/>
              </a:solidFill>
              <a:latin typeface="Comic Sans MS" pitchFamily="66" charset="0"/>
            </a:endParaRPr>
          </a:p>
        </p:txBody>
      </p:sp>
      <p:pic>
        <p:nvPicPr>
          <p:cNvPr id="434183" name="Picture 7" descr="delta_m23_vs_sine_squared_theta23_15kt_36e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789238"/>
            <a:ext cx="5356225" cy="3654425"/>
          </a:xfrm>
          <a:prstGeom prst="rect">
            <a:avLst/>
          </a:prstGeom>
          <a:solidFill>
            <a:schemeClr val="bg1"/>
          </a:solidFill>
          <a:ln w="31750">
            <a:solidFill>
              <a:srgbClr val="FF0000"/>
            </a:solidFill>
            <a:miter lim="800000"/>
            <a:headEnd/>
            <a:tailEnd/>
          </a:ln>
        </p:spPr>
      </p:pic>
      <p:pic>
        <p:nvPicPr>
          <p:cNvPr id="434192" name="Picture 16" descr="nu_mass_heirarchy_both_w_angl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1113" y="3184525"/>
            <a:ext cx="6399212" cy="2676525"/>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56</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34183"/>
                                        </p:tgtEl>
                                        <p:attrNameLst>
                                          <p:attrName>style.visibility</p:attrName>
                                        </p:attrNameLst>
                                      </p:cBhvr>
                                      <p:to>
                                        <p:strVal val="visible"/>
                                      </p:to>
                                    </p:set>
                                    <p:animEffect transition="in" filter="fade">
                                      <p:cBhvr>
                                        <p:cTn id="7" dur="2000"/>
                                        <p:tgtEl>
                                          <p:spTgt spid="434183"/>
                                        </p:tgtEl>
                                      </p:cBhvr>
                                    </p:animEffect>
                                  </p:childTnLst>
                                </p:cTn>
                              </p:par>
                              <p:par>
                                <p:cTn id="8" presetID="10" presetClass="exit" presetSubtype="0" fill="hold" nodeType="withEffect">
                                  <p:stCondLst>
                                    <p:cond delay="0"/>
                                  </p:stCondLst>
                                  <p:childTnLst>
                                    <p:animEffect transition="out" filter="fade">
                                      <p:cBhvr>
                                        <p:cTn id="9" dur="2000"/>
                                        <p:tgtEl>
                                          <p:spTgt spid="434192"/>
                                        </p:tgtEl>
                                      </p:cBhvr>
                                    </p:animEffect>
                                    <p:set>
                                      <p:cBhvr>
                                        <p:cTn id="10" dur="1" fill="hold">
                                          <p:stCondLst>
                                            <p:cond delay="1999"/>
                                          </p:stCondLst>
                                        </p:cTn>
                                        <p:tgtEl>
                                          <p:spTgt spid="4341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80" name="Rectangle 4"/>
          <p:cNvSpPr>
            <a:spLocks noGrp="1" noChangeArrowheads="1"/>
          </p:cNvSpPr>
          <p:nvPr>
            <p:ph type="title"/>
          </p:nvPr>
        </p:nvSpPr>
        <p:spPr/>
        <p:txBody>
          <a:bodyPr/>
          <a:lstStyle/>
          <a:p>
            <a:r>
              <a:rPr lang="en-US" dirty="0" smtClean="0"/>
              <a:t>Resolving the Ambiguity in Determining </a:t>
            </a:r>
            <a:r>
              <a:rPr lang="en-US" dirty="0" smtClean="0">
                <a:latin typeface="Symbol" pitchFamily="18" charset="2"/>
              </a:rPr>
              <a:t>q</a:t>
            </a:r>
            <a:r>
              <a:rPr lang="en-US" baseline="-25000" dirty="0" smtClean="0"/>
              <a:t>23</a:t>
            </a:r>
            <a:endParaRPr lang="en-US" dirty="0"/>
          </a:p>
        </p:txBody>
      </p:sp>
      <p:sp>
        <p:nvSpPr>
          <p:cNvPr id="434182" name="Text Box 6"/>
          <p:cNvSpPr txBox="1">
            <a:spLocks noChangeArrowheads="1"/>
          </p:cNvSpPr>
          <p:nvPr/>
        </p:nvSpPr>
        <p:spPr bwMode="auto">
          <a:xfrm>
            <a:off x="92075" y="1058863"/>
            <a:ext cx="6277552" cy="240065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3038" indent="-173038"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228600" indent="-228600">
              <a:spcBef>
                <a:spcPct val="50000"/>
              </a:spcBef>
              <a:buFontTx/>
              <a:buChar char="•"/>
            </a:pPr>
            <a:r>
              <a:rPr lang="en-US" sz="2000" dirty="0" smtClean="0">
                <a:solidFill>
                  <a:schemeClr val="bg1"/>
                </a:solidFill>
                <a:latin typeface="+mn-lt"/>
              </a:rPr>
              <a:t>Dominant </a:t>
            </a:r>
            <a:r>
              <a:rPr lang="en-US" sz="2000" dirty="0">
                <a:solidFill>
                  <a:schemeClr val="bg1"/>
                </a:solidFill>
                <a:latin typeface="+mn-lt"/>
              </a:rPr>
              <a:t>term in P(</a:t>
            </a:r>
            <a:r>
              <a:rPr lang="en-US" sz="2000" dirty="0">
                <a:solidFill>
                  <a:schemeClr val="bg1"/>
                </a:solidFill>
                <a:latin typeface="Symbol" pitchFamily="18" charset="2"/>
              </a:rPr>
              <a:t>n</a:t>
            </a:r>
            <a:r>
              <a:rPr lang="en-US" sz="2000" baseline="-25000" dirty="0">
                <a:solidFill>
                  <a:schemeClr val="bg1"/>
                </a:solidFill>
                <a:latin typeface="Symbol" pitchFamily="18" charset="2"/>
              </a:rPr>
              <a:t>m</a:t>
            </a:r>
            <a:r>
              <a:rPr lang="en-US" sz="2000" dirty="0" smtClean="0">
                <a:solidFill>
                  <a:schemeClr val="bg1"/>
                </a:solidFill>
                <a:latin typeface="Calibri"/>
                <a:cs typeface="Calibri"/>
              </a:rPr>
              <a:t>→</a:t>
            </a:r>
            <a:r>
              <a:rPr lang="en-US" sz="2000" dirty="0" smtClean="0">
                <a:solidFill>
                  <a:schemeClr val="bg1"/>
                </a:solidFill>
                <a:latin typeface="Symbol" pitchFamily="18" charset="2"/>
                <a:cs typeface="Calibri"/>
              </a:rPr>
              <a:t>?</a:t>
            </a:r>
            <a:r>
              <a:rPr lang="en-US" sz="2000" dirty="0" smtClean="0">
                <a:solidFill>
                  <a:schemeClr val="bg1"/>
                </a:solidFill>
                <a:latin typeface="+mn-lt"/>
                <a:cs typeface="Calibri"/>
              </a:rPr>
              <a:t>)  </a:t>
            </a:r>
            <a:r>
              <a:rPr lang="en-US" sz="2000" dirty="0">
                <a:solidFill>
                  <a:schemeClr val="bg1"/>
                </a:solidFill>
                <a:latin typeface="+mn-lt"/>
                <a:cs typeface="Calibri"/>
              </a:rPr>
              <a:t>is proportional to</a:t>
            </a:r>
            <a:r>
              <a:rPr lang="en-US" sz="2000" dirty="0">
                <a:solidFill>
                  <a:schemeClr val="bg1"/>
                </a:solidFill>
                <a:latin typeface="+mn-lt"/>
              </a:rPr>
              <a:t>: </a:t>
            </a:r>
            <a:r>
              <a:rPr lang="en-US" sz="2000" dirty="0">
                <a:solidFill>
                  <a:srgbClr val="FFFF00"/>
                </a:solidFill>
                <a:latin typeface="+mn-lt"/>
              </a:rPr>
              <a:t> </a:t>
            </a:r>
            <a:r>
              <a:rPr lang="en-US" sz="2000" dirty="0" smtClean="0">
                <a:solidFill>
                  <a:srgbClr val="FFFF00"/>
                </a:solidFill>
                <a:latin typeface="+mn-lt"/>
              </a:rPr>
              <a:t>sin</a:t>
            </a:r>
            <a:r>
              <a:rPr lang="en-US" sz="2000" baseline="30000" dirty="0" smtClean="0">
                <a:solidFill>
                  <a:srgbClr val="FFFF00"/>
                </a:solidFill>
                <a:latin typeface="+mn-lt"/>
              </a:rPr>
              <a:t>2</a:t>
            </a:r>
            <a:r>
              <a:rPr lang="en-US" sz="2000" dirty="0" smtClean="0">
                <a:solidFill>
                  <a:srgbClr val="FFFF00"/>
                </a:solidFill>
                <a:latin typeface="+mn-lt"/>
              </a:rPr>
              <a:t>(2</a:t>
            </a:r>
            <a:r>
              <a:rPr lang="en-US" sz="2000" dirty="0" smtClean="0">
                <a:solidFill>
                  <a:srgbClr val="FFFF00"/>
                </a:solidFill>
                <a:latin typeface="Symbol" pitchFamily="18" charset="2"/>
              </a:rPr>
              <a:t>q</a:t>
            </a:r>
            <a:r>
              <a:rPr lang="en-US" sz="2000" baseline="-25000" dirty="0" smtClean="0">
                <a:solidFill>
                  <a:srgbClr val="FFFF00"/>
                </a:solidFill>
                <a:latin typeface="+mn-lt"/>
              </a:rPr>
              <a:t>23</a:t>
            </a:r>
            <a:r>
              <a:rPr lang="en-US" sz="2000" dirty="0" smtClean="0">
                <a:solidFill>
                  <a:srgbClr val="FFFF00"/>
                </a:solidFill>
                <a:latin typeface="+mn-lt"/>
              </a:rPr>
              <a:t>)</a:t>
            </a:r>
          </a:p>
          <a:p>
            <a:pPr marL="228600" lvl="0" indent="-228600">
              <a:spcBef>
                <a:spcPct val="50000"/>
              </a:spcBef>
              <a:buFontTx/>
              <a:buChar char="•"/>
            </a:pPr>
            <a:r>
              <a:rPr lang="en-US" sz="2000" dirty="0" smtClean="0">
                <a:solidFill>
                  <a:prstClr val="white"/>
                </a:solidFill>
                <a:latin typeface="Calibri"/>
              </a:rPr>
              <a:t>Dominant </a:t>
            </a:r>
            <a:r>
              <a:rPr lang="en-US" sz="2000" dirty="0">
                <a:solidFill>
                  <a:prstClr val="white"/>
                </a:solidFill>
                <a:latin typeface="Calibri"/>
              </a:rPr>
              <a:t>term in P(</a:t>
            </a:r>
            <a:r>
              <a:rPr lang="en-US" sz="2000" dirty="0" err="1">
                <a:solidFill>
                  <a:prstClr val="white"/>
                </a:solidFill>
                <a:latin typeface="Symbol" pitchFamily="18" charset="2"/>
              </a:rPr>
              <a:t>n</a:t>
            </a:r>
            <a:r>
              <a:rPr lang="en-US" sz="2000" baseline="-25000" dirty="0" err="1">
                <a:solidFill>
                  <a:prstClr val="white"/>
                </a:solidFill>
                <a:latin typeface="Symbol" pitchFamily="18" charset="2"/>
              </a:rPr>
              <a:t>m</a:t>
            </a:r>
            <a:r>
              <a:rPr lang="en-US" sz="2000" dirty="0" err="1">
                <a:solidFill>
                  <a:prstClr val="white"/>
                </a:solidFill>
                <a:latin typeface="Calibri"/>
                <a:cs typeface="Calibri"/>
              </a:rPr>
              <a:t>→</a:t>
            </a:r>
            <a:r>
              <a:rPr lang="en-US" sz="2000" dirty="0" err="1">
                <a:solidFill>
                  <a:prstClr val="white"/>
                </a:solidFill>
                <a:latin typeface="Symbol" pitchFamily="18" charset="2"/>
                <a:cs typeface="Calibri"/>
              </a:rPr>
              <a:t>n</a:t>
            </a:r>
            <a:r>
              <a:rPr lang="en-US" sz="2000" baseline="-25000" dirty="0" err="1">
                <a:solidFill>
                  <a:prstClr val="white"/>
                </a:solidFill>
                <a:latin typeface="Calibri"/>
                <a:cs typeface="Calibri"/>
              </a:rPr>
              <a:t>e</a:t>
            </a:r>
            <a:r>
              <a:rPr lang="en-US" sz="2000" dirty="0">
                <a:solidFill>
                  <a:prstClr val="white"/>
                </a:solidFill>
                <a:latin typeface="Calibri"/>
                <a:cs typeface="Calibri"/>
              </a:rPr>
              <a:t>)  is proportional to</a:t>
            </a:r>
            <a:r>
              <a:rPr lang="en-US" sz="2000" dirty="0">
                <a:solidFill>
                  <a:prstClr val="white"/>
                </a:solidFill>
                <a:latin typeface="Calibri"/>
              </a:rPr>
              <a:t>: </a:t>
            </a:r>
            <a:r>
              <a:rPr lang="en-US" sz="2000" dirty="0">
                <a:solidFill>
                  <a:srgbClr val="FFFF00"/>
                </a:solidFill>
                <a:latin typeface="Calibri"/>
              </a:rPr>
              <a:t>sin</a:t>
            </a:r>
            <a:r>
              <a:rPr lang="en-US" sz="2000" baseline="30000" dirty="0">
                <a:solidFill>
                  <a:srgbClr val="FFFF00"/>
                </a:solidFill>
                <a:latin typeface="Calibri"/>
              </a:rPr>
              <a:t>2</a:t>
            </a:r>
            <a:r>
              <a:rPr lang="en-US" sz="2000" dirty="0">
                <a:solidFill>
                  <a:srgbClr val="FFFF00"/>
                </a:solidFill>
                <a:latin typeface="Calibri"/>
              </a:rPr>
              <a:t>(</a:t>
            </a:r>
            <a:r>
              <a:rPr lang="en-US" sz="2000" dirty="0">
                <a:solidFill>
                  <a:srgbClr val="FFFF00"/>
                </a:solidFill>
                <a:latin typeface="Symbol" pitchFamily="18" charset="2"/>
              </a:rPr>
              <a:t>q</a:t>
            </a:r>
            <a:r>
              <a:rPr lang="en-US" sz="2000" baseline="-25000" dirty="0">
                <a:solidFill>
                  <a:srgbClr val="FFFF00"/>
                </a:solidFill>
                <a:latin typeface="Calibri"/>
              </a:rPr>
              <a:t>23</a:t>
            </a:r>
            <a:r>
              <a:rPr lang="en-US" sz="2000" dirty="0">
                <a:solidFill>
                  <a:srgbClr val="FFFF00"/>
                </a:solidFill>
                <a:latin typeface="Calibri"/>
              </a:rPr>
              <a:t>)sin</a:t>
            </a:r>
            <a:r>
              <a:rPr lang="en-US" sz="2000" baseline="30000" dirty="0">
                <a:solidFill>
                  <a:srgbClr val="FFFF00"/>
                </a:solidFill>
                <a:latin typeface="Calibri"/>
              </a:rPr>
              <a:t>2</a:t>
            </a:r>
            <a:r>
              <a:rPr lang="en-US" sz="2000" dirty="0">
                <a:solidFill>
                  <a:srgbClr val="FFFF00"/>
                </a:solidFill>
                <a:latin typeface="Calibri"/>
              </a:rPr>
              <a:t>(2</a:t>
            </a:r>
            <a:r>
              <a:rPr lang="en-US" sz="2000" dirty="0">
                <a:solidFill>
                  <a:srgbClr val="FFFF00"/>
                </a:solidFill>
                <a:latin typeface="Symbol" pitchFamily="18" charset="2"/>
              </a:rPr>
              <a:t>q</a:t>
            </a:r>
            <a:r>
              <a:rPr lang="en-US" sz="2000" baseline="-25000" dirty="0">
                <a:solidFill>
                  <a:srgbClr val="FFFF00"/>
                </a:solidFill>
                <a:latin typeface="Calibri"/>
              </a:rPr>
              <a:t>13</a:t>
            </a:r>
            <a:r>
              <a:rPr lang="en-US" sz="2000" dirty="0">
                <a:solidFill>
                  <a:srgbClr val="FFFF00"/>
                </a:solidFill>
                <a:latin typeface="Calibri"/>
              </a:rPr>
              <a:t>)</a:t>
            </a:r>
            <a:r>
              <a:rPr lang="en-US" sz="2000" dirty="0">
                <a:solidFill>
                  <a:prstClr val="white"/>
                </a:solidFill>
                <a:latin typeface="Calibri"/>
              </a:rPr>
              <a:t> </a:t>
            </a:r>
            <a:endParaRPr lang="en-US" sz="2000" dirty="0">
              <a:solidFill>
                <a:schemeClr val="bg1"/>
              </a:solidFill>
            </a:endParaRPr>
          </a:p>
          <a:p>
            <a:pPr marL="225425" indent="-225425">
              <a:spcBef>
                <a:spcPct val="50000"/>
              </a:spcBef>
              <a:buFontTx/>
              <a:buChar char="•"/>
            </a:pPr>
            <a:r>
              <a:rPr lang="en-US" sz="2000" dirty="0" smtClean="0">
                <a:solidFill>
                  <a:schemeClr val="bg1"/>
                </a:solidFill>
                <a:latin typeface="+mn-lt"/>
              </a:rPr>
              <a:t>Reactor experiments are sensitive to </a:t>
            </a:r>
            <a:r>
              <a:rPr lang="en-US" sz="2000" dirty="0" smtClean="0">
                <a:solidFill>
                  <a:srgbClr val="FFFF00"/>
                </a:solidFill>
              </a:rPr>
              <a:t>sin</a:t>
            </a:r>
            <a:r>
              <a:rPr lang="en-US" sz="2000" baseline="30000" dirty="0" smtClean="0">
                <a:solidFill>
                  <a:srgbClr val="FFFF00"/>
                </a:solidFill>
              </a:rPr>
              <a:t>2</a:t>
            </a:r>
            <a:r>
              <a:rPr lang="en-US" sz="2000" dirty="0" smtClean="0">
                <a:solidFill>
                  <a:srgbClr val="FFFF00"/>
                </a:solidFill>
              </a:rPr>
              <a:t>(2</a:t>
            </a:r>
            <a:r>
              <a:rPr lang="en-US" sz="2000" dirty="0" smtClean="0">
                <a:solidFill>
                  <a:srgbClr val="FFFF00"/>
                </a:solidFill>
                <a:latin typeface="Symbol" pitchFamily="18" charset="2"/>
              </a:rPr>
              <a:t>q</a:t>
            </a:r>
            <a:r>
              <a:rPr lang="en-US" sz="2000" baseline="-25000" dirty="0" smtClean="0">
                <a:solidFill>
                  <a:srgbClr val="FFFF00"/>
                </a:solidFill>
                <a:latin typeface="+mn-lt"/>
              </a:rPr>
              <a:t>13</a:t>
            </a:r>
            <a:r>
              <a:rPr lang="en-US" sz="2000" dirty="0" smtClean="0">
                <a:solidFill>
                  <a:srgbClr val="FFFF00"/>
                </a:solidFill>
                <a:latin typeface="+mn-lt"/>
              </a:rPr>
              <a:t>) </a:t>
            </a:r>
            <a:r>
              <a:rPr lang="en-US" sz="2000" dirty="0" smtClean="0">
                <a:solidFill>
                  <a:schemeClr val="bg1"/>
                </a:solidFill>
                <a:latin typeface="+mn-lt"/>
              </a:rPr>
              <a:t>alone</a:t>
            </a:r>
          </a:p>
          <a:p>
            <a:pPr marL="225425" indent="-225425">
              <a:spcBef>
                <a:spcPct val="50000"/>
              </a:spcBef>
              <a:buFontTx/>
              <a:buChar char="•"/>
            </a:pPr>
            <a:r>
              <a:rPr lang="en-US" sz="2000" dirty="0" smtClean="0">
                <a:solidFill>
                  <a:schemeClr val="bg1"/>
                </a:solidFill>
                <a:latin typeface="+mn-lt"/>
              </a:rPr>
              <a:t>Comparison of </a:t>
            </a:r>
            <a:r>
              <a:rPr lang="en-US" sz="2000" dirty="0" smtClean="0">
                <a:solidFill>
                  <a:prstClr val="white"/>
                </a:solidFill>
                <a:latin typeface="Calibri"/>
              </a:rPr>
              <a:t>P(</a:t>
            </a:r>
            <a:r>
              <a:rPr lang="en-US" sz="2000" dirty="0" err="1" smtClean="0">
                <a:solidFill>
                  <a:prstClr val="white"/>
                </a:solidFill>
                <a:latin typeface="Symbol" pitchFamily="18" charset="2"/>
              </a:rPr>
              <a:t>n</a:t>
            </a:r>
            <a:r>
              <a:rPr lang="en-US" sz="2000" baseline="-25000" dirty="0" err="1" smtClean="0">
                <a:solidFill>
                  <a:prstClr val="white"/>
                </a:solidFill>
                <a:latin typeface="Symbol" pitchFamily="18" charset="2"/>
              </a:rPr>
              <a:t>m</a:t>
            </a:r>
            <a:r>
              <a:rPr lang="en-US" sz="2000" dirty="0" err="1">
                <a:solidFill>
                  <a:prstClr val="white"/>
                </a:solidFill>
                <a:latin typeface="Calibri"/>
                <a:cs typeface="Calibri"/>
              </a:rPr>
              <a:t>→</a:t>
            </a:r>
            <a:r>
              <a:rPr lang="en-US" sz="2000" dirty="0" err="1">
                <a:solidFill>
                  <a:prstClr val="white"/>
                </a:solidFill>
                <a:latin typeface="Symbol" pitchFamily="18" charset="2"/>
                <a:cs typeface="Calibri"/>
              </a:rPr>
              <a:t>n</a:t>
            </a:r>
            <a:r>
              <a:rPr lang="en-US" sz="2000" baseline="-25000" dirty="0" err="1">
                <a:solidFill>
                  <a:prstClr val="white"/>
                </a:solidFill>
                <a:latin typeface="Calibri"/>
                <a:cs typeface="Calibri"/>
              </a:rPr>
              <a:t>e</a:t>
            </a:r>
            <a:r>
              <a:rPr lang="en-US" sz="2000" dirty="0" smtClean="0">
                <a:solidFill>
                  <a:prstClr val="white"/>
                </a:solidFill>
                <a:latin typeface="Calibri"/>
                <a:cs typeface="Calibri"/>
              </a:rPr>
              <a:t>) with Reactor experiments can resolve ambiguity</a:t>
            </a:r>
            <a:endParaRPr lang="en-US" sz="2000" dirty="0">
              <a:solidFill>
                <a:schemeClr val="bg1"/>
              </a:solidFill>
              <a:latin typeface="Comic Sans MS" pitchFamily="66" charset="0"/>
            </a:endParaRP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57</a:t>
            </a:fld>
            <a:endParaRPr lang="en-US" dirty="0"/>
          </a:p>
        </p:txBody>
      </p:sp>
      <p:pic>
        <p:nvPicPr>
          <p:cNvPr id="10" name="Picture 21" descr="nu_mass_heirarchy_both_w_angl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029" y="4119129"/>
            <a:ext cx="5484813" cy="2293938"/>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955" y="1174678"/>
            <a:ext cx="2286000" cy="4091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0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95% CL Resolution of </a:t>
            </a:r>
            <a:r>
              <a:rPr lang="en-US" dirty="0" smtClean="0">
                <a:latin typeface="Symbol" pitchFamily="18" charset="2"/>
              </a:rPr>
              <a:t>q</a:t>
            </a:r>
            <a:r>
              <a:rPr lang="en-US" baseline="-25000" dirty="0" smtClean="0"/>
              <a:t>23</a:t>
            </a:r>
            <a:r>
              <a:rPr lang="en-US" dirty="0" smtClean="0"/>
              <a:t> Ambiguity</a:t>
            </a:r>
            <a:endParaRPr lang="en-US" dirty="0"/>
          </a:p>
        </p:txBody>
      </p:sp>
      <p:sp>
        <p:nvSpPr>
          <p:cNvPr id="3" name="Date Placeholder 2"/>
          <p:cNvSpPr>
            <a:spLocks noGrp="1"/>
          </p:cNvSpPr>
          <p:nvPr>
            <p:ph type="dt" sz="half" idx="10"/>
          </p:nvPr>
        </p:nvSpPr>
        <p:spPr/>
        <p:txBody>
          <a:bodyPr/>
          <a:lstStyle/>
          <a:p>
            <a:r>
              <a:rPr lang="en-US" smtClean="0"/>
              <a:t>Craig Dukes / Virginia</a:t>
            </a:r>
            <a:endParaRPr lang="en-US" dirty="0"/>
          </a:p>
        </p:txBody>
      </p:sp>
      <p:sp>
        <p:nvSpPr>
          <p:cNvPr id="4" name="Footer Placeholder 3"/>
          <p:cNvSpPr>
            <a:spLocks noGrp="1"/>
          </p:cNvSpPr>
          <p:nvPr>
            <p:ph type="ftr" sz="quarter" idx="11"/>
          </p:nvPr>
        </p:nvSpPr>
        <p:spPr/>
        <p:txBody>
          <a:bodyPr/>
          <a:lstStyle/>
          <a:p>
            <a:r>
              <a:rPr lang="en-US" smtClean="0"/>
              <a:t>BCVSPIN:  Neutrino Physics at Fermilab</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58</a:t>
            </a:fld>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0227" y="1150793"/>
            <a:ext cx="5095875"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6255" y="1150793"/>
            <a:ext cx="3283527" cy="1754326"/>
          </a:xfrm>
          <a:prstGeom prst="rect">
            <a:avLst/>
          </a:prstGeom>
          <a:noFill/>
        </p:spPr>
        <p:txBody>
          <a:bodyPr wrap="square" rtlCol="0">
            <a:spAutoFit/>
          </a:bodyPr>
          <a:lstStyle/>
          <a:p>
            <a:pPr marL="228600" indent="-228600">
              <a:buFont typeface="Arial" pitchFamily="34" charset="0"/>
              <a:buChar char="•"/>
            </a:pPr>
            <a:r>
              <a:rPr lang="en-US" dirty="0" smtClean="0">
                <a:solidFill>
                  <a:schemeClr val="bg1"/>
                </a:solidFill>
              </a:rPr>
              <a:t>Average over mass hierarchy, CP phase </a:t>
            </a:r>
            <a:r>
              <a:rPr lang="en-US" dirty="0" smtClean="0">
                <a:solidFill>
                  <a:schemeClr val="bg1"/>
                </a:solidFill>
                <a:latin typeface="Symbol" pitchFamily="18" charset="2"/>
              </a:rPr>
              <a:t>d</a:t>
            </a:r>
            <a:r>
              <a:rPr lang="en-US" dirty="0" smtClean="0">
                <a:solidFill>
                  <a:schemeClr val="bg1"/>
                </a:solidFill>
              </a:rPr>
              <a:t>, and sign of </a:t>
            </a:r>
            <a:r>
              <a:rPr lang="en-US" dirty="0" smtClean="0">
                <a:solidFill>
                  <a:schemeClr val="bg1"/>
                </a:solidFill>
                <a:latin typeface="Symbol" pitchFamily="18" charset="2"/>
              </a:rPr>
              <a:t>q</a:t>
            </a:r>
            <a:r>
              <a:rPr lang="en-US" baseline="-25000" dirty="0" smtClean="0">
                <a:solidFill>
                  <a:schemeClr val="bg1"/>
                </a:solidFill>
              </a:rPr>
              <a:t>23</a:t>
            </a:r>
            <a:r>
              <a:rPr lang="en-US" dirty="0" smtClean="0">
                <a:solidFill>
                  <a:schemeClr val="bg1"/>
                </a:solidFill>
              </a:rPr>
              <a:t> ambiguity</a:t>
            </a:r>
          </a:p>
          <a:p>
            <a:pPr marL="228600" indent="-228600">
              <a:buFont typeface="Arial" pitchFamily="34" charset="0"/>
              <a:buChar char="•"/>
            </a:pPr>
            <a:r>
              <a:rPr lang="en-US" dirty="0" smtClean="0">
                <a:solidFill>
                  <a:schemeClr val="bg1"/>
                </a:solidFill>
              </a:rPr>
              <a:t>At the central value of T2K result, </a:t>
            </a:r>
            <a:r>
              <a:rPr lang="en-US" dirty="0" err="1" smtClean="0">
                <a:solidFill>
                  <a:schemeClr val="bg1"/>
                </a:solidFill>
              </a:rPr>
              <a:t>NOvA</a:t>
            </a:r>
            <a:r>
              <a:rPr lang="en-US" dirty="0" smtClean="0">
                <a:solidFill>
                  <a:schemeClr val="bg1"/>
                </a:solidFill>
              </a:rPr>
              <a:t> resolves the ambiguity for sin</a:t>
            </a:r>
            <a:r>
              <a:rPr lang="en-US" baseline="30000" dirty="0" smtClean="0">
                <a:solidFill>
                  <a:schemeClr val="bg1"/>
                </a:solidFill>
              </a:rPr>
              <a:t>2</a:t>
            </a:r>
            <a:r>
              <a:rPr lang="en-US" dirty="0" smtClean="0">
                <a:solidFill>
                  <a:schemeClr val="bg1"/>
                </a:solidFill>
              </a:rPr>
              <a:t>(2</a:t>
            </a:r>
            <a:r>
              <a:rPr lang="en-US" dirty="0" smtClean="0">
                <a:solidFill>
                  <a:schemeClr val="bg1"/>
                </a:solidFill>
                <a:latin typeface="Symbol" pitchFamily="18" charset="2"/>
              </a:rPr>
              <a:t>q</a:t>
            </a:r>
            <a:r>
              <a:rPr lang="en-US" baseline="-25000" dirty="0" smtClean="0">
                <a:solidFill>
                  <a:schemeClr val="bg1"/>
                </a:solidFill>
              </a:rPr>
              <a:t>23</a:t>
            </a:r>
            <a:r>
              <a:rPr lang="en-US" dirty="0" smtClean="0">
                <a:solidFill>
                  <a:schemeClr val="bg1"/>
                </a:solidFill>
              </a:rPr>
              <a:t>) &lt; 0.96</a:t>
            </a:r>
            <a:endParaRPr lang="en-US" dirty="0">
              <a:solidFill>
                <a:schemeClr val="bg1"/>
              </a:solidFill>
            </a:endParaRPr>
          </a:p>
        </p:txBody>
      </p:sp>
    </p:spTree>
    <p:extLst>
      <p:ext uri="{BB962C8B-B14F-4D97-AF65-F5344CB8AC3E}">
        <p14:creationId xmlns:p14="http://schemas.microsoft.com/office/powerpoint/2010/main" val="266614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6" name="Rectangle 4"/>
          <p:cNvSpPr>
            <a:spLocks noGrp="1" noChangeArrowheads="1"/>
          </p:cNvSpPr>
          <p:nvPr>
            <p:ph type="title"/>
          </p:nvPr>
        </p:nvSpPr>
        <p:spPr/>
        <p:txBody>
          <a:bodyPr/>
          <a:lstStyle/>
          <a:p>
            <a:r>
              <a:rPr lang="en-US"/>
              <a:t>NOvA:  CP violation sensitivity</a:t>
            </a:r>
          </a:p>
        </p:txBody>
      </p:sp>
      <p:graphicFrame>
        <p:nvGraphicFramePr>
          <p:cNvPr id="438289" name="Object 17"/>
          <p:cNvGraphicFramePr>
            <a:graphicFrameLocks noGrp="1" noChangeAspect="1"/>
          </p:cNvGraphicFramePr>
          <p:nvPr>
            <p:ph sz="half" idx="4294967295"/>
            <p:extLst>
              <p:ext uri="{D42A27DB-BD31-4B8C-83A1-F6EECF244321}">
                <p14:modId xmlns:p14="http://schemas.microsoft.com/office/powerpoint/2010/main" val="2752738888"/>
              </p:ext>
            </p:extLst>
          </p:nvPr>
        </p:nvGraphicFramePr>
        <p:xfrm>
          <a:off x="378056" y="2239963"/>
          <a:ext cx="3198813" cy="800100"/>
        </p:xfrm>
        <a:graphic>
          <a:graphicData uri="http://schemas.openxmlformats.org/presentationml/2006/ole">
            <mc:AlternateContent xmlns:mc="http://schemas.openxmlformats.org/markup-compatibility/2006">
              <mc:Choice xmlns:v="urn:schemas-microsoft-com:vml" Requires="v">
                <p:oleObj spid="_x0000_s14657" name="Equation" r:id="rId3" imgW="1879560" imgH="469800" progId="Equation.3">
                  <p:embed/>
                </p:oleObj>
              </mc:Choice>
              <mc:Fallback>
                <p:oleObj name="Equation" r:id="rId3" imgW="1879560" imgH="469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56" y="2239963"/>
                        <a:ext cx="3198813" cy="800100"/>
                      </a:xfrm>
                      <a:prstGeom prst="rect">
                        <a:avLst/>
                      </a:prstGeom>
                      <a:solidFill>
                        <a:srgbClr val="CCFFCC"/>
                      </a:solidFill>
                      <a:ln w="317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38291" name="Object 19"/>
          <p:cNvGraphicFramePr>
            <a:graphicFrameLocks noGrp="1" noChangeAspect="1"/>
          </p:cNvGraphicFramePr>
          <p:nvPr>
            <p:ph sz="half" idx="4294967295"/>
            <p:extLst>
              <p:ext uri="{D42A27DB-BD31-4B8C-83A1-F6EECF244321}">
                <p14:modId xmlns:p14="http://schemas.microsoft.com/office/powerpoint/2010/main" val="2648228877"/>
              </p:ext>
            </p:extLst>
          </p:nvPr>
        </p:nvGraphicFramePr>
        <p:xfrm>
          <a:off x="175840" y="3611563"/>
          <a:ext cx="3656013" cy="782637"/>
        </p:xfrm>
        <a:graphic>
          <a:graphicData uri="http://schemas.openxmlformats.org/presentationml/2006/ole">
            <mc:AlternateContent xmlns:mc="http://schemas.openxmlformats.org/markup-compatibility/2006">
              <mc:Choice xmlns:v="urn:schemas-microsoft-com:vml" Requires="v">
                <p:oleObj spid="_x0000_s14658" name="Equation" r:id="rId5" imgW="2133360" imgH="457200" progId="Equation.3">
                  <p:embed/>
                </p:oleObj>
              </mc:Choice>
              <mc:Fallback>
                <p:oleObj name="Equation" r:id="rId5" imgW="213336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840" y="3611563"/>
                        <a:ext cx="3656013" cy="782637"/>
                      </a:xfrm>
                      <a:prstGeom prst="rect">
                        <a:avLst/>
                      </a:prstGeom>
                      <a:solidFill>
                        <a:srgbClr val="CCFF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8288" name="Text Box 16"/>
          <p:cNvSpPr txBox="1">
            <a:spLocks noChangeArrowheads="1"/>
          </p:cNvSpPr>
          <p:nvPr/>
        </p:nvSpPr>
        <p:spPr bwMode="auto">
          <a:xfrm>
            <a:off x="274638" y="820738"/>
            <a:ext cx="6583362" cy="10112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69863" indent="-169863"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85000"/>
              </a:lnSpc>
              <a:spcBef>
                <a:spcPct val="40000"/>
              </a:spcBef>
              <a:buFontTx/>
              <a:buChar char="•"/>
            </a:pPr>
            <a:r>
              <a:rPr lang="en-US" dirty="0" err="1">
                <a:solidFill>
                  <a:schemeClr val="bg1"/>
                </a:solidFill>
                <a:latin typeface="+mn-lt"/>
              </a:rPr>
              <a:t>NO</a:t>
            </a:r>
            <a:r>
              <a:rPr lang="en-US" dirty="0" err="1">
                <a:solidFill>
                  <a:schemeClr val="bg1"/>
                </a:solidFill>
                <a:latin typeface="Comic Sans MS" pitchFamily="66" charset="0"/>
              </a:rPr>
              <a:t>v</a:t>
            </a:r>
            <a:r>
              <a:rPr lang="en-US" dirty="0" err="1">
                <a:solidFill>
                  <a:schemeClr val="bg1"/>
                </a:solidFill>
                <a:latin typeface="+mn-lt"/>
              </a:rPr>
              <a:t>A</a:t>
            </a:r>
            <a:r>
              <a:rPr lang="en-US" dirty="0">
                <a:solidFill>
                  <a:schemeClr val="bg1"/>
                </a:solidFill>
                <a:latin typeface="+mn-lt"/>
              </a:rPr>
              <a:t> will provide the first look into CP conservation</a:t>
            </a:r>
          </a:p>
          <a:p>
            <a:pPr>
              <a:lnSpc>
                <a:spcPct val="85000"/>
              </a:lnSpc>
              <a:spcBef>
                <a:spcPct val="40000"/>
              </a:spcBef>
              <a:buFontTx/>
              <a:buChar char="•"/>
            </a:pPr>
            <a:r>
              <a:rPr lang="en-US" dirty="0">
                <a:solidFill>
                  <a:schemeClr val="bg1"/>
                </a:solidFill>
                <a:latin typeface="+mn-lt"/>
              </a:rPr>
              <a:t>Will be the only look for some time!</a:t>
            </a:r>
          </a:p>
          <a:p>
            <a:pPr>
              <a:lnSpc>
                <a:spcPct val="85000"/>
              </a:lnSpc>
              <a:spcBef>
                <a:spcPct val="40000"/>
              </a:spcBef>
              <a:buFontTx/>
              <a:buChar char="•"/>
            </a:pPr>
            <a:r>
              <a:rPr lang="en-US" dirty="0">
                <a:solidFill>
                  <a:schemeClr val="bg1"/>
                </a:solidFill>
                <a:latin typeface="+mn-lt"/>
              </a:rPr>
              <a:t>Nature must be kind: </a:t>
            </a:r>
            <a:r>
              <a:rPr lang="en-US" dirty="0">
                <a:solidFill>
                  <a:schemeClr val="bg1"/>
                </a:solidFill>
                <a:latin typeface="Comic Sans MS" pitchFamily="66" charset="0"/>
              </a:rPr>
              <a:t> </a:t>
            </a:r>
            <a:r>
              <a:rPr lang="en-US" dirty="0">
                <a:solidFill>
                  <a:schemeClr val="bg1"/>
                </a:solidFill>
                <a:latin typeface="Symbol" pitchFamily="18" charset="2"/>
              </a:rPr>
              <a:t>q</a:t>
            </a:r>
            <a:r>
              <a:rPr lang="en-US" baseline="-25000" dirty="0">
                <a:solidFill>
                  <a:schemeClr val="bg1"/>
                </a:solidFill>
                <a:latin typeface="+mn-lt"/>
              </a:rPr>
              <a:t>13</a:t>
            </a:r>
            <a:r>
              <a:rPr lang="en-US" dirty="0">
                <a:solidFill>
                  <a:schemeClr val="bg1"/>
                </a:solidFill>
                <a:latin typeface="+mn-lt"/>
              </a:rPr>
              <a:t> must be large!</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59</a:t>
            </a:fld>
            <a:endParaRPr lang="en-US" dirty="0"/>
          </a:p>
        </p:txBody>
      </p:sp>
      <p:pic>
        <p:nvPicPr>
          <p:cNvPr id="14594" name="Picture 25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1416" y="1934442"/>
            <a:ext cx="4572000" cy="45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977245" y="1620982"/>
            <a:ext cx="3273137" cy="369332"/>
          </a:xfrm>
          <a:prstGeom prst="rect">
            <a:avLst/>
          </a:prstGeom>
          <a:noFill/>
        </p:spPr>
        <p:txBody>
          <a:bodyPr wrap="square" rtlCol="0" anchor="ctr">
            <a:spAutoFit/>
          </a:bodyPr>
          <a:lstStyle/>
          <a:p>
            <a:pPr algn="ctr"/>
            <a:r>
              <a:rPr lang="en-US" dirty="0" smtClean="0">
                <a:solidFill>
                  <a:schemeClr val="bg1"/>
                </a:solidFill>
              </a:rPr>
              <a:t>Mass hierarchy not resolved</a:t>
            </a:r>
            <a:endParaRPr 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Production and Detection of Neutrinos</a:t>
            </a:r>
            <a:endParaRPr lang="en-US" dirty="0"/>
          </a:p>
        </p:txBody>
      </p:sp>
      <p:sp>
        <p:nvSpPr>
          <p:cNvPr id="3" name="Date Placeholder 2"/>
          <p:cNvSpPr>
            <a:spLocks noGrp="1"/>
          </p:cNvSpPr>
          <p:nvPr>
            <p:ph type="dt" sz="half" idx="10"/>
          </p:nvPr>
        </p:nvSpPr>
        <p:spPr/>
        <p:txBody>
          <a:bodyPr/>
          <a:lstStyle/>
          <a:p>
            <a:r>
              <a:rPr lang="en-US" smtClean="0"/>
              <a:t>Craig Dukes / Virginia</a:t>
            </a:r>
            <a:endParaRPr lang="en-US" dirty="0"/>
          </a:p>
        </p:txBody>
      </p:sp>
      <p:sp>
        <p:nvSpPr>
          <p:cNvPr id="4" name="Footer Placeholder 3"/>
          <p:cNvSpPr>
            <a:spLocks noGrp="1"/>
          </p:cNvSpPr>
          <p:nvPr>
            <p:ph type="ftr" sz="quarter" idx="11"/>
          </p:nvPr>
        </p:nvSpPr>
        <p:spPr/>
        <p:txBody>
          <a:bodyPr/>
          <a:lstStyle/>
          <a:p>
            <a:r>
              <a:rPr lang="en-US" smtClean="0"/>
              <a:t>BCVSPIN:  Neutrino Physics at Fermilab</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6</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696" y="888183"/>
            <a:ext cx="3017527" cy="1931217"/>
          </a:xfrm>
          <a:prstGeom prst="rect">
            <a:avLst/>
          </a:prstGeom>
        </p:spPr>
      </p:pic>
      <p:sp>
        <p:nvSpPr>
          <p:cNvPr id="14" name="Text Box 10"/>
          <p:cNvSpPr txBox="1">
            <a:spLocks noChangeArrowheads="1"/>
          </p:cNvSpPr>
          <p:nvPr/>
        </p:nvSpPr>
        <p:spPr bwMode="auto">
          <a:xfrm rot="-5400000">
            <a:off x="-304006" y="1725587"/>
            <a:ext cx="1674812"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dirty="0" smtClean="0">
                <a:solidFill>
                  <a:srgbClr val="FFC000"/>
                </a:solidFill>
              </a:rPr>
              <a:t>Leptons</a:t>
            </a:r>
            <a:endParaRPr lang="en-US" sz="2400" dirty="0">
              <a:solidFill>
                <a:srgbClr val="FFC000"/>
              </a:solidFill>
            </a:endParaRPr>
          </a:p>
        </p:txBody>
      </p:sp>
      <p:grpSp>
        <p:nvGrpSpPr>
          <p:cNvPr id="31" name="Group 30"/>
          <p:cNvGrpSpPr/>
          <p:nvPr/>
        </p:nvGrpSpPr>
        <p:grpSpPr>
          <a:xfrm>
            <a:off x="3581400" y="990600"/>
            <a:ext cx="4724400" cy="3152503"/>
            <a:chOff x="3581400" y="990600"/>
            <a:chExt cx="4724400" cy="3152503"/>
          </a:xfrm>
        </p:grpSpPr>
        <p:sp>
          <p:nvSpPr>
            <p:cNvPr id="16" name="Oval 15"/>
            <p:cNvSpPr>
              <a:spLocks noChangeAspect="1"/>
            </p:cNvSpPr>
            <p:nvPr/>
          </p:nvSpPr>
          <p:spPr>
            <a:xfrm>
              <a:off x="3581400" y="3548743"/>
              <a:ext cx="594360" cy="59436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7086600" y="3548743"/>
              <a:ext cx="594360" cy="59436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029200" y="990600"/>
              <a:ext cx="3276600" cy="15240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Note:  Flavor of charged lepton gives neutrino flavor, charge tells you if it is a neutrino or anti-neutrino</a:t>
              </a:r>
              <a:endParaRPr lang="en-US" sz="1600" dirty="0"/>
            </a:p>
          </p:txBody>
        </p:sp>
        <p:cxnSp>
          <p:nvCxnSpPr>
            <p:cNvPr id="21" name="Straight Connector 20"/>
            <p:cNvCxnSpPr>
              <a:stCxn id="16" idx="7"/>
            </p:cNvCxnSpPr>
            <p:nvPr/>
          </p:nvCxnSpPr>
          <p:spPr>
            <a:xfrm flipV="1">
              <a:off x="4088718" y="2286000"/>
              <a:ext cx="1321482" cy="134978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7086600" y="2514601"/>
              <a:ext cx="297180" cy="103414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3581400"/>
            <a:ext cx="7315200" cy="2136477"/>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3581399"/>
            <a:ext cx="7315200" cy="2136477"/>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1" y="3581398"/>
            <a:ext cx="7315200" cy="2136477"/>
          </a:xfrm>
          <a:prstGeom prst="rect">
            <a:avLst/>
          </a:prstGeom>
        </p:spPr>
      </p:pic>
    </p:spTree>
    <p:extLst>
      <p:ext uri="{BB962C8B-B14F-4D97-AF65-F5344CB8AC3E}">
        <p14:creationId xmlns:p14="http://schemas.microsoft.com/office/powerpoint/2010/main" val="265162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4"/>
                                        </p:tgtEl>
                                      </p:cBhvr>
                                    </p:animEffect>
                                    <p:set>
                                      <p:cBhvr>
                                        <p:cTn id="15" dur="1" fill="hold">
                                          <p:stCondLst>
                                            <p:cond delay="499"/>
                                          </p:stCondLst>
                                        </p:cTn>
                                        <p:tgtEl>
                                          <p:spTgt spid="3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6" name="Rectangle 4"/>
          <p:cNvSpPr>
            <a:spLocks noGrp="1" noChangeArrowheads="1"/>
          </p:cNvSpPr>
          <p:nvPr>
            <p:ph type="title"/>
          </p:nvPr>
        </p:nvSpPr>
        <p:spPr/>
        <p:txBody>
          <a:bodyPr/>
          <a:lstStyle/>
          <a:p>
            <a:r>
              <a:rPr lang="en-US" dirty="0" smtClean="0"/>
              <a:t>Long-Range </a:t>
            </a:r>
            <a:r>
              <a:rPr lang="en-US" dirty="0"/>
              <a:t>Future</a:t>
            </a:r>
          </a:p>
        </p:txBody>
      </p:sp>
      <p:sp>
        <p:nvSpPr>
          <p:cNvPr id="2" name="Date Placeholder 1"/>
          <p:cNvSpPr>
            <a:spLocks noGrp="1"/>
          </p:cNvSpPr>
          <p:nvPr>
            <p:ph type="dt" sz="half" idx="10"/>
          </p:nvPr>
        </p:nvSpPr>
        <p:spPr/>
        <p:txBody>
          <a:bodyPr/>
          <a:lstStyle/>
          <a:p>
            <a:r>
              <a:rPr lang="en-US" smtClean="0"/>
              <a:t>Craig Dukes / Virginia</a:t>
            </a:r>
            <a:endParaRPr lang="en-US"/>
          </a:p>
        </p:txBody>
      </p:sp>
      <p:sp>
        <p:nvSpPr>
          <p:cNvPr id="6" name="Footer Placeholder 5"/>
          <p:cNvSpPr>
            <a:spLocks noGrp="1"/>
          </p:cNvSpPr>
          <p:nvPr>
            <p:ph type="ftr" sz="quarter" idx="11"/>
          </p:nvPr>
        </p:nvSpPr>
        <p:spPr/>
        <p:txBody>
          <a:bodyPr/>
          <a:lstStyle/>
          <a:p>
            <a:r>
              <a:rPr lang="en-US" smtClean="0"/>
              <a:t>BCVSPIN:  Neutrino Physics at Fermilab</a:t>
            </a:r>
            <a:endParaRPr lang="en-US"/>
          </a:p>
        </p:txBody>
      </p:sp>
      <p:sp>
        <p:nvSpPr>
          <p:cNvPr id="7" name="Slide Number Placeholder 6"/>
          <p:cNvSpPr>
            <a:spLocks noGrp="1"/>
          </p:cNvSpPr>
          <p:nvPr>
            <p:ph type="sldNum" sz="quarter" idx="12"/>
          </p:nvPr>
        </p:nvSpPr>
        <p:spPr/>
        <p:txBody>
          <a:bodyPr/>
          <a:lstStyle/>
          <a:p>
            <a:fld id="{C95F3207-39C2-4B35-9EBF-195B2F555FC9}" type="slidenum">
              <a:rPr lang="en-US" smtClean="0"/>
              <a:t>60</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p:txBody>
          <a:bodyPr/>
          <a:lstStyle/>
          <a:p>
            <a:r>
              <a:rPr lang="en-US"/>
              <a:t>Fermilab Pushing Forward on Intensity Frontier</a:t>
            </a:r>
          </a:p>
        </p:txBody>
      </p:sp>
      <p:pic>
        <p:nvPicPr>
          <p:cNvPr id="525315" name="Picture 3" descr="p5_report_2008_fronti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738" y="1727200"/>
            <a:ext cx="6399212" cy="4803775"/>
          </a:xfrm>
          <a:prstGeom prst="rect">
            <a:avLst/>
          </a:prstGeom>
          <a:noFill/>
          <a:extLst>
            <a:ext uri="{909E8E84-426E-40DD-AFC4-6F175D3DCCD1}">
              <a14:hiddenFill xmlns:a14="http://schemas.microsoft.com/office/drawing/2010/main">
                <a:solidFill>
                  <a:srgbClr val="FFFFFF"/>
                </a:solidFill>
              </a14:hiddenFill>
            </a:ext>
          </a:extLst>
        </p:spPr>
      </p:pic>
      <p:sp>
        <p:nvSpPr>
          <p:cNvPr id="525316" name="Text Box 4"/>
          <p:cNvSpPr txBox="1">
            <a:spLocks noChangeArrowheads="1"/>
          </p:cNvSpPr>
          <p:nvPr/>
        </p:nvSpPr>
        <p:spPr bwMode="auto">
          <a:xfrm>
            <a:off x="136525" y="811213"/>
            <a:ext cx="5376863" cy="13287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dirty="0">
                <a:solidFill>
                  <a:srgbClr val="FFFF00"/>
                </a:solidFill>
              </a:rPr>
              <a:t>Strategic Plan for the Next Ten Years:</a:t>
            </a:r>
          </a:p>
          <a:p>
            <a:pPr algn="l" eaLnBrk="0" hangingPunct="0">
              <a:spcBef>
                <a:spcPct val="50000"/>
              </a:spcBef>
            </a:pPr>
            <a:r>
              <a:rPr lang="en-US" dirty="0">
                <a:solidFill>
                  <a:srgbClr val="FFFF00"/>
                </a:solidFill>
              </a:rPr>
              <a:t>“The panel recommends an R&amp;D program in the immediate future to design a multi-megawatt proton source at </a:t>
            </a:r>
            <a:r>
              <a:rPr lang="en-US" dirty="0" err="1">
                <a:solidFill>
                  <a:srgbClr val="FFFF00"/>
                </a:solidFill>
              </a:rPr>
              <a:t>Fermilab</a:t>
            </a:r>
            <a:r>
              <a:rPr lang="en-US" dirty="0">
                <a:solidFill>
                  <a:srgbClr val="FFFF00"/>
                </a:solidFill>
              </a:rPr>
              <a:t>…”</a:t>
            </a:r>
          </a:p>
        </p:txBody>
      </p:sp>
      <p:pic>
        <p:nvPicPr>
          <p:cNvPr id="525317" name="Picture 5" descr="p5_report_2008_front_p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5425" y="868363"/>
            <a:ext cx="2476500" cy="3203575"/>
          </a:xfrm>
          <a:prstGeom prst="rect">
            <a:avLst/>
          </a:prstGeom>
          <a:noFill/>
          <a:extLst>
            <a:ext uri="{909E8E84-426E-40DD-AFC4-6F175D3DCCD1}">
              <a14:hiddenFill xmlns:a14="http://schemas.microsoft.com/office/drawing/2010/main">
                <a:solidFill>
                  <a:srgbClr val="FFFFFF"/>
                </a:solidFill>
              </a14:hiddenFill>
            </a:ext>
          </a:extLst>
        </p:spPr>
      </p:pic>
      <p:grpSp>
        <p:nvGrpSpPr>
          <p:cNvPr id="525318" name="Group 6"/>
          <p:cNvGrpSpPr>
            <a:grpSpLocks/>
          </p:cNvGrpSpPr>
          <p:nvPr/>
        </p:nvGrpSpPr>
        <p:grpSpPr bwMode="auto">
          <a:xfrm>
            <a:off x="3968750" y="2303463"/>
            <a:ext cx="1544638" cy="1373187"/>
            <a:chOff x="2500" y="1577"/>
            <a:chExt cx="973" cy="865"/>
          </a:xfrm>
        </p:grpSpPr>
        <p:pic>
          <p:nvPicPr>
            <p:cNvPr id="525319" name="Picture 7" descr="large_hadron_collider_cern_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0" y="1577"/>
              <a:ext cx="973" cy="865"/>
            </a:xfrm>
            <a:prstGeom prst="rect">
              <a:avLst/>
            </a:prstGeom>
            <a:noFill/>
            <a:extLst>
              <a:ext uri="{909E8E84-426E-40DD-AFC4-6F175D3DCCD1}">
                <a14:hiddenFill xmlns:a14="http://schemas.microsoft.com/office/drawing/2010/main">
                  <a:solidFill>
                    <a:srgbClr val="FFFFFF"/>
                  </a:solidFill>
                </a14:hiddenFill>
              </a:ext>
            </a:extLst>
          </p:spPr>
        </p:pic>
        <p:sp>
          <p:nvSpPr>
            <p:cNvPr id="525320" name="Text Box 8"/>
            <p:cNvSpPr txBox="1">
              <a:spLocks noChangeArrowheads="1"/>
            </p:cNvSpPr>
            <p:nvPr/>
          </p:nvSpPr>
          <p:spPr bwMode="auto">
            <a:xfrm>
              <a:off x="2704" y="1866"/>
              <a:ext cx="576" cy="28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dirty="0">
                  <a:solidFill>
                    <a:srgbClr val="FFFF00"/>
                  </a:solidFill>
                </a:rPr>
                <a:t>LHC</a:t>
              </a:r>
            </a:p>
          </p:txBody>
        </p:sp>
      </p:grpSp>
      <p:grpSp>
        <p:nvGrpSpPr>
          <p:cNvPr id="525321" name="Group 9"/>
          <p:cNvGrpSpPr>
            <a:grpSpLocks/>
          </p:cNvGrpSpPr>
          <p:nvPr/>
        </p:nvGrpSpPr>
        <p:grpSpPr bwMode="auto">
          <a:xfrm>
            <a:off x="2706688" y="4076700"/>
            <a:ext cx="1585912" cy="1600200"/>
            <a:chOff x="1705" y="2694"/>
            <a:chExt cx="999" cy="1008"/>
          </a:xfrm>
        </p:grpSpPr>
        <p:pic>
          <p:nvPicPr>
            <p:cNvPr id="525322" name="Picture 10" descr="high_rise_at_nigh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4" y="2694"/>
              <a:ext cx="806" cy="1008"/>
            </a:xfrm>
            <a:prstGeom prst="rect">
              <a:avLst/>
            </a:prstGeom>
            <a:noFill/>
            <a:extLst>
              <a:ext uri="{909E8E84-426E-40DD-AFC4-6F175D3DCCD1}">
                <a14:hiddenFill xmlns:a14="http://schemas.microsoft.com/office/drawing/2010/main">
                  <a:solidFill>
                    <a:srgbClr val="FFFFFF"/>
                  </a:solidFill>
                </a14:hiddenFill>
              </a:ext>
            </a:extLst>
          </p:spPr>
        </p:pic>
        <p:sp>
          <p:nvSpPr>
            <p:cNvPr id="525323" name="Text Box 11"/>
            <p:cNvSpPr txBox="1">
              <a:spLocks noChangeArrowheads="1"/>
            </p:cNvSpPr>
            <p:nvPr/>
          </p:nvSpPr>
          <p:spPr bwMode="auto">
            <a:xfrm>
              <a:off x="1705" y="3253"/>
              <a:ext cx="999" cy="28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dirty="0" err="1">
                  <a:solidFill>
                    <a:srgbClr val="FFFF00"/>
                  </a:solidFill>
                </a:rPr>
                <a:t>Fermilab</a:t>
              </a:r>
              <a:endParaRPr lang="en-US" sz="2400" dirty="0">
                <a:solidFill>
                  <a:srgbClr val="FFFF00"/>
                </a:solidFill>
              </a:endParaRPr>
            </a:p>
          </p:txBody>
        </p:sp>
      </p:grpSp>
      <p:pic>
        <p:nvPicPr>
          <p:cNvPr id="525324" name="Picture 12"/>
          <p:cNvPicPr>
            <a:picLocks noChangeAspect="1" noChangeArrowheads="1"/>
          </p:cNvPicPr>
          <p:nvPr/>
        </p:nvPicPr>
        <p:blipFill>
          <a:blip r:embed="rId7">
            <a:extLst>
              <a:ext uri="{28A0092B-C50C-407E-A947-70E740481C1C}">
                <a14:useLocalDpi xmlns:a14="http://schemas.microsoft.com/office/drawing/2010/main" val="0"/>
              </a:ext>
            </a:extLst>
          </a:blip>
          <a:srcRect l="-3839" t="-5392" r="-3839"/>
          <a:stretch>
            <a:fillRect/>
          </a:stretch>
        </p:blipFill>
        <p:spPr bwMode="auto">
          <a:xfrm>
            <a:off x="635792" y="2279528"/>
            <a:ext cx="7313613" cy="254793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5325" name="Picture 13" descr="project_x_movie_post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9413" y="1162050"/>
            <a:ext cx="3592512" cy="5029200"/>
          </a:xfrm>
          <a:prstGeom prst="rect">
            <a:avLst/>
          </a:prstGeom>
          <a:noFill/>
          <a:extLst>
            <a:ext uri="{909E8E84-426E-40DD-AFC4-6F175D3DCCD1}">
              <a14:hiddenFill xmlns:a14="http://schemas.microsoft.com/office/drawing/2010/main">
                <a:solidFill>
                  <a:srgbClr val="FFFFFF"/>
                </a:solidFill>
              </a14:hiddenFill>
            </a:ext>
          </a:extLst>
        </p:spPr>
      </p:pic>
      <p:sp>
        <p:nvSpPr>
          <p:cNvPr id="525326" name="Rectangle 14"/>
          <p:cNvSpPr>
            <a:spLocks noChangeArrowheads="1"/>
          </p:cNvSpPr>
          <p:nvPr/>
        </p:nvSpPr>
        <p:spPr bwMode="auto">
          <a:xfrm>
            <a:off x="268593" y="4972861"/>
            <a:ext cx="5421313" cy="140807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33363" indent="-233363" algn="l">
              <a:lnSpc>
                <a:spcPct val="95000"/>
              </a:lnSpc>
              <a:spcBef>
                <a:spcPct val="35000"/>
              </a:spcBef>
            </a:pPr>
            <a:r>
              <a:rPr lang="en-US" dirty="0">
                <a:solidFill>
                  <a:schemeClr val="bg1"/>
                </a:solidFill>
              </a:rPr>
              <a:t> “The panel recommends a world-class neutrino program as a core component of the US program, with the long-term vision of a large detector in the proposed DUSEL and a high-intensity neutrino source at </a:t>
            </a:r>
            <a:r>
              <a:rPr lang="en-US" dirty="0" err="1">
                <a:solidFill>
                  <a:schemeClr val="bg1"/>
                </a:solidFill>
              </a:rPr>
              <a:t>Fermilab</a:t>
            </a:r>
            <a:r>
              <a:rPr lang="en-US" dirty="0">
                <a:solidFill>
                  <a:schemeClr val="bg1"/>
                </a:solidFill>
              </a:rPr>
              <a:t>.”</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61</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25317"/>
                                        </p:tgtEl>
                                        <p:attrNameLst>
                                          <p:attrName>style.visibility</p:attrName>
                                        </p:attrNameLst>
                                      </p:cBhvr>
                                      <p:to>
                                        <p:strVal val="visible"/>
                                      </p:to>
                                    </p:set>
                                    <p:anim calcmode="lin" valueType="num">
                                      <p:cBhvr>
                                        <p:cTn id="7" dur="500" fill="hold"/>
                                        <p:tgtEl>
                                          <p:spTgt spid="525317"/>
                                        </p:tgtEl>
                                        <p:attrNameLst>
                                          <p:attrName>ppt_w</p:attrName>
                                        </p:attrNameLst>
                                      </p:cBhvr>
                                      <p:tavLst>
                                        <p:tav tm="0">
                                          <p:val>
                                            <p:fltVal val="0"/>
                                          </p:val>
                                        </p:tav>
                                        <p:tav tm="100000">
                                          <p:val>
                                            <p:strVal val="#ppt_w"/>
                                          </p:val>
                                        </p:tav>
                                      </p:tavLst>
                                    </p:anim>
                                    <p:anim calcmode="lin" valueType="num">
                                      <p:cBhvr>
                                        <p:cTn id="8" dur="500" fill="hold"/>
                                        <p:tgtEl>
                                          <p:spTgt spid="52531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525318"/>
                                        </p:tgtEl>
                                        <p:attrNameLst>
                                          <p:attrName>style.visibility</p:attrName>
                                        </p:attrNameLst>
                                      </p:cBhvr>
                                      <p:to>
                                        <p:strVal val="visible"/>
                                      </p:to>
                                    </p:set>
                                    <p:anim calcmode="lin" valueType="num">
                                      <p:cBhvr>
                                        <p:cTn id="13" dur="500" fill="hold"/>
                                        <p:tgtEl>
                                          <p:spTgt spid="525318"/>
                                        </p:tgtEl>
                                        <p:attrNameLst>
                                          <p:attrName>ppt_w</p:attrName>
                                        </p:attrNameLst>
                                      </p:cBhvr>
                                      <p:tavLst>
                                        <p:tav tm="0">
                                          <p:val>
                                            <p:fltVal val="0"/>
                                          </p:val>
                                        </p:tav>
                                        <p:tav tm="100000">
                                          <p:val>
                                            <p:strVal val="#ppt_w"/>
                                          </p:val>
                                        </p:tav>
                                      </p:tavLst>
                                    </p:anim>
                                    <p:anim calcmode="lin" valueType="num">
                                      <p:cBhvr>
                                        <p:cTn id="14" dur="500" fill="hold"/>
                                        <p:tgtEl>
                                          <p:spTgt spid="525318"/>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525321"/>
                                        </p:tgtEl>
                                        <p:attrNameLst>
                                          <p:attrName>style.visibility</p:attrName>
                                        </p:attrNameLst>
                                      </p:cBhvr>
                                      <p:to>
                                        <p:strVal val="visible"/>
                                      </p:to>
                                    </p:set>
                                    <p:anim calcmode="lin" valueType="num">
                                      <p:cBhvr>
                                        <p:cTn id="19" dur="500" fill="hold"/>
                                        <p:tgtEl>
                                          <p:spTgt spid="525321"/>
                                        </p:tgtEl>
                                        <p:attrNameLst>
                                          <p:attrName>ppt_w</p:attrName>
                                        </p:attrNameLst>
                                      </p:cBhvr>
                                      <p:tavLst>
                                        <p:tav tm="0">
                                          <p:val>
                                            <p:fltVal val="0"/>
                                          </p:val>
                                        </p:tav>
                                        <p:tav tm="100000">
                                          <p:val>
                                            <p:strVal val="#ppt_w"/>
                                          </p:val>
                                        </p:tav>
                                      </p:tavLst>
                                    </p:anim>
                                    <p:anim calcmode="lin" valueType="num">
                                      <p:cBhvr>
                                        <p:cTn id="20" dur="500" fill="hold"/>
                                        <p:tgtEl>
                                          <p:spTgt spid="525321"/>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525324"/>
                                        </p:tgtEl>
                                        <p:attrNameLst>
                                          <p:attrName>style.visibility</p:attrName>
                                        </p:attrNameLst>
                                      </p:cBhvr>
                                      <p:to>
                                        <p:strVal val="visible"/>
                                      </p:to>
                                    </p:set>
                                    <p:anim calcmode="lin" valueType="num">
                                      <p:cBhvr>
                                        <p:cTn id="25" dur="500" fill="hold"/>
                                        <p:tgtEl>
                                          <p:spTgt spid="525324"/>
                                        </p:tgtEl>
                                        <p:attrNameLst>
                                          <p:attrName>ppt_w</p:attrName>
                                        </p:attrNameLst>
                                      </p:cBhvr>
                                      <p:tavLst>
                                        <p:tav tm="0">
                                          <p:val>
                                            <p:fltVal val="0"/>
                                          </p:val>
                                        </p:tav>
                                        <p:tav tm="100000">
                                          <p:val>
                                            <p:strVal val="#ppt_w"/>
                                          </p:val>
                                        </p:tav>
                                      </p:tavLst>
                                    </p:anim>
                                    <p:anim calcmode="lin" valueType="num">
                                      <p:cBhvr>
                                        <p:cTn id="26" dur="500" fill="hold"/>
                                        <p:tgtEl>
                                          <p:spTgt spid="525324"/>
                                        </p:tgtEl>
                                        <p:attrNameLst>
                                          <p:attrName>ppt_h</p:attrName>
                                        </p:attrNameLst>
                                      </p:cBhvr>
                                      <p:tavLst>
                                        <p:tav tm="0">
                                          <p:val>
                                            <p:fltVal val="0"/>
                                          </p:val>
                                        </p:tav>
                                        <p:tav tm="100000">
                                          <p:val>
                                            <p:strVal val="#ppt_h"/>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525326"/>
                                        </p:tgtEl>
                                        <p:attrNameLst>
                                          <p:attrName>style.visibility</p:attrName>
                                        </p:attrNameLst>
                                      </p:cBhvr>
                                      <p:to>
                                        <p:strVal val="visible"/>
                                      </p:to>
                                    </p:set>
                                    <p:animEffect transition="in" filter="fade">
                                      <p:cBhvr>
                                        <p:cTn id="29" dur="2000"/>
                                        <p:tgtEl>
                                          <p:spTgt spid="5253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25316"/>
                                        </p:tgtEl>
                                        <p:attrNameLst>
                                          <p:attrName>style.visibility</p:attrName>
                                        </p:attrNameLst>
                                      </p:cBhvr>
                                      <p:to>
                                        <p:strVal val="visible"/>
                                      </p:to>
                                    </p:set>
                                    <p:animEffect transition="in" filter="fade">
                                      <p:cBhvr>
                                        <p:cTn id="32" dur="2000"/>
                                        <p:tgtEl>
                                          <p:spTgt spid="525316"/>
                                        </p:tgtEl>
                                      </p:cBhvr>
                                    </p:animEffect>
                                  </p:childTnLst>
                                </p:cTn>
                              </p:par>
                              <p:par>
                                <p:cTn id="33" presetID="10" presetClass="exit" presetSubtype="0" fill="hold" nodeType="withEffect">
                                  <p:stCondLst>
                                    <p:cond delay="0"/>
                                  </p:stCondLst>
                                  <p:childTnLst>
                                    <p:animEffect transition="out" filter="fade">
                                      <p:cBhvr>
                                        <p:cTn id="34" dur="2000"/>
                                        <p:tgtEl>
                                          <p:spTgt spid="525315"/>
                                        </p:tgtEl>
                                      </p:cBhvr>
                                    </p:animEffect>
                                    <p:set>
                                      <p:cBhvr>
                                        <p:cTn id="35" dur="1" fill="hold">
                                          <p:stCondLst>
                                            <p:cond delay="1999"/>
                                          </p:stCondLst>
                                        </p:cTn>
                                        <p:tgtEl>
                                          <p:spTgt spid="52531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2000"/>
                                        <p:tgtEl>
                                          <p:spTgt spid="525317"/>
                                        </p:tgtEl>
                                      </p:cBhvr>
                                    </p:animEffect>
                                    <p:set>
                                      <p:cBhvr>
                                        <p:cTn id="38" dur="1" fill="hold">
                                          <p:stCondLst>
                                            <p:cond delay="1999"/>
                                          </p:stCondLst>
                                        </p:cTn>
                                        <p:tgtEl>
                                          <p:spTgt spid="52531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2000"/>
                                        <p:tgtEl>
                                          <p:spTgt spid="525318"/>
                                        </p:tgtEl>
                                      </p:cBhvr>
                                    </p:animEffect>
                                    <p:set>
                                      <p:cBhvr>
                                        <p:cTn id="41" dur="1" fill="hold">
                                          <p:stCondLst>
                                            <p:cond delay="1999"/>
                                          </p:stCondLst>
                                        </p:cTn>
                                        <p:tgtEl>
                                          <p:spTgt spid="52531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2000"/>
                                        <p:tgtEl>
                                          <p:spTgt spid="525321"/>
                                        </p:tgtEl>
                                      </p:cBhvr>
                                    </p:animEffect>
                                    <p:set>
                                      <p:cBhvr>
                                        <p:cTn id="44" dur="1" fill="hold">
                                          <p:stCondLst>
                                            <p:cond delay="1999"/>
                                          </p:stCondLst>
                                        </p:cTn>
                                        <p:tgtEl>
                                          <p:spTgt spid="525321"/>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nodeType="clickEffect">
                                  <p:stCondLst>
                                    <p:cond delay="0"/>
                                  </p:stCondLst>
                                  <p:childTnLst>
                                    <p:set>
                                      <p:cBhvr>
                                        <p:cTn id="48" dur="1" fill="hold">
                                          <p:stCondLst>
                                            <p:cond delay="0"/>
                                          </p:stCondLst>
                                        </p:cTn>
                                        <p:tgtEl>
                                          <p:spTgt spid="525325"/>
                                        </p:tgtEl>
                                        <p:attrNameLst>
                                          <p:attrName>style.visibility</p:attrName>
                                        </p:attrNameLst>
                                      </p:cBhvr>
                                      <p:to>
                                        <p:strVal val="visible"/>
                                      </p:to>
                                    </p:set>
                                    <p:anim calcmode="lin" valueType="num">
                                      <p:cBhvr>
                                        <p:cTn id="49" dur="500" fill="hold"/>
                                        <p:tgtEl>
                                          <p:spTgt spid="525325"/>
                                        </p:tgtEl>
                                        <p:attrNameLst>
                                          <p:attrName>ppt_w</p:attrName>
                                        </p:attrNameLst>
                                      </p:cBhvr>
                                      <p:tavLst>
                                        <p:tav tm="0">
                                          <p:val>
                                            <p:fltVal val="0"/>
                                          </p:val>
                                        </p:tav>
                                        <p:tav tm="100000">
                                          <p:val>
                                            <p:strVal val="#ppt_w"/>
                                          </p:val>
                                        </p:tav>
                                      </p:tavLst>
                                    </p:anim>
                                    <p:anim calcmode="lin" valueType="num">
                                      <p:cBhvr>
                                        <p:cTn id="50" dur="500" fill="hold"/>
                                        <p:tgtEl>
                                          <p:spTgt spid="5253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16" grpId="0"/>
      <p:bldP spid="52532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54" name="Picture 22" descr="fnal_accelerator_complex_pres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413" y="839788"/>
            <a:ext cx="6188075" cy="5481637"/>
          </a:xfrm>
          <a:prstGeom prst="rect">
            <a:avLst/>
          </a:prstGeom>
          <a:noFill/>
          <a:extLst>
            <a:ext uri="{909E8E84-426E-40DD-AFC4-6F175D3DCCD1}">
              <a14:hiddenFill xmlns:a14="http://schemas.microsoft.com/office/drawing/2010/main">
                <a:solidFill>
                  <a:srgbClr val="FFFFFF"/>
                </a:solidFill>
              </a14:hiddenFill>
            </a:ext>
          </a:extLst>
        </p:spPr>
      </p:pic>
      <p:sp>
        <p:nvSpPr>
          <p:cNvPr id="402434" name="Rectangle 2"/>
          <p:cNvSpPr>
            <a:spLocks noGrp="1" noRot="1" noChangeArrowheads="1"/>
          </p:cNvSpPr>
          <p:nvPr>
            <p:ph type="title"/>
          </p:nvPr>
        </p:nvSpPr>
        <p:spPr/>
        <p:txBody>
          <a:bodyPr/>
          <a:lstStyle/>
          <a:p>
            <a:r>
              <a:rPr lang="en-US" dirty="0" err="1" smtClean="0"/>
              <a:t>Fermilab’s</a:t>
            </a:r>
            <a:r>
              <a:rPr lang="en-US" dirty="0" smtClean="0"/>
              <a:t> Project X:  the Path to the Intensity Frontier</a:t>
            </a:r>
            <a:endParaRPr lang="en-US" dirty="0"/>
          </a:p>
        </p:txBody>
      </p:sp>
      <p:pic>
        <p:nvPicPr>
          <p:cNvPr id="402445" name="Picture 13" descr="booster_above_w_highri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8950" y="3805238"/>
            <a:ext cx="3427413" cy="2235200"/>
          </a:xfrm>
          <a:prstGeom prst="rect">
            <a:avLst/>
          </a:prstGeom>
          <a:noFill/>
          <a:extLst>
            <a:ext uri="{909E8E84-426E-40DD-AFC4-6F175D3DCCD1}">
              <a14:hiddenFill xmlns:a14="http://schemas.microsoft.com/office/drawing/2010/main">
                <a:solidFill>
                  <a:srgbClr val="FFFFFF"/>
                </a:solidFill>
              </a14:hiddenFill>
            </a:ext>
          </a:extLst>
        </p:spPr>
      </p:pic>
      <p:sp>
        <p:nvSpPr>
          <p:cNvPr id="402459" name="Oval 27"/>
          <p:cNvSpPr>
            <a:spLocks noChangeAspect="1" noChangeArrowheads="1"/>
          </p:cNvSpPr>
          <p:nvPr/>
        </p:nvSpPr>
        <p:spPr bwMode="auto">
          <a:xfrm>
            <a:off x="5435600" y="1851025"/>
            <a:ext cx="109538" cy="109538"/>
          </a:xfrm>
          <a:prstGeom prst="ellipse">
            <a:avLst/>
          </a:prstGeom>
          <a:solidFill>
            <a:srgbClr val="0000FF"/>
          </a:solidFill>
          <a:ln>
            <a:noFill/>
          </a:ln>
          <a:effectLst/>
          <a:extLst>
            <a:ext uri="{91240B29-F687-4F45-9708-019B960494DF}">
              <a14:hiddenLine xmlns:a14="http://schemas.microsoft.com/office/drawing/2010/main" w="254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2466" name="Oval 34"/>
          <p:cNvSpPr>
            <a:spLocks noChangeArrowheads="1"/>
          </p:cNvSpPr>
          <p:nvPr/>
        </p:nvSpPr>
        <p:spPr bwMode="auto">
          <a:xfrm>
            <a:off x="4678363" y="1909763"/>
            <a:ext cx="342900" cy="342900"/>
          </a:xfrm>
          <a:prstGeom prst="ellipse">
            <a:avLst/>
          </a:prstGeom>
          <a:noFill/>
          <a:ln w="50800" algn="ctr">
            <a:solidFill>
              <a:srgbClr val="0000FF"/>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2468" name="Text Box 36"/>
          <p:cNvSpPr txBox="1">
            <a:spLocks noChangeArrowheads="1"/>
          </p:cNvSpPr>
          <p:nvPr/>
        </p:nvSpPr>
        <p:spPr bwMode="auto">
          <a:xfrm>
            <a:off x="395288" y="5075238"/>
            <a:ext cx="4899025" cy="1254125"/>
          </a:xfrm>
          <a:prstGeom prst="rect">
            <a:avLst/>
          </a:prstGeom>
          <a:solidFill>
            <a:srgbClr val="3366FF">
              <a:alpha val="70000"/>
            </a:srgbClr>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30000"/>
              </a:spcBef>
            </a:pPr>
            <a:r>
              <a:rPr lang="en-US" sz="1800"/>
              <a:t>Fermilab Accelerator Complex:</a:t>
            </a:r>
          </a:p>
          <a:p>
            <a:pPr algn="l">
              <a:lnSpc>
                <a:spcPct val="80000"/>
              </a:lnSpc>
              <a:spcBef>
                <a:spcPct val="30000"/>
              </a:spcBef>
            </a:pPr>
            <a:r>
              <a:rPr lang="en-US" sz="1800"/>
              <a:t>1 400 MeV linear accelerator</a:t>
            </a:r>
          </a:p>
          <a:p>
            <a:pPr algn="l">
              <a:lnSpc>
                <a:spcPct val="80000"/>
              </a:lnSpc>
              <a:spcBef>
                <a:spcPct val="30000"/>
              </a:spcBef>
            </a:pPr>
            <a:r>
              <a:rPr lang="en-US" sz="1800"/>
              <a:t>3 circular accelerators (8, 150, 1,000 GeV)</a:t>
            </a:r>
          </a:p>
          <a:p>
            <a:pPr algn="l">
              <a:lnSpc>
                <a:spcPct val="80000"/>
              </a:lnSpc>
              <a:spcBef>
                <a:spcPct val="30000"/>
              </a:spcBef>
            </a:pPr>
            <a:r>
              <a:rPr lang="en-US" sz="1800"/>
              <a:t>3 8 GeV storage rings</a:t>
            </a:r>
          </a:p>
        </p:txBody>
      </p:sp>
      <p:pic>
        <p:nvPicPr>
          <p:cNvPr id="402469" name="Picture 37" descr="fnal_accelerator_complex_projectx_dusel_mu2e_g2_rar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4413" y="847725"/>
            <a:ext cx="6188075" cy="5481638"/>
          </a:xfrm>
          <a:prstGeom prst="rect">
            <a:avLst/>
          </a:prstGeom>
          <a:noFill/>
          <a:extLst>
            <a:ext uri="{909E8E84-426E-40DD-AFC4-6F175D3DCCD1}">
              <a14:hiddenFill xmlns:a14="http://schemas.microsoft.com/office/drawing/2010/main">
                <a:solidFill>
                  <a:srgbClr val="FFFFFF"/>
                </a:solidFill>
              </a14:hiddenFill>
            </a:ext>
          </a:extLst>
        </p:spPr>
      </p:pic>
      <p:pic>
        <p:nvPicPr>
          <p:cNvPr id="402470" name="Picture 38" descr="fnal_accelerator_complex_projectx_dusel_mu2e_g2_rarek_nufac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413" y="839788"/>
            <a:ext cx="6188075" cy="5481637"/>
          </a:xfrm>
          <a:prstGeom prst="rect">
            <a:avLst/>
          </a:prstGeom>
          <a:noFill/>
          <a:extLst>
            <a:ext uri="{909E8E84-426E-40DD-AFC4-6F175D3DCCD1}">
              <a14:hiddenFill xmlns:a14="http://schemas.microsoft.com/office/drawing/2010/main">
                <a:solidFill>
                  <a:srgbClr val="FFFFFF"/>
                </a:solidFill>
              </a14:hiddenFill>
            </a:ext>
          </a:extLst>
        </p:spPr>
      </p:pic>
      <p:sp>
        <p:nvSpPr>
          <p:cNvPr id="402444" name="Text Box 12"/>
          <p:cNvSpPr txBox="1">
            <a:spLocks noChangeArrowheads="1"/>
          </p:cNvSpPr>
          <p:nvPr/>
        </p:nvSpPr>
        <p:spPr bwMode="auto">
          <a:xfrm>
            <a:off x="145255" y="5412428"/>
            <a:ext cx="5345113" cy="923330"/>
          </a:xfrm>
          <a:prstGeom prst="rect">
            <a:avLst/>
          </a:prstGeom>
          <a:solidFill>
            <a:srgbClr val="FF0000"/>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dirty="0">
                <a:solidFill>
                  <a:schemeClr val="bg1"/>
                </a:solidFill>
              </a:rPr>
              <a:t>Project X linear accelerator could eventually feed a very high-intensity </a:t>
            </a:r>
            <a:r>
              <a:rPr lang="en-US" dirty="0" err="1">
                <a:solidFill>
                  <a:schemeClr val="bg1"/>
                </a:solidFill>
              </a:rPr>
              <a:t>muon</a:t>
            </a:r>
            <a:r>
              <a:rPr lang="en-US" dirty="0">
                <a:solidFill>
                  <a:schemeClr val="bg1"/>
                </a:solidFill>
              </a:rPr>
              <a:t>-decay neutrino source: neutrino factory</a:t>
            </a:r>
          </a:p>
        </p:txBody>
      </p:sp>
      <p:sp>
        <p:nvSpPr>
          <p:cNvPr id="402446" name="AutoShape 14"/>
          <p:cNvSpPr>
            <a:spLocks noChangeArrowheads="1"/>
          </p:cNvSpPr>
          <p:nvPr/>
        </p:nvSpPr>
        <p:spPr bwMode="auto">
          <a:xfrm>
            <a:off x="4953000" y="822203"/>
            <a:ext cx="3840162" cy="2503488"/>
          </a:xfrm>
          <a:prstGeom prst="star32">
            <a:avLst>
              <a:gd name="adj" fmla="val 37500"/>
            </a:avLst>
          </a:prstGeom>
          <a:solidFill>
            <a:srgbClr val="FF0000"/>
          </a:solidFill>
          <a:ln w="25400" algn="ctr">
            <a:solidFill>
              <a:srgbClr val="FF0000"/>
            </a:solidFill>
            <a:miter lim="800000"/>
            <a:headEnd/>
            <a:tailEnd/>
          </a:ln>
          <a:effectLst/>
          <a:extLst/>
        </p:spPr>
        <p:txBody>
          <a:bodyPr wrap="none" anchor="ctr"/>
          <a:lstStyle/>
          <a:p>
            <a:pPr algn="ctr"/>
            <a:r>
              <a:rPr lang="en-US">
                <a:solidFill>
                  <a:schemeClr val="bg1"/>
                </a:solidFill>
              </a:rPr>
              <a:t>Neutrino </a:t>
            </a:r>
          </a:p>
          <a:p>
            <a:pPr algn="ctr"/>
            <a:r>
              <a:rPr lang="en-US">
                <a:solidFill>
                  <a:schemeClr val="bg1"/>
                </a:solidFill>
              </a:rPr>
              <a:t>program and rare </a:t>
            </a:r>
          </a:p>
          <a:p>
            <a:pPr algn="ctr"/>
            <a:r>
              <a:rPr lang="en-US">
                <a:solidFill>
                  <a:schemeClr val="bg1"/>
                </a:solidFill>
              </a:rPr>
              <a:t>decay/precision physics </a:t>
            </a:r>
          </a:p>
          <a:p>
            <a:pPr algn="ctr"/>
            <a:r>
              <a:rPr lang="en-US">
                <a:solidFill>
                  <a:schemeClr val="bg1"/>
                </a:solidFill>
              </a:rPr>
              <a:t>program can be run </a:t>
            </a:r>
          </a:p>
          <a:p>
            <a:pPr algn="ctr"/>
            <a:r>
              <a:rPr lang="en-US">
                <a:solidFill>
                  <a:schemeClr val="bg1"/>
                </a:solidFill>
              </a:rPr>
              <a:t>simultaneously!</a:t>
            </a:r>
          </a:p>
        </p:txBody>
      </p:sp>
      <p:sp>
        <p:nvSpPr>
          <p:cNvPr id="402471" name="Oval 39"/>
          <p:cNvSpPr>
            <a:spLocks noChangeAspect="1" noChangeArrowheads="1"/>
          </p:cNvSpPr>
          <p:nvPr/>
        </p:nvSpPr>
        <p:spPr bwMode="auto">
          <a:xfrm>
            <a:off x="2824163" y="3589338"/>
            <a:ext cx="109537" cy="109537"/>
          </a:xfrm>
          <a:prstGeom prst="ellipse">
            <a:avLst/>
          </a:prstGeom>
          <a:solidFill>
            <a:srgbClr val="0000FF"/>
          </a:solidFill>
          <a:ln>
            <a:noFill/>
          </a:ln>
          <a:effectLst/>
          <a:extLst>
            <a:ext uri="{91240B29-F687-4F45-9708-019B960494DF}">
              <a14:hiddenLine xmlns:a14="http://schemas.microsoft.com/office/drawing/2010/main" w="254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2472" name="Oval 40"/>
          <p:cNvSpPr>
            <a:spLocks noChangeAspect="1" noChangeArrowheads="1"/>
          </p:cNvSpPr>
          <p:nvPr/>
        </p:nvSpPr>
        <p:spPr bwMode="auto">
          <a:xfrm>
            <a:off x="2824163" y="3586163"/>
            <a:ext cx="109537" cy="109537"/>
          </a:xfrm>
          <a:prstGeom prst="ellipse">
            <a:avLst/>
          </a:prstGeom>
          <a:solidFill>
            <a:srgbClr val="0000FF"/>
          </a:solidFill>
          <a:ln>
            <a:noFill/>
          </a:ln>
          <a:effectLst/>
          <a:extLst>
            <a:ext uri="{91240B29-F687-4F45-9708-019B960494DF}">
              <a14:hiddenLine xmlns:a14="http://schemas.microsoft.com/office/drawing/2010/main" w="254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2473" name="Oval 41"/>
          <p:cNvSpPr>
            <a:spLocks noChangeAspect="1" noChangeArrowheads="1"/>
          </p:cNvSpPr>
          <p:nvPr/>
        </p:nvSpPr>
        <p:spPr bwMode="auto">
          <a:xfrm>
            <a:off x="3094038" y="3436938"/>
            <a:ext cx="109537" cy="109537"/>
          </a:xfrm>
          <a:prstGeom prst="ellipse">
            <a:avLst/>
          </a:prstGeom>
          <a:solidFill>
            <a:srgbClr val="0000FF"/>
          </a:solidFill>
          <a:ln>
            <a:noFill/>
          </a:ln>
          <a:effectLst/>
          <a:extLst>
            <a:ext uri="{91240B29-F687-4F45-9708-019B960494DF}">
              <a14:hiddenLine xmlns:a14="http://schemas.microsoft.com/office/drawing/2010/main" w="254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2474" name="Oval 42"/>
          <p:cNvSpPr>
            <a:spLocks noChangeAspect="1" noChangeArrowheads="1"/>
          </p:cNvSpPr>
          <p:nvPr/>
        </p:nvSpPr>
        <p:spPr bwMode="auto">
          <a:xfrm>
            <a:off x="3100388" y="3424238"/>
            <a:ext cx="109537" cy="109537"/>
          </a:xfrm>
          <a:prstGeom prst="ellipse">
            <a:avLst/>
          </a:prstGeom>
          <a:solidFill>
            <a:srgbClr val="0000FF"/>
          </a:solidFill>
          <a:ln>
            <a:noFill/>
          </a:ln>
          <a:effectLst/>
          <a:extLst>
            <a:ext uri="{91240B29-F687-4F45-9708-019B960494DF}">
              <a14:hiddenLine xmlns:a14="http://schemas.microsoft.com/office/drawing/2010/main" w="254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2475" name="Oval 43"/>
          <p:cNvSpPr>
            <a:spLocks noChangeAspect="1" noChangeArrowheads="1"/>
          </p:cNvSpPr>
          <p:nvPr/>
        </p:nvSpPr>
        <p:spPr bwMode="auto">
          <a:xfrm>
            <a:off x="4178300" y="4892675"/>
            <a:ext cx="109538" cy="109538"/>
          </a:xfrm>
          <a:prstGeom prst="ellipse">
            <a:avLst/>
          </a:prstGeom>
          <a:solidFill>
            <a:srgbClr val="0000FF"/>
          </a:solidFill>
          <a:ln>
            <a:noFill/>
          </a:ln>
          <a:effectLst/>
          <a:extLst>
            <a:ext uri="{91240B29-F687-4F45-9708-019B960494DF}">
              <a14:hiddenLine xmlns:a14="http://schemas.microsoft.com/office/drawing/2010/main" w="254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2476" name="Oval 44"/>
          <p:cNvSpPr>
            <a:spLocks noChangeAspect="1" noChangeArrowheads="1"/>
          </p:cNvSpPr>
          <p:nvPr/>
        </p:nvSpPr>
        <p:spPr bwMode="auto">
          <a:xfrm>
            <a:off x="4187825" y="4892675"/>
            <a:ext cx="109538" cy="109538"/>
          </a:xfrm>
          <a:prstGeom prst="ellipse">
            <a:avLst/>
          </a:prstGeom>
          <a:solidFill>
            <a:srgbClr val="0000FF"/>
          </a:solidFill>
          <a:ln>
            <a:noFill/>
          </a:ln>
          <a:effectLst/>
          <a:extLst>
            <a:ext uri="{91240B29-F687-4F45-9708-019B960494DF}">
              <a14:hiddenLine xmlns:a14="http://schemas.microsoft.com/office/drawing/2010/main" w="254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2443" name="Text Box 11"/>
          <p:cNvSpPr txBox="1">
            <a:spLocks noChangeArrowheads="1"/>
          </p:cNvSpPr>
          <p:nvPr/>
        </p:nvSpPr>
        <p:spPr bwMode="auto">
          <a:xfrm>
            <a:off x="148797" y="5394107"/>
            <a:ext cx="4532741" cy="646331"/>
          </a:xfrm>
          <a:prstGeom prst="rect">
            <a:avLst/>
          </a:prstGeom>
          <a:solidFill>
            <a:srgbClr val="FF0000"/>
          </a:solidFill>
          <a:ln w="31750" algn="ctr">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spcBef>
                <a:spcPct val="50000"/>
              </a:spcBef>
            </a:pPr>
            <a:r>
              <a:rPr lang="en-US">
                <a:solidFill>
                  <a:schemeClr val="bg1"/>
                </a:solidFill>
              </a:rPr>
              <a:t>Replace 40-year old Booster with high intensity linear accelerator</a:t>
            </a:r>
          </a:p>
        </p:txBody>
      </p:sp>
      <p:sp>
        <p:nvSpPr>
          <p:cNvPr id="402452" name="Text Box 20"/>
          <p:cNvSpPr txBox="1">
            <a:spLocks noChangeArrowheads="1"/>
          </p:cNvSpPr>
          <p:nvPr/>
        </p:nvSpPr>
        <p:spPr bwMode="auto">
          <a:xfrm>
            <a:off x="185736" y="5388681"/>
            <a:ext cx="5304632" cy="923330"/>
          </a:xfrm>
          <a:prstGeom prst="rect">
            <a:avLst/>
          </a:prstGeom>
          <a:solidFill>
            <a:srgbClr val="FF0000"/>
          </a:solidFill>
          <a:ln w="31750" algn="ctr">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spcBef>
                <a:spcPct val="50000"/>
              </a:spcBef>
            </a:pPr>
            <a:r>
              <a:rPr lang="en-US" dirty="0">
                <a:solidFill>
                  <a:schemeClr val="bg1"/>
                </a:solidFill>
              </a:rPr>
              <a:t>The Project X linear accelerator would feed a high-intensity neutrino and rare decay/high precision physics program</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62</a:t>
            </a:fld>
            <a:endParaRPr lang="en-US" dirty="0"/>
          </a:p>
        </p:txBody>
      </p:sp>
      <p:sp>
        <p:nvSpPr>
          <p:cNvPr id="5" name="TextBox 4"/>
          <p:cNvSpPr txBox="1"/>
          <p:nvPr/>
        </p:nvSpPr>
        <p:spPr>
          <a:xfrm>
            <a:off x="4953000" y="4922838"/>
            <a:ext cx="4043363" cy="1477328"/>
          </a:xfrm>
          <a:prstGeom prst="rect">
            <a:avLst/>
          </a:prstGeom>
          <a:solidFill>
            <a:srgbClr val="FF0000"/>
          </a:solidFill>
          <a:ln w="25400">
            <a:solidFill>
              <a:schemeClr val="tx1"/>
            </a:solidFill>
          </a:ln>
        </p:spPr>
        <p:txBody>
          <a:bodyPr wrap="square" rtlCol="0">
            <a:spAutoFit/>
          </a:bodyPr>
          <a:lstStyle/>
          <a:p>
            <a:pPr marL="285750" indent="-285750">
              <a:buFont typeface="Arial" pitchFamily="34" charset="0"/>
              <a:buChar char="•"/>
            </a:pPr>
            <a:r>
              <a:rPr lang="en-US" dirty="0" smtClean="0">
                <a:solidFill>
                  <a:schemeClr val="bg1"/>
                </a:solidFill>
              </a:rPr>
              <a:t>3-GeV, 3 MW, continuous wave superconducting H- </a:t>
            </a:r>
            <a:r>
              <a:rPr lang="en-US" dirty="0" err="1" smtClean="0">
                <a:solidFill>
                  <a:schemeClr val="bg1"/>
                </a:solidFill>
              </a:rPr>
              <a:t>linac</a:t>
            </a:r>
            <a:endParaRPr lang="en-US" dirty="0" smtClean="0">
              <a:solidFill>
                <a:schemeClr val="bg1"/>
              </a:solidFill>
            </a:endParaRPr>
          </a:p>
          <a:p>
            <a:pPr marL="285750" indent="-285750">
              <a:buFont typeface="Arial" pitchFamily="34" charset="0"/>
              <a:buChar char="•"/>
            </a:pPr>
            <a:r>
              <a:rPr lang="en-US" dirty="0" smtClean="0">
                <a:solidFill>
                  <a:schemeClr val="bg1"/>
                </a:solidFill>
              </a:rPr>
              <a:t>3-8 </a:t>
            </a:r>
            <a:r>
              <a:rPr lang="en-US" dirty="0" err="1" smtClean="0">
                <a:solidFill>
                  <a:schemeClr val="bg1"/>
                </a:solidFill>
              </a:rPr>
              <a:t>GeV</a:t>
            </a:r>
            <a:r>
              <a:rPr lang="en-US" dirty="0" smtClean="0">
                <a:solidFill>
                  <a:schemeClr val="bg1"/>
                </a:solidFill>
              </a:rPr>
              <a:t>, 200 kW, pulsed </a:t>
            </a:r>
            <a:r>
              <a:rPr lang="en-US" dirty="0" err="1" smtClean="0">
                <a:solidFill>
                  <a:schemeClr val="bg1"/>
                </a:solidFill>
              </a:rPr>
              <a:t>linac</a:t>
            </a:r>
            <a:r>
              <a:rPr lang="en-US" dirty="0" smtClean="0">
                <a:solidFill>
                  <a:schemeClr val="bg1"/>
                </a:solidFill>
              </a:rPr>
              <a:t> w ILC-style RF</a:t>
            </a:r>
          </a:p>
          <a:p>
            <a:pPr marL="285750" indent="-285750">
              <a:buFont typeface="Arial" pitchFamily="34" charset="0"/>
              <a:buChar char="•"/>
            </a:pPr>
            <a:r>
              <a:rPr lang="en-US" dirty="0" smtClean="0">
                <a:solidFill>
                  <a:schemeClr val="bg1"/>
                </a:solidFill>
              </a:rPr>
              <a:t>120 </a:t>
            </a:r>
            <a:r>
              <a:rPr lang="en-US" dirty="0" err="1" smtClean="0">
                <a:solidFill>
                  <a:schemeClr val="bg1"/>
                </a:solidFill>
              </a:rPr>
              <a:t>GeV</a:t>
            </a:r>
            <a:r>
              <a:rPr lang="en-US" dirty="0" smtClean="0">
                <a:solidFill>
                  <a:schemeClr val="bg1"/>
                </a:solidFill>
              </a:rPr>
              <a:t>, 2 MW</a:t>
            </a:r>
            <a:endParaRPr lang="en-US" dirty="0">
              <a:solidFill>
                <a:schemeClr val="bg1"/>
              </a:solidFill>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2306" y="4495494"/>
            <a:ext cx="2743200" cy="1833869"/>
          </a:xfrm>
          <a:prstGeom prst="rect">
            <a:avLst/>
          </a:prstGeom>
        </p:spPr>
      </p:pic>
    </p:spTree>
    <p:extLst>
      <p:ext uri="{BB962C8B-B14F-4D97-AF65-F5344CB8AC3E}">
        <p14:creationId xmlns:p14="http://schemas.microsoft.com/office/powerpoint/2010/main" val="286172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2459"/>
                                        </p:tgtEl>
                                        <p:attrNameLst>
                                          <p:attrName>style.visibility</p:attrName>
                                        </p:attrNameLst>
                                      </p:cBhvr>
                                      <p:to>
                                        <p:strVal val="visible"/>
                                      </p:to>
                                    </p:set>
                                    <p:animEffect transition="in" filter="fade">
                                      <p:cBhvr>
                                        <p:cTn id="7" dur="1000"/>
                                        <p:tgtEl>
                                          <p:spTgt spid="402459"/>
                                        </p:tgtEl>
                                      </p:cBhvr>
                                    </p:animEffect>
                                  </p:childTnLst>
                                </p:cTn>
                              </p:par>
                            </p:childTnLst>
                          </p:cTn>
                        </p:par>
                        <p:par>
                          <p:cTn id="8" fill="hold" nodeType="afterGroup">
                            <p:stCondLst>
                              <p:cond delay="1000"/>
                            </p:stCondLst>
                            <p:childTnLst>
                              <p:par>
                                <p:cTn id="9" presetID="0" presetClass="path" presetSubtype="0" repeatCount="4000" accel="50000" fill="hold" grpId="1" nodeType="afterEffect">
                                  <p:stCondLst>
                                    <p:cond delay="0"/>
                                  </p:stCondLst>
                                  <p:childTnLst>
                                    <p:animMotion origin="layout" path="M 2.77778E-6 2.22222E-6 C -0.02882 -0.0007 -0.05747 -0.00116 -0.07049 -0.00047 C -0.08351 0.00023 -0.07604 0.00254 -0.07847 0.00463 C -0.08091 0.00671 -0.08316 0.00879 -0.08472 0.01157 C -0.08629 0.01435 -0.0875 0.01852 -0.0882 0.02176 C -0.08889 0.025 -0.08924 0.02754 -0.08889 0.03055 C -0.08854 0.03356 -0.08768 0.03657 -0.08646 0.03935 C -0.08525 0.04213 -0.08438 0.04467 -0.08195 0.04676 C -0.07952 0.04884 -0.07535 0.05185 -0.07222 0.05231 C -0.0691 0.05278 -0.06545 0.05069 -0.06285 0.04907 C -0.06025 0.04745 -0.05851 0.0456 -0.0566 0.04305 C -0.05469 0.04051 -0.05174 0.03819 -0.05104 0.03426 C -0.05035 0.03032 -0.05139 0.02291 -0.05209 0.01898 C -0.05278 0.01504 -0.054 0.0125 -0.05556 0.01018 C -0.05712 0.00787 -0.05903 0.00648 -0.06111 0.00463 C -0.0632 0.00278 -0.06545 -0.0007 -0.06841 -0.00093 C -0.07136 -0.00116 -0.07639 0.00092 -0.07917 0.00278 C -0.08195 0.00463 -0.08386 0.00717 -0.08542 0.00972 C -0.08698 0.01227 -0.08768 0.01528 -0.0882 0.01805 C -0.08872 0.02083 -0.08889 0.02338 -0.08889 0.02592 C -0.08889 0.02847 -0.08872 0.02963 -0.08785 0.03287 C -0.08698 0.03611 -0.08559 0.0419 -0.08334 0.04491 C -0.08108 0.04791 -0.07761 0.04953 -0.07466 0.05046 C -0.0717 0.05139 -0.06841 0.05139 -0.06563 0.05092 C -0.06285 0.05046 -0.06025 0.04953 -0.05799 0.04722 C -0.05573 0.04491 -0.0533 0.0412 -0.05209 0.0375 C -0.05087 0.03379 -0.05052 0.0294 -0.0507 0.02546 C -0.05087 0.02153 -0.05209 0.01759 -0.05347 0.01435 C -0.05486 0.01111 -0.05625 0.00903 -0.05868 0.00648 C -0.06111 0.00393 -0.06424 -0.00047 -0.06771 -0.00093 C -0.07118 -0.00139 -0.07639 0.00069 -0.07952 0.00324 C -0.08264 0.00578 -0.08525 0.01134 -0.08681 0.01435 C -0.08837 0.01736 -0.08854 0.01898 -0.08889 0.02176 C -0.08924 0.02453 -0.08872 0.02801 -0.08854 0.03102 C -0.08837 0.03403 -0.08907 0.0368 -0.08785 0.03935 C -0.08663 0.0419 -0.08334 0.04444 -0.08091 0.04629 C -0.07847 0.04815 -0.07587 0.05 -0.07292 0.05046 C -0.06997 0.05092 -0.06615 0.05139 -0.06285 0.04907 C -0.05955 0.04676 -0.05469 0.04028 -0.05278 0.03611 C -0.05087 0.03194 -0.05122 0.02801 -0.05139 0.02407 C -0.05157 0.02014 -0.05243 0.0162 -0.05382 0.01296 C -0.05521 0.00972 -0.05677 0.00694 -0.06007 0.00463 C -0.06337 0.00231 -0.06997 -0.00116 -0.07361 -0.00093 C -0.07726 -0.0007 -0.07882 0.00324 -0.08195 0.00602 C -0.08507 0.00879 -0.08854 0.01203 -0.09236 0.0162 C -0.09618 0.02037 -0.09966 0.025 -0.10521 0.03148 C -0.11077 0.03796 -0.11545 0.04537 -0.12535 0.05509 C -0.13525 0.06481 -0.15417 0.08102 -0.16459 0.08981 C -0.175 0.09861 -0.18004 0.10139 -0.18785 0.10741 C -0.19566 0.11342 -0.20608 0.12245 -0.21181 0.12546 C -0.21754 0.12847 -0.2191 0.12546 -0.22222 0.12546 C -0.22535 0.12546 -0.22847 0.12569 -0.23091 0.125 C -0.23334 0.1243 -0.23507 0.12222 -0.23681 0.12083 C -0.23854 0.11944 -0.23976 0.11782 -0.24132 0.1162 C -0.24288 0.11458 -0.24462 0.1125 -0.24584 0.11065 C -0.24705 0.10879 -0.24809 0.10741 -0.24896 0.10463 C -0.24983 0.10185 -0.25018 0.09907 -0.25139 0.09398 C -0.25261 0.08889 -0.25295 0.08356 -0.2566 0.07407 C -0.26025 0.06458 -0.26632 0.04745 -0.27361 0.03657 C -0.28091 0.02569 -0.29184 0.01551 -0.3007 0.00833 C -0.30955 0.00116 -0.31806 -0.00347 -0.32639 -0.00648 C -0.33472 -0.00949 -0.34202 -0.00996 -0.35104 -0.00972 C -0.36007 -0.00949 -0.37136 -0.00926 -0.38091 -0.00556 C -0.39045 -0.00185 -0.40087 0.00532 -0.40868 0.01203 C -0.4165 0.01875 -0.42309 0.0294 -0.42743 0.03518 C -0.43177 0.04097 -0.42795 0.03125 -0.43472 0.04629 C -0.4415 0.06134 -0.46129 0.10764 -0.46806 0.12592 C -0.47483 0.14421 -0.47361 0.1456 -0.475 0.15648 C -0.47639 0.16736 -0.47691 0.17963 -0.47639 0.19074 C -0.47587 0.20185 -0.47483 0.21227 -0.47222 0.22315 C -0.46962 0.23403 -0.46511 0.24676 -0.46077 0.25648 C -0.45643 0.2662 -0.45174 0.2743 -0.44584 0.28194 C -0.43993 0.28958 -0.43282 0.29699 -0.42535 0.30278 C -0.41788 0.30856 -0.40955 0.31366 -0.40139 0.31666 C -0.39323 0.31967 -0.38507 0.32083 -0.37604 0.32083 C -0.36702 0.32083 -0.35625 0.31967 -0.34688 0.3162 C -0.3375 0.31273 -0.32726 0.30625 -0.31945 0.30046 C -0.31163 0.29467 -0.30556 0.28866 -0.3 0.28102 C -0.29445 0.27338 -0.29393 0.27338 -0.28611 0.25509 C -0.2783 0.2368 -0.25938 0.19537 -0.25313 0.17176 C -0.24688 0.14815 -0.24775 0.13125 -0.24861 0.11389 C -0.24948 0.09653 -0.25382 0.08217 -0.25868 0.06805 C -0.26354 0.05393 -0.27032 0.04028 -0.27813 0.02963 C -0.28594 0.01898 -0.29636 0.01065 -0.30591 0.00416 C -0.31545 -0.00232 -0.32639 -0.00648 -0.33611 -0.0088 C -0.34584 -0.01111 -0.354 -0.01227 -0.36424 -0.01019 C -0.37448 -0.0081 -0.38802 -0.00116 -0.39722 0.00416 C -0.40643 0.00949 -0.41354 0.01574 -0.41945 0.02222 C -0.42535 0.0287 -0.42518 0.02639 -0.43299 0.04259 C -0.4408 0.05879 -0.45903 0.10092 -0.46597 0.11944 C -0.47292 0.13796 -0.47257 0.14236 -0.47431 0.15416 C -0.47604 0.16597 -0.47726 0.17847 -0.47674 0.19028 C -0.47622 0.20208 -0.47466 0.21342 -0.47153 0.22546 C -0.46841 0.2375 -0.4632 0.25162 -0.45799 0.26203 C -0.45278 0.27245 -0.44688 0.28009 -0.44063 0.2875 C -0.43438 0.29491 -0.42726 0.30162 -0.42014 0.30648 C -0.41302 0.31134 -0.40591 0.31435 -0.39827 0.31666 C -0.39063 0.31898 -0.38177 0.32037 -0.37396 0.32037 C -0.36615 0.32037 -0.35972 0.31875 -0.35174 0.3162 C -0.34375 0.31366 -0.33351 0.30949 -0.3257 0.30463 C -0.31788 0.29977 -0.31042 0.29328 -0.30452 0.28657 C -0.29861 0.27986 -0.29844 0.28102 -0.29063 0.26389 C -0.28282 0.24676 -0.26424 0.20116 -0.25764 0.18379 C -0.25104 0.16643 -0.25226 0.1706 -0.2507 0.15926 C -0.24913 0.14791 -0.24792 0.1294 -0.24861 0.11574 C -0.24931 0.10208 -0.25157 0.08981 -0.25486 0.07778 C -0.25816 0.06574 -0.26233 0.0544 -0.26841 0.04398 C -0.27448 0.03356 -0.28334 0.02291 -0.29097 0.01528 C -0.29861 0.00764 -0.30556 0.00278 -0.31424 -0.00139 C -0.32292 -0.00556 -0.33282 -0.00903 -0.34306 -0.00972 C -0.3533 -0.01042 -0.36563 -0.00903 -0.37604 -0.00602 C -0.38646 -0.00301 -0.3974 0.00231 -0.40591 0.00879 C -0.41441 0.01528 -0.42275 0.02639 -0.42743 0.03241 C -0.43212 0.03842 -0.42691 0.02847 -0.43403 0.04491 C -0.44115 0.06134 -0.46268 0.11041 -0.46979 0.13148 C -0.47691 0.15254 -0.47587 0.15694 -0.47639 0.17129 C -0.47691 0.18565 -0.475 0.20463 -0.47327 0.21713 C -0.47153 0.22963 -0.46997 0.23634 -0.46597 0.24629 C -0.46198 0.25625 -0.45643 0.2669 -0.44966 0.27639 C -0.44288 0.28588 -0.4349 0.29653 -0.4257 0.30324 C -0.4165 0.30995 -0.40452 0.31435 -0.39479 0.31713 C -0.38507 0.31991 -0.37778 0.32153 -0.36771 0.32037 C -0.35764 0.31921 -0.34375 0.31481 -0.33403 0.30972 C -0.32431 0.30463 -0.31632 0.29583 -0.30972 0.28935 C -0.30313 0.28287 -0.29844 0.27662 -0.2941 0.27083 C -0.28976 0.26504 -0.28559 0.25787 -0.28403 0.25509 C -0.28247 0.25231 -0.28507 0.2544 -0.28507 0.2537 C -0.28507 0.25301 -0.28455 0.25185 -0.28438 0.25139 " pathEditMode="relative" rAng="0" ptsTypes="aaaaaaaaaaaaaaaaaaaaaaaaaaaaaaaaaaaaaaaaaaaaaaaaaaaaaaaaaaaaaaaaaaaaaaaaaaaaaaaaaaaaaaaaaaaaaaaaaaaaaaaaaaaaaaaaaaaaaaaaaaaaaaaa">
                                      <p:cBhvr>
                                        <p:cTn id="10" dur="3000" fill="hold"/>
                                        <p:tgtEl>
                                          <p:spTgt spid="402459"/>
                                        </p:tgtEl>
                                        <p:attrNameLst>
                                          <p:attrName>ppt_x</p:attrName>
                                          <p:attrName>ppt_y</p:attrName>
                                        </p:attrNameLst>
                                      </p:cBhvr>
                                      <p:rCtr x="-23872" y="15463"/>
                                    </p:animMotion>
                                  </p:childTnLst>
                                  <p:subTnLst>
                                    <p:set>
                                      <p:cBhvr override="childStyle">
                                        <p:cTn dur="1" fill="hold" display="0" masterRel="sameClick" afterEffect="1">
                                          <p:stCondLst>
                                            <p:cond evt="end" delay="0">
                                              <p:tn val="9"/>
                                            </p:cond>
                                          </p:stCondLst>
                                        </p:cTn>
                                        <p:tgtEl>
                                          <p:spTgt spid="402459"/>
                                        </p:tgtEl>
                                        <p:attrNameLst>
                                          <p:attrName>style.visibility</p:attrName>
                                        </p:attrNameLst>
                                      </p:cBhvr>
                                      <p:to>
                                        <p:strVal val="hidden"/>
                                      </p:to>
                                    </p:set>
                                  </p:subTnLst>
                                </p:cTn>
                              </p:par>
                            </p:childTnLst>
                          </p:cTn>
                        </p:par>
                        <p:par>
                          <p:cTn id="11" fill="hold" nodeType="afterGroup">
                            <p:stCondLst>
                              <p:cond delay="13000"/>
                            </p:stCondLst>
                            <p:childTnLst>
                              <p:par>
                                <p:cTn id="12" presetID="1" presetClass="entr" presetSubtype="0" fill="hold" grpId="0" nodeType="afterEffect">
                                  <p:stCondLst>
                                    <p:cond delay="0"/>
                                  </p:stCondLst>
                                  <p:childTnLst>
                                    <p:set>
                                      <p:cBhvr>
                                        <p:cTn id="13" dur="1" fill="hold">
                                          <p:stCondLst>
                                            <p:cond delay="0"/>
                                          </p:stCondLst>
                                        </p:cTn>
                                        <p:tgtEl>
                                          <p:spTgt spid="402471"/>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0" presetClass="path" presetSubtype="0" repeatCount="4000" fill="hold" grpId="1" nodeType="clickEffect">
                                  <p:stCondLst>
                                    <p:cond delay="0"/>
                                  </p:stCondLst>
                                  <p:childTnLst>
                                    <p:animMotion origin="layout" path="M -8.33333E-7 -2.59259E-6 L 0.15903 -0.38611 " pathEditMode="relative" ptsTypes="AA">
                                      <p:cBhvr>
                                        <p:cTn id="17" dur="1000" fill="hold"/>
                                        <p:tgtEl>
                                          <p:spTgt spid="402471"/>
                                        </p:tgtEl>
                                        <p:attrNameLst>
                                          <p:attrName>ppt_x</p:attrName>
                                          <p:attrName>ppt_y</p:attrName>
                                        </p:attrNameLst>
                                      </p:cBhvr>
                                    </p:animMotion>
                                  </p:childTnLst>
                                  <p:subTnLst>
                                    <p:set>
                                      <p:cBhvr override="childStyle">
                                        <p:cTn dur="1" fill="hold" display="0" masterRel="sameClick" afterEffect="1">
                                          <p:stCondLst>
                                            <p:cond evt="end" delay="0">
                                              <p:tn val="16"/>
                                            </p:cond>
                                          </p:stCondLst>
                                        </p:cTn>
                                        <p:tgtEl>
                                          <p:spTgt spid="402471"/>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02472"/>
                                        </p:tgtEl>
                                        <p:attrNameLst>
                                          <p:attrName>style.visibility</p:attrName>
                                        </p:attrNameLst>
                                      </p:cBhvr>
                                      <p:to>
                                        <p:strVal val="visible"/>
                                      </p:to>
                                    </p:set>
                                  </p:childTnLst>
                                </p:cTn>
                              </p:par>
                              <p:par>
                                <p:cTn id="22" presetID="0" presetClass="path" presetSubtype="0" fill="hold" grpId="1" nodeType="withEffect">
                                  <p:stCondLst>
                                    <p:cond delay="0"/>
                                  </p:stCondLst>
                                  <p:childTnLst>
                                    <p:animMotion origin="layout" path="M 1.94444E-6 -7.40741E-6 C 0.00329 -0.0007 0.00642 -0.00115 0.00972 -0.00232 C 0.01284 -0.00348 0.01614 -0.0044 0.01857 -0.00649 C 0.02135 -0.00857 0.02239 -0.0095 0.02534 -0.01436 C 0.02829 -0.01922 0.03211 -0.02848 0.03611 -0.03612 C 0.0401 -0.04376 0.04375 -0.05255 0.04895 -0.06019 C 0.05416 -0.06783 0.06336 -0.07686 0.06736 -0.08241 C 0.07135 -0.08797 0.06458 -0.07778 0.07256 -0.09352 C 0.08055 -0.10926 0.10607 -0.16089 0.11493 -0.17732 C 0.12378 -0.19376 0.12274 -0.18843 0.12604 -0.19214 C 0.12934 -0.19584 0.12847 -0.19422 0.13472 -0.19908 C 0.14097 -0.20394 0.1592 -0.21413 0.16388 -0.2213 C 0.16857 -0.22848 0.16718 -0.23589 0.1625 -0.2426 C 0.15781 -0.24931 0.14045 -0.25834 0.13541 -0.26204 C 0.13038 -0.26575 0.1342 -0.26505 0.13229 -0.26482 C 0.13038 -0.26459 0.12552 -0.26158 0.12361 -0.26019 C 0.1217 -0.2588 0.12135 -0.2588 0.12083 -0.25695 C 0.12031 -0.2551 0.12031 -0.25649 0.12013 -0.24908 C 0.11996 -0.24167 0.11979 -0.21945 0.11979 -0.21204 C 0.11979 -0.20464 0.11927 -0.20695 0.11979 -0.2051 C 0.12031 -0.20325 0.12152 -0.20232 0.12291 -0.20139 C 0.1243 -0.20047 0.12638 -0.19954 0.12777 -0.19908 C 0.12916 -0.19862 0.12517 -0.19445 0.1309 -0.19815 C 0.13663 -0.20186 0.15607 -0.21575 0.1618 -0.22084 C 0.16753 -0.22593 0.16475 -0.2257 0.16527 -0.22825 C 0.16579 -0.23079 0.16579 -0.23403 0.16527 -0.23658 C 0.16475 -0.23913 0.1677 -0.23843 0.16215 -0.24306 C 0.15659 -0.24769 0.13854 -0.26112 0.13229 -0.26436 C 0.12604 -0.2676 0.12656 -0.26366 0.12465 -0.26251 C 0.12274 -0.26135 0.12152 -0.25973 0.12083 -0.25788 C 0.12013 -0.25602 0.12065 -0.2588 0.12048 -0.25139 C 0.12031 -0.24399 0.11961 -0.22107 0.11944 -0.21389 C 0.11927 -0.20672 0.11857 -0.21019 0.11944 -0.20788 C 0.12031 -0.20556 0.12274 -0.20209 0.1243 -0.20047 C 0.12586 -0.19885 0.12274 -0.19538 0.12847 -0.19815 C 0.1342 -0.20093 0.1526 -0.2132 0.15833 -0.2176 C 0.16406 -0.222 0.16215 -0.22153 0.16319 -0.22408 C 0.16423 -0.22663 0.1644 -0.2301 0.16458 -0.23288 C 0.16475 -0.23565 0.16875 -0.23612 0.16458 -0.24028 C 0.16041 -0.24445 0.14531 -0.25417 0.13993 -0.25834 C 0.13454 -0.26251 0.13454 -0.26389 0.13263 -0.26482 C 0.13072 -0.26575 0.12986 -0.26482 0.12812 -0.26389 C 0.12638 -0.26297 0.12395 -0.26112 0.12256 -0.25973 C 0.12118 -0.25834 0.12083 -0.2588 0.12013 -0.2551 C 0.11944 -0.25139 0.11892 -0.24283 0.11875 -0.23704 C 0.11857 -0.23126 0.11875 -0.22454 0.11875 -0.21991 C 0.11875 -0.21528 0.11909 -0.21227 0.11909 -0.2088 C 0.11909 -0.20533 0.11979 -0.20348 0.11909 -0.19908 C 0.1184 -0.19468 0.11649 -0.18681 0.11527 -0.18241 C 0.11406 -0.17801 0.11666 -0.18357 0.1118 -0.17315 C 0.10694 -0.16274 0.09357 -0.13473 0.08611 -0.11991 C 0.07864 -0.1051 0.0743 -0.09653 0.06701 -0.08473 C 0.05972 -0.07292 0.04878 -0.05926 0.0427 -0.04954 C 0.03663 -0.03982 0.0335 -0.03218 0.03055 -0.02593 C 0.0276 -0.01968 0.02743 -0.01528 0.025 -0.01158 C 0.02256 -0.00788 0.01788 -0.00579 0.01562 -0.00417 C 0.01319 -0.00255 0.0118 -0.00278 0.01041 -0.00232 C 0.00885 -0.00186 0.00954 -0.00417 0.00642 -0.00186 C 0.00364 0.00046 -0.00296 0.00694 -0.00695 0.01203 C -0.01112 0.01712 -0.01181 0.02245 -0.01771 0.02916 C -0.02379 0.03587 -0.03334 0.04652 -0.04306 0.05231 C -0.05278 0.0581 -0.06667 0.06226 -0.07639 0.06435 C -0.08612 0.06643 -0.09375 0.06527 -0.10139 0.06435 C -0.10903 0.06342 -0.11511 0.06273 -0.12257 0.05925 C -0.13004 0.05578 -0.13872 0.05092 -0.14619 0.04351 C -0.15365 0.03611 -0.16164 0.02592 -0.16806 0.01527 C -0.17448 0.00462 -0.18125 -0.00834 -0.18507 -0.02038 C -0.18889 -0.03241 -0.19046 -0.04491 -0.19132 -0.05741 C -0.19219 -0.06991 -0.19219 -0.08288 -0.19063 -0.09538 C -0.18907 -0.10788 -0.18698 -0.11714 -0.1816 -0.13288 C -0.17622 -0.14862 -0.16494 -0.17524 -0.15869 -0.18982 C -0.15244 -0.2044 -0.15 -0.21089 -0.14375 -0.21991 C -0.1375 -0.22894 -0.12987 -0.23751 -0.12153 -0.24445 C -0.1132 -0.25139 -0.10313 -0.25741 -0.0941 -0.26112 C -0.08507 -0.26482 -0.07778 -0.26644 -0.06771 -0.26621 C -0.05764 -0.26598 -0.04358 -0.26297 -0.03403 -0.25926 C -0.02448 -0.25556 -0.01737 -0.24977 -0.01007 -0.24352 C -0.00278 -0.23727 0.00364 -0.22987 0.00937 -0.22176 C 0.0151 -0.21366 0.02031 -0.20417 0.0243 -0.19445 C 0.02829 -0.18473 0.03072 -0.17408 0.03298 -0.16297 C 0.03506 -0.15186 0.03663 -0.1382 0.0368 -0.12686 C 0.0368 -0.11551 0.03576 -0.10556 0.03368 -0.09491 C 0.03142 -0.08426 0.03142 -0.08126 0.02465 -0.06297 C 0.0177 -0.04468 0.00104 -0.00301 -0.00799 0.01435 C -0.01702 0.03171 -0.02014 0.03379 -0.02952 0.04166 C -0.03889 0.04953 -0.05122 0.05833 -0.06389 0.06203 C -0.07657 0.06574 -0.09341 0.06666 -0.10591 0.06435 C -0.11841 0.06203 -0.12969 0.05486 -0.13855 0.04861 C -0.1474 0.04236 -0.15244 0.03495 -0.15903 0.02638 C -0.16563 0.01782 -0.17257 0.00902 -0.17778 -0.00325 C -0.18299 -0.01551 -0.1875 -0.03426 -0.18994 -0.04723 C -0.19237 -0.06019 -0.19271 -0.06968 -0.19237 -0.08102 C -0.19202 -0.09237 -0.1908 -0.10348 -0.18785 -0.11528 C -0.1849 -0.12709 -0.17935 -0.14005 -0.17466 -0.15232 C -0.16997 -0.16459 -0.16459 -0.17709 -0.15938 -0.18843 C -0.15417 -0.19977 -0.14948 -0.21135 -0.14341 -0.22038 C -0.13733 -0.2294 -0.13021 -0.23589 -0.12257 -0.2426 C -0.11494 -0.24931 -0.10608 -0.25649 -0.09723 -0.26019 C -0.08837 -0.26389 -0.07917 -0.26482 -0.0691 -0.26482 C -0.05903 -0.26482 -0.04532 -0.2632 -0.03681 -0.26065 C -0.0283 -0.25811 -0.02483 -0.25464 -0.01771 -0.24908 C -0.0106 -0.24352 -0.00053 -0.23519 0.00625 -0.22686 C 0.01302 -0.21852 0.0184 -0.20857 0.02256 -0.19954 C 0.02673 -0.19051 0.02864 -0.18288 0.03072 -0.17223 C 0.03315 -0.16158 0.03593 -0.14931 0.03645 -0.13565 C 0.0368 -0.122 0.0368 -0.10394 0.03402 -0.08982 C 0.03125 -0.0757 0.02447 -0.06227 0.01996 -0.05047 C 0.01579 -0.03866 0.0125 -0.0301 0.00763 -0.01852 C 0.00243 -0.00695 -0.00313 0.00856 -0.01042 0.01944 C -0.01771 0.03032 -0.02622 0.03981 -0.03577 0.04722 C -0.04532 0.05462 -0.05573 0.06111 -0.06771 0.06388 C -0.07969 0.06666 -0.0948 0.06689 -0.1073 0.06388 C -0.1198 0.06087 -0.13264 0.0537 -0.14271 0.04583 C -0.15278 0.03796 -0.16025 0.028 -0.16737 0.01666 C -0.17448 0.00532 -0.18091 -0.00811 -0.18507 -0.02269 C -0.18924 -0.03727 -0.1915 -0.05626 -0.19202 -0.07084 C -0.19254 -0.08542 -0.1915 -0.097 -0.18855 -0.11019 C -0.1856 -0.12339 -0.18091 -0.13311 -0.17431 -0.14954 C -0.16771 -0.16598 -0.15764 -0.19376 -0.14931 -0.20926 C -0.14098 -0.22477 -0.13351 -0.23403 -0.12466 -0.2426 C -0.1158 -0.25116 -0.1073 -0.25672 -0.09653 -0.26065 C -0.08577 -0.26459 -0.07153 -0.26714 -0.06042 -0.26667 C -0.04931 -0.26621 -0.03855 -0.26158 -0.02952 -0.25741 C -0.02049 -0.25325 -0.01355 -0.24792 -0.0066 -0.24121 C 0.00034 -0.2345 0.00677 -0.22501 0.0118 -0.21714 C 0.01684 -0.20926 0.01996 -0.20232 0.02326 -0.19445 C 0.02656 -0.18658 0.02986 -0.1801 0.03194 -0.17038 C 0.03402 -0.16065 0.03541 -0.147 0.03611 -0.13612 C 0.0368 -0.12524 0.03645 -0.11389 0.03576 -0.10556 C 0.03506 -0.09723 0.03385 -0.09214 0.03211 -0.08565 C 0.03072 -0.07917 0.02708 -0.07223 0.02638 -0.06714 C 0.02569 -0.06204 0.02708 -0.0595 0.02777 -0.0551 C 0.02847 -0.0507 0.02968 -0.04445 0.03003 -0.04028 C 0.03072 -0.03612 0.03125 -0.03288 0.03072 -0.02964 C 0.03055 -0.02639 0.02864 -0.02223 0.02812 -0.02084 " pathEditMode="relative" ptsTypes="aaaaaaaaaaaaaaaaaaaaaaaaaaaaaaaaaaaaaaaaaaaaaaaaaaaaaaaaaaaaaaaaaaaaaaaaaaaaaaaaaaaaaaaaaaaaaaaaaaaaaaaaaaaaaaaaaaaaaaaaaaaaaaaaaaaaaaA">
                                      <p:cBhvr>
                                        <p:cTn id="23" dur="3000" fill="hold"/>
                                        <p:tgtEl>
                                          <p:spTgt spid="402472"/>
                                        </p:tgtEl>
                                        <p:attrNameLst>
                                          <p:attrName>ppt_x</p:attrName>
                                          <p:attrName>ppt_y</p:attrName>
                                        </p:attrNameLst>
                                      </p:cBhvr>
                                    </p:animMotion>
                                  </p:childTnLst>
                                  <p:subTnLst>
                                    <p:set>
                                      <p:cBhvr override="childStyle">
                                        <p:cTn dur="1" fill="hold" display="0" masterRel="sameClick" afterEffect="1">
                                          <p:stCondLst>
                                            <p:cond evt="end" delay="0">
                                              <p:tn val="22"/>
                                            </p:cond>
                                          </p:stCondLst>
                                        </p:cTn>
                                        <p:tgtEl>
                                          <p:spTgt spid="402472"/>
                                        </p:tgtEl>
                                        <p:attrNameLst>
                                          <p:attrName>style.visibility</p:attrName>
                                        </p:attrNameLst>
                                      </p:cBhvr>
                                      <p:to>
                                        <p:strVal val="hidden"/>
                                      </p:to>
                                    </p:set>
                                  </p:subTnLst>
                                </p:cTn>
                              </p:par>
                            </p:childTnLst>
                          </p:cTn>
                        </p:par>
                        <p:par>
                          <p:cTn id="24" fill="hold" nodeType="afterGroup">
                            <p:stCondLst>
                              <p:cond delay="3000"/>
                            </p:stCondLst>
                            <p:childTnLst>
                              <p:par>
                                <p:cTn id="25" presetID="1" presetClass="entr" presetSubtype="0" fill="hold" grpId="0" nodeType="afterEffect">
                                  <p:stCondLst>
                                    <p:cond delay="0"/>
                                  </p:stCondLst>
                                  <p:childTnLst>
                                    <p:set>
                                      <p:cBhvr>
                                        <p:cTn id="26" dur="1" fill="hold">
                                          <p:stCondLst>
                                            <p:cond delay="0"/>
                                          </p:stCondLst>
                                        </p:cTn>
                                        <p:tgtEl>
                                          <p:spTgt spid="402473"/>
                                        </p:tgtEl>
                                        <p:attrNameLst>
                                          <p:attrName>style.visibility</p:attrName>
                                        </p:attrNameLst>
                                      </p:cBhvr>
                                      <p:to>
                                        <p:strVal val="visible"/>
                                      </p:to>
                                    </p:set>
                                  </p:childTnLst>
                                </p:cTn>
                              </p:par>
                            </p:childTnLst>
                          </p:cTn>
                        </p:par>
                        <p:par>
                          <p:cTn id="27" fill="hold" nodeType="afterGroup">
                            <p:stCondLst>
                              <p:cond delay="3000"/>
                            </p:stCondLst>
                            <p:childTnLst>
                              <p:par>
                                <p:cTn id="28" presetID="1" presetClass="path" presetSubtype="0" repeatCount="5000" fill="hold" grpId="1" nodeType="afterEffect">
                                  <p:stCondLst>
                                    <p:cond delay="0"/>
                                  </p:stCondLst>
                                  <p:childTnLst>
                                    <p:animMotion origin="layout" path="M 1.38889E-6 -4.44444E-6 C 0.05625 -0.12384 0.1776 -0.16435 0.27048 -0.08935 C 0.36319 -0.01435 0.39305 0.14769 0.33698 0.27153 C 0.28055 0.39561 0.1592 0.43496 0.06632 0.35996 C -0.02639 0.28519 -0.0559 0.12362 1.38889E-6 -4.44444E-6 Z " pathEditMode="relative" rAng="-3527712" ptsTypes="fffff">
                                      <p:cBhvr>
                                        <p:cTn id="29" dur="1000" spd="-100000" fill="hold"/>
                                        <p:tgtEl>
                                          <p:spTgt spid="402473"/>
                                        </p:tgtEl>
                                        <p:attrNameLst>
                                          <p:attrName>ppt_x</p:attrName>
                                          <p:attrName>ppt_y</p:attrName>
                                        </p:attrNameLst>
                                      </p:cBhvr>
                                      <p:rCtr x="16858" y="13542"/>
                                    </p:animMotion>
                                  </p:childTnLst>
                                  <p:subTnLst>
                                    <p:set>
                                      <p:cBhvr override="childStyle">
                                        <p:cTn dur="1" fill="hold" display="0" masterRel="sameClick" afterEffect="1">
                                          <p:stCondLst>
                                            <p:cond evt="end" delay="0">
                                              <p:tn val="28"/>
                                            </p:cond>
                                          </p:stCondLst>
                                        </p:cTn>
                                        <p:tgtEl>
                                          <p:spTgt spid="402473"/>
                                        </p:tgtEl>
                                        <p:attrNameLst>
                                          <p:attrName>style.visibility</p:attrName>
                                        </p:attrNameLst>
                                      </p:cBhvr>
                                      <p:to>
                                        <p:strVal val="hidden"/>
                                      </p:to>
                                    </p:set>
                                  </p:subTnLst>
                                </p:cTn>
                              </p:par>
                              <p:par>
                                <p:cTn id="30" presetID="1" presetClass="entr" presetSubtype="0" fill="hold" grpId="0" nodeType="withEffect">
                                  <p:stCondLst>
                                    <p:cond delay="0"/>
                                  </p:stCondLst>
                                  <p:childTnLst>
                                    <p:set>
                                      <p:cBhvr>
                                        <p:cTn id="31" dur="1" fill="hold">
                                          <p:stCondLst>
                                            <p:cond delay="0"/>
                                          </p:stCondLst>
                                        </p:cTn>
                                        <p:tgtEl>
                                          <p:spTgt spid="402474"/>
                                        </p:tgtEl>
                                        <p:attrNameLst>
                                          <p:attrName>style.visibility</p:attrName>
                                        </p:attrNameLst>
                                      </p:cBhvr>
                                      <p:to>
                                        <p:strVal val="visible"/>
                                      </p:to>
                                    </p:set>
                                  </p:childTnLst>
                                </p:cTn>
                              </p:par>
                              <p:par>
                                <p:cTn id="32" presetID="1" presetClass="path" presetSubtype="0" repeatCount="5000" fill="hold" grpId="1" nodeType="withEffect">
                                  <p:stCondLst>
                                    <p:cond delay="0"/>
                                  </p:stCondLst>
                                  <p:childTnLst>
                                    <p:animMotion origin="layout" path="M 1.38889E-6 -4.44444E-6 C 0.05625 -0.12384 0.1776 -0.16435 0.27048 -0.08935 C 0.36319 -0.01435 0.39305 0.14769 0.33698 0.27153 C 0.28055 0.39561 0.1592 0.43496 0.06632 0.35996 C -0.02639 0.28519 -0.0559 0.12362 1.38889E-6 -4.44444E-6 Z " pathEditMode="relative" rAng="-3527712" ptsTypes="fffff">
                                      <p:cBhvr>
                                        <p:cTn id="33" dur="1000" fill="hold"/>
                                        <p:tgtEl>
                                          <p:spTgt spid="402474"/>
                                        </p:tgtEl>
                                        <p:attrNameLst>
                                          <p:attrName>ppt_x</p:attrName>
                                          <p:attrName>ppt_y</p:attrName>
                                        </p:attrNameLst>
                                      </p:cBhvr>
                                      <p:rCtr x="16858" y="13542"/>
                                    </p:animMotion>
                                  </p:childTnLst>
                                  <p:subTnLst>
                                    <p:set>
                                      <p:cBhvr override="childStyle">
                                        <p:cTn dur="1" fill="hold" display="0" masterRel="sameClick" afterEffect="1">
                                          <p:stCondLst>
                                            <p:cond evt="end" delay="0">
                                              <p:tn val="32"/>
                                            </p:cond>
                                          </p:stCondLst>
                                        </p:cTn>
                                        <p:tgtEl>
                                          <p:spTgt spid="402474"/>
                                        </p:tgtEl>
                                        <p:attrNameLst>
                                          <p:attrName>style.visibility</p:attrName>
                                        </p:attrNameLst>
                                      </p:cBhvr>
                                      <p:to>
                                        <p:strVal val="hidden"/>
                                      </p:to>
                                    </p:set>
                                  </p:sub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402445"/>
                                        </p:tgtEl>
                                        <p:attrNameLst>
                                          <p:attrName>style.visibility</p:attrName>
                                        </p:attrNameLst>
                                      </p:cBhvr>
                                      <p:to>
                                        <p:strVal val="visible"/>
                                      </p:to>
                                    </p:set>
                                    <p:animEffect transition="in" filter="fade">
                                      <p:cBhvr>
                                        <p:cTn id="38" dur="2000"/>
                                        <p:tgtEl>
                                          <p:spTgt spid="40244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02466"/>
                                        </p:tgtEl>
                                        <p:attrNameLst>
                                          <p:attrName>style.visibility</p:attrName>
                                        </p:attrNameLst>
                                      </p:cBhvr>
                                      <p:to>
                                        <p:strVal val="visible"/>
                                      </p:to>
                                    </p:set>
                                    <p:animEffect transition="in" filter="fade">
                                      <p:cBhvr>
                                        <p:cTn id="41" dur="2000"/>
                                        <p:tgtEl>
                                          <p:spTgt spid="402466"/>
                                        </p:tgtEl>
                                      </p:cBhvr>
                                    </p:animEffect>
                                  </p:childTnLst>
                                </p:cTn>
                              </p:par>
                              <p:par>
                                <p:cTn id="42" presetID="35" presetClass="emph" presetSubtype="0" repeatCount="indefinite" fill="hold" grpId="1" nodeType="withEffect">
                                  <p:stCondLst>
                                    <p:cond delay="0"/>
                                  </p:stCondLst>
                                  <p:endCondLst>
                                    <p:cond evt="onNext" delay="0">
                                      <p:tgtEl>
                                        <p:sldTgt/>
                                      </p:tgtEl>
                                    </p:cond>
                                  </p:endCondLst>
                                  <p:childTnLst>
                                    <p:anim calcmode="discrete" valueType="str">
                                      <p:cBhvr>
                                        <p:cTn id="43" dur="1000" fill="hold"/>
                                        <p:tgtEl>
                                          <p:spTgt spid="402466"/>
                                        </p:tgtEl>
                                        <p:attrNameLst>
                                          <p:attrName>style.visibility</p:attrName>
                                        </p:attrNameLst>
                                      </p:cBhvr>
                                      <p:tavLst>
                                        <p:tav tm="0">
                                          <p:val>
                                            <p:strVal val="hidden"/>
                                          </p:val>
                                        </p:tav>
                                        <p:tav tm="50000">
                                          <p:val>
                                            <p:strVal val="visible"/>
                                          </p:val>
                                        </p:tav>
                                      </p:tavLst>
                                    </p:anim>
                                  </p:childTnLst>
                                </p:cTn>
                              </p:par>
                              <p:par>
                                <p:cTn id="44" presetID="10" presetClass="exit" presetSubtype="0" fill="hold" grpId="0" nodeType="withEffect">
                                  <p:stCondLst>
                                    <p:cond delay="0"/>
                                  </p:stCondLst>
                                  <p:childTnLst>
                                    <p:animEffect transition="out" filter="fade">
                                      <p:cBhvr>
                                        <p:cTn id="45" dur="2000"/>
                                        <p:tgtEl>
                                          <p:spTgt spid="402468"/>
                                        </p:tgtEl>
                                      </p:cBhvr>
                                    </p:animEffect>
                                    <p:set>
                                      <p:cBhvr>
                                        <p:cTn id="46" dur="1" fill="hold">
                                          <p:stCondLst>
                                            <p:cond delay="1999"/>
                                          </p:stCondLst>
                                        </p:cTn>
                                        <p:tgtEl>
                                          <p:spTgt spid="402468"/>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402443"/>
                                        </p:tgtEl>
                                        <p:attrNameLst>
                                          <p:attrName>style.visibility</p:attrName>
                                        </p:attrNameLst>
                                      </p:cBhvr>
                                      <p:to>
                                        <p:strVal val="visible"/>
                                      </p:to>
                                    </p:set>
                                    <p:animEffect transition="in" filter="fade">
                                      <p:cBhvr>
                                        <p:cTn id="49" dur="2000"/>
                                        <p:tgtEl>
                                          <p:spTgt spid="40244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402469"/>
                                        </p:tgtEl>
                                        <p:attrNameLst>
                                          <p:attrName>style.visibility</p:attrName>
                                        </p:attrNameLst>
                                      </p:cBhvr>
                                      <p:to>
                                        <p:strVal val="visible"/>
                                      </p:to>
                                    </p:set>
                                    <p:animEffect transition="in" filter="fade">
                                      <p:cBhvr>
                                        <p:cTn id="54" dur="2000"/>
                                        <p:tgtEl>
                                          <p:spTgt spid="40246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par>
                                <p:cTn id="58" presetID="10" presetClass="exit" presetSubtype="0" fill="hold" nodeType="withEffect">
                                  <p:stCondLst>
                                    <p:cond delay="0"/>
                                  </p:stCondLst>
                                  <p:childTnLst>
                                    <p:animEffect transition="out" filter="fade">
                                      <p:cBhvr>
                                        <p:cTn id="59" dur="2000"/>
                                        <p:tgtEl>
                                          <p:spTgt spid="402445"/>
                                        </p:tgtEl>
                                      </p:cBhvr>
                                    </p:animEffect>
                                    <p:set>
                                      <p:cBhvr>
                                        <p:cTn id="60" dur="1" fill="hold">
                                          <p:stCondLst>
                                            <p:cond delay="1999"/>
                                          </p:stCondLst>
                                        </p:cTn>
                                        <p:tgtEl>
                                          <p:spTgt spid="402445"/>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02475"/>
                                        </p:tgtEl>
                                        <p:attrNameLst>
                                          <p:attrName>style.visibility</p:attrName>
                                        </p:attrNameLst>
                                      </p:cBhvr>
                                      <p:to>
                                        <p:strVal val="visible"/>
                                      </p:to>
                                    </p:set>
                                    <p:animEffect transition="in" filter="fade">
                                      <p:cBhvr>
                                        <p:cTn id="65" dur="1000"/>
                                        <p:tgtEl>
                                          <p:spTgt spid="402475"/>
                                        </p:tgtEl>
                                      </p:cBhvr>
                                    </p:animEffect>
                                  </p:childTnLst>
                                </p:cTn>
                              </p:par>
                            </p:childTnLst>
                          </p:cTn>
                        </p:par>
                        <p:par>
                          <p:cTn id="66" fill="hold" nodeType="afterGroup">
                            <p:stCondLst>
                              <p:cond delay="1000"/>
                            </p:stCondLst>
                            <p:childTnLst>
                              <p:par>
                                <p:cTn id="67" presetID="0" presetClass="path" presetSubtype="0" repeatCount="3000" accel="50000" fill="hold" grpId="1" nodeType="afterEffect">
                                  <p:stCondLst>
                                    <p:cond delay="0"/>
                                  </p:stCondLst>
                                  <p:childTnLst>
                                    <p:animMotion origin="layout" path="M -0.00122 -0.0007 C -0.01893 -0.04306 -0.03663 -0.08519 -0.04705 -0.11019 C -0.05747 -0.13519 -0.05868 -0.13843 -0.06372 -0.1507 C -0.06875 -0.16297 -0.07431 -0.17593 -0.07743 -0.18357 C -0.08056 -0.19121 -0.08038 -0.18912 -0.08212 -0.1963 C -0.08386 -0.20348 -0.08559 -0.21297 -0.08785 -0.22686 C -0.09011 -0.24074 -0.09323 -0.2669 -0.09549 -0.28033 C -0.09775 -0.29375 -0.09861 -0.29561 -0.10174 -0.30695 C -0.10486 -0.31829 -0.11077 -0.33611 -0.11459 -0.34861 C -0.11841 -0.36111 -0.11945 -0.37061 -0.12413 -0.38195 C -0.12882 -0.39329 -0.13611 -0.40787 -0.14288 -0.41736 C -0.14966 -0.42686 -0.15625 -0.43334 -0.16493 -0.43959 C -0.17361 -0.44584 -0.18559 -0.45209 -0.19497 -0.45533 C -0.20434 -0.45857 -0.21146 -0.45949 -0.22084 -0.45857 C -0.23021 -0.45764 -0.24254 -0.45394 -0.25174 -0.44977 C -0.26094 -0.44561 -0.26927 -0.43936 -0.27622 -0.43311 C -0.28316 -0.42686 -0.28872 -0.41829 -0.29341 -0.41181 C -0.29809 -0.40533 -0.30035 -0.40255 -0.30452 -0.39352 C -0.30868 -0.38449 -0.31424 -0.36922 -0.31841 -0.35811 C -0.32257 -0.34699 -0.32639 -0.33774 -0.33004 -0.32686 C -0.33368 -0.31598 -0.33854 -0.30348 -0.34045 -0.29306 C -0.34236 -0.28264 -0.34167 -0.27385 -0.34167 -0.26389 C -0.34167 -0.25394 -0.34288 -0.24537 -0.34045 -0.23311 C -0.33802 -0.22084 -0.33299 -0.20324 -0.32674 -0.19028 C -0.32049 -0.17732 -0.3099 -0.16436 -0.30243 -0.15579 C -0.29497 -0.14723 -0.28889 -0.14329 -0.28247 -0.13912 C -0.27604 -0.13496 -0.26979 -0.13311 -0.26337 -0.13079 C -0.25695 -0.12848 -0.25018 -0.12616 -0.24375 -0.1257 C -0.23733 -0.12524 -0.23282 -0.12639 -0.225 -0.12848 C -0.21719 -0.13056 -0.20452 -0.13473 -0.1967 -0.13866 C -0.18889 -0.1426 -0.18455 -0.14607 -0.1783 -0.15186 C -0.17205 -0.15764 -0.16702 -0.15973 -0.15955 -0.17361 C -0.15209 -0.1875 -0.13993 -0.21852 -0.13299 -0.23588 C -0.12604 -0.25324 -0.12084 -0.26574 -0.11754 -0.27755 C -0.11424 -0.28959 -0.11337 -0.29491 -0.11337 -0.30811 C -0.11337 -0.3213 -0.11459 -0.34306 -0.11702 -0.35695 C -0.11945 -0.37084 -0.12361 -0.38102 -0.1283 -0.3919 C -0.13299 -0.40278 -0.13802 -0.4132 -0.14549 -0.42199 C -0.15295 -0.43079 -0.16372 -0.43936 -0.17292 -0.44514 C -0.18212 -0.45093 -0.19271 -0.4551 -0.20122 -0.45695 C -0.20972 -0.4588 -0.21545 -0.45811 -0.22413 -0.45695 C -0.23282 -0.45579 -0.24427 -0.45394 -0.25295 -0.45024 C -0.26163 -0.44653 -0.2691 -0.44051 -0.27587 -0.43403 C -0.28264 -0.42755 -0.28907 -0.41852 -0.29375 -0.41181 C -0.29844 -0.4051 -0.3 -0.40162 -0.30382 -0.39352 C -0.30764 -0.38542 -0.3125 -0.37385 -0.31702 -0.36297 C -0.32153 -0.35209 -0.32761 -0.3375 -0.33091 -0.32755 C -0.3342 -0.3176 -0.33542 -0.3132 -0.33716 -0.30348 C -0.33889 -0.29375 -0.34184 -0.28287 -0.34167 -0.26852 C -0.3415 -0.25417 -0.33993 -0.23264 -0.33629 -0.21736 C -0.33264 -0.20209 -0.32535 -0.18727 -0.31962 -0.17686 C -0.31389 -0.16644 -0.30938 -0.16181 -0.30174 -0.15463 C -0.2941 -0.14746 -0.28264 -0.13843 -0.27379 -0.13403 C -0.26493 -0.12963 -0.2566 -0.12848 -0.24879 -0.12755 C -0.24097 -0.12662 -0.23542 -0.12616 -0.22709 -0.12801 C -0.21875 -0.12986 -0.20729 -0.13357 -0.19827 -0.13866 C -0.18924 -0.14375 -0.17934 -0.15278 -0.17292 -0.15903 C -0.1665 -0.16528 -0.16545 -0.16459 -0.15955 -0.1757 C -0.15365 -0.18681 -0.14393 -0.20973 -0.1375 -0.22524 C -0.13108 -0.24074 -0.12466 -0.25741 -0.12084 -0.26922 C -0.11702 -0.28102 -0.1158 -0.28658 -0.11459 -0.29653 C -0.11337 -0.30602 -0.11285 -0.31551 -0.11372 -0.32801 C -0.11459 -0.34051 -0.11597 -0.35834 -0.11997 -0.37199 C -0.12396 -0.38565 -0.13073 -0.39954 -0.1375 -0.41019 C -0.14427 -0.42084 -0.15295 -0.4294 -0.16042 -0.43635 C -0.16788 -0.44329 -0.17309 -0.44769 -0.18247 -0.45139 C -0.19184 -0.4551 -0.20365 -0.4588 -0.21632 -0.45811 C -0.229 -0.45741 -0.24757 -0.45278 -0.25868 -0.44746 C -0.26979 -0.44213 -0.27622 -0.43403 -0.28299 -0.42639 C -0.28976 -0.41875 -0.29393 -0.41065 -0.29913 -0.40139 C -0.30434 -0.39213 -0.30851 -0.38426 -0.31424 -0.37084 C -0.31997 -0.35741 -0.32865 -0.33565 -0.33334 -0.32084 C -0.33802 -0.30602 -0.3415 -0.29954 -0.34202 -0.28195 C -0.34254 -0.26436 -0.34028 -0.23264 -0.33629 -0.21459 C -0.33229 -0.19653 -0.3257 -0.18588 -0.31788 -0.17361 C -0.31007 -0.16135 -0.29983 -0.14931 -0.28924 -0.14144 C -0.27865 -0.13357 -0.26511 -0.12917 -0.25452 -0.12686 C -0.24393 -0.12454 -0.23525 -0.1257 -0.22535 -0.12755 C -0.21545 -0.1294 -0.20365 -0.13334 -0.19462 -0.13797 C -0.18559 -0.1426 -0.17691 -0.14977 -0.17118 -0.15579 C -0.16545 -0.16181 -0.16719 -0.15857 -0.16007 -0.17408 C -0.15295 -0.18959 -0.13611 -0.23056 -0.12882 -0.24861 C -0.12153 -0.2669 -0.11927 -0.27061 -0.11667 -0.28241 C -0.11407 -0.29422 -0.11268 -0.30602 -0.11285 -0.31968 C -0.11302 -0.33334 -0.11441 -0.34723 -0.11788 -0.36412 C -0.12136 -0.38102 -0.12934 -0.40556 -0.13368 -0.4213 C -0.13802 -0.43704 -0.13733 -0.43519 -0.14341 -0.45857 C -0.14948 -0.48195 -0.16441 -0.54005 -0.16997 -0.56135 " pathEditMode="relative" rAng="0" ptsTypes="aaaaaaaaaaaaaaaaaaaaaaaaaaaaaaaaaaaaaaaaaaaaaaaaaaaaaaaaaaaaaaaaaaaaaaaaaaaaaaaaaaaaaaaa">
                                      <p:cBhvr>
                                        <p:cTn id="68" dur="3000" fill="hold"/>
                                        <p:tgtEl>
                                          <p:spTgt spid="402475"/>
                                        </p:tgtEl>
                                        <p:attrNameLst>
                                          <p:attrName>ppt_x</p:attrName>
                                          <p:attrName>ppt_y</p:attrName>
                                        </p:attrNameLst>
                                      </p:cBhvr>
                                      <p:rCtr x="-17083" y="-28032"/>
                                    </p:animMotion>
                                  </p:childTnLst>
                                  <p:subTnLst>
                                    <p:set>
                                      <p:cBhvr override="childStyle">
                                        <p:cTn dur="1" fill="hold" display="0" masterRel="sameClick" afterEffect="1">
                                          <p:stCondLst>
                                            <p:cond evt="end" delay="0">
                                              <p:tn val="67"/>
                                            </p:cond>
                                          </p:stCondLst>
                                        </p:cTn>
                                        <p:tgtEl>
                                          <p:spTgt spid="402475"/>
                                        </p:tgtEl>
                                        <p:attrNameLst>
                                          <p:attrName>style.visibility</p:attrName>
                                        </p:attrNameLst>
                                      </p:cBhvr>
                                      <p:to>
                                        <p:strVal val="hidden"/>
                                      </p:to>
                                    </p:set>
                                  </p:subTnLst>
                                </p:cTn>
                              </p:par>
                              <p:par>
                                <p:cTn id="69" presetID="10" presetClass="exit" presetSubtype="0" fill="hold" nodeType="withEffect">
                                  <p:stCondLst>
                                    <p:cond delay="0"/>
                                  </p:stCondLst>
                                  <p:childTnLst>
                                    <p:animEffect transition="out" filter="fade">
                                      <p:cBhvr>
                                        <p:cTn id="70" dur="2000"/>
                                        <p:tgtEl>
                                          <p:spTgt spid="402443"/>
                                        </p:tgtEl>
                                      </p:cBhvr>
                                    </p:animEffect>
                                    <p:set>
                                      <p:cBhvr>
                                        <p:cTn id="71" dur="1" fill="hold">
                                          <p:stCondLst>
                                            <p:cond delay="1999"/>
                                          </p:stCondLst>
                                        </p:cTn>
                                        <p:tgtEl>
                                          <p:spTgt spid="402443"/>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402452"/>
                                        </p:tgtEl>
                                        <p:attrNameLst>
                                          <p:attrName>style.visibility</p:attrName>
                                        </p:attrNameLst>
                                      </p:cBhvr>
                                      <p:to>
                                        <p:strVal val="visible"/>
                                      </p:to>
                                    </p:set>
                                    <p:animEffect transition="in" filter="fade">
                                      <p:cBhvr>
                                        <p:cTn id="74" dur="2000"/>
                                        <p:tgtEl>
                                          <p:spTgt spid="402452"/>
                                        </p:tgtEl>
                                      </p:cBhvr>
                                    </p:animEffect>
                                  </p:childTnLst>
                                </p:cTn>
                              </p:par>
                              <p:par>
                                <p:cTn id="75" presetID="10" presetClass="entr" presetSubtype="0" fill="hold" nodeType="with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500"/>
                                        <p:tgtEl>
                                          <p:spTgt spid="6"/>
                                        </p:tgtEl>
                                      </p:cBhvr>
                                    </p:animEffect>
                                  </p:childTnLst>
                                </p:cTn>
                              </p:par>
                              <p:par>
                                <p:cTn id="78" presetID="10" presetClass="exit" presetSubtype="0" fill="hold" grpId="1" nodeType="withEffect">
                                  <p:stCondLst>
                                    <p:cond delay="0"/>
                                  </p:stCondLst>
                                  <p:childTnLst>
                                    <p:animEffect transition="out" filter="fade">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par>
                                <p:cTn id="81" presetID="10" presetClass="entr" presetSubtype="0" fill="hold" grpId="0" nodeType="withEffect">
                                  <p:stCondLst>
                                    <p:cond delay="0"/>
                                  </p:stCondLst>
                                  <p:childTnLst>
                                    <p:set>
                                      <p:cBhvr>
                                        <p:cTn id="82" dur="1" fill="hold">
                                          <p:stCondLst>
                                            <p:cond delay="0"/>
                                          </p:stCondLst>
                                        </p:cTn>
                                        <p:tgtEl>
                                          <p:spTgt spid="402446"/>
                                        </p:tgtEl>
                                        <p:attrNameLst>
                                          <p:attrName>style.visibility</p:attrName>
                                        </p:attrNameLst>
                                      </p:cBhvr>
                                      <p:to>
                                        <p:strVal val="visible"/>
                                      </p:to>
                                    </p:set>
                                    <p:animEffect transition="in" filter="fade">
                                      <p:cBhvr>
                                        <p:cTn id="83" dur="2000"/>
                                        <p:tgtEl>
                                          <p:spTgt spid="40244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02476"/>
                                        </p:tgtEl>
                                        <p:attrNameLst>
                                          <p:attrName>style.visibility</p:attrName>
                                        </p:attrNameLst>
                                      </p:cBhvr>
                                      <p:to>
                                        <p:strVal val="visible"/>
                                      </p:to>
                                    </p:set>
                                  </p:childTnLst>
                                </p:cTn>
                              </p:par>
                            </p:childTnLst>
                          </p:cTn>
                        </p:par>
                        <p:par>
                          <p:cTn id="88" fill="hold" nodeType="afterGroup">
                            <p:stCondLst>
                              <p:cond delay="0"/>
                            </p:stCondLst>
                            <p:childTnLst>
                              <p:par>
                                <p:cTn id="89" presetID="0" presetClass="path" presetSubtype="0" repeatCount="4000" accel="50000" fill="hold" grpId="1" nodeType="afterEffect">
                                  <p:stCondLst>
                                    <p:cond delay="0"/>
                                  </p:stCondLst>
                                  <p:childTnLst>
                                    <p:animMotion origin="layout" path="M -5.27778E-6 -5.92593E-6 C -0.00921 -0.01968 -0.01823 -0.03936 -0.02761 -0.06112 C -0.03698 -0.08288 -0.0481 -0.11135 -0.05573 -0.12987 C -0.06337 -0.14839 -0.06893 -0.16158 -0.07292 -0.17223 C -0.07692 -0.18288 -0.07796 -0.18635 -0.08021 -0.19445 C -0.08247 -0.20255 -0.08473 -0.21367 -0.08646 -0.22154 C -0.0882 -0.22941 -0.09028 -0.23589 -0.09115 -0.24167 C -0.09202 -0.24746 -0.09202 -0.25232 -0.09167 -0.25695 C -0.09133 -0.26158 -0.0915 -0.26505 -0.08907 -0.27015 C -0.08664 -0.27524 -0.08143 -0.27941 -0.07657 -0.28751 C -0.07171 -0.29561 -0.06546 -0.30742 -0.0599 -0.31876 C -0.05435 -0.3301 -0.04775 -0.34723 -0.04323 -0.35626 C -0.03872 -0.36529 -0.03594 -0.36829 -0.0323 -0.37362 C -0.02865 -0.37894 -0.02692 -0.38357 -0.02136 -0.3882 C -0.0158 -0.39283 -0.00452 -0.39792 0.00052 -0.4014 C 0.00555 -0.40487 0.00659 -0.40695 0.00885 -0.40904 C 0.01111 -0.41112 0.01284 -0.41251 0.01406 -0.41459 C 0.01527 -0.41667 0.01579 -0.41968 0.01614 -0.42223 C 0.01649 -0.42478 0.01788 -0.42686 0.01614 -0.42987 C 0.0144 -0.43288 0.0092 -0.43797 0.0052 -0.44098 C 0.00121 -0.44399 -0.004 -0.44654 -0.0073 -0.44862 C -0.0106 -0.4507 -0.01251 -0.45232 -0.01459 -0.45348 C -0.01667 -0.45464 -0.01789 -0.45556 -0.0198 -0.45556 C -0.02171 -0.45556 -0.02483 -0.45533 -0.02605 -0.45417 C -0.02726 -0.45302 -0.02709 -0.45024 -0.02761 -0.44792 C -0.02813 -0.44561 -0.029 -0.44468 -0.02917 -0.43959 C -0.02935 -0.4345 -0.029 -0.42316 -0.02917 -0.41667 C -0.02935 -0.41019 -0.02969 -0.40441 -0.02969 -0.4007 C -0.02969 -0.397 -0.02917 -0.39538 -0.02865 -0.39376 C -0.02813 -0.39214 -0.02726 -0.39191 -0.02605 -0.39098 C -0.02483 -0.39005 -0.02518 -0.38751 -0.02188 -0.3882 C -0.01858 -0.3889 -0.01146 -0.39237 -0.00626 -0.39584 C -0.00105 -0.39931 0.00659 -0.40672 0.00989 -0.40973 C 0.01319 -0.41274 0.01267 -0.41251 0.01354 -0.41459 C 0.0144 -0.41667 0.01527 -0.42038 0.01562 -0.42292 C 0.01597 -0.42547 0.01718 -0.42732 0.01562 -0.42987 C 0.01406 -0.43242 0.01006 -0.43635 0.00677 -0.4389 C 0.00347 -0.44144 -0.00157 -0.44376 -0.00469 -0.44584 C -0.00782 -0.44792 -0.00973 -0.45047 -0.01198 -0.45209 C -0.01424 -0.45371 -0.01615 -0.45556 -0.01876 -0.45556 C -0.02136 -0.45556 -0.02553 -0.45302 -0.02761 -0.4514 C -0.02969 -0.44978 -0.03004 -0.44954 -0.03073 -0.44584 C -0.03143 -0.44214 -0.03126 -0.4338 -0.03126 -0.42917 C -0.03126 -0.42454 -0.03108 -0.42154 -0.03073 -0.41737 C -0.03039 -0.4132 -0.02935 -0.40765 -0.02917 -0.40417 C -0.029 -0.4007 -0.03004 -0.39816 -0.02969 -0.39584 C -0.02935 -0.39353 -0.02865 -0.39121 -0.02761 -0.39029 C -0.02657 -0.38936 -0.02535 -0.39005 -0.02344 -0.39029 C -0.02153 -0.39052 -0.01928 -0.39029 -0.01615 -0.39167 C -0.01303 -0.39306 -0.00834 -0.39654 -0.00417 -0.39931 C -5.27778E-6 -0.40209 0.00607 -0.40533 0.00885 -0.40765 C 0.01163 -0.40996 0.01197 -0.41089 0.01302 -0.4132 C 0.01406 -0.41552 0.01475 -0.41899 0.0151 -0.42154 C 0.01545 -0.42408 0.01683 -0.4257 0.01562 -0.42848 C 0.0144 -0.43126 0.01111 -0.43519 0.00729 -0.4389 C 0.00347 -0.4426 -0.00348 -0.44723 -0.0073 -0.45001 C -0.01112 -0.45279 -0.01337 -0.45464 -0.01563 -0.45556 C -0.01789 -0.45649 -0.0191 -0.45649 -0.02084 -0.45626 C -0.02258 -0.45603 -0.02518 -0.45718 -0.02657 -0.45348 C -0.02796 -0.44978 -0.02848 -0.43982 -0.02917 -0.43404 C -0.02987 -0.42825 -0.03039 -0.42269 -0.03073 -0.41806 C -0.03108 -0.41343 -0.03073 -0.40973 -0.03073 -0.40626 C -0.03073 -0.40279 -0.03073 -0.39908 -0.03021 -0.39654 C -0.02969 -0.39399 -0.0283 -0.39167 -0.02709 -0.39029 C -0.02587 -0.3889 -0.02501 -0.3882 -0.02344 -0.3882 C -0.02188 -0.3882 -0.02032 -0.38913 -0.01719 -0.39098 C -0.01407 -0.39283 -0.00869 -0.39654 -0.00469 -0.39931 C -0.0007 -0.40209 0.00381 -0.40533 0.00677 -0.40765 C 0.00972 -0.40996 0.01197 -0.41066 0.01354 -0.4132 C 0.0151 -0.41575 0.01597 -0.42084 0.01614 -0.42362 C 0.01631 -0.4264 0.01562 -0.42779 0.01458 -0.42987 C 0.01354 -0.43195 0.01197 -0.4345 0.00989 -0.43681 C 0.00781 -0.43913 0.00468 -0.44144 0.00156 -0.44376 C -0.00157 -0.44607 -0.00608 -0.44908 -0.00938 -0.4514 C -0.01268 -0.45371 -0.01528 -0.45672 -0.01771 -0.45765 C -0.02014 -0.45857 -0.0224 -0.45788 -0.02396 -0.45695 C -0.02553 -0.45603 -0.02587 -0.45325 -0.02709 -0.4514 C -0.0283 -0.44954 -0.03004 -0.44885 -0.03073 -0.44584 C -0.03143 -0.44283 -0.03178 -0.43843 -0.03178 -0.43334 C -0.03178 -0.42825 -0.03126 -0.41992 -0.03126 -0.41459 C -0.03126 -0.40927 -0.0323 -0.4051 -0.03178 -0.4014 C -0.03126 -0.39769 -0.03004 -0.39468 -0.02813 -0.39237 C -0.02622 -0.39005 -0.02362 -0.38751 -0.02084 -0.38751 C -0.01806 -0.38751 -0.01494 -0.39005 -0.01094 -0.39306 C -0.00695 -0.39607 -0.00053 -0.40186 0.00312 -0.40487 C 0.00677 -0.40788 0.0092 -0.4095 0.01093 -0.41112 C 0.01267 -0.41274 0.01267 -0.4132 0.01354 -0.41529 C 0.0144 -0.41737 0.01649 -0.42084 0.01666 -0.42362 C 0.01683 -0.4264 0.01788 -0.42917 0.01458 -0.43265 C 0.01128 -0.43612 0.00208 -0.44121 -0.00313 -0.44515 C -0.00834 -0.44908 -0.01251 -0.45417 -0.01667 -0.45695 C -0.02084 -0.45973 -0.02518 -0.46042 -0.02865 -0.46251 C -0.03212 -0.46459 -0.03542 -0.46783 -0.03803 -0.47015 C -0.04063 -0.47246 -0.04202 -0.47408 -0.04428 -0.47709 C -0.04653 -0.4801 -0.04931 -0.48496 -0.05157 -0.4882 C -0.05383 -0.49144 -0.05608 -0.49422 -0.05782 -0.49723 C -0.05955 -0.50024 -0.0606 -0.50371 -0.06198 -0.50695 C -0.06337 -0.51019 -0.06511 -0.5139 -0.06667 -0.51737 " pathEditMode="relative" ptsTypes="aaaaaaaaaaaaaaaaaaaaaaaaaaaaaaaaaaaaaaaaaaaaaaaaaaaaaaaaaaaaaaaaaaaaaaaaaaaaaaaaaaaaaaaaaaaaaaaaaA">
                                      <p:cBhvr>
                                        <p:cTn id="90" dur="3000" fill="hold"/>
                                        <p:tgtEl>
                                          <p:spTgt spid="402476"/>
                                        </p:tgtEl>
                                        <p:attrNameLst>
                                          <p:attrName>ppt_x</p:attrName>
                                          <p:attrName>ppt_y</p:attrName>
                                        </p:attrNameLst>
                                      </p:cBhvr>
                                    </p:animMotion>
                                  </p:childTnLst>
                                  <p:subTnLst>
                                    <p:set>
                                      <p:cBhvr override="childStyle">
                                        <p:cTn dur="1" fill="hold" display="0" masterRel="sameClick" afterEffect="1">
                                          <p:stCondLst>
                                            <p:cond evt="end" delay="0">
                                              <p:tn val="89"/>
                                            </p:cond>
                                          </p:stCondLst>
                                        </p:cTn>
                                        <p:tgtEl>
                                          <p:spTgt spid="402476"/>
                                        </p:tgtEl>
                                        <p:attrNameLst>
                                          <p:attrName>style.visibility</p:attrName>
                                        </p:attrNameLst>
                                      </p:cBhvr>
                                      <p:to>
                                        <p:strVal val="hidden"/>
                                      </p:to>
                                    </p:set>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402470"/>
                                        </p:tgtEl>
                                        <p:attrNameLst>
                                          <p:attrName>style.visibility</p:attrName>
                                        </p:attrNameLst>
                                      </p:cBhvr>
                                      <p:to>
                                        <p:strVal val="visible"/>
                                      </p:to>
                                    </p:set>
                                    <p:animEffect transition="in" filter="fade">
                                      <p:cBhvr>
                                        <p:cTn id="95" dur="2000"/>
                                        <p:tgtEl>
                                          <p:spTgt spid="402470"/>
                                        </p:tgtEl>
                                      </p:cBhvr>
                                    </p:animEffect>
                                  </p:childTnLst>
                                </p:cTn>
                              </p:par>
                              <p:par>
                                <p:cTn id="96" presetID="10" presetClass="exit" presetSubtype="0" fill="hold" nodeType="withEffect">
                                  <p:stCondLst>
                                    <p:cond delay="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2000"/>
                                        <p:tgtEl>
                                          <p:spTgt spid="402446"/>
                                        </p:tgtEl>
                                      </p:cBhvr>
                                    </p:animEffect>
                                    <p:set>
                                      <p:cBhvr>
                                        <p:cTn id="101" dur="1" fill="hold">
                                          <p:stCondLst>
                                            <p:cond delay="1999"/>
                                          </p:stCondLst>
                                        </p:cTn>
                                        <p:tgtEl>
                                          <p:spTgt spid="402446"/>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2000"/>
                                        <p:tgtEl>
                                          <p:spTgt spid="402452"/>
                                        </p:tgtEl>
                                      </p:cBhvr>
                                    </p:animEffect>
                                    <p:set>
                                      <p:cBhvr>
                                        <p:cTn id="104" dur="1" fill="hold">
                                          <p:stCondLst>
                                            <p:cond delay="1999"/>
                                          </p:stCondLst>
                                        </p:cTn>
                                        <p:tgtEl>
                                          <p:spTgt spid="402452"/>
                                        </p:tgtEl>
                                        <p:attrNameLst>
                                          <p:attrName>style.visibility</p:attrName>
                                        </p:attrNameLst>
                                      </p:cBhvr>
                                      <p:to>
                                        <p:strVal val="hidden"/>
                                      </p:to>
                                    </p:set>
                                  </p:childTnLst>
                                </p:cTn>
                              </p:par>
                              <p:par>
                                <p:cTn id="105" presetID="10" presetClass="entr" presetSubtype="0" fill="hold" grpId="0" nodeType="withEffect">
                                  <p:stCondLst>
                                    <p:cond delay="0"/>
                                  </p:stCondLst>
                                  <p:childTnLst>
                                    <p:set>
                                      <p:cBhvr>
                                        <p:cTn id="106" dur="1" fill="hold">
                                          <p:stCondLst>
                                            <p:cond delay="0"/>
                                          </p:stCondLst>
                                        </p:cTn>
                                        <p:tgtEl>
                                          <p:spTgt spid="402444"/>
                                        </p:tgtEl>
                                        <p:attrNameLst>
                                          <p:attrName>style.visibility</p:attrName>
                                        </p:attrNameLst>
                                      </p:cBhvr>
                                      <p:to>
                                        <p:strVal val="visible"/>
                                      </p:to>
                                    </p:set>
                                    <p:animEffect transition="in" filter="fade">
                                      <p:cBhvr>
                                        <p:cTn id="107" dur="2000"/>
                                        <p:tgtEl>
                                          <p:spTgt spid="402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59" grpId="0" animBg="1"/>
      <p:bldP spid="402459" grpId="1" animBg="1"/>
      <p:bldP spid="402466" grpId="0" animBg="1"/>
      <p:bldP spid="402466" grpId="1" animBg="1"/>
      <p:bldP spid="402468" grpId="0" animBg="1"/>
      <p:bldP spid="402444" grpId="0" animBg="1"/>
      <p:bldP spid="402446" grpId="0" animBg="1"/>
      <p:bldP spid="402446" grpId="1" animBg="1"/>
      <p:bldP spid="402471" grpId="0" animBg="1"/>
      <p:bldP spid="402471" grpId="1" animBg="1"/>
      <p:bldP spid="402472" grpId="0" animBg="1"/>
      <p:bldP spid="402472" grpId="1" animBg="1"/>
      <p:bldP spid="402473" grpId="0" animBg="1"/>
      <p:bldP spid="402473" grpId="1" animBg="1"/>
      <p:bldP spid="402474" grpId="0" animBg="1"/>
      <p:bldP spid="402474" grpId="1" animBg="1"/>
      <p:bldP spid="402475" grpId="0" animBg="1"/>
      <p:bldP spid="402475" grpId="1" animBg="1"/>
      <p:bldP spid="402476" grpId="0" animBg="1"/>
      <p:bldP spid="402476" grpId="1" animBg="1"/>
      <p:bldP spid="402452" grpId="0" animBg="1"/>
      <p:bldP spid="402452" grpId="1" animBg="1"/>
      <p:bldP spid="5" grpId="0" animBg="1"/>
      <p:bldP spid="5"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p:txBody>
          <a:bodyPr/>
          <a:lstStyle/>
          <a:p>
            <a:r>
              <a:rPr lang="en-US"/>
              <a:t>Project X Beam Rates Enormous</a:t>
            </a:r>
          </a:p>
        </p:txBody>
      </p:sp>
      <p:pic>
        <p:nvPicPr>
          <p:cNvPr id="529411" name="Picture 3" descr="Lamborghini-Gallardo-LP560_cu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5418138"/>
            <a:ext cx="3108325" cy="915987"/>
          </a:xfrm>
          <a:prstGeom prst="rect">
            <a:avLst/>
          </a:prstGeom>
          <a:noFill/>
          <a:extLst>
            <a:ext uri="{909E8E84-426E-40DD-AFC4-6F175D3DCCD1}">
              <a14:hiddenFill xmlns:a14="http://schemas.microsoft.com/office/drawing/2010/main">
                <a:solidFill>
                  <a:srgbClr val="FFFFFF"/>
                </a:solidFill>
              </a14:hiddenFill>
            </a:ext>
          </a:extLst>
        </p:spPr>
      </p:pic>
      <p:sp>
        <p:nvSpPr>
          <p:cNvPr id="529412" name="Text Box 4"/>
          <p:cNvSpPr txBox="1">
            <a:spLocks noChangeArrowheads="1"/>
          </p:cNvSpPr>
          <p:nvPr/>
        </p:nvSpPr>
        <p:spPr bwMode="auto">
          <a:xfrm>
            <a:off x="136525" y="5280025"/>
            <a:ext cx="5389563" cy="1031875"/>
          </a:xfrm>
          <a:prstGeom prst="rect">
            <a:avLst/>
          </a:prstGeom>
          <a:solidFill>
            <a:srgbClr val="99CCFF"/>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000">
                <a:solidFill>
                  <a:srgbClr val="663300"/>
                </a:solidFill>
              </a:rPr>
              <a:t>Each beam pulse has energy of Lamborghini Gallardo going 140 mph (226 km/h), with only 1.7 x 10</a:t>
            </a:r>
            <a:r>
              <a:rPr lang="en-US" sz="2000" baseline="30000">
                <a:solidFill>
                  <a:srgbClr val="663300"/>
                </a:solidFill>
              </a:rPr>
              <a:t>-16</a:t>
            </a:r>
            <a:r>
              <a:rPr lang="en-US" sz="2000">
                <a:solidFill>
                  <a:srgbClr val="663300"/>
                </a:solidFill>
              </a:rPr>
              <a:t> the Gallardo’s mass!</a:t>
            </a:r>
          </a:p>
        </p:txBody>
      </p:sp>
      <p:sp>
        <p:nvSpPr>
          <p:cNvPr id="529413" name="Text Box 5"/>
          <p:cNvSpPr txBox="1">
            <a:spLocks noChangeArrowheads="1"/>
          </p:cNvSpPr>
          <p:nvPr/>
        </p:nvSpPr>
        <p:spPr bwMode="auto">
          <a:xfrm>
            <a:off x="58738" y="2239963"/>
            <a:ext cx="3370262" cy="892175"/>
          </a:xfrm>
          <a:prstGeom prst="rect">
            <a:avLst/>
          </a:prstGeom>
          <a:solidFill>
            <a:srgbClr val="FFFF00"/>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1255713" algn="r"/>
                <a:tab pos="1376363" algn="l"/>
              </a:tabLst>
              <a:defRPr>
                <a:solidFill>
                  <a:schemeClr val="tx1"/>
                </a:solidFill>
                <a:latin typeface="Arial" charset="0"/>
              </a:defRPr>
            </a:lvl1pPr>
            <a:lvl2pPr algn="l">
              <a:tabLst>
                <a:tab pos="1255713" algn="r"/>
                <a:tab pos="1376363" algn="l"/>
              </a:tabLst>
              <a:defRPr>
                <a:solidFill>
                  <a:schemeClr val="tx1"/>
                </a:solidFill>
                <a:latin typeface="Arial" charset="0"/>
              </a:defRPr>
            </a:lvl2pPr>
            <a:lvl3pPr algn="l">
              <a:tabLst>
                <a:tab pos="1255713" algn="r"/>
                <a:tab pos="1376363" algn="l"/>
              </a:tabLst>
              <a:defRPr>
                <a:solidFill>
                  <a:schemeClr val="tx1"/>
                </a:solidFill>
                <a:latin typeface="Arial" charset="0"/>
              </a:defRPr>
            </a:lvl3pPr>
            <a:lvl4pPr algn="l">
              <a:tabLst>
                <a:tab pos="1255713" algn="r"/>
                <a:tab pos="1376363" algn="l"/>
              </a:tabLst>
              <a:defRPr>
                <a:solidFill>
                  <a:schemeClr val="tx1"/>
                </a:solidFill>
                <a:latin typeface="Arial" charset="0"/>
              </a:defRPr>
            </a:lvl4pPr>
            <a:lvl5pPr algn="l">
              <a:tabLst>
                <a:tab pos="1255713" algn="r"/>
                <a:tab pos="1376363" algn="l"/>
              </a:tabLst>
              <a:defRPr>
                <a:solidFill>
                  <a:schemeClr val="tx1"/>
                </a:solidFill>
                <a:latin typeface="Arial" charset="0"/>
              </a:defRPr>
            </a:lvl5pPr>
            <a:lvl6pPr fontAlgn="base">
              <a:spcBef>
                <a:spcPct val="0"/>
              </a:spcBef>
              <a:spcAft>
                <a:spcPct val="0"/>
              </a:spcAft>
              <a:tabLst>
                <a:tab pos="1255713" algn="r"/>
                <a:tab pos="1376363" algn="l"/>
              </a:tabLst>
              <a:defRPr>
                <a:solidFill>
                  <a:schemeClr val="tx1"/>
                </a:solidFill>
                <a:latin typeface="Arial" charset="0"/>
              </a:defRPr>
            </a:lvl6pPr>
            <a:lvl7pPr fontAlgn="base">
              <a:spcBef>
                <a:spcPct val="0"/>
              </a:spcBef>
              <a:spcAft>
                <a:spcPct val="0"/>
              </a:spcAft>
              <a:tabLst>
                <a:tab pos="1255713" algn="r"/>
                <a:tab pos="1376363" algn="l"/>
              </a:tabLst>
              <a:defRPr>
                <a:solidFill>
                  <a:schemeClr val="tx1"/>
                </a:solidFill>
                <a:latin typeface="Arial" charset="0"/>
              </a:defRPr>
            </a:lvl7pPr>
            <a:lvl8pPr fontAlgn="base">
              <a:spcBef>
                <a:spcPct val="0"/>
              </a:spcBef>
              <a:spcAft>
                <a:spcPct val="0"/>
              </a:spcAft>
              <a:tabLst>
                <a:tab pos="1255713" algn="r"/>
                <a:tab pos="1376363" algn="l"/>
              </a:tabLst>
              <a:defRPr>
                <a:solidFill>
                  <a:schemeClr val="tx1"/>
                </a:solidFill>
                <a:latin typeface="Arial" charset="0"/>
              </a:defRPr>
            </a:lvl8pPr>
            <a:lvl9pPr fontAlgn="base">
              <a:spcBef>
                <a:spcPct val="0"/>
              </a:spcBef>
              <a:spcAft>
                <a:spcPct val="0"/>
              </a:spcAft>
              <a:tabLst>
                <a:tab pos="1255713" algn="r"/>
                <a:tab pos="1376363" algn="l"/>
              </a:tabLst>
              <a:defRPr>
                <a:solidFill>
                  <a:schemeClr val="tx1"/>
                </a:solidFill>
                <a:latin typeface="Arial" charset="0"/>
              </a:defRPr>
            </a:lvl9pPr>
          </a:lstStyle>
          <a:p>
            <a:pPr eaLnBrk="0" hangingPunct="0">
              <a:spcBef>
                <a:spcPct val="50000"/>
              </a:spcBef>
            </a:pPr>
            <a:r>
              <a:rPr lang="en-US" sz="2000" dirty="0">
                <a:latin typeface="+mn-lt"/>
              </a:rPr>
              <a:t>	</a:t>
            </a:r>
            <a:r>
              <a:rPr lang="en-US" sz="2000" dirty="0">
                <a:solidFill>
                  <a:srgbClr val="663300"/>
                </a:solidFill>
                <a:latin typeface="+mn-lt"/>
              </a:rPr>
              <a:t>8 </a:t>
            </a:r>
            <a:r>
              <a:rPr lang="en-US" sz="2000" dirty="0" err="1">
                <a:solidFill>
                  <a:srgbClr val="663300"/>
                </a:solidFill>
                <a:latin typeface="+mn-lt"/>
              </a:rPr>
              <a:t>GeV</a:t>
            </a:r>
            <a:r>
              <a:rPr lang="en-US" sz="2000" dirty="0">
                <a:solidFill>
                  <a:srgbClr val="663300"/>
                </a:solidFill>
                <a:latin typeface="+mn-lt"/>
              </a:rPr>
              <a:t>:	~20X increase</a:t>
            </a:r>
          </a:p>
          <a:p>
            <a:pPr eaLnBrk="0" hangingPunct="0">
              <a:spcBef>
                <a:spcPct val="50000"/>
              </a:spcBef>
            </a:pPr>
            <a:r>
              <a:rPr lang="en-US" sz="2000" dirty="0">
                <a:solidFill>
                  <a:srgbClr val="663300"/>
                </a:solidFill>
                <a:latin typeface="+mn-lt"/>
              </a:rPr>
              <a:t>	120 </a:t>
            </a:r>
            <a:r>
              <a:rPr lang="en-US" sz="2000" dirty="0" err="1">
                <a:solidFill>
                  <a:srgbClr val="663300"/>
                </a:solidFill>
                <a:latin typeface="+mn-lt"/>
              </a:rPr>
              <a:t>GeV</a:t>
            </a:r>
            <a:r>
              <a:rPr lang="en-US" sz="2000" dirty="0">
                <a:solidFill>
                  <a:srgbClr val="663300"/>
                </a:solidFill>
                <a:latin typeface="+mn-lt"/>
              </a:rPr>
              <a:t>:	~10X increase</a:t>
            </a:r>
          </a:p>
        </p:txBody>
      </p:sp>
      <p:pic>
        <p:nvPicPr>
          <p:cNvPr id="529415" name="Picture 7" descr="fnal_beam_power_pres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2663" y="1020763"/>
            <a:ext cx="5484812" cy="3722687"/>
          </a:xfrm>
          <a:prstGeom prst="rect">
            <a:avLst/>
          </a:prstGeom>
          <a:noFill/>
          <a:extLst>
            <a:ext uri="{909E8E84-426E-40DD-AFC4-6F175D3DCCD1}">
              <a14:hiddenFill xmlns:a14="http://schemas.microsoft.com/office/drawing/2010/main">
                <a:solidFill>
                  <a:srgbClr val="FFFFFF"/>
                </a:solidFill>
              </a14:hiddenFill>
            </a:ext>
          </a:extLst>
        </p:spPr>
      </p:pic>
      <p:pic>
        <p:nvPicPr>
          <p:cNvPr id="529416" name="Picture 8" descr="fnal_beam_power_project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2663" y="1020763"/>
            <a:ext cx="5484812" cy="3722687"/>
          </a:xfrm>
          <a:prstGeom prst="rect">
            <a:avLst/>
          </a:prstGeom>
          <a:noFill/>
          <a:extLst>
            <a:ext uri="{909E8E84-426E-40DD-AFC4-6F175D3DCCD1}">
              <a14:hiddenFill xmlns:a14="http://schemas.microsoft.com/office/drawing/2010/main">
                <a:solidFill>
                  <a:srgbClr val="FFFFFF"/>
                </a:solidFill>
              </a14:hiddenFill>
            </a:ext>
          </a:extLst>
        </p:spPr>
      </p:pic>
      <p:sp>
        <p:nvSpPr>
          <p:cNvPr id="529417" name="Line 9"/>
          <p:cNvSpPr>
            <a:spLocks noChangeShapeType="1"/>
          </p:cNvSpPr>
          <p:nvPr/>
        </p:nvSpPr>
        <p:spPr bwMode="auto">
          <a:xfrm flipV="1">
            <a:off x="7818438" y="1646238"/>
            <a:ext cx="0" cy="2239962"/>
          </a:xfrm>
          <a:prstGeom prst="line">
            <a:avLst/>
          </a:prstGeom>
          <a:noFill/>
          <a:ln w="635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9418" name="Text Box 10"/>
          <p:cNvSpPr txBox="1">
            <a:spLocks noChangeArrowheads="1"/>
          </p:cNvSpPr>
          <p:nvPr/>
        </p:nvSpPr>
        <p:spPr bwMode="auto">
          <a:xfrm>
            <a:off x="136525" y="1143000"/>
            <a:ext cx="2971800" cy="77946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Beam Power</a:t>
            </a:r>
          </a:p>
          <a:p>
            <a:pPr eaLnBrk="0" hangingPunct="0">
              <a:spcBef>
                <a:spcPct val="50000"/>
              </a:spcBef>
            </a:pPr>
            <a:r>
              <a:rPr lang="en-US"/>
              <a:t>= particles/s x energy</a:t>
            </a:r>
          </a:p>
        </p:txBody>
      </p:sp>
      <p:sp>
        <p:nvSpPr>
          <p:cNvPr id="529419" name="Line 11"/>
          <p:cNvSpPr>
            <a:spLocks noChangeShapeType="1"/>
          </p:cNvSpPr>
          <p:nvPr/>
        </p:nvSpPr>
        <p:spPr bwMode="auto">
          <a:xfrm flipV="1">
            <a:off x="4594225" y="3032125"/>
            <a:ext cx="0" cy="1004888"/>
          </a:xfrm>
          <a:prstGeom prst="line">
            <a:avLst/>
          </a:prstGeom>
          <a:noFill/>
          <a:ln w="635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9420" name="Oval 12"/>
          <p:cNvSpPr>
            <a:spLocks noChangeArrowheads="1"/>
          </p:cNvSpPr>
          <p:nvPr/>
        </p:nvSpPr>
        <p:spPr bwMode="auto">
          <a:xfrm>
            <a:off x="6710363" y="1922463"/>
            <a:ext cx="2214562" cy="817562"/>
          </a:xfrm>
          <a:prstGeom prst="ellipse">
            <a:avLst/>
          </a:prstGeom>
          <a:solidFill>
            <a:srgbClr val="FF0000"/>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sz="2000"/>
              <a:t>Upgrade path </a:t>
            </a:r>
          </a:p>
          <a:p>
            <a:pPr eaLnBrk="0" hangingPunct="0"/>
            <a:r>
              <a:rPr lang="en-US" sz="2000"/>
              <a:t>to 4 MW</a:t>
            </a:r>
          </a:p>
        </p:txBody>
      </p:sp>
      <p:grpSp>
        <p:nvGrpSpPr>
          <p:cNvPr id="529421" name="Group 13"/>
          <p:cNvGrpSpPr>
            <a:grpSpLocks/>
          </p:cNvGrpSpPr>
          <p:nvPr/>
        </p:nvGrpSpPr>
        <p:grpSpPr bwMode="auto">
          <a:xfrm>
            <a:off x="3200400" y="1736725"/>
            <a:ext cx="4298950" cy="3429000"/>
            <a:chOff x="1824" y="817"/>
            <a:chExt cx="2708" cy="2160"/>
          </a:xfrm>
        </p:grpSpPr>
        <p:pic>
          <p:nvPicPr>
            <p:cNvPr id="529422"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4" y="817"/>
              <a:ext cx="1728" cy="216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9423" name="AutoShape 15"/>
            <p:cNvSpPr>
              <a:spLocks noChangeArrowheads="1"/>
            </p:cNvSpPr>
            <p:nvPr/>
          </p:nvSpPr>
          <p:spPr bwMode="auto">
            <a:xfrm>
              <a:off x="3095" y="1332"/>
              <a:ext cx="1437" cy="640"/>
            </a:xfrm>
            <a:prstGeom prst="wedgeEllipseCallout">
              <a:avLst>
                <a:gd name="adj1" fmla="val -67468"/>
                <a:gd name="adj2" fmla="val 78125"/>
              </a:avLst>
            </a:prstGeom>
            <a:solidFill>
              <a:srgbClr val="FFFF99"/>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hangingPunct="0"/>
              <a:r>
                <a:rPr lang="en-US" sz="2400">
                  <a:solidFill>
                    <a:srgbClr val="663300"/>
                  </a:solidFill>
                </a:rPr>
                <a:t>Don’t lose </a:t>
              </a:r>
            </a:p>
            <a:p>
              <a:pPr algn="ctr" eaLnBrk="0" hangingPunct="0"/>
              <a:r>
                <a:rPr lang="en-US" sz="2400">
                  <a:solidFill>
                    <a:srgbClr val="663300"/>
                  </a:solidFill>
                </a:rPr>
                <a:t>the beam!</a:t>
              </a:r>
            </a:p>
          </p:txBody>
        </p:sp>
      </p:gr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63</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29416"/>
                                        </p:tgtEl>
                                        <p:attrNameLst>
                                          <p:attrName>style.visibility</p:attrName>
                                        </p:attrNameLst>
                                      </p:cBhvr>
                                      <p:to>
                                        <p:strVal val="visible"/>
                                      </p:to>
                                    </p:set>
                                    <p:animEffect transition="in" filter="fade">
                                      <p:cBhvr>
                                        <p:cTn id="7" dur="2000"/>
                                        <p:tgtEl>
                                          <p:spTgt spid="52941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29413"/>
                                        </p:tgtEl>
                                        <p:attrNameLst>
                                          <p:attrName>style.visibility</p:attrName>
                                        </p:attrNameLst>
                                      </p:cBhvr>
                                      <p:to>
                                        <p:strVal val="visible"/>
                                      </p:to>
                                    </p:set>
                                    <p:animEffect transition="in" filter="fade">
                                      <p:cBhvr>
                                        <p:cTn id="11" dur="2000"/>
                                        <p:tgtEl>
                                          <p:spTgt spid="52941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29417"/>
                                        </p:tgtEl>
                                        <p:attrNameLst>
                                          <p:attrName>style.visibility</p:attrName>
                                        </p:attrNameLst>
                                      </p:cBhvr>
                                      <p:to>
                                        <p:strVal val="visible"/>
                                      </p:to>
                                    </p:set>
                                    <p:animEffect transition="in" filter="wipe(down)">
                                      <p:cBhvr>
                                        <p:cTn id="14" dur="1000"/>
                                        <p:tgtEl>
                                          <p:spTgt spid="52941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29419"/>
                                        </p:tgtEl>
                                        <p:attrNameLst>
                                          <p:attrName>style.visibility</p:attrName>
                                        </p:attrNameLst>
                                      </p:cBhvr>
                                      <p:to>
                                        <p:strVal val="visible"/>
                                      </p:to>
                                    </p:set>
                                    <p:animEffect transition="in" filter="wipe(down)">
                                      <p:cBhvr>
                                        <p:cTn id="17" dur="1000"/>
                                        <p:tgtEl>
                                          <p:spTgt spid="5294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529420"/>
                                        </p:tgtEl>
                                        <p:attrNameLst>
                                          <p:attrName>style.visibility</p:attrName>
                                        </p:attrNameLst>
                                      </p:cBhvr>
                                      <p:to>
                                        <p:strVal val="visible"/>
                                      </p:to>
                                    </p:set>
                                    <p:anim calcmode="lin" valueType="num">
                                      <p:cBhvr>
                                        <p:cTn id="22" dur="500" fill="hold"/>
                                        <p:tgtEl>
                                          <p:spTgt spid="529420"/>
                                        </p:tgtEl>
                                        <p:attrNameLst>
                                          <p:attrName>ppt_w</p:attrName>
                                        </p:attrNameLst>
                                      </p:cBhvr>
                                      <p:tavLst>
                                        <p:tav tm="0">
                                          <p:val>
                                            <p:fltVal val="0"/>
                                          </p:val>
                                        </p:tav>
                                        <p:tav tm="100000">
                                          <p:val>
                                            <p:strVal val="#ppt_w"/>
                                          </p:val>
                                        </p:tav>
                                      </p:tavLst>
                                    </p:anim>
                                    <p:anim calcmode="lin" valueType="num">
                                      <p:cBhvr>
                                        <p:cTn id="23" dur="500" fill="hold"/>
                                        <p:tgtEl>
                                          <p:spTgt spid="529420"/>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529411"/>
                                        </p:tgtEl>
                                        <p:attrNameLst>
                                          <p:attrName>style.visibility</p:attrName>
                                        </p:attrNameLst>
                                      </p:cBhvr>
                                      <p:to>
                                        <p:strVal val="visible"/>
                                      </p:to>
                                    </p:set>
                                    <p:anim calcmode="lin" valueType="num">
                                      <p:cBhvr additive="base">
                                        <p:cTn id="28" dur="1000" fill="hold"/>
                                        <p:tgtEl>
                                          <p:spTgt spid="529411"/>
                                        </p:tgtEl>
                                        <p:attrNameLst>
                                          <p:attrName>ppt_x</p:attrName>
                                        </p:attrNameLst>
                                      </p:cBhvr>
                                      <p:tavLst>
                                        <p:tav tm="0">
                                          <p:val>
                                            <p:strVal val="0-#ppt_w/2"/>
                                          </p:val>
                                        </p:tav>
                                        <p:tav tm="100000">
                                          <p:val>
                                            <p:strVal val="#ppt_x"/>
                                          </p:val>
                                        </p:tav>
                                      </p:tavLst>
                                    </p:anim>
                                    <p:anim calcmode="lin" valueType="num">
                                      <p:cBhvr additive="base">
                                        <p:cTn id="29" dur="1000" fill="hold"/>
                                        <p:tgtEl>
                                          <p:spTgt spid="529411"/>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529412"/>
                                        </p:tgtEl>
                                        <p:attrNameLst>
                                          <p:attrName>style.visibility</p:attrName>
                                        </p:attrNameLst>
                                      </p:cBhvr>
                                      <p:to>
                                        <p:strVal val="visible"/>
                                      </p:to>
                                    </p:set>
                                    <p:animEffect transition="in" filter="fade">
                                      <p:cBhvr>
                                        <p:cTn id="33" dur="2000"/>
                                        <p:tgtEl>
                                          <p:spTgt spid="52941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16" fill="hold" nodeType="clickEffect">
                                  <p:stCondLst>
                                    <p:cond delay="0"/>
                                  </p:stCondLst>
                                  <p:childTnLst>
                                    <p:set>
                                      <p:cBhvr>
                                        <p:cTn id="37" dur="1" fill="hold">
                                          <p:stCondLst>
                                            <p:cond delay="0"/>
                                          </p:stCondLst>
                                        </p:cTn>
                                        <p:tgtEl>
                                          <p:spTgt spid="529421"/>
                                        </p:tgtEl>
                                        <p:attrNameLst>
                                          <p:attrName>style.visibility</p:attrName>
                                        </p:attrNameLst>
                                      </p:cBhvr>
                                      <p:to>
                                        <p:strVal val="visible"/>
                                      </p:to>
                                    </p:set>
                                    <p:anim calcmode="lin" valueType="num">
                                      <p:cBhvr>
                                        <p:cTn id="38" dur="500" fill="hold"/>
                                        <p:tgtEl>
                                          <p:spTgt spid="529421"/>
                                        </p:tgtEl>
                                        <p:attrNameLst>
                                          <p:attrName>ppt_w</p:attrName>
                                        </p:attrNameLst>
                                      </p:cBhvr>
                                      <p:tavLst>
                                        <p:tav tm="0">
                                          <p:val>
                                            <p:fltVal val="0"/>
                                          </p:val>
                                        </p:tav>
                                        <p:tav tm="100000">
                                          <p:val>
                                            <p:strVal val="#ppt_w"/>
                                          </p:val>
                                        </p:tav>
                                      </p:tavLst>
                                    </p:anim>
                                    <p:anim calcmode="lin" valueType="num">
                                      <p:cBhvr>
                                        <p:cTn id="39" dur="500" fill="hold"/>
                                        <p:tgtEl>
                                          <p:spTgt spid="5294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12" grpId="0" animBg="1"/>
      <p:bldP spid="529413" grpId="0" animBg="1"/>
      <p:bldP spid="529417" grpId="0" animBg="1"/>
      <p:bldP spid="529419" grpId="0" animBg="1"/>
      <p:bldP spid="52942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8" name="Rectangle 4"/>
          <p:cNvSpPr>
            <a:spLocks noGrp="1" noChangeArrowheads="1"/>
          </p:cNvSpPr>
          <p:nvPr>
            <p:ph type="title"/>
          </p:nvPr>
        </p:nvSpPr>
        <p:spPr/>
        <p:txBody>
          <a:bodyPr/>
          <a:lstStyle/>
          <a:p>
            <a:r>
              <a:rPr lang="en-US" sz="2600"/>
              <a:t>Consensus in the Neutrino Community Forming</a:t>
            </a:r>
          </a:p>
        </p:txBody>
      </p:sp>
      <p:sp>
        <p:nvSpPr>
          <p:cNvPr id="466950" name="Text Box 6"/>
          <p:cNvSpPr txBox="1">
            <a:spLocks noChangeArrowheads="1"/>
          </p:cNvSpPr>
          <p:nvPr/>
        </p:nvSpPr>
        <p:spPr bwMode="auto">
          <a:xfrm>
            <a:off x="75650" y="1244112"/>
            <a:ext cx="4772025" cy="329167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68275" indent="-168275" algn="l">
              <a:defRPr>
                <a:solidFill>
                  <a:schemeClr val="tx1"/>
                </a:solidFill>
                <a:latin typeface="Arial" charset="0"/>
              </a:defRPr>
            </a:lvl1pPr>
            <a:lvl2pPr indent="-168275"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90000"/>
              </a:lnSpc>
              <a:spcBef>
                <a:spcPct val="35000"/>
              </a:spcBef>
            </a:pPr>
            <a:r>
              <a:rPr lang="en-US" sz="2000" dirty="0">
                <a:solidFill>
                  <a:srgbClr val="FFFF00"/>
                </a:solidFill>
                <a:latin typeface="+mn-lt"/>
              </a:rPr>
              <a:t>Long Baseline Neutrino Experiment (LBNE)</a:t>
            </a:r>
          </a:p>
          <a:p>
            <a:pPr>
              <a:lnSpc>
                <a:spcPct val="90000"/>
              </a:lnSpc>
              <a:spcBef>
                <a:spcPct val="35000"/>
              </a:spcBef>
              <a:buFontTx/>
              <a:buChar char="•"/>
            </a:pPr>
            <a:r>
              <a:rPr lang="en-US" dirty="0" smtClean="0">
                <a:solidFill>
                  <a:schemeClr val="bg1"/>
                </a:solidFill>
                <a:latin typeface="+mn-lt"/>
              </a:rPr>
              <a:t>New deep underground  detector site: DUSEL </a:t>
            </a:r>
            <a:endParaRPr lang="en-US" dirty="0">
              <a:solidFill>
                <a:schemeClr val="bg1"/>
              </a:solidFill>
              <a:latin typeface="+mn-lt"/>
            </a:endParaRPr>
          </a:p>
          <a:p>
            <a:pPr lvl="1">
              <a:lnSpc>
                <a:spcPct val="90000"/>
              </a:lnSpc>
              <a:spcBef>
                <a:spcPct val="35000"/>
              </a:spcBef>
              <a:buFontTx/>
              <a:buChar char="•"/>
            </a:pPr>
            <a:r>
              <a:rPr lang="en-US" dirty="0">
                <a:solidFill>
                  <a:schemeClr val="bg1"/>
                </a:solidFill>
                <a:latin typeface="+mn-lt"/>
              </a:rPr>
              <a:t>Longer baseline than </a:t>
            </a:r>
            <a:r>
              <a:rPr lang="en-US" dirty="0" err="1" smtClean="0">
                <a:solidFill>
                  <a:schemeClr val="bg1"/>
                </a:solidFill>
                <a:latin typeface="+mn-lt"/>
              </a:rPr>
              <a:t>NOvA</a:t>
            </a:r>
            <a:endParaRPr lang="en-US" dirty="0">
              <a:solidFill>
                <a:schemeClr val="bg1"/>
              </a:solidFill>
              <a:latin typeface="+mn-lt"/>
            </a:endParaRPr>
          </a:p>
          <a:p>
            <a:pPr>
              <a:lnSpc>
                <a:spcPct val="90000"/>
              </a:lnSpc>
              <a:spcBef>
                <a:spcPct val="35000"/>
              </a:spcBef>
              <a:buFontTx/>
              <a:buChar char="•"/>
            </a:pPr>
            <a:r>
              <a:rPr lang="en-US" dirty="0" smtClean="0">
                <a:solidFill>
                  <a:schemeClr val="bg1"/>
                </a:solidFill>
                <a:latin typeface="+mn-lt"/>
              </a:rPr>
              <a:t>New multi-purpose </a:t>
            </a:r>
            <a:r>
              <a:rPr lang="en-US" dirty="0">
                <a:solidFill>
                  <a:schemeClr val="bg1"/>
                </a:solidFill>
                <a:latin typeface="+mn-lt"/>
              </a:rPr>
              <a:t>detector </a:t>
            </a:r>
            <a:r>
              <a:rPr lang="en-US" dirty="0" smtClean="0">
                <a:solidFill>
                  <a:schemeClr val="bg1"/>
                </a:solidFill>
                <a:latin typeface="+mn-lt"/>
              </a:rPr>
              <a:t>possible</a:t>
            </a:r>
          </a:p>
          <a:p>
            <a:pPr lvl="1" indent="-228600">
              <a:lnSpc>
                <a:spcPct val="90000"/>
              </a:lnSpc>
              <a:spcBef>
                <a:spcPct val="35000"/>
              </a:spcBef>
              <a:buFontTx/>
              <a:buChar char="•"/>
            </a:pPr>
            <a:r>
              <a:rPr lang="en-US" dirty="0" smtClean="0">
                <a:solidFill>
                  <a:schemeClr val="bg1"/>
                </a:solidFill>
                <a:latin typeface="+mn-lt"/>
              </a:rPr>
              <a:t>Neutrino and proton decay physics</a:t>
            </a:r>
            <a:endParaRPr lang="en-US" dirty="0">
              <a:solidFill>
                <a:schemeClr val="bg1"/>
              </a:solidFill>
              <a:latin typeface="+mn-lt"/>
            </a:endParaRPr>
          </a:p>
          <a:p>
            <a:pPr>
              <a:lnSpc>
                <a:spcPct val="90000"/>
              </a:lnSpc>
              <a:spcBef>
                <a:spcPct val="35000"/>
              </a:spcBef>
              <a:buFontTx/>
              <a:buChar char="•"/>
            </a:pPr>
            <a:r>
              <a:rPr lang="en-US" dirty="0" smtClean="0">
                <a:solidFill>
                  <a:schemeClr val="bg1"/>
                </a:solidFill>
                <a:latin typeface="+mn-lt"/>
              </a:rPr>
              <a:t>New </a:t>
            </a:r>
            <a:r>
              <a:rPr lang="en-US" dirty="0" err="1" smtClean="0">
                <a:solidFill>
                  <a:schemeClr val="bg1"/>
                </a:solidFill>
                <a:latin typeface="+mn-lt"/>
              </a:rPr>
              <a:t>beamline</a:t>
            </a:r>
            <a:r>
              <a:rPr lang="en-US" dirty="0" smtClean="0">
                <a:solidFill>
                  <a:schemeClr val="bg1"/>
                </a:solidFill>
                <a:latin typeface="+mn-lt"/>
              </a:rPr>
              <a:t> from </a:t>
            </a:r>
            <a:r>
              <a:rPr lang="en-US" dirty="0" err="1" smtClean="0">
                <a:solidFill>
                  <a:schemeClr val="bg1"/>
                </a:solidFill>
                <a:latin typeface="+mn-lt"/>
              </a:rPr>
              <a:t>Fermilab</a:t>
            </a:r>
            <a:endParaRPr lang="en-US" dirty="0" smtClean="0">
              <a:solidFill>
                <a:schemeClr val="bg1"/>
              </a:solidFill>
              <a:latin typeface="+mn-lt"/>
            </a:endParaRPr>
          </a:p>
          <a:p>
            <a:pPr lvl="1" indent="-228600">
              <a:lnSpc>
                <a:spcPct val="90000"/>
              </a:lnSpc>
              <a:spcBef>
                <a:spcPct val="35000"/>
              </a:spcBef>
              <a:buFontTx/>
              <a:buChar char="•"/>
            </a:pPr>
            <a:r>
              <a:rPr lang="en-US" dirty="0" smtClean="0">
                <a:solidFill>
                  <a:schemeClr val="bg1"/>
                </a:solidFill>
                <a:latin typeface="+mn-lt"/>
              </a:rPr>
              <a:t>Wide </a:t>
            </a:r>
            <a:r>
              <a:rPr lang="en-US" dirty="0">
                <a:solidFill>
                  <a:schemeClr val="bg1"/>
                </a:solidFill>
                <a:latin typeface="+mn-lt"/>
              </a:rPr>
              <a:t>band beam is best:  can fit oscillation parameters using energy spectrum</a:t>
            </a:r>
          </a:p>
          <a:p>
            <a:pPr lvl="1" indent="-228600">
              <a:lnSpc>
                <a:spcPct val="90000"/>
              </a:lnSpc>
              <a:spcBef>
                <a:spcPct val="35000"/>
              </a:spcBef>
              <a:buFontTx/>
              <a:buChar char="•"/>
            </a:pPr>
            <a:r>
              <a:rPr lang="en-US" dirty="0">
                <a:solidFill>
                  <a:schemeClr val="bg1"/>
                </a:solidFill>
                <a:latin typeface="+mn-lt"/>
              </a:rPr>
              <a:t>Considerable upgrade to the current </a:t>
            </a:r>
            <a:r>
              <a:rPr lang="en-US" dirty="0" err="1">
                <a:solidFill>
                  <a:schemeClr val="bg1"/>
                </a:solidFill>
                <a:latin typeface="+mn-lt"/>
              </a:rPr>
              <a:t>Fermilab</a:t>
            </a:r>
            <a:r>
              <a:rPr lang="en-US" dirty="0">
                <a:solidFill>
                  <a:schemeClr val="bg1"/>
                </a:solidFill>
                <a:latin typeface="+mn-lt"/>
              </a:rPr>
              <a:t> intensity </a:t>
            </a:r>
            <a:r>
              <a:rPr lang="en-US" dirty="0" smtClean="0">
                <a:solidFill>
                  <a:schemeClr val="bg1"/>
                </a:solidFill>
                <a:latin typeface="+mn-lt"/>
              </a:rPr>
              <a:t>needed</a:t>
            </a:r>
            <a:endParaRPr lang="en-US" dirty="0">
              <a:solidFill>
                <a:schemeClr val="bg1"/>
              </a:solidFill>
              <a:latin typeface="+mn-lt"/>
            </a:endParaRPr>
          </a:p>
        </p:txBody>
      </p:sp>
      <p:sp>
        <p:nvSpPr>
          <p:cNvPr id="466951" name="Text Box 7"/>
          <p:cNvSpPr txBox="1">
            <a:spLocks noChangeArrowheads="1"/>
          </p:cNvSpPr>
          <p:nvPr/>
        </p:nvSpPr>
        <p:spPr bwMode="auto">
          <a:xfrm>
            <a:off x="92075" y="777875"/>
            <a:ext cx="6310313" cy="5397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30000"/>
              </a:spcBef>
            </a:pPr>
            <a:r>
              <a:rPr lang="en-US" sz="1400"/>
              <a:t>U.S. Long Baseline Neutrino Experiment Study (arXiv:0705:4396)</a:t>
            </a:r>
          </a:p>
          <a:p>
            <a:pPr algn="l">
              <a:lnSpc>
                <a:spcPct val="90000"/>
              </a:lnSpc>
              <a:spcBef>
                <a:spcPct val="30000"/>
              </a:spcBef>
            </a:pPr>
            <a:r>
              <a:rPr lang="en-US" sz="1400"/>
              <a:t>NUSAG Report, July 13, 2007 </a:t>
            </a:r>
          </a:p>
        </p:txBody>
      </p:sp>
      <p:pic>
        <p:nvPicPr>
          <p:cNvPr id="466952" name="Picture 8" descr="heirarchy_sensitivity_vs_basel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7675" y="3778861"/>
            <a:ext cx="4113213" cy="2636837"/>
          </a:xfrm>
          <a:prstGeom prst="rect">
            <a:avLst/>
          </a:prstGeom>
          <a:solidFill>
            <a:schemeClr val="bg1"/>
          </a:solidFill>
          <a:ln w="31750">
            <a:solidFill>
              <a:srgbClr val="FF0000"/>
            </a:solidFill>
            <a:miter lim="800000"/>
            <a:headEnd/>
            <a:tailEnd/>
          </a:ln>
        </p:spPr>
      </p:pic>
      <p:pic>
        <p:nvPicPr>
          <p:cNvPr id="46695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4100" y="1047750"/>
            <a:ext cx="4113213" cy="25860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64</a:t>
            </a:fld>
            <a:endParaRPr lang="en-US" dirty="0"/>
          </a:p>
        </p:txBody>
      </p:sp>
      <p:sp>
        <p:nvSpPr>
          <p:cNvPr id="10" name="Text Box 4"/>
          <p:cNvSpPr txBox="1">
            <a:spLocks noChangeArrowheads="1"/>
          </p:cNvSpPr>
          <p:nvPr/>
        </p:nvSpPr>
        <p:spPr bwMode="auto">
          <a:xfrm>
            <a:off x="1807368" y="5677034"/>
            <a:ext cx="2879725" cy="7386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lnSpc>
                <a:spcPct val="90000"/>
              </a:lnSpc>
              <a:spcBef>
                <a:spcPct val="30000"/>
              </a:spcBef>
            </a:pPr>
            <a:r>
              <a:rPr lang="en-US" sz="1400" dirty="0">
                <a:solidFill>
                  <a:schemeClr val="bg1"/>
                </a:solidFill>
              </a:rPr>
              <a:t>U.S. Long Baseline Neutrino Experiment Study (arXiv:0705:4396)</a:t>
            </a:r>
          </a:p>
          <a:p>
            <a:pPr algn="r" eaLnBrk="1" hangingPunct="1">
              <a:lnSpc>
                <a:spcPct val="90000"/>
              </a:lnSpc>
              <a:spcBef>
                <a:spcPct val="30000"/>
              </a:spcBef>
            </a:pPr>
            <a:r>
              <a:rPr lang="en-US" sz="1400" dirty="0">
                <a:solidFill>
                  <a:schemeClr val="bg1"/>
                </a:solidFill>
              </a:rPr>
              <a:t>NUSAG Report, July 13, 2007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45"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1125" y="1874838"/>
            <a:ext cx="365601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2436" name="Rectangle 4"/>
          <p:cNvSpPr>
            <a:spLocks noGrp="1" noChangeArrowheads="1"/>
          </p:cNvSpPr>
          <p:nvPr>
            <p:ph type="title"/>
          </p:nvPr>
        </p:nvSpPr>
        <p:spPr/>
        <p:txBody>
          <a:bodyPr/>
          <a:lstStyle/>
          <a:p>
            <a:r>
              <a:rPr lang="en-US"/>
              <a:t>Next Generation Detectors Being Designed</a:t>
            </a:r>
          </a:p>
        </p:txBody>
      </p:sp>
      <p:pic>
        <p:nvPicPr>
          <p:cNvPr id="40243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75" y="4160838"/>
            <a:ext cx="3198813" cy="2298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2439" name="Text Box 7"/>
          <p:cNvSpPr txBox="1">
            <a:spLocks noChangeArrowheads="1"/>
          </p:cNvSpPr>
          <p:nvPr/>
        </p:nvSpPr>
        <p:spPr bwMode="auto">
          <a:xfrm>
            <a:off x="365125" y="4160838"/>
            <a:ext cx="1736725"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UNO 500kT</a:t>
            </a:r>
          </a:p>
        </p:txBody>
      </p:sp>
      <p:sp>
        <p:nvSpPr>
          <p:cNvPr id="402448" name="Text Box 16"/>
          <p:cNvSpPr txBox="1">
            <a:spLocks noChangeArrowheads="1"/>
          </p:cNvSpPr>
          <p:nvPr/>
        </p:nvSpPr>
        <p:spPr bwMode="auto">
          <a:xfrm>
            <a:off x="4018085" y="1965325"/>
            <a:ext cx="2479430"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dirty="0">
                <a:solidFill>
                  <a:srgbClr val="FF0000"/>
                </a:solidFill>
              </a:rPr>
              <a:t>MEMPHIS 215kT /shaft</a:t>
            </a:r>
          </a:p>
        </p:txBody>
      </p:sp>
      <p:pic>
        <p:nvPicPr>
          <p:cNvPr id="402451" name="Picture 19" descr="lena_dete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3363" y="868363"/>
            <a:ext cx="2439987" cy="2741612"/>
          </a:xfrm>
          <a:prstGeom prst="rect">
            <a:avLst/>
          </a:prstGeom>
          <a:noFill/>
          <a:extLst>
            <a:ext uri="{909E8E84-426E-40DD-AFC4-6F175D3DCCD1}">
              <a14:hiddenFill xmlns:a14="http://schemas.microsoft.com/office/drawing/2010/main">
                <a:solidFill>
                  <a:srgbClr val="FFFFFF"/>
                </a:solidFill>
              </a14:hiddenFill>
            </a:ext>
          </a:extLst>
        </p:spPr>
      </p:pic>
      <p:sp>
        <p:nvSpPr>
          <p:cNvPr id="402452" name="Text Box 20"/>
          <p:cNvSpPr txBox="1">
            <a:spLocks noChangeArrowheads="1"/>
          </p:cNvSpPr>
          <p:nvPr/>
        </p:nvSpPr>
        <p:spPr bwMode="auto">
          <a:xfrm>
            <a:off x="6765925" y="868363"/>
            <a:ext cx="1919288" cy="365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LENA 50kT</a:t>
            </a:r>
          </a:p>
        </p:txBody>
      </p:sp>
      <p:pic>
        <p:nvPicPr>
          <p:cNvPr id="402453" name="Picture 995" descr="CubeM 001_027_512_Truck"/>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913" y="3703638"/>
            <a:ext cx="3656012"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2454" name="Text Box 22"/>
          <p:cNvSpPr txBox="1">
            <a:spLocks noChangeArrowheads="1"/>
          </p:cNvSpPr>
          <p:nvPr/>
        </p:nvSpPr>
        <p:spPr bwMode="auto">
          <a:xfrm>
            <a:off x="6218238" y="4525963"/>
            <a:ext cx="2152039"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dirty="0" smtClean="0">
                <a:solidFill>
                  <a:srgbClr val="7030A0"/>
                </a:solidFill>
              </a:rPr>
              <a:t>LANND 122kT </a:t>
            </a:r>
            <a:r>
              <a:rPr lang="en-US" dirty="0">
                <a:solidFill>
                  <a:srgbClr val="7030A0"/>
                </a:solidFill>
              </a:rPr>
              <a:t>(8x8)</a:t>
            </a:r>
          </a:p>
        </p:txBody>
      </p:sp>
      <p:pic>
        <p:nvPicPr>
          <p:cNvPr id="402456" name="Picture 24" descr="lartpc_detec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5038" y="4251325"/>
            <a:ext cx="2193925" cy="2287588"/>
          </a:xfrm>
          <a:prstGeom prst="rect">
            <a:avLst/>
          </a:prstGeom>
          <a:noFill/>
          <a:extLst>
            <a:ext uri="{909E8E84-426E-40DD-AFC4-6F175D3DCCD1}">
              <a14:hiddenFill xmlns:a14="http://schemas.microsoft.com/office/drawing/2010/main">
                <a:solidFill>
                  <a:srgbClr val="FFFFFF"/>
                </a:solidFill>
              </a14:hiddenFill>
            </a:ext>
          </a:extLst>
        </p:spPr>
      </p:pic>
      <p:sp>
        <p:nvSpPr>
          <p:cNvPr id="402457" name="Text Box 25"/>
          <p:cNvSpPr txBox="1">
            <a:spLocks noChangeArrowheads="1"/>
          </p:cNvSpPr>
          <p:nvPr/>
        </p:nvSpPr>
        <p:spPr bwMode="auto">
          <a:xfrm>
            <a:off x="3844315" y="5178425"/>
            <a:ext cx="1738312"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err="1">
                <a:solidFill>
                  <a:srgbClr val="FFFF00"/>
                </a:solidFill>
              </a:rPr>
              <a:t>LArTPC</a:t>
            </a:r>
            <a:r>
              <a:rPr lang="en-US" dirty="0">
                <a:solidFill>
                  <a:srgbClr val="FFFF00"/>
                </a:solidFill>
              </a:rPr>
              <a:t> 50kT</a:t>
            </a:r>
          </a:p>
        </p:txBody>
      </p:sp>
      <p:pic>
        <p:nvPicPr>
          <p:cNvPr id="402458" name="Picture 26" descr="glacier_detec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563" y="777875"/>
            <a:ext cx="3244850" cy="1825625"/>
          </a:xfrm>
          <a:prstGeom prst="rect">
            <a:avLst/>
          </a:prstGeom>
          <a:noFill/>
          <a:extLst>
            <a:ext uri="{909E8E84-426E-40DD-AFC4-6F175D3DCCD1}">
              <a14:hiddenFill xmlns:a14="http://schemas.microsoft.com/office/drawing/2010/main">
                <a:solidFill>
                  <a:srgbClr val="FFFFFF"/>
                </a:solidFill>
              </a14:hiddenFill>
            </a:ext>
          </a:extLst>
        </p:spPr>
      </p:pic>
      <p:sp>
        <p:nvSpPr>
          <p:cNvPr id="402441" name="Text Box 9"/>
          <p:cNvSpPr txBox="1">
            <a:spLocks noChangeArrowheads="1"/>
          </p:cNvSpPr>
          <p:nvPr/>
        </p:nvSpPr>
        <p:spPr bwMode="auto">
          <a:xfrm>
            <a:off x="731838" y="1782763"/>
            <a:ext cx="228600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solidFill>
                  <a:srgbClr val="FFFF00"/>
                </a:solidFill>
              </a:rPr>
              <a:t>Glacier 10-100kT</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65</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016" name="Rectangle 24"/>
          <p:cNvSpPr>
            <a:spLocks noGrp="1" noChangeArrowheads="1"/>
          </p:cNvSpPr>
          <p:nvPr>
            <p:ph type="title"/>
          </p:nvPr>
        </p:nvSpPr>
        <p:spPr/>
        <p:txBody>
          <a:bodyPr/>
          <a:lstStyle/>
          <a:p>
            <a:r>
              <a:rPr lang="en-US"/>
              <a:t>Two Detector Technologies Favored</a:t>
            </a:r>
          </a:p>
        </p:txBody>
      </p:sp>
      <p:graphicFrame>
        <p:nvGraphicFramePr>
          <p:cNvPr id="469025" name="Group 33"/>
          <p:cNvGraphicFramePr>
            <a:graphicFrameLocks noGrp="1"/>
          </p:cNvGraphicFramePr>
          <p:nvPr>
            <p:ph idx="4294967295"/>
            <p:extLst>
              <p:ext uri="{D42A27DB-BD31-4B8C-83A1-F6EECF244321}">
                <p14:modId xmlns:p14="http://schemas.microsoft.com/office/powerpoint/2010/main" val="1797851973"/>
              </p:ext>
            </p:extLst>
          </p:nvPr>
        </p:nvGraphicFramePr>
        <p:xfrm>
          <a:off x="436419" y="1143000"/>
          <a:ext cx="8355890" cy="4667949"/>
        </p:xfrm>
        <a:graphic>
          <a:graphicData uri="http://schemas.openxmlformats.org/drawingml/2006/table">
            <a:tbl>
              <a:tblPr/>
              <a:tblGrid>
                <a:gridCol w="1776845"/>
                <a:gridCol w="3221181"/>
                <a:gridCol w="3357864"/>
              </a:tblGrid>
              <a:tr h="547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Comic Sans MS" pitchFamily="66" charset="0"/>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mn-lt"/>
                        </a:rPr>
                        <a:t>Pro</a:t>
                      </a: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mn-lt"/>
                        </a:rPr>
                        <a:t>Con</a:t>
                      </a:r>
                    </a:p>
                  </a:txBody>
                  <a:tcPr anchor="ctr" anchorCtr="1"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r h="1890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mn-lt"/>
                        </a:rPr>
                        <a:t>Water Cerenkov</a:t>
                      </a: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168275" marR="0" lvl="0" indent="-168275"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bg1"/>
                          </a:solidFill>
                          <a:effectLst/>
                          <a:latin typeface="+mn-lt"/>
                        </a:rPr>
                        <a:t>Well understood technology</a:t>
                      </a:r>
                    </a:p>
                    <a:p>
                      <a:pPr marL="168275" marR="0" lvl="0" indent="-168275"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bg1"/>
                          </a:solidFill>
                          <a:effectLst/>
                          <a:latin typeface="+mn-lt"/>
                        </a:rPr>
                        <a:t>New background rejection techniques available</a:t>
                      </a:r>
                    </a:p>
                    <a:p>
                      <a:pPr marL="168275" marR="0" lvl="0" indent="-168275"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bg1"/>
                          </a:solidFill>
                          <a:effectLst/>
                          <a:latin typeface="+mn-lt"/>
                        </a:rPr>
                        <a:t>Scale-up factor &lt; 10</a:t>
                      </a:r>
                    </a:p>
                    <a:p>
                      <a:pPr marL="168275" marR="0" lvl="0" indent="-168275"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bg1"/>
                          </a:solidFill>
                          <a:effectLst/>
                          <a:latin typeface="+mn-lt"/>
                        </a:rPr>
                        <a:t>~10% energy resolution</a:t>
                      </a:r>
                    </a:p>
                    <a:p>
                      <a:pPr marL="168275" marR="0" lvl="0" indent="-168275"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bg1"/>
                          </a:solidFill>
                          <a:effectLst/>
                          <a:latin typeface="+mn-lt"/>
                        </a:rPr>
                        <a:t>Multipurpose (proton decay)</a:t>
                      </a: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168275" marR="0" lvl="0" indent="-168275"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bg1"/>
                          </a:solidFill>
                          <a:effectLst/>
                          <a:latin typeface="+mn-lt"/>
                        </a:rPr>
                        <a:t>Must be underground</a:t>
                      </a:r>
                    </a:p>
                    <a:p>
                      <a:pPr marL="168275" marR="0" lvl="0" indent="-168275"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bg1"/>
                          </a:solidFill>
                          <a:effectLst/>
                          <a:latin typeface="+mn-lt"/>
                        </a:rPr>
                        <a:t>Cavern stability must be assured</a:t>
                      </a:r>
                    </a:p>
                    <a:p>
                      <a:pPr marL="168275" marR="0" lvl="0" indent="-168275"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bg1"/>
                          </a:solidFill>
                          <a:effectLst/>
                          <a:latin typeface="+mn-lt"/>
                        </a:rPr>
                        <a:t>NC background depends on spectrum and comparable to intrinsic background</a:t>
                      </a:r>
                    </a:p>
                    <a:p>
                      <a:pPr marL="168275" marR="0" lvl="0" indent="-168275"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bg1"/>
                          </a:solidFill>
                          <a:effectLst/>
                          <a:latin typeface="+mn-lt"/>
                        </a:rPr>
                        <a:t>Low</a:t>
                      </a:r>
                      <a:r>
                        <a:rPr kumimoji="0" lang="en-US" sz="1800" b="0" i="0" u="none" strike="noStrike" cap="none" normalizeH="0" baseline="0" dirty="0" smtClean="0">
                          <a:ln>
                            <a:noFill/>
                          </a:ln>
                          <a:solidFill>
                            <a:schemeClr val="bg1"/>
                          </a:solidFill>
                          <a:effectLst/>
                          <a:latin typeface="Comic Sans MS" pitchFamily="66" charset="0"/>
                        </a:rPr>
                        <a:t> </a:t>
                      </a:r>
                      <a:r>
                        <a:rPr kumimoji="0" lang="en-US" sz="1800" b="0" i="0" u="none" strike="noStrike" cap="none" normalizeH="0" baseline="0" dirty="0" err="1" smtClean="0">
                          <a:ln>
                            <a:noFill/>
                          </a:ln>
                          <a:solidFill>
                            <a:schemeClr val="bg1"/>
                          </a:solidFill>
                          <a:effectLst/>
                          <a:latin typeface="Comic Sans MS" pitchFamily="66" charset="0"/>
                        </a:rPr>
                        <a:t>v</a:t>
                      </a:r>
                      <a:r>
                        <a:rPr kumimoji="0" lang="en-US" sz="1800" b="0" i="0" u="none" strike="noStrike" cap="none" normalizeH="0" baseline="-25000" dirty="0" err="1" smtClean="0">
                          <a:ln>
                            <a:noFill/>
                          </a:ln>
                          <a:solidFill>
                            <a:schemeClr val="bg1"/>
                          </a:solidFill>
                          <a:effectLst/>
                          <a:latin typeface="Comic Sans MS" pitchFamily="66" charset="0"/>
                        </a:rPr>
                        <a:t>e</a:t>
                      </a:r>
                      <a:r>
                        <a:rPr kumimoji="0" lang="en-US" sz="1800" b="0" i="0" u="none" strike="noStrike" cap="none" normalizeH="0" baseline="0" dirty="0" smtClean="0">
                          <a:ln>
                            <a:noFill/>
                          </a:ln>
                          <a:solidFill>
                            <a:schemeClr val="bg1"/>
                          </a:solidFill>
                          <a:effectLst/>
                          <a:latin typeface="+mn-lt"/>
                        </a:rPr>
                        <a:t> efficiency (15-20%)</a:t>
                      </a:r>
                    </a:p>
                    <a:p>
                      <a:pPr marL="168275" marR="0" lvl="0" indent="-168275" algn="l" defTabSz="914400" rtl="0" eaLnBrk="1" fontAlgn="base" latinLnBrk="0" hangingPunct="1">
                        <a:lnSpc>
                          <a:spcPct val="100000"/>
                        </a:lnSpc>
                        <a:spcBef>
                          <a:spcPct val="20000"/>
                        </a:spcBef>
                        <a:spcAft>
                          <a:spcPct val="0"/>
                        </a:spcAft>
                        <a:buClrTx/>
                        <a:buSzTx/>
                        <a:buFontTx/>
                        <a:buChar char="•"/>
                        <a:tabLst/>
                      </a:pPr>
                      <a:endParaRPr kumimoji="0" lang="en-US" sz="1800" b="0" i="0" u="none" strike="noStrike" cap="none" normalizeH="0" baseline="0" dirty="0" smtClean="0">
                        <a:ln>
                          <a:noFill/>
                        </a:ln>
                        <a:solidFill>
                          <a:schemeClr val="bg1"/>
                        </a:solidFill>
                        <a:effectLst/>
                        <a:latin typeface="Comic Sans MS" pitchFamily="66" charset="0"/>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r h="1889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mn-lt"/>
                        </a:rPr>
                        <a:t>Liquid Argon TPC</a:t>
                      </a: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168275" marR="0" lvl="0" indent="-168275"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bg1"/>
                          </a:solidFill>
                          <a:effectLst/>
                          <a:latin typeface="+mn-lt"/>
                        </a:rPr>
                        <a:t>Promise of high efficiency </a:t>
                      </a:r>
                    </a:p>
                    <a:p>
                      <a:pPr marL="168275" marR="0" lvl="0" indent="-168275"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bg1"/>
                          </a:solidFill>
                          <a:effectLst/>
                          <a:latin typeface="+mn-lt"/>
                        </a:rPr>
                        <a:t>Promise of high background rejection</a:t>
                      </a:r>
                    </a:p>
                    <a:p>
                      <a:pPr marL="168275" marR="0" lvl="0" indent="-168275"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bg1"/>
                          </a:solidFill>
                          <a:effectLst/>
                          <a:latin typeface="+mn-lt"/>
                        </a:rPr>
                        <a:t>Potential to operate on (or near) surface</a:t>
                      </a: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168275" marR="0" lvl="0" indent="-168275"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bg1"/>
                          </a:solidFill>
                          <a:effectLst/>
                          <a:latin typeface="+mn-lt"/>
                        </a:rPr>
                        <a:t>Technology not proven</a:t>
                      </a:r>
                    </a:p>
                    <a:p>
                      <a:pPr marL="168275" marR="0" lvl="0" indent="-168275"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bg1"/>
                          </a:solidFill>
                          <a:effectLst/>
                          <a:latin typeface="+mn-lt"/>
                        </a:rPr>
                        <a:t>Scale up by 300X needed</a:t>
                      </a:r>
                    </a:p>
                    <a:p>
                      <a:pPr marL="168275" marR="0" lvl="0" indent="-168275"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bg1"/>
                          </a:solidFill>
                          <a:effectLst/>
                          <a:latin typeface="+mn-lt"/>
                        </a:rPr>
                        <a:t>Accurate cost estimate impossible</a:t>
                      </a:r>
                    </a:p>
                    <a:p>
                      <a:pPr marL="168275" marR="0" lvl="0" indent="-168275"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dirty="0" smtClean="0">
                          <a:ln>
                            <a:noFill/>
                          </a:ln>
                          <a:solidFill>
                            <a:schemeClr val="bg1"/>
                          </a:solidFill>
                          <a:effectLst/>
                          <a:latin typeface="+mn-lt"/>
                        </a:rPr>
                        <a:t>Safety issues underground</a:t>
                      </a: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bl>
          </a:graphicData>
        </a:graphic>
      </p:graphicFrame>
      <p:sp>
        <p:nvSpPr>
          <p:cNvPr id="469027" name="Text Box 35"/>
          <p:cNvSpPr txBox="1">
            <a:spLocks noChangeArrowheads="1"/>
          </p:cNvSpPr>
          <p:nvPr/>
        </p:nvSpPr>
        <p:spPr bwMode="auto">
          <a:xfrm>
            <a:off x="639762" y="868363"/>
            <a:ext cx="815254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400">
                <a:solidFill>
                  <a:schemeClr val="bg1"/>
                </a:solidFill>
              </a:rPr>
              <a:t>U.S. Long Baseline Neutrino Experiment Study (arXiv:0705:4396)</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66</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LBNE Water Cherenkov </a:t>
            </a:r>
            <a:r>
              <a:rPr lang="en-US" dirty="0" err="1" smtClean="0"/>
              <a:t>vs</a:t>
            </a:r>
            <a:r>
              <a:rPr lang="en-US" dirty="0" smtClean="0"/>
              <a:t> </a:t>
            </a:r>
            <a:r>
              <a:rPr lang="en-US" dirty="0" err="1" smtClean="0"/>
              <a:t>LArTPC</a:t>
            </a:r>
            <a:endParaRPr lang="en-US" dirty="0"/>
          </a:p>
        </p:txBody>
      </p:sp>
      <p:sp>
        <p:nvSpPr>
          <p:cNvPr id="3" name="Date Placeholder 2"/>
          <p:cNvSpPr>
            <a:spLocks noGrp="1"/>
          </p:cNvSpPr>
          <p:nvPr>
            <p:ph type="dt" sz="half" idx="10"/>
          </p:nvPr>
        </p:nvSpPr>
        <p:spPr/>
        <p:txBody>
          <a:bodyPr/>
          <a:lstStyle/>
          <a:p>
            <a:r>
              <a:rPr lang="en-US" smtClean="0"/>
              <a:t>Craig Dukes / Virginia</a:t>
            </a:r>
            <a:endParaRPr lang="en-US" dirty="0"/>
          </a:p>
        </p:txBody>
      </p:sp>
      <p:sp>
        <p:nvSpPr>
          <p:cNvPr id="4" name="Footer Placeholder 3"/>
          <p:cNvSpPr>
            <a:spLocks noGrp="1"/>
          </p:cNvSpPr>
          <p:nvPr>
            <p:ph type="ftr" sz="quarter" idx="11"/>
          </p:nvPr>
        </p:nvSpPr>
        <p:spPr/>
        <p:txBody>
          <a:bodyPr/>
          <a:lstStyle/>
          <a:p>
            <a:r>
              <a:rPr lang="en-US" smtClean="0"/>
              <a:t>BCVSPIN:  Neutrino Physics at Fermilab</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67</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256" y="1366549"/>
            <a:ext cx="8497487" cy="4124901"/>
          </a:xfrm>
          <a:prstGeom prst="rect">
            <a:avLst/>
          </a:prstGeom>
        </p:spPr>
      </p:pic>
      <p:sp>
        <p:nvSpPr>
          <p:cNvPr id="7" name="TextBox 6"/>
          <p:cNvSpPr txBox="1"/>
          <p:nvPr/>
        </p:nvSpPr>
        <p:spPr>
          <a:xfrm>
            <a:off x="323256" y="820882"/>
            <a:ext cx="4946074" cy="400110"/>
          </a:xfrm>
          <a:prstGeom prst="rect">
            <a:avLst/>
          </a:prstGeom>
          <a:noFill/>
        </p:spPr>
        <p:txBody>
          <a:bodyPr wrap="square" rtlCol="0">
            <a:spAutoFit/>
          </a:bodyPr>
          <a:lstStyle/>
          <a:p>
            <a:r>
              <a:rPr lang="en-US" sz="2000" dirty="0" smtClean="0">
                <a:solidFill>
                  <a:schemeClr val="bg1"/>
                </a:solidFill>
              </a:rPr>
              <a:t>100 </a:t>
            </a:r>
            <a:r>
              <a:rPr lang="en-US" sz="2000" dirty="0" err="1" smtClean="0">
                <a:solidFill>
                  <a:schemeClr val="bg1"/>
                </a:solidFill>
              </a:rPr>
              <a:t>kt</a:t>
            </a:r>
            <a:r>
              <a:rPr lang="en-US" sz="2000" dirty="0" smtClean="0">
                <a:solidFill>
                  <a:schemeClr val="bg1"/>
                </a:solidFill>
              </a:rPr>
              <a:t> WC </a:t>
            </a:r>
            <a:r>
              <a:rPr lang="en-US" sz="2000" dirty="0" err="1" smtClean="0">
                <a:solidFill>
                  <a:schemeClr val="bg1"/>
                </a:solidFill>
              </a:rPr>
              <a:t>equivlant</a:t>
            </a:r>
            <a:r>
              <a:rPr lang="en-US" sz="2000" dirty="0" smtClean="0">
                <a:solidFill>
                  <a:schemeClr val="bg1"/>
                </a:solidFill>
              </a:rPr>
              <a:t> to 17 </a:t>
            </a:r>
            <a:r>
              <a:rPr lang="en-US" sz="2000" dirty="0" err="1" smtClean="0">
                <a:solidFill>
                  <a:schemeClr val="bg1"/>
                </a:solidFill>
              </a:rPr>
              <a:t>kt</a:t>
            </a:r>
            <a:r>
              <a:rPr lang="en-US" sz="2000" dirty="0" smtClean="0">
                <a:solidFill>
                  <a:schemeClr val="bg1"/>
                </a:solidFill>
              </a:rPr>
              <a:t> </a:t>
            </a:r>
            <a:r>
              <a:rPr lang="en-US" sz="2000" dirty="0" err="1" smtClean="0">
                <a:solidFill>
                  <a:schemeClr val="bg1"/>
                </a:solidFill>
              </a:rPr>
              <a:t>LArTPC</a:t>
            </a:r>
            <a:r>
              <a:rPr lang="en-US" sz="2000" dirty="0" smtClean="0">
                <a:solidFill>
                  <a:schemeClr val="bg1"/>
                </a:solidFill>
              </a:rPr>
              <a:t> detector</a:t>
            </a:r>
            <a:endParaRPr lang="en-US" sz="2000" dirty="0">
              <a:solidFill>
                <a:schemeClr val="bg1"/>
              </a:solidFill>
            </a:endParaRPr>
          </a:p>
        </p:txBody>
      </p:sp>
    </p:spTree>
    <p:extLst>
      <p:ext uri="{BB962C8B-B14F-4D97-AF65-F5344CB8AC3E}">
        <p14:creationId xmlns:p14="http://schemas.microsoft.com/office/powerpoint/2010/main" val="295394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999" t="-895" r="-1502" b="-2475"/>
          <a:stretch/>
        </p:blipFill>
        <p:spPr>
          <a:xfrm>
            <a:off x="548958" y="904009"/>
            <a:ext cx="7498080" cy="5303520"/>
          </a:xfrm>
          <a:prstGeom prst="rect">
            <a:avLst/>
          </a:prstGeom>
          <a:solidFill>
            <a:schemeClr val="bg1"/>
          </a:solidFill>
          <a:ln w="38100">
            <a:solidFill>
              <a:srgbClr val="FF0000"/>
            </a:solidFill>
          </a:ln>
        </p:spPr>
      </p:pic>
      <p:sp>
        <p:nvSpPr>
          <p:cNvPr id="462852" name="Rectangle 4"/>
          <p:cNvSpPr>
            <a:spLocks noGrp="1" noChangeArrowheads="1"/>
          </p:cNvSpPr>
          <p:nvPr>
            <p:ph type="title"/>
          </p:nvPr>
        </p:nvSpPr>
        <p:spPr/>
        <p:txBody>
          <a:bodyPr/>
          <a:lstStyle/>
          <a:p>
            <a:r>
              <a:rPr lang="en-US" dirty="0" err="1"/>
              <a:t>Fermilab</a:t>
            </a:r>
            <a:r>
              <a:rPr lang="en-US" dirty="0"/>
              <a:t> Pursuing Aggressive Liquid Argon Program</a:t>
            </a:r>
          </a:p>
        </p:txBody>
      </p:sp>
      <p:sp>
        <p:nvSpPr>
          <p:cNvPr id="462857" name="Text Box 9"/>
          <p:cNvSpPr txBox="1">
            <a:spLocks noChangeArrowheads="1"/>
          </p:cNvSpPr>
          <p:nvPr/>
        </p:nvSpPr>
        <p:spPr bwMode="auto">
          <a:xfrm>
            <a:off x="5578475" y="593725"/>
            <a:ext cx="2468563"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Bonnie Fleming</a:t>
            </a:r>
          </a:p>
        </p:txBody>
      </p:sp>
      <p:sp>
        <p:nvSpPr>
          <p:cNvPr id="462858" name="Text Box 10"/>
          <p:cNvSpPr txBox="1">
            <a:spLocks noChangeArrowheads="1"/>
          </p:cNvSpPr>
          <p:nvPr/>
        </p:nvSpPr>
        <p:spPr bwMode="auto">
          <a:xfrm>
            <a:off x="6035675" y="960438"/>
            <a:ext cx="2743200" cy="646331"/>
          </a:xfrm>
          <a:prstGeom prst="rect">
            <a:avLst/>
          </a:prstGeom>
          <a:solidFill>
            <a:srgbClr val="FFFF99"/>
          </a:solidFill>
          <a:ln w="317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t>Similar program underway in Europe</a:t>
            </a:r>
          </a:p>
        </p:txBody>
      </p:sp>
      <p:sp>
        <p:nvSpPr>
          <p:cNvPr id="462859" name="Text Box 11"/>
          <p:cNvSpPr txBox="1">
            <a:spLocks noChangeArrowheads="1"/>
          </p:cNvSpPr>
          <p:nvPr/>
        </p:nvSpPr>
        <p:spPr bwMode="auto">
          <a:xfrm>
            <a:off x="6035675" y="1782763"/>
            <a:ext cx="2833688" cy="923330"/>
          </a:xfrm>
          <a:prstGeom prst="rect">
            <a:avLst/>
          </a:prstGeom>
          <a:solidFill>
            <a:srgbClr val="FFFF99"/>
          </a:solidFill>
          <a:ln w="317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r>
              <a:rPr lang="en-US"/>
              <a:t>Staged program for R&amp;D with physics increasing with each step</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68</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80" name="Rectangle 4"/>
          <p:cNvSpPr>
            <a:spLocks noGrp="1" noChangeArrowheads="1"/>
          </p:cNvSpPr>
          <p:nvPr>
            <p:ph type="title"/>
          </p:nvPr>
        </p:nvSpPr>
        <p:spPr/>
        <p:txBody>
          <a:bodyPr/>
          <a:lstStyle/>
          <a:p>
            <a:r>
              <a:rPr lang="en-US"/>
              <a:t>ArgoNeuT</a:t>
            </a:r>
          </a:p>
        </p:txBody>
      </p:sp>
      <p:pic>
        <p:nvPicPr>
          <p:cNvPr id="40858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3038" y="685800"/>
            <a:ext cx="3656012" cy="2225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858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7850" y="685800"/>
            <a:ext cx="1709738" cy="22844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858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100" y="1009650"/>
            <a:ext cx="1262063" cy="137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8584" name="Text Box 8"/>
          <p:cNvSpPr txBox="1">
            <a:spLocks noChangeArrowheads="1"/>
          </p:cNvSpPr>
          <p:nvPr/>
        </p:nvSpPr>
        <p:spPr bwMode="auto">
          <a:xfrm>
            <a:off x="4162425" y="3336925"/>
            <a:ext cx="4889500" cy="232217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nSpc>
                <a:spcPct val="90000"/>
              </a:lnSpc>
              <a:spcBef>
                <a:spcPct val="35000"/>
              </a:spcBef>
            </a:pPr>
            <a:r>
              <a:rPr lang="en-US" b="1" dirty="0">
                <a:solidFill>
                  <a:schemeClr val="bg1"/>
                </a:solidFill>
                <a:latin typeface="+mn-lt"/>
              </a:rPr>
              <a:t>NSF/DOE Liquid Argon TPC R&amp;D program</a:t>
            </a:r>
          </a:p>
          <a:p>
            <a:pPr>
              <a:lnSpc>
                <a:spcPct val="90000"/>
              </a:lnSpc>
              <a:spcBef>
                <a:spcPct val="35000"/>
              </a:spcBef>
              <a:buFontTx/>
              <a:buChar char="•"/>
            </a:pPr>
            <a:r>
              <a:rPr lang="en-US" dirty="0">
                <a:solidFill>
                  <a:schemeClr val="bg1"/>
                </a:solidFill>
                <a:latin typeface="+mn-lt"/>
              </a:rPr>
              <a:t>175 liter detector in NUMI beam</a:t>
            </a:r>
          </a:p>
          <a:p>
            <a:pPr>
              <a:lnSpc>
                <a:spcPct val="90000"/>
              </a:lnSpc>
              <a:spcBef>
                <a:spcPct val="35000"/>
              </a:spcBef>
            </a:pPr>
            <a:r>
              <a:rPr lang="en-US" dirty="0">
                <a:solidFill>
                  <a:schemeClr val="bg1"/>
                </a:solidFill>
                <a:latin typeface="+mn-lt"/>
              </a:rPr>
              <a:t>Goals:</a:t>
            </a:r>
          </a:p>
          <a:p>
            <a:pPr>
              <a:lnSpc>
                <a:spcPct val="90000"/>
              </a:lnSpc>
              <a:spcBef>
                <a:spcPct val="35000"/>
              </a:spcBef>
              <a:buFontTx/>
              <a:buAutoNum type="arabicPeriod"/>
            </a:pPr>
            <a:r>
              <a:rPr lang="en-US" dirty="0">
                <a:solidFill>
                  <a:schemeClr val="bg1"/>
                </a:solidFill>
                <a:latin typeface="+mn-lt"/>
              </a:rPr>
              <a:t>Demonstrate effectiveness of liquid argon purification techniques</a:t>
            </a:r>
          </a:p>
          <a:p>
            <a:pPr>
              <a:lnSpc>
                <a:spcPct val="90000"/>
              </a:lnSpc>
              <a:spcBef>
                <a:spcPct val="35000"/>
              </a:spcBef>
              <a:buFontTx/>
              <a:buAutoNum type="arabicPeriod"/>
            </a:pPr>
            <a:r>
              <a:rPr lang="en-US" dirty="0">
                <a:solidFill>
                  <a:schemeClr val="bg1"/>
                </a:solidFill>
                <a:latin typeface="+mn-lt"/>
              </a:rPr>
              <a:t>Measure gamma </a:t>
            </a:r>
            <a:r>
              <a:rPr lang="en-US" dirty="0" err="1">
                <a:solidFill>
                  <a:schemeClr val="bg1"/>
                </a:solidFill>
                <a:latin typeface="+mn-lt"/>
              </a:rPr>
              <a:t>vs</a:t>
            </a:r>
            <a:r>
              <a:rPr lang="en-US" dirty="0">
                <a:solidFill>
                  <a:schemeClr val="bg1"/>
                </a:solidFill>
                <a:latin typeface="+mn-lt"/>
              </a:rPr>
              <a:t> electron discrimination</a:t>
            </a:r>
          </a:p>
          <a:p>
            <a:pPr>
              <a:lnSpc>
                <a:spcPct val="90000"/>
              </a:lnSpc>
              <a:spcBef>
                <a:spcPct val="35000"/>
              </a:spcBef>
              <a:buFontTx/>
              <a:buAutoNum type="arabicPeriod"/>
            </a:pPr>
            <a:r>
              <a:rPr lang="en-US" dirty="0">
                <a:solidFill>
                  <a:schemeClr val="bg1"/>
                </a:solidFill>
                <a:latin typeface="+mn-lt"/>
              </a:rPr>
              <a:t>Measure low energy neutrino cross sections</a:t>
            </a:r>
          </a:p>
        </p:txBody>
      </p:sp>
      <p:pic>
        <p:nvPicPr>
          <p:cNvPr id="40858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0" y="3203575"/>
            <a:ext cx="3656013" cy="2900363"/>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8588" name="Text Box 12"/>
          <p:cNvSpPr txBox="1">
            <a:spLocks noChangeArrowheads="1"/>
          </p:cNvSpPr>
          <p:nvPr/>
        </p:nvSpPr>
        <p:spPr bwMode="auto">
          <a:xfrm>
            <a:off x="222250" y="6153150"/>
            <a:ext cx="3463925"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solidFill>
                  <a:schemeClr val="bg1"/>
                </a:solidFill>
              </a:rPr>
              <a:t>May 2009:  first event</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69</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Neutrinos Interact:  Cross Sections</a:t>
            </a:r>
            <a:endParaRPr lang="en-US" dirty="0"/>
          </a:p>
        </p:txBody>
      </p:sp>
      <p:sp>
        <p:nvSpPr>
          <p:cNvPr id="3" name="Date Placeholder 2"/>
          <p:cNvSpPr>
            <a:spLocks noGrp="1"/>
          </p:cNvSpPr>
          <p:nvPr>
            <p:ph type="dt" sz="half" idx="10"/>
          </p:nvPr>
        </p:nvSpPr>
        <p:spPr/>
        <p:txBody>
          <a:bodyPr/>
          <a:lstStyle/>
          <a:p>
            <a:r>
              <a:rPr lang="en-US" smtClean="0"/>
              <a:t>Craig Dukes / Virginia</a:t>
            </a:r>
            <a:endParaRPr lang="en-US"/>
          </a:p>
        </p:txBody>
      </p:sp>
      <p:sp>
        <p:nvSpPr>
          <p:cNvPr id="4" name="Footer Placeholder 3"/>
          <p:cNvSpPr>
            <a:spLocks noGrp="1"/>
          </p:cNvSpPr>
          <p:nvPr>
            <p:ph type="ftr" sz="quarter" idx="11"/>
          </p:nvPr>
        </p:nvSpPr>
        <p:spPr/>
        <p:txBody>
          <a:bodyPr/>
          <a:lstStyle/>
          <a:p>
            <a:r>
              <a:rPr lang="en-US" smtClean="0"/>
              <a:t>BCVSPIN:  Neutrino Physics at Fermilab</a:t>
            </a:r>
            <a:endParaRPr lang="en-US"/>
          </a:p>
        </p:txBody>
      </p:sp>
      <p:sp>
        <p:nvSpPr>
          <p:cNvPr id="5" name="Slide Number Placeholder 4"/>
          <p:cNvSpPr>
            <a:spLocks noGrp="1"/>
          </p:cNvSpPr>
          <p:nvPr>
            <p:ph type="sldNum" sz="quarter" idx="12"/>
          </p:nvPr>
        </p:nvSpPr>
        <p:spPr/>
        <p:txBody>
          <a:bodyPr/>
          <a:lstStyle/>
          <a:p>
            <a:fld id="{FE9759DD-69B7-47D2-99B7-FE701094B253}" type="slidenum">
              <a:rPr lang="en-US" smtClean="0"/>
              <a:pPr/>
              <a:t>7</a:t>
            </a:fld>
            <a:endParaRPr lang="en-US"/>
          </a:p>
        </p:txBody>
      </p:sp>
      <p:sp>
        <p:nvSpPr>
          <p:cNvPr id="6" name="TextBox 5"/>
          <p:cNvSpPr txBox="1"/>
          <p:nvPr/>
        </p:nvSpPr>
        <p:spPr>
          <a:xfrm>
            <a:off x="1503483" y="1063892"/>
            <a:ext cx="5600700" cy="461665"/>
          </a:xfrm>
          <a:prstGeom prst="rect">
            <a:avLst/>
          </a:prstGeom>
          <a:noFill/>
        </p:spPr>
        <p:txBody>
          <a:bodyPr wrap="square" rtlCol="0">
            <a:spAutoFit/>
          </a:bodyPr>
          <a:lstStyle/>
          <a:p>
            <a:pPr algn="ctr"/>
            <a:r>
              <a:rPr lang="en-US" sz="2400" dirty="0" smtClean="0">
                <a:solidFill>
                  <a:schemeClr val="bg1"/>
                </a:solidFill>
              </a:rPr>
              <a:t>N(E)</a:t>
            </a:r>
            <a:r>
              <a:rPr lang="en-US" sz="2400" baseline="-25000" dirty="0" smtClean="0">
                <a:solidFill>
                  <a:schemeClr val="bg1"/>
                </a:solidFill>
              </a:rPr>
              <a:t>events</a:t>
            </a:r>
            <a:r>
              <a:rPr lang="en-US" sz="2400" dirty="0" smtClean="0">
                <a:solidFill>
                  <a:schemeClr val="bg1"/>
                </a:solidFill>
              </a:rPr>
              <a:t> = </a:t>
            </a:r>
            <a:r>
              <a:rPr lang="en-US" sz="2400" dirty="0" err="1" smtClean="0">
                <a:solidFill>
                  <a:schemeClr val="bg1"/>
                </a:solidFill>
                <a:latin typeface="Symbol" pitchFamily="18" charset="2"/>
              </a:rPr>
              <a:t>F</a:t>
            </a:r>
            <a:r>
              <a:rPr lang="en-US" sz="2400" baseline="-25000" dirty="0" err="1" smtClean="0">
                <a:solidFill>
                  <a:schemeClr val="bg1"/>
                </a:solidFill>
                <a:latin typeface="Symbol" pitchFamily="18" charset="2"/>
              </a:rPr>
              <a:t>n</a:t>
            </a:r>
            <a:r>
              <a:rPr lang="en-US" sz="2400" dirty="0" smtClean="0">
                <a:solidFill>
                  <a:schemeClr val="bg1"/>
                </a:solidFill>
              </a:rPr>
              <a:t>(E)  x  </a:t>
            </a:r>
            <a:r>
              <a:rPr lang="en-US" sz="2400" dirty="0" err="1" smtClean="0">
                <a:solidFill>
                  <a:schemeClr val="bg1"/>
                </a:solidFill>
                <a:latin typeface="Symbol" pitchFamily="18" charset="2"/>
              </a:rPr>
              <a:t>s</a:t>
            </a:r>
            <a:r>
              <a:rPr lang="en-US" sz="2400" baseline="-25000" dirty="0" err="1" smtClean="0">
                <a:solidFill>
                  <a:schemeClr val="bg1"/>
                </a:solidFill>
                <a:latin typeface="Symbol" pitchFamily="18" charset="2"/>
              </a:rPr>
              <a:t>n</a:t>
            </a:r>
            <a:r>
              <a:rPr lang="en-US" sz="2400" dirty="0" smtClean="0">
                <a:solidFill>
                  <a:schemeClr val="bg1"/>
                </a:solidFill>
              </a:rPr>
              <a:t>(E)  x   </a:t>
            </a:r>
            <a:r>
              <a:rPr lang="en-US" sz="2400" dirty="0" err="1" smtClean="0">
                <a:solidFill>
                  <a:schemeClr val="bg1"/>
                </a:solidFill>
              </a:rPr>
              <a:t>N</a:t>
            </a:r>
            <a:r>
              <a:rPr lang="en-US" sz="2400" baseline="-25000" dirty="0" err="1" smtClean="0">
                <a:solidFill>
                  <a:schemeClr val="bg1"/>
                </a:solidFill>
              </a:rPr>
              <a:t>target</a:t>
            </a:r>
            <a:r>
              <a:rPr lang="en-US" sz="2400" dirty="0" smtClean="0">
                <a:solidFill>
                  <a:schemeClr val="bg1"/>
                </a:solidFill>
              </a:rPr>
              <a:t> </a:t>
            </a:r>
            <a:endParaRPr lang="en-US" sz="2400" dirty="0">
              <a:solidFill>
                <a:schemeClr val="bg1"/>
              </a:solidFill>
            </a:endParaRPr>
          </a:p>
        </p:txBody>
      </p:sp>
      <p:sp>
        <p:nvSpPr>
          <p:cNvPr id="7" name="TextBox 6"/>
          <p:cNvSpPr txBox="1"/>
          <p:nvPr/>
        </p:nvSpPr>
        <p:spPr>
          <a:xfrm>
            <a:off x="140678" y="2659761"/>
            <a:ext cx="2373923" cy="646331"/>
          </a:xfrm>
          <a:prstGeom prst="rect">
            <a:avLst/>
          </a:prstGeom>
          <a:noFill/>
        </p:spPr>
        <p:txBody>
          <a:bodyPr wrap="square" rtlCol="0">
            <a:spAutoFit/>
          </a:bodyPr>
          <a:lstStyle/>
          <a:p>
            <a:r>
              <a:rPr lang="en-US" dirty="0" smtClean="0">
                <a:solidFill>
                  <a:schemeClr val="bg1"/>
                </a:solidFill>
              </a:rPr>
              <a:t>Number of neutrino-induced events</a:t>
            </a:r>
            <a:endParaRPr lang="en-US" dirty="0">
              <a:solidFill>
                <a:schemeClr val="bg1"/>
              </a:solidFill>
            </a:endParaRPr>
          </a:p>
        </p:txBody>
      </p:sp>
      <p:cxnSp>
        <p:nvCxnSpPr>
          <p:cNvPr id="9" name="Straight Arrow Connector 8"/>
          <p:cNvCxnSpPr>
            <a:stCxn id="7" idx="0"/>
          </p:cNvCxnSpPr>
          <p:nvPr/>
        </p:nvCxnSpPr>
        <p:spPr bwMode="auto">
          <a:xfrm flipV="1">
            <a:off x="1327640" y="1525557"/>
            <a:ext cx="808891" cy="1134204"/>
          </a:xfrm>
          <a:prstGeom prst="straightConnector1">
            <a:avLst/>
          </a:prstGeom>
          <a:solidFill>
            <a:schemeClr val="bg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2552701" y="2697865"/>
            <a:ext cx="2142392" cy="646331"/>
          </a:xfrm>
          <a:prstGeom prst="rect">
            <a:avLst/>
          </a:prstGeom>
          <a:noFill/>
        </p:spPr>
        <p:txBody>
          <a:bodyPr wrap="square" rtlCol="0">
            <a:spAutoFit/>
          </a:bodyPr>
          <a:lstStyle/>
          <a:p>
            <a:r>
              <a:rPr lang="en-US" dirty="0" smtClean="0">
                <a:solidFill>
                  <a:schemeClr val="bg1"/>
                </a:solidFill>
              </a:rPr>
              <a:t>Flux of neutrinos </a:t>
            </a:r>
          </a:p>
          <a:p>
            <a:r>
              <a:rPr lang="en-US" dirty="0" smtClean="0">
                <a:solidFill>
                  <a:schemeClr val="bg1"/>
                </a:solidFill>
              </a:rPr>
              <a:t>(# per cm</a:t>
            </a:r>
            <a:r>
              <a:rPr lang="en-US" baseline="30000" dirty="0" smtClean="0">
                <a:solidFill>
                  <a:schemeClr val="bg1"/>
                </a:solidFill>
              </a:rPr>
              <a:t>-2</a:t>
            </a:r>
            <a:r>
              <a:rPr lang="en-US" dirty="0" smtClean="0">
                <a:solidFill>
                  <a:schemeClr val="bg1"/>
                </a:solidFill>
              </a:rPr>
              <a:t>s</a:t>
            </a:r>
            <a:r>
              <a:rPr lang="en-US" baseline="30000" dirty="0" smtClean="0">
                <a:solidFill>
                  <a:schemeClr val="bg1"/>
                </a:solidFill>
              </a:rPr>
              <a:t>-1</a:t>
            </a:r>
            <a:r>
              <a:rPr lang="en-US" dirty="0" smtClean="0">
                <a:solidFill>
                  <a:schemeClr val="bg1"/>
                </a:solidFill>
              </a:rPr>
              <a:t>)</a:t>
            </a:r>
            <a:endParaRPr lang="en-US" dirty="0">
              <a:solidFill>
                <a:schemeClr val="bg1"/>
              </a:solidFill>
            </a:endParaRPr>
          </a:p>
        </p:txBody>
      </p:sp>
      <p:cxnSp>
        <p:nvCxnSpPr>
          <p:cNvPr id="11" name="Straight Arrow Connector 10"/>
          <p:cNvCxnSpPr/>
          <p:nvPr/>
        </p:nvCxnSpPr>
        <p:spPr bwMode="auto">
          <a:xfrm flipH="1" flipV="1">
            <a:off x="3739662" y="1497085"/>
            <a:ext cx="128953" cy="1200780"/>
          </a:xfrm>
          <a:prstGeom prst="straightConnector1">
            <a:avLst/>
          </a:prstGeom>
          <a:solidFill>
            <a:schemeClr val="bg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p:cNvSpPr txBox="1"/>
          <p:nvPr/>
        </p:nvSpPr>
        <p:spPr>
          <a:xfrm>
            <a:off x="4695092" y="2683964"/>
            <a:ext cx="2373923" cy="646331"/>
          </a:xfrm>
          <a:prstGeom prst="rect">
            <a:avLst/>
          </a:prstGeom>
          <a:noFill/>
        </p:spPr>
        <p:txBody>
          <a:bodyPr wrap="square" rtlCol="0">
            <a:spAutoFit/>
          </a:bodyPr>
          <a:lstStyle/>
          <a:p>
            <a:r>
              <a:rPr lang="en-US" dirty="0" smtClean="0">
                <a:solidFill>
                  <a:schemeClr val="bg1"/>
                </a:solidFill>
              </a:rPr>
              <a:t>Neutrino cross section (cm</a:t>
            </a:r>
            <a:r>
              <a:rPr lang="en-US" baseline="30000" dirty="0" smtClean="0">
                <a:solidFill>
                  <a:schemeClr val="bg1"/>
                </a:solidFill>
              </a:rPr>
              <a:t>2</a:t>
            </a:r>
            <a:r>
              <a:rPr lang="en-US" dirty="0" smtClean="0">
                <a:solidFill>
                  <a:schemeClr val="bg1"/>
                </a:solidFill>
              </a:rPr>
              <a:t>)</a:t>
            </a:r>
            <a:endParaRPr lang="en-US" dirty="0">
              <a:solidFill>
                <a:schemeClr val="bg1"/>
              </a:solidFill>
            </a:endParaRPr>
          </a:p>
        </p:txBody>
      </p:sp>
      <p:cxnSp>
        <p:nvCxnSpPr>
          <p:cNvPr id="14" name="Straight Arrow Connector 13"/>
          <p:cNvCxnSpPr>
            <a:stCxn id="13" idx="0"/>
          </p:cNvCxnSpPr>
          <p:nvPr/>
        </p:nvCxnSpPr>
        <p:spPr bwMode="auto">
          <a:xfrm flipH="1" flipV="1">
            <a:off x="5122986" y="1519553"/>
            <a:ext cx="759068" cy="1164411"/>
          </a:xfrm>
          <a:prstGeom prst="straightConnector1">
            <a:avLst/>
          </a:prstGeom>
          <a:solidFill>
            <a:schemeClr val="bg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a:xfrm>
            <a:off x="7069015" y="2711875"/>
            <a:ext cx="1972408" cy="369332"/>
          </a:xfrm>
          <a:prstGeom prst="rect">
            <a:avLst/>
          </a:prstGeom>
          <a:noFill/>
        </p:spPr>
        <p:txBody>
          <a:bodyPr wrap="square" rtlCol="0">
            <a:spAutoFit/>
          </a:bodyPr>
          <a:lstStyle/>
          <a:p>
            <a:r>
              <a:rPr lang="en-US" dirty="0" smtClean="0">
                <a:solidFill>
                  <a:schemeClr val="bg1"/>
                </a:solidFill>
              </a:rPr>
              <a:t>Number of targets</a:t>
            </a:r>
            <a:endParaRPr lang="en-US" dirty="0">
              <a:solidFill>
                <a:schemeClr val="bg1"/>
              </a:solidFill>
            </a:endParaRPr>
          </a:p>
        </p:txBody>
      </p:sp>
      <p:cxnSp>
        <p:nvCxnSpPr>
          <p:cNvPr id="17" name="Straight Arrow Connector 16"/>
          <p:cNvCxnSpPr>
            <a:stCxn id="16" idx="0"/>
          </p:cNvCxnSpPr>
          <p:nvPr/>
        </p:nvCxnSpPr>
        <p:spPr bwMode="auto">
          <a:xfrm flipH="1" flipV="1">
            <a:off x="6418387" y="1515271"/>
            <a:ext cx="1636832" cy="1196604"/>
          </a:xfrm>
          <a:prstGeom prst="straightConnector1">
            <a:avLst/>
          </a:prstGeom>
          <a:solidFill>
            <a:schemeClr val="bg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4999159" y="5213891"/>
            <a:ext cx="2261088" cy="923330"/>
          </a:xfrm>
          <a:prstGeom prst="rect">
            <a:avLst/>
          </a:prstGeom>
          <a:noFill/>
        </p:spPr>
        <p:txBody>
          <a:bodyPr wrap="square" rtlCol="0">
            <a:spAutoFit/>
          </a:bodyPr>
          <a:lstStyle/>
          <a:p>
            <a:pPr algn="l"/>
            <a:r>
              <a:rPr lang="en-US" dirty="0" smtClean="0">
                <a:solidFill>
                  <a:srgbClr val="FFC000"/>
                </a:solidFill>
              </a:rPr>
              <a:t>@1 </a:t>
            </a:r>
            <a:r>
              <a:rPr lang="en-US" dirty="0" err="1" smtClean="0">
                <a:solidFill>
                  <a:srgbClr val="FFC000"/>
                </a:solidFill>
              </a:rPr>
              <a:t>GeV</a:t>
            </a:r>
            <a:endParaRPr lang="en-US" dirty="0" smtClean="0">
              <a:solidFill>
                <a:srgbClr val="FFC000"/>
              </a:solidFill>
            </a:endParaRPr>
          </a:p>
          <a:p>
            <a:pPr algn="l"/>
            <a:r>
              <a:rPr lang="en-US" dirty="0" err="1" smtClean="0">
                <a:solidFill>
                  <a:srgbClr val="FFC000"/>
                </a:solidFill>
                <a:latin typeface="Symbol" pitchFamily="18" charset="2"/>
              </a:rPr>
              <a:t>n</a:t>
            </a:r>
            <a:r>
              <a:rPr lang="en-US" dirty="0" err="1" smtClean="0">
                <a:solidFill>
                  <a:srgbClr val="FFC000"/>
                </a:solidFill>
              </a:rPr>
              <a:t>p</a:t>
            </a:r>
            <a:r>
              <a:rPr lang="en-US" dirty="0" smtClean="0">
                <a:solidFill>
                  <a:srgbClr val="FFC000"/>
                </a:solidFill>
              </a:rPr>
              <a:t> ~10</a:t>
            </a:r>
            <a:r>
              <a:rPr lang="en-US" baseline="30000" dirty="0" smtClean="0">
                <a:solidFill>
                  <a:srgbClr val="FFC000"/>
                </a:solidFill>
              </a:rPr>
              <a:t>-38</a:t>
            </a:r>
            <a:r>
              <a:rPr lang="en-US" dirty="0" smtClean="0">
                <a:solidFill>
                  <a:srgbClr val="FFC000"/>
                </a:solidFill>
              </a:rPr>
              <a:t> cm</a:t>
            </a:r>
            <a:r>
              <a:rPr lang="en-US" baseline="30000" dirty="0" smtClean="0">
                <a:solidFill>
                  <a:srgbClr val="FFC000"/>
                </a:solidFill>
              </a:rPr>
              <a:t>2</a:t>
            </a:r>
            <a:endParaRPr lang="en-US" dirty="0">
              <a:solidFill>
                <a:srgbClr val="FFC000"/>
              </a:solidFill>
            </a:endParaRPr>
          </a:p>
          <a:p>
            <a:pPr algn="l"/>
            <a:r>
              <a:rPr lang="en-US" dirty="0" err="1" smtClean="0">
                <a:solidFill>
                  <a:srgbClr val="FFC000"/>
                </a:solidFill>
              </a:rPr>
              <a:t>pp</a:t>
            </a:r>
            <a:r>
              <a:rPr lang="en-US" baseline="30000" dirty="0" smtClean="0">
                <a:solidFill>
                  <a:srgbClr val="FFC000"/>
                </a:solidFill>
              </a:rPr>
              <a:t> </a:t>
            </a:r>
            <a:r>
              <a:rPr lang="en-US" dirty="0" smtClean="0">
                <a:solidFill>
                  <a:srgbClr val="FFC000"/>
                </a:solidFill>
              </a:rPr>
              <a:t>~10</a:t>
            </a:r>
            <a:r>
              <a:rPr lang="en-US" baseline="30000" dirty="0" smtClean="0">
                <a:solidFill>
                  <a:srgbClr val="FFC000"/>
                </a:solidFill>
              </a:rPr>
              <a:t>-26</a:t>
            </a:r>
            <a:r>
              <a:rPr lang="en-US" dirty="0" smtClean="0">
                <a:solidFill>
                  <a:srgbClr val="FFC000"/>
                </a:solidFill>
              </a:rPr>
              <a:t> cm</a:t>
            </a:r>
            <a:r>
              <a:rPr lang="en-US" baseline="30000" dirty="0" smtClean="0">
                <a:solidFill>
                  <a:srgbClr val="FFC000"/>
                </a:solidFill>
              </a:rPr>
              <a:t>2</a:t>
            </a:r>
          </a:p>
        </p:txBody>
      </p:sp>
      <p:sp>
        <p:nvSpPr>
          <p:cNvPr id="21" name="Oval Callout 20"/>
          <p:cNvSpPr/>
          <p:nvPr/>
        </p:nvSpPr>
        <p:spPr bwMode="auto">
          <a:xfrm>
            <a:off x="6752492" y="5417090"/>
            <a:ext cx="2288931" cy="822305"/>
          </a:xfrm>
          <a:prstGeom prst="wedgeEllipseCallout">
            <a:avLst>
              <a:gd name="adj1" fmla="val -66939"/>
              <a:gd name="adj2" fmla="val -3946"/>
            </a:avLst>
          </a:prstGeom>
          <a:solidFill>
            <a:schemeClr val="bg1"/>
          </a:solidFill>
          <a:ln w="38100" cap="flat" cmpd="sng" algn="ctr">
            <a:solidFill>
              <a:srgbClr val="0000FF"/>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rPr>
              <a:t>Tiny due to</a:t>
            </a:r>
            <a:r>
              <a:rPr kumimoji="0" lang="en-US" sz="1600" b="0" i="0" u="none" strike="noStrike" cap="none" normalizeH="0" dirty="0" smtClean="0">
                <a:ln>
                  <a:noFill/>
                </a:ln>
                <a:solidFill>
                  <a:schemeClr val="tx1"/>
                </a:solidFill>
                <a:effectLst/>
              </a:rPr>
              <a:t> </a:t>
            </a:r>
            <a:r>
              <a:rPr kumimoji="0" lang="en-US" sz="1600" b="0" i="0" u="none" strike="noStrike" cap="none" normalizeH="0" baseline="0" dirty="0" smtClean="0">
                <a:ln>
                  <a:noFill/>
                </a:ln>
                <a:solidFill>
                  <a:schemeClr val="tx1"/>
                </a:solidFill>
                <a:effectLst/>
              </a:rPr>
              <a:t>large W,Z masses</a:t>
            </a:r>
          </a:p>
        </p:txBody>
      </p:sp>
      <p:sp>
        <p:nvSpPr>
          <p:cNvPr id="22" name="TextBox 21"/>
          <p:cNvSpPr txBox="1"/>
          <p:nvPr/>
        </p:nvSpPr>
        <p:spPr>
          <a:xfrm>
            <a:off x="5005020" y="3718484"/>
            <a:ext cx="3050199" cy="1477328"/>
          </a:xfrm>
          <a:prstGeom prst="rect">
            <a:avLst/>
          </a:prstGeom>
          <a:solidFill>
            <a:srgbClr val="92D050"/>
          </a:solidFill>
          <a:ln>
            <a:solidFill>
              <a:schemeClr val="accent1"/>
            </a:solidFill>
          </a:ln>
        </p:spPr>
        <p:txBody>
          <a:bodyPr wrap="square" rtlCol="0">
            <a:spAutoFit/>
          </a:bodyPr>
          <a:lstStyle/>
          <a:p>
            <a:pPr algn="l"/>
            <a:r>
              <a:rPr lang="en-US" dirty="0" smtClean="0"/>
              <a:t>Cross section </a:t>
            </a:r>
            <a:r>
              <a:rPr lang="en-US" dirty="0" smtClean="0">
                <a:latin typeface="Symbol" pitchFamily="18" charset="2"/>
              </a:rPr>
              <a:t>s</a:t>
            </a:r>
            <a:r>
              <a:rPr lang="en-US" dirty="0" smtClean="0"/>
              <a:t> depends on:</a:t>
            </a:r>
          </a:p>
          <a:p>
            <a:pPr marL="114300" indent="-114300" algn="l">
              <a:buFont typeface="Arial" pitchFamily="34" charset="0"/>
              <a:buChar char="•"/>
            </a:pPr>
            <a:r>
              <a:rPr lang="en-US" dirty="0"/>
              <a:t>n</a:t>
            </a:r>
            <a:r>
              <a:rPr lang="en-US" dirty="0" smtClean="0"/>
              <a:t>eutrino type</a:t>
            </a:r>
          </a:p>
          <a:p>
            <a:pPr marL="114300" indent="-114300" algn="l">
              <a:buFont typeface="Arial" pitchFamily="34" charset="0"/>
              <a:buChar char="•"/>
            </a:pPr>
            <a:r>
              <a:rPr lang="en-US" dirty="0"/>
              <a:t>i</a:t>
            </a:r>
            <a:r>
              <a:rPr lang="en-US" dirty="0" smtClean="0"/>
              <a:t>nteraction type: Z</a:t>
            </a:r>
            <a:r>
              <a:rPr lang="en-US" baseline="30000" dirty="0" smtClean="0"/>
              <a:t>0</a:t>
            </a:r>
            <a:r>
              <a:rPr lang="en-US" dirty="0" smtClean="0"/>
              <a:t>, W</a:t>
            </a:r>
            <a:r>
              <a:rPr lang="en-US" baseline="30000" dirty="0" smtClean="0"/>
              <a:t>±</a:t>
            </a:r>
          </a:p>
          <a:p>
            <a:pPr marL="114300" indent="-114300" algn="l">
              <a:buFont typeface="Arial" pitchFamily="34" charset="0"/>
              <a:buChar char="•"/>
            </a:pPr>
            <a:r>
              <a:rPr lang="en-US" dirty="0" smtClean="0"/>
              <a:t>target type: p, n, e</a:t>
            </a:r>
          </a:p>
          <a:p>
            <a:pPr marL="114300" indent="-114300" algn="l">
              <a:buFont typeface="Arial" pitchFamily="34" charset="0"/>
              <a:buChar char="•"/>
            </a:pPr>
            <a:r>
              <a:rPr lang="en-US" dirty="0" smtClean="0"/>
              <a:t>energy: </a:t>
            </a:r>
            <a:r>
              <a:rPr lang="en-US" dirty="0" err="1" smtClean="0">
                <a:latin typeface="Symbol" pitchFamily="18" charset="2"/>
              </a:rPr>
              <a:t>s</a:t>
            </a:r>
            <a:r>
              <a:rPr lang="en-US" baseline="-25000" dirty="0" err="1" smtClean="0"/>
              <a:t>tot</a:t>
            </a:r>
            <a:r>
              <a:rPr lang="en-US" dirty="0" smtClean="0"/>
              <a:t> </a:t>
            </a:r>
            <a:r>
              <a:rPr lang="en-US" dirty="0" smtClean="0">
                <a:sym typeface="Symbol"/>
              </a:rPr>
              <a:t> E</a:t>
            </a:r>
            <a:r>
              <a:rPr lang="en-US" baseline="-25000" dirty="0" smtClean="0">
                <a:latin typeface="Symbol" pitchFamily="18" charset="2"/>
                <a:sym typeface="Symbol"/>
              </a:rPr>
              <a:t>n</a:t>
            </a:r>
            <a:endParaRPr lang="en-US" dirty="0"/>
          </a:p>
        </p:txBody>
      </p:sp>
      <p:graphicFrame>
        <p:nvGraphicFramePr>
          <p:cNvPr id="24" name="Object 23"/>
          <p:cNvGraphicFramePr>
            <a:graphicFrameLocks noChangeAspect="1"/>
          </p:cNvGraphicFramePr>
          <p:nvPr>
            <p:extLst>
              <p:ext uri="{D42A27DB-BD31-4B8C-83A1-F6EECF244321}">
                <p14:modId xmlns:p14="http://schemas.microsoft.com/office/powerpoint/2010/main" val="6651613"/>
              </p:ext>
            </p:extLst>
          </p:nvPr>
        </p:nvGraphicFramePr>
        <p:xfrm>
          <a:off x="2387640" y="3718484"/>
          <a:ext cx="1473120" cy="838080"/>
        </p:xfrm>
        <a:graphic>
          <a:graphicData uri="http://schemas.openxmlformats.org/presentationml/2006/ole">
            <mc:AlternateContent xmlns:mc="http://schemas.openxmlformats.org/markup-compatibility/2006">
              <mc:Choice xmlns:v="urn:schemas-microsoft-com:vml" Requires="v">
                <p:oleObj spid="_x0000_s16690" name="Equation" r:id="rId3" imgW="736560" imgH="419040" progId="Equation.DSMT4">
                  <p:embed/>
                </p:oleObj>
              </mc:Choice>
              <mc:Fallback>
                <p:oleObj name="Equation" r:id="rId3" imgW="736560" imgH="419040" progId="Equation.DSMT4">
                  <p:embed/>
                  <p:pic>
                    <p:nvPicPr>
                      <p:cNvPr id="0" name=""/>
                      <p:cNvPicPr/>
                      <p:nvPr/>
                    </p:nvPicPr>
                    <p:blipFill>
                      <a:blip r:embed="rId4"/>
                      <a:stretch>
                        <a:fillRect/>
                      </a:stretch>
                    </p:blipFill>
                    <p:spPr>
                      <a:xfrm>
                        <a:off x="2387640" y="3718484"/>
                        <a:ext cx="1473120" cy="83808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653882916"/>
              </p:ext>
            </p:extLst>
          </p:nvPr>
        </p:nvGraphicFramePr>
        <p:xfrm>
          <a:off x="2151831" y="4761922"/>
          <a:ext cx="2209680" cy="1066320"/>
        </p:xfrm>
        <a:graphic>
          <a:graphicData uri="http://schemas.openxmlformats.org/presentationml/2006/ole">
            <mc:AlternateContent xmlns:mc="http://schemas.openxmlformats.org/markup-compatibility/2006">
              <mc:Choice xmlns:v="urn:schemas-microsoft-com:vml" Requires="v">
                <p:oleObj spid="_x0000_s16691" name="Equation" r:id="rId5" imgW="1104840" imgH="533160" progId="Equation.DSMT4">
                  <p:embed/>
                </p:oleObj>
              </mc:Choice>
              <mc:Fallback>
                <p:oleObj name="Equation" r:id="rId5" imgW="1104840" imgH="533160" progId="Equation.DSMT4">
                  <p:embed/>
                  <p:pic>
                    <p:nvPicPr>
                      <p:cNvPr id="0" name=""/>
                      <p:cNvPicPr/>
                      <p:nvPr/>
                    </p:nvPicPr>
                    <p:blipFill>
                      <a:blip r:embed="rId6"/>
                      <a:stretch>
                        <a:fillRect/>
                      </a:stretch>
                    </p:blipFill>
                    <p:spPr>
                      <a:xfrm>
                        <a:off x="2151831" y="4761922"/>
                        <a:ext cx="2209680" cy="1066320"/>
                      </a:xfrm>
                      <a:prstGeom prst="rect">
                        <a:avLst/>
                      </a:prstGeom>
                    </p:spPr>
                  </p:pic>
                </p:oleObj>
              </mc:Fallback>
            </mc:AlternateContent>
          </a:graphicData>
        </a:graphic>
      </p:graphicFrame>
      <p:sp>
        <p:nvSpPr>
          <p:cNvPr id="12" name="Right Brace 11"/>
          <p:cNvSpPr/>
          <p:nvPr/>
        </p:nvSpPr>
        <p:spPr>
          <a:xfrm rot="16200000">
            <a:off x="5032600" y="583693"/>
            <a:ext cx="459191" cy="5952392"/>
          </a:xfrm>
          <a:prstGeom prst="rightBrace">
            <a:avLst>
              <a:gd name="adj1" fmla="val 0"/>
              <a:gd name="adj2" fmla="val 57785"/>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7804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900" name="Rectangle 4"/>
          <p:cNvSpPr>
            <a:spLocks noGrp="1" noChangeArrowheads="1"/>
          </p:cNvSpPr>
          <p:nvPr>
            <p:ph type="title"/>
          </p:nvPr>
        </p:nvSpPr>
        <p:spPr/>
        <p:txBody>
          <a:bodyPr/>
          <a:lstStyle/>
          <a:p>
            <a:r>
              <a:rPr lang="en-US"/>
              <a:t>MicroBooNE</a:t>
            </a:r>
          </a:p>
        </p:txBody>
      </p:sp>
      <p:sp>
        <p:nvSpPr>
          <p:cNvPr id="464901" name="Text Box 5"/>
          <p:cNvSpPr txBox="1">
            <a:spLocks noChangeArrowheads="1"/>
          </p:cNvSpPr>
          <p:nvPr/>
        </p:nvSpPr>
        <p:spPr bwMode="auto">
          <a:xfrm>
            <a:off x="182563" y="685800"/>
            <a:ext cx="4297362" cy="51614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68275" indent="-168275" algn="l">
              <a:defRPr>
                <a:solidFill>
                  <a:schemeClr val="tx1"/>
                </a:solidFill>
                <a:latin typeface="Arial" charset="0"/>
              </a:defRPr>
            </a:lvl1pPr>
            <a:lvl2pPr indent="-168275"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90000"/>
              </a:lnSpc>
              <a:spcBef>
                <a:spcPct val="30000"/>
              </a:spcBef>
              <a:buFontTx/>
              <a:buChar char="•"/>
            </a:pPr>
            <a:r>
              <a:rPr lang="en-US" dirty="0">
                <a:solidFill>
                  <a:schemeClr val="bg1"/>
                </a:solidFill>
                <a:latin typeface="+mn-lt"/>
              </a:rPr>
              <a:t>70/170 ton mass</a:t>
            </a:r>
          </a:p>
          <a:p>
            <a:pPr>
              <a:lnSpc>
                <a:spcPct val="90000"/>
              </a:lnSpc>
              <a:spcBef>
                <a:spcPct val="30000"/>
              </a:spcBef>
              <a:buFontTx/>
              <a:buChar char="•"/>
            </a:pPr>
            <a:r>
              <a:rPr lang="en-US" dirty="0">
                <a:solidFill>
                  <a:schemeClr val="bg1"/>
                </a:solidFill>
                <a:latin typeface="+mn-lt"/>
              </a:rPr>
              <a:t>In 8 </a:t>
            </a:r>
            <a:r>
              <a:rPr lang="en-US" dirty="0" err="1">
                <a:solidFill>
                  <a:schemeClr val="bg1"/>
                </a:solidFill>
                <a:latin typeface="+mn-lt"/>
              </a:rPr>
              <a:t>GeV</a:t>
            </a:r>
            <a:r>
              <a:rPr lang="en-US" dirty="0">
                <a:solidFill>
                  <a:schemeClr val="bg1"/>
                </a:solidFill>
                <a:latin typeface="+mn-lt"/>
              </a:rPr>
              <a:t> </a:t>
            </a:r>
            <a:r>
              <a:rPr lang="en-US" dirty="0" err="1">
                <a:solidFill>
                  <a:schemeClr val="bg1"/>
                </a:solidFill>
                <a:latin typeface="+mn-lt"/>
              </a:rPr>
              <a:t>Fermilab</a:t>
            </a:r>
            <a:r>
              <a:rPr lang="en-US" dirty="0">
                <a:solidFill>
                  <a:schemeClr val="bg1"/>
                </a:solidFill>
                <a:latin typeface="+mn-lt"/>
              </a:rPr>
              <a:t> neutrino line</a:t>
            </a:r>
          </a:p>
          <a:p>
            <a:pPr>
              <a:lnSpc>
                <a:spcPct val="90000"/>
              </a:lnSpc>
              <a:spcBef>
                <a:spcPct val="30000"/>
              </a:spcBef>
              <a:buFontTx/>
              <a:buChar char="•"/>
            </a:pPr>
            <a:r>
              <a:rPr lang="en-US" dirty="0">
                <a:solidFill>
                  <a:schemeClr val="bg1"/>
                </a:solidFill>
                <a:latin typeface="+mn-lt"/>
              </a:rPr>
              <a:t>R&amp;D (stage 2 of </a:t>
            </a:r>
            <a:r>
              <a:rPr lang="en-US" dirty="0" err="1">
                <a:solidFill>
                  <a:schemeClr val="bg1"/>
                </a:solidFill>
                <a:latin typeface="+mn-lt"/>
              </a:rPr>
              <a:t>LArTPC</a:t>
            </a:r>
            <a:r>
              <a:rPr lang="en-US" dirty="0">
                <a:solidFill>
                  <a:schemeClr val="bg1"/>
                </a:solidFill>
                <a:latin typeface="+mn-lt"/>
              </a:rPr>
              <a:t> program):</a:t>
            </a:r>
          </a:p>
          <a:p>
            <a:pPr lvl="1">
              <a:lnSpc>
                <a:spcPct val="90000"/>
              </a:lnSpc>
              <a:spcBef>
                <a:spcPct val="30000"/>
              </a:spcBef>
              <a:buFontTx/>
              <a:buChar char="•"/>
            </a:pPr>
            <a:r>
              <a:rPr lang="en-US" dirty="0">
                <a:solidFill>
                  <a:schemeClr val="bg1"/>
                </a:solidFill>
                <a:latin typeface="+mn-lt"/>
              </a:rPr>
              <a:t>Test purity in a non-evacuated vessel</a:t>
            </a:r>
          </a:p>
          <a:p>
            <a:pPr lvl="1">
              <a:lnSpc>
                <a:spcPct val="90000"/>
              </a:lnSpc>
              <a:spcBef>
                <a:spcPct val="30000"/>
              </a:spcBef>
              <a:buFontTx/>
              <a:buChar char="•"/>
            </a:pPr>
            <a:r>
              <a:rPr lang="en-US" dirty="0">
                <a:solidFill>
                  <a:schemeClr val="bg1"/>
                </a:solidFill>
                <a:latin typeface="+mn-lt"/>
              </a:rPr>
              <a:t>Full systems test of low-noise electronics</a:t>
            </a:r>
          </a:p>
          <a:p>
            <a:pPr lvl="1">
              <a:lnSpc>
                <a:spcPct val="90000"/>
              </a:lnSpc>
              <a:spcBef>
                <a:spcPct val="30000"/>
              </a:spcBef>
              <a:buFontTx/>
              <a:buChar char="•"/>
            </a:pPr>
            <a:r>
              <a:rPr lang="en-US" dirty="0">
                <a:solidFill>
                  <a:schemeClr val="bg1"/>
                </a:solidFill>
                <a:latin typeface="+mn-lt"/>
              </a:rPr>
              <a:t>TPC and vessel design</a:t>
            </a:r>
          </a:p>
          <a:p>
            <a:pPr>
              <a:lnSpc>
                <a:spcPct val="90000"/>
              </a:lnSpc>
              <a:spcBef>
                <a:spcPct val="30000"/>
              </a:spcBef>
              <a:buFontTx/>
              <a:buChar char="•"/>
            </a:pPr>
            <a:r>
              <a:rPr lang="en-US" dirty="0">
                <a:solidFill>
                  <a:schemeClr val="bg1"/>
                </a:solidFill>
                <a:latin typeface="+mn-lt"/>
              </a:rPr>
              <a:t>Physics:</a:t>
            </a:r>
          </a:p>
          <a:p>
            <a:pPr lvl="1">
              <a:lnSpc>
                <a:spcPct val="90000"/>
              </a:lnSpc>
              <a:spcBef>
                <a:spcPct val="30000"/>
              </a:spcBef>
              <a:buFontTx/>
              <a:buChar char="•"/>
            </a:pPr>
            <a:r>
              <a:rPr lang="en-US" dirty="0">
                <a:solidFill>
                  <a:schemeClr val="bg1"/>
                </a:solidFill>
                <a:latin typeface="+mn-lt"/>
              </a:rPr>
              <a:t>Study surface running issues</a:t>
            </a:r>
          </a:p>
          <a:p>
            <a:pPr lvl="1">
              <a:lnSpc>
                <a:spcPct val="90000"/>
              </a:lnSpc>
              <a:spcBef>
                <a:spcPct val="30000"/>
              </a:spcBef>
              <a:buFontTx/>
              <a:buChar char="•"/>
            </a:pPr>
            <a:r>
              <a:rPr lang="en-US" dirty="0">
                <a:solidFill>
                  <a:schemeClr val="bg1"/>
                </a:solidFill>
                <a:latin typeface="+mn-lt"/>
              </a:rPr>
              <a:t>Investigate </a:t>
            </a:r>
            <a:r>
              <a:rPr lang="en-US" dirty="0" err="1">
                <a:solidFill>
                  <a:schemeClr val="bg1"/>
                </a:solidFill>
                <a:latin typeface="+mn-lt"/>
              </a:rPr>
              <a:t>MiniBooNE</a:t>
            </a:r>
            <a:r>
              <a:rPr lang="en-US" dirty="0">
                <a:solidFill>
                  <a:schemeClr val="bg1"/>
                </a:solidFill>
                <a:latin typeface="+mn-lt"/>
              </a:rPr>
              <a:t> low energy excess</a:t>
            </a:r>
          </a:p>
          <a:p>
            <a:pPr lvl="1">
              <a:lnSpc>
                <a:spcPct val="90000"/>
              </a:lnSpc>
              <a:spcBef>
                <a:spcPct val="30000"/>
              </a:spcBef>
              <a:buFontTx/>
              <a:buChar char="•"/>
            </a:pPr>
            <a:r>
              <a:rPr lang="en-US" dirty="0">
                <a:solidFill>
                  <a:schemeClr val="bg1"/>
                </a:solidFill>
                <a:latin typeface="+mn-lt"/>
              </a:rPr>
              <a:t>Measure neutrino cross sections</a:t>
            </a:r>
          </a:p>
          <a:p>
            <a:pPr lvl="1">
              <a:lnSpc>
                <a:spcPct val="90000"/>
              </a:lnSpc>
              <a:spcBef>
                <a:spcPct val="30000"/>
              </a:spcBef>
              <a:buFontTx/>
              <a:buChar char="•"/>
            </a:pPr>
            <a:r>
              <a:rPr lang="en-US" dirty="0">
                <a:solidFill>
                  <a:schemeClr val="bg1"/>
                </a:solidFill>
                <a:latin typeface="+mn-lt"/>
              </a:rPr>
              <a:t>BNB: 100K events, </a:t>
            </a:r>
            <a:r>
              <a:rPr lang="en-US" dirty="0" err="1">
                <a:solidFill>
                  <a:schemeClr val="bg1"/>
                </a:solidFill>
                <a:latin typeface="+mn-lt"/>
              </a:rPr>
              <a:t>NuMI</a:t>
            </a:r>
            <a:r>
              <a:rPr lang="en-US" dirty="0">
                <a:solidFill>
                  <a:schemeClr val="bg1"/>
                </a:solidFill>
                <a:latin typeface="+mn-lt"/>
              </a:rPr>
              <a:t>:  60K events</a:t>
            </a:r>
          </a:p>
          <a:p>
            <a:pPr>
              <a:lnSpc>
                <a:spcPct val="90000"/>
              </a:lnSpc>
              <a:spcBef>
                <a:spcPct val="30000"/>
              </a:spcBef>
              <a:buFontTx/>
              <a:buChar char="•"/>
            </a:pPr>
            <a:r>
              <a:rPr lang="en-US" dirty="0">
                <a:solidFill>
                  <a:schemeClr val="bg1"/>
                </a:solidFill>
                <a:latin typeface="+mn-lt"/>
              </a:rPr>
              <a:t>Schedule:  </a:t>
            </a:r>
          </a:p>
          <a:p>
            <a:pPr lvl="1">
              <a:lnSpc>
                <a:spcPct val="90000"/>
              </a:lnSpc>
              <a:spcBef>
                <a:spcPct val="30000"/>
              </a:spcBef>
              <a:buFontTx/>
              <a:buChar char="•"/>
            </a:pPr>
            <a:r>
              <a:rPr lang="en-US" dirty="0">
                <a:solidFill>
                  <a:schemeClr val="bg1"/>
                </a:solidFill>
                <a:latin typeface="+mn-lt"/>
              </a:rPr>
              <a:t>Construction: 2009</a:t>
            </a:r>
          </a:p>
          <a:p>
            <a:pPr lvl="1">
              <a:lnSpc>
                <a:spcPct val="90000"/>
              </a:lnSpc>
              <a:spcBef>
                <a:spcPct val="30000"/>
              </a:spcBef>
              <a:buFontTx/>
              <a:buChar char="•"/>
            </a:pPr>
            <a:r>
              <a:rPr lang="en-US" dirty="0">
                <a:solidFill>
                  <a:schemeClr val="bg1"/>
                </a:solidFill>
                <a:latin typeface="+mn-lt"/>
              </a:rPr>
              <a:t>Data: 2011</a:t>
            </a:r>
          </a:p>
        </p:txBody>
      </p:sp>
      <p:pic>
        <p:nvPicPr>
          <p:cNvPr id="464902" name="Picture 6" descr="micro_boone_isometr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777875"/>
            <a:ext cx="4205288" cy="2625725"/>
          </a:xfrm>
          <a:prstGeom prst="rect">
            <a:avLst/>
          </a:prstGeom>
          <a:solidFill>
            <a:schemeClr val="bg1"/>
          </a:solidFill>
          <a:ln w="31750">
            <a:solidFill>
              <a:srgbClr val="FF0000"/>
            </a:solidFill>
            <a:miter lim="800000"/>
            <a:headEnd/>
            <a:tailEnd/>
          </a:ln>
        </p:spPr>
      </p:pic>
      <p:pic>
        <p:nvPicPr>
          <p:cNvPr id="464904" name="Picture 8" descr="microboone_nue_q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636963"/>
            <a:ext cx="4205288" cy="25431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64905" name="Text Box 9"/>
          <p:cNvSpPr txBox="1">
            <a:spLocks noChangeArrowheads="1"/>
          </p:cNvSpPr>
          <p:nvPr/>
        </p:nvSpPr>
        <p:spPr bwMode="auto">
          <a:xfrm>
            <a:off x="5419725" y="6180138"/>
            <a:ext cx="217170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solidFill>
                  <a:schemeClr val="bg1"/>
                </a:solidFill>
              </a:rPr>
              <a:t>6 x 10</a:t>
            </a:r>
            <a:r>
              <a:rPr lang="en-US" baseline="30000">
                <a:solidFill>
                  <a:schemeClr val="bg1"/>
                </a:solidFill>
              </a:rPr>
              <a:t>20</a:t>
            </a:r>
            <a:r>
              <a:rPr lang="en-US">
                <a:solidFill>
                  <a:schemeClr val="bg1"/>
                </a:solidFill>
              </a:rPr>
              <a:t> POT</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70</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3" name="Rectangle 3"/>
          <p:cNvSpPr>
            <a:spLocks noGrp="1" noRot="1" noChangeArrowheads="1"/>
          </p:cNvSpPr>
          <p:nvPr>
            <p:ph type="title"/>
          </p:nvPr>
        </p:nvSpPr>
        <p:spPr/>
        <p:txBody>
          <a:bodyPr/>
          <a:lstStyle/>
          <a:p>
            <a:r>
              <a:rPr lang="en-US"/>
              <a:t>Ultimate Reach:  Neutrino Factory</a:t>
            </a:r>
          </a:p>
        </p:txBody>
      </p:sp>
      <p:sp>
        <p:nvSpPr>
          <p:cNvPr id="512002" name="Rectangle 2"/>
          <p:cNvSpPr>
            <a:spLocks noChangeArrowheads="1"/>
          </p:cNvSpPr>
          <p:nvPr/>
        </p:nvSpPr>
        <p:spPr bwMode="auto">
          <a:xfrm>
            <a:off x="4547755" y="1111829"/>
            <a:ext cx="4297362" cy="1096962"/>
          </a:xfrm>
          <a:prstGeom prst="rect">
            <a:avLst/>
          </a:prstGeom>
          <a:solidFill>
            <a:srgbClr val="FFFF99"/>
          </a:solidFill>
          <a:ln w="317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12006" name="Text Box 6"/>
          <p:cNvSpPr txBox="1">
            <a:spLocks noChangeArrowheads="1"/>
          </p:cNvSpPr>
          <p:nvPr/>
        </p:nvSpPr>
        <p:spPr bwMode="auto">
          <a:xfrm>
            <a:off x="92075" y="777875"/>
            <a:ext cx="4205288" cy="557691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68275" indent="-168275"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eaLnBrk="1" hangingPunct="1">
              <a:lnSpc>
                <a:spcPct val="90000"/>
              </a:lnSpc>
              <a:spcBef>
                <a:spcPct val="30000"/>
              </a:spcBef>
            </a:pPr>
            <a:r>
              <a:rPr lang="en-US" sz="1800" dirty="0">
                <a:solidFill>
                  <a:srgbClr val="FFFF00"/>
                </a:solidFill>
                <a:latin typeface="+mn-lt"/>
              </a:rPr>
              <a:t>Advantages</a:t>
            </a:r>
            <a:r>
              <a:rPr lang="en-US" sz="1800" dirty="0">
                <a:solidFill>
                  <a:srgbClr val="0000FF"/>
                </a:solidFill>
                <a:latin typeface="+mn-lt"/>
              </a:rPr>
              <a:t>:</a:t>
            </a:r>
          </a:p>
          <a:p>
            <a:pPr eaLnBrk="1" hangingPunct="1">
              <a:lnSpc>
                <a:spcPct val="90000"/>
              </a:lnSpc>
              <a:spcBef>
                <a:spcPct val="30000"/>
              </a:spcBef>
              <a:buFontTx/>
              <a:buChar char="•"/>
            </a:pPr>
            <a:r>
              <a:rPr lang="en-US" sz="1800" dirty="0">
                <a:solidFill>
                  <a:schemeClr val="bg1"/>
                </a:solidFill>
                <a:latin typeface="+mn-lt"/>
              </a:rPr>
              <a:t>Large neutrino fluxes</a:t>
            </a:r>
          </a:p>
          <a:p>
            <a:pPr eaLnBrk="1" hangingPunct="1">
              <a:lnSpc>
                <a:spcPct val="90000"/>
              </a:lnSpc>
              <a:spcBef>
                <a:spcPct val="30000"/>
              </a:spcBef>
              <a:buFontTx/>
              <a:buChar char="•"/>
            </a:pPr>
            <a:r>
              <a:rPr lang="en-US" sz="1800" dirty="0">
                <a:solidFill>
                  <a:schemeClr val="bg1"/>
                </a:solidFill>
                <a:latin typeface="+mn-lt"/>
              </a:rPr>
              <a:t>Little uncertainty in neutrino flux</a:t>
            </a:r>
          </a:p>
          <a:p>
            <a:pPr eaLnBrk="1" hangingPunct="1">
              <a:lnSpc>
                <a:spcPct val="90000"/>
              </a:lnSpc>
              <a:spcBef>
                <a:spcPct val="30000"/>
              </a:spcBef>
              <a:buFontTx/>
              <a:buChar char="•"/>
            </a:pPr>
            <a:r>
              <a:rPr lang="en-US" sz="1800" dirty="0">
                <a:solidFill>
                  <a:schemeClr val="bg1"/>
                </a:solidFill>
                <a:latin typeface="+mn-lt"/>
              </a:rPr>
              <a:t>Little background if sign of lepton can be determined</a:t>
            </a:r>
          </a:p>
          <a:p>
            <a:pPr eaLnBrk="1" hangingPunct="1">
              <a:lnSpc>
                <a:spcPct val="90000"/>
              </a:lnSpc>
              <a:spcBef>
                <a:spcPct val="30000"/>
              </a:spcBef>
              <a:buFontTx/>
              <a:buChar char="•"/>
            </a:pPr>
            <a:r>
              <a:rPr lang="en-US" sz="1800" dirty="0">
                <a:solidFill>
                  <a:schemeClr val="bg1"/>
                </a:solidFill>
                <a:latin typeface="+mn-lt"/>
              </a:rPr>
              <a:t>All </a:t>
            </a:r>
            <a:r>
              <a:rPr lang="en-US" sz="1800" dirty="0">
                <a:solidFill>
                  <a:schemeClr val="bg1"/>
                </a:solidFill>
                <a:latin typeface="Symbol" pitchFamily="18" charset="2"/>
              </a:rPr>
              <a:t>n</a:t>
            </a:r>
            <a:r>
              <a:rPr lang="en-US" sz="1800" dirty="0">
                <a:solidFill>
                  <a:schemeClr val="bg1"/>
                </a:solidFill>
                <a:latin typeface="+mn-lt"/>
              </a:rPr>
              <a:t> parameters measured from </a:t>
            </a:r>
            <a:r>
              <a:rPr lang="en-US" sz="1800" dirty="0">
                <a:solidFill>
                  <a:schemeClr val="bg1"/>
                </a:solidFill>
                <a:latin typeface="Symbol" pitchFamily="18" charset="2"/>
              </a:rPr>
              <a:t>n</a:t>
            </a:r>
            <a:r>
              <a:rPr lang="en-US" sz="1800" baseline="-25000" dirty="0">
                <a:solidFill>
                  <a:schemeClr val="bg1"/>
                </a:solidFill>
                <a:latin typeface="+mn-lt"/>
              </a:rPr>
              <a:t>e</a:t>
            </a:r>
            <a:r>
              <a:rPr lang="en-US" sz="1800" dirty="0">
                <a:solidFill>
                  <a:schemeClr val="bg1"/>
                </a:solidFill>
                <a:latin typeface="+mn-lt"/>
              </a:rPr>
              <a:t> →</a:t>
            </a:r>
            <a:r>
              <a:rPr lang="en-US" sz="1800" dirty="0">
                <a:solidFill>
                  <a:schemeClr val="bg1"/>
                </a:solidFill>
                <a:latin typeface="Symbol" pitchFamily="18" charset="2"/>
              </a:rPr>
              <a:t>n</a:t>
            </a:r>
            <a:r>
              <a:rPr lang="en-US" sz="1800" baseline="-25000" dirty="0">
                <a:solidFill>
                  <a:schemeClr val="bg1"/>
                </a:solidFill>
                <a:latin typeface="Symbol" pitchFamily="18" charset="2"/>
              </a:rPr>
              <a:t>m</a:t>
            </a:r>
            <a:r>
              <a:rPr lang="en-US" sz="1800" dirty="0">
                <a:solidFill>
                  <a:schemeClr val="bg1"/>
                </a:solidFill>
                <a:latin typeface="+mn-lt"/>
              </a:rPr>
              <a:t> and anti-</a:t>
            </a:r>
            <a:r>
              <a:rPr lang="en-US" sz="1800" dirty="0">
                <a:solidFill>
                  <a:schemeClr val="bg1"/>
                </a:solidFill>
                <a:latin typeface="Symbol" pitchFamily="18" charset="2"/>
              </a:rPr>
              <a:t>n</a:t>
            </a:r>
            <a:r>
              <a:rPr lang="en-US" sz="1800" baseline="-25000" dirty="0">
                <a:solidFill>
                  <a:schemeClr val="bg1"/>
                </a:solidFill>
                <a:latin typeface="+mn-lt"/>
              </a:rPr>
              <a:t>e</a:t>
            </a:r>
            <a:r>
              <a:rPr lang="en-US" sz="1800" dirty="0">
                <a:solidFill>
                  <a:schemeClr val="bg1"/>
                </a:solidFill>
                <a:latin typeface="+mn-lt"/>
              </a:rPr>
              <a:t> → anti-</a:t>
            </a:r>
            <a:r>
              <a:rPr lang="en-US" sz="1800" dirty="0">
                <a:solidFill>
                  <a:schemeClr val="bg1"/>
                </a:solidFill>
                <a:latin typeface="Symbol" pitchFamily="18" charset="2"/>
              </a:rPr>
              <a:t>n</a:t>
            </a:r>
            <a:r>
              <a:rPr lang="en-US" sz="1800" baseline="-25000" dirty="0">
                <a:solidFill>
                  <a:schemeClr val="bg1"/>
                </a:solidFill>
                <a:latin typeface="Symbol" pitchFamily="18" charset="2"/>
              </a:rPr>
              <a:t>m</a:t>
            </a:r>
          </a:p>
          <a:p>
            <a:pPr eaLnBrk="1" hangingPunct="1">
              <a:lnSpc>
                <a:spcPct val="90000"/>
              </a:lnSpc>
              <a:spcBef>
                <a:spcPct val="30000"/>
              </a:spcBef>
              <a:buFontTx/>
              <a:buChar char="•"/>
            </a:pPr>
            <a:r>
              <a:rPr lang="en-US" sz="1800" dirty="0">
                <a:solidFill>
                  <a:schemeClr val="bg1"/>
                </a:solidFill>
                <a:latin typeface="+mn-lt"/>
              </a:rPr>
              <a:t> </a:t>
            </a:r>
            <a:r>
              <a:rPr lang="en-US" sz="1800" dirty="0">
                <a:solidFill>
                  <a:schemeClr val="bg1"/>
                </a:solidFill>
                <a:latin typeface="Symbol" pitchFamily="18" charset="2"/>
              </a:rPr>
              <a:t>D</a:t>
            </a:r>
            <a:r>
              <a:rPr lang="en-US" sz="1800" dirty="0">
                <a:solidFill>
                  <a:schemeClr val="bg1"/>
                </a:solidFill>
                <a:latin typeface="+mn-lt"/>
              </a:rPr>
              <a:t>m</a:t>
            </a:r>
            <a:r>
              <a:rPr lang="en-US" sz="1800" baseline="30000" dirty="0">
                <a:solidFill>
                  <a:schemeClr val="bg1"/>
                </a:solidFill>
                <a:latin typeface="+mn-lt"/>
              </a:rPr>
              <a:t>2</a:t>
            </a:r>
            <a:r>
              <a:rPr lang="en-US" sz="1800" dirty="0">
                <a:solidFill>
                  <a:schemeClr val="bg1"/>
                </a:solidFill>
                <a:latin typeface="+mn-lt"/>
              </a:rPr>
              <a:t> sensitivity so good that hierarchy may be measurable with </a:t>
            </a:r>
            <a:r>
              <a:rPr lang="en-US" sz="1800" dirty="0" smtClean="0">
                <a:solidFill>
                  <a:schemeClr val="bg1"/>
                </a:solidFill>
                <a:latin typeface="Symbol" pitchFamily="18" charset="2"/>
              </a:rPr>
              <a:t>q</a:t>
            </a:r>
            <a:r>
              <a:rPr lang="en-US" sz="1800" baseline="-25000" dirty="0" smtClean="0">
                <a:solidFill>
                  <a:schemeClr val="bg1"/>
                </a:solidFill>
                <a:latin typeface="+mn-lt"/>
              </a:rPr>
              <a:t>13</a:t>
            </a:r>
            <a:r>
              <a:rPr lang="en-US" sz="1800" dirty="0" smtClean="0">
                <a:solidFill>
                  <a:schemeClr val="bg1"/>
                </a:solidFill>
                <a:latin typeface="+mn-lt"/>
              </a:rPr>
              <a:t> = 0!</a:t>
            </a:r>
            <a:r>
              <a:rPr lang="en-US" sz="1800" dirty="0" smtClean="0">
                <a:latin typeface="+mn-lt"/>
              </a:rPr>
              <a:t> </a:t>
            </a:r>
            <a:r>
              <a:rPr lang="en-US" sz="1800" dirty="0">
                <a:latin typeface="+mn-lt"/>
              </a:rPr>
              <a:t>0!</a:t>
            </a:r>
          </a:p>
          <a:p>
            <a:pPr eaLnBrk="1" hangingPunct="1">
              <a:lnSpc>
                <a:spcPct val="90000"/>
              </a:lnSpc>
              <a:spcBef>
                <a:spcPct val="30000"/>
              </a:spcBef>
            </a:pPr>
            <a:r>
              <a:rPr lang="en-US" sz="1800" dirty="0">
                <a:solidFill>
                  <a:srgbClr val="FFFF00"/>
                </a:solidFill>
                <a:latin typeface="+mn-lt"/>
              </a:rPr>
              <a:t>Disadvantages:</a:t>
            </a:r>
          </a:p>
          <a:p>
            <a:pPr eaLnBrk="1" hangingPunct="1">
              <a:lnSpc>
                <a:spcPct val="90000"/>
              </a:lnSpc>
              <a:spcBef>
                <a:spcPct val="30000"/>
              </a:spcBef>
              <a:buFontTx/>
              <a:buChar char="•"/>
            </a:pPr>
            <a:r>
              <a:rPr lang="en-US" sz="1800" dirty="0">
                <a:solidFill>
                  <a:schemeClr val="bg1"/>
                </a:solidFill>
                <a:latin typeface="+mn-lt"/>
              </a:rPr>
              <a:t>Need to measure </a:t>
            </a:r>
            <a:r>
              <a:rPr lang="en-US" sz="1800" dirty="0" err="1">
                <a:solidFill>
                  <a:schemeClr val="bg1"/>
                </a:solidFill>
                <a:latin typeface="+mn-lt"/>
              </a:rPr>
              <a:t>muon</a:t>
            </a:r>
            <a:r>
              <a:rPr lang="en-US" sz="1800" dirty="0">
                <a:solidFill>
                  <a:schemeClr val="bg1"/>
                </a:solidFill>
                <a:latin typeface="+mn-lt"/>
              </a:rPr>
              <a:t> sign → magnetic detector needed</a:t>
            </a:r>
          </a:p>
          <a:p>
            <a:pPr eaLnBrk="1" hangingPunct="1">
              <a:lnSpc>
                <a:spcPct val="90000"/>
              </a:lnSpc>
              <a:spcBef>
                <a:spcPct val="30000"/>
              </a:spcBef>
              <a:buFontTx/>
              <a:buChar char="•"/>
            </a:pPr>
            <a:endParaRPr lang="en-US" sz="1800" dirty="0">
              <a:latin typeface="+mn-lt"/>
            </a:endParaRPr>
          </a:p>
          <a:p>
            <a:pPr eaLnBrk="1" hangingPunct="1">
              <a:lnSpc>
                <a:spcPct val="90000"/>
              </a:lnSpc>
              <a:spcBef>
                <a:spcPct val="30000"/>
              </a:spcBef>
              <a:buFontTx/>
              <a:buChar char="•"/>
            </a:pPr>
            <a:endParaRPr lang="en-US" sz="1800" dirty="0">
              <a:latin typeface="+mn-lt"/>
            </a:endParaRPr>
          </a:p>
          <a:p>
            <a:pPr eaLnBrk="1" hangingPunct="1">
              <a:lnSpc>
                <a:spcPct val="90000"/>
              </a:lnSpc>
              <a:spcBef>
                <a:spcPct val="30000"/>
              </a:spcBef>
            </a:pPr>
            <a:endParaRPr lang="en-US" sz="1800" dirty="0" smtClean="0">
              <a:latin typeface="+mn-lt"/>
            </a:endParaRPr>
          </a:p>
          <a:p>
            <a:pPr eaLnBrk="1" hangingPunct="1">
              <a:lnSpc>
                <a:spcPct val="90000"/>
              </a:lnSpc>
              <a:spcBef>
                <a:spcPct val="30000"/>
              </a:spcBef>
            </a:pPr>
            <a:endParaRPr lang="en-US" sz="1800" dirty="0">
              <a:latin typeface="+mn-lt"/>
            </a:endParaRPr>
          </a:p>
          <a:p>
            <a:pPr eaLnBrk="1" hangingPunct="1">
              <a:lnSpc>
                <a:spcPct val="90000"/>
              </a:lnSpc>
              <a:spcBef>
                <a:spcPct val="30000"/>
              </a:spcBef>
              <a:buFontTx/>
              <a:buChar char="•"/>
            </a:pPr>
            <a:r>
              <a:rPr lang="en-US" sz="1800" dirty="0">
                <a:solidFill>
                  <a:schemeClr val="bg1"/>
                </a:solidFill>
                <a:latin typeface="+mn-lt"/>
              </a:rPr>
              <a:t>Technology unproven:  lots of R&amp;D needed that will take time</a:t>
            </a:r>
          </a:p>
        </p:txBody>
      </p:sp>
      <p:sp>
        <p:nvSpPr>
          <p:cNvPr id="512007" name="Rectangle 7"/>
          <p:cNvSpPr>
            <a:spLocks noChangeArrowheads="1"/>
          </p:cNvSpPr>
          <p:nvPr/>
        </p:nvSpPr>
        <p:spPr bwMode="auto">
          <a:xfrm>
            <a:off x="4832350" y="2286000"/>
            <a:ext cx="3741738"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1400" dirty="0">
                <a:solidFill>
                  <a:schemeClr val="bg1"/>
                </a:solidFill>
              </a:rPr>
              <a:t>International Design Study: ZDR by ~2010, RDR by ~2012</a:t>
            </a:r>
          </a:p>
        </p:txBody>
      </p:sp>
      <p:pic>
        <p:nvPicPr>
          <p:cNvPr id="512010" name="Picture 10" descr="nufact_golden_channel_ligh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825" y="4695825"/>
            <a:ext cx="2933700" cy="882650"/>
          </a:xfrm>
          <a:prstGeom prst="rect">
            <a:avLst/>
          </a:prstGeom>
          <a:noFill/>
          <a:extLst>
            <a:ext uri="{909E8E84-426E-40DD-AFC4-6F175D3DCCD1}">
              <a14:hiddenFill xmlns:a14="http://schemas.microsoft.com/office/drawing/2010/main">
                <a:solidFill>
                  <a:srgbClr val="FFFFFF"/>
                </a:solidFill>
              </a14:hiddenFill>
            </a:ext>
          </a:extLst>
        </p:spPr>
      </p:pic>
      <p:grpSp>
        <p:nvGrpSpPr>
          <p:cNvPr id="512014" name="Group 14"/>
          <p:cNvGrpSpPr>
            <a:grpSpLocks/>
          </p:cNvGrpSpPr>
          <p:nvPr/>
        </p:nvGrpSpPr>
        <p:grpSpPr bwMode="auto">
          <a:xfrm>
            <a:off x="4845050" y="2801938"/>
            <a:ext cx="3729038" cy="3659188"/>
            <a:chOff x="3322" y="1765"/>
            <a:chExt cx="2349" cy="2305"/>
          </a:xfrm>
        </p:grpSpPr>
        <p:pic>
          <p:nvPicPr>
            <p:cNvPr id="51201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4" y="1765"/>
              <a:ext cx="2107" cy="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13" name="Text Box 13"/>
            <p:cNvSpPr txBox="1">
              <a:spLocks noChangeArrowheads="1"/>
            </p:cNvSpPr>
            <p:nvPr/>
          </p:nvSpPr>
          <p:spPr bwMode="auto">
            <a:xfrm rot="16200000">
              <a:off x="2287" y="2801"/>
              <a:ext cx="2304" cy="233"/>
            </a:xfrm>
            <a:prstGeom prst="rect">
              <a:avLst/>
            </a:prstGeom>
            <a:solidFill>
              <a:srgbClr val="FF0000"/>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solidFill>
                    <a:srgbClr val="FFFF00"/>
                  </a:solidFill>
                  <a:latin typeface="Arial Unicode MS" pitchFamily="34" charset="-128"/>
                  <a:ea typeface="Arial Unicode MS" pitchFamily="34" charset="-128"/>
                  <a:cs typeface="Arial Unicode MS" pitchFamily="34" charset="-128"/>
                </a:rPr>
                <a:t>Neutrino Factory</a:t>
              </a:r>
            </a:p>
          </p:txBody>
        </p:sp>
      </p:grpSp>
      <p:graphicFrame>
        <p:nvGraphicFramePr>
          <p:cNvPr id="512004" name="Object 4"/>
          <p:cNvGraphicFramePr>
            <a:graphicFrameLocks noGrp="1" noChangeAspect="1"/>
          </p:cNvGraphicFramePr>
          <p:nvPr>
            <p:ph sz="half" idx="4294967295"/>
            <p:extLst>
              <p:ext uri="{D42A27DB-BD31-4B8C-83A1-F6EECF244321}">
                <p14:modId xmlns:p14="http://schemas.microsoft.com/office/powerpoint/2010/main" val="1929519758"/>
              </p:ext>
            </p:extLst>
          </p:nvPr>
        </p:nvGraphicFramePr>
        <p:xfrm>
          <a:off x="4779962" y="1239622"/>
          <a:ext cx="3729037" cy="841375"/>
        </p:xfrm>
        <a:graphic>
          <a:graphicData uri="http://schemas.openxmlformats.org/presentationml/2006/ole">
            <mc:AlternateContent xmlns:mc="http://schemas.openxmlformats.org/markup-compatibility/2006">
              <mc:Choice xmlns:v="urn:schemas-microsoft-com:vml" Requires="v">
                <p:oleObj spid="_x0000_s28764" name="Equation" r:id="rId6" imgW="2082600" imgH="482400" progId="Equation.DSMT4">
                  <p:embed/>
                </p:oleObj>
              </mc:Choice>
              <mc:Fallback>
                <p:oleObj name="Equation" r:id="rId6" imgW="2082600" imgH="4824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9962" y="1239622"/>
                        <a:ext cx="3729037"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71</a:t>
            </a:fld>
            <a:endParaRPr lang="en-US" dirty="0"/>
          </a:p>
        </p:txBody>
      </p:sp>
      <p:sp>
        <p:nvSpPr>
          <p:cNvPr id="5" name="TextBox 4"/>
          <p:cNvSpPr txBox="1"/>
          <p:nvPr/>
        </p:nvSpPr>
        <p:spPr>
          <a:xfrm>
            <a:off x="4554538" y="742497"/>
            <a:ext cx="4290579" cy="369332"/>
          </a:xfrm>
          <a:prstGeom prst="rect">
            <a:avLst/>
          </a:prstGeom>
          <a:solidFill>
            <a:srgbClr val="FF0000"/>
          </a:solidFill>
        </p:spPr>
        <p:txBody>
          <a:bodyPr wrap="square" rtlCol="0" anchor="ctr">
            <a:spAutoFit/>
          </a:bodyPr>
          <a:lstStyle/>
          <a:p>
            <a:pPr algn="ctr"/>
            <a:r>
              <a:rPr lang="en-US" dirty="0" smtClean="0">
                <a:solidFill>
                  <a:srgbClr val="FFFF00"/>
                </a:solidFill>
              </a:rPr>
              <a:t>Neutrinos from </a:t>
            </a:r>
            <a:r>
              <a:rPr lang="en-US" dirty="0" err="1" smtClean="0">
                <a:solidFill>
                  <a:srgbClr val="FFFF00"/>
                </a:solidFill>
              </a:rPr>
              <a:t>Muon</a:t>
            </a:r>
            <a:r>
              <a:rPr lang="en-US" dirty="0" smtClean="0">
                <a:solidFill>
                  <a:srgbClr val="FFFF00"/>
                </a:solidFill>
              </a:rPr>
              <a:t> Decay</a:t>
            </a:r>
            <a:endParaRPr lang="en-US" dirty="0">
              <a:solidFill>
                <a:srgbClr val="FFFF00"/>
              </a:solidFill>
            </a:endParaRPr>
          </a:p>
        </p:txBody>
      </p:sp>
    </p:spTree>
    <p:extLst>
      <p:ext uri="{BB962C8B-B14F-4D97-AF65-F5344CB8AC3E}">
        <p14:creationId xmlns:p14="http://schemas.microsoft.com/office/powerpoint/2010/main" val="349813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8" name="Rectangle 4"/>
          <p:cNvSpPr>
            <a:spLocks noGrp="1" noChangeArrowheads="1"/>
          </p:cNvSpPr>
          <p:nvPr>
            <p:ph type="title"/>
          </p:nvPr>
        </p:nvSpPr>
        <p:spPr/>
        <p:txBody>
          <a:bodyPr/>
          <a:lstStyle/>
          <a:p>
            <a:r>
              <a:rPr lang="en-US"/>
              <a:t>4 GeV Neutrino Factory</a:t>
            </a:r>
          </a:p>
        </p:txBody>
      </p:sp>
      <p:pic>
        <p:nvPicPr>
          <p:cNvPr id="513029" name="Picture 5" descr="nufact_rea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8" y="862443"/>
            <a:ext cx="5740400" cy="2741613"/>
          </a:xfrm>
          <a:prstGeom prst="rect">
            <a:avLst/>
          </a:prstGeom>
          <a:noFill/>
          <a:extLst>
            <a:ext uri="{909E8E84-426E-40DD-AFC4-6F175D3DCCD1}">
              <a14:hiddenFill xmlns:a14="http://schemas.microsoft.com/office/drawing/2010/main">
                <a:solidFill>
                  <a:srgbClr val="FFFFFF"/>
                </a:solidFill>
              </a14:hiddenFill>
            </a:ext>
          </a:extLst>
        </p:spPr>
      </p:pic>
      <p:sp>
        <p:nvSpPr>
          <p:cNvPr id="513030" name="Rectangle 6"/>
          <p:cNvSpPr>
            <a:spLocks noChangeArrowheads="1"/>
          </p:cNvSpPr>
          <p:nvPr/>
        </p:nvSpPr>
        <p:spPr bwMode="auto">
          <a:xfrm>
            <a:off x="6218238" y="954518"/>
            <a:ext cx="2743200"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173038" indent="-173038">
              <a:buFontTx/>
              <a:buChar char="•"/>
            </a:pPr>
            <a:r>
              <a:rPr lang="en-US" sz="1200" dirty="0">
                <a:solidFill>
                  <a:schemeClr val="bg1"/>
                </a:solidFill>
              </a:rPr>
              <a:t>Geer, Mena, &amp; </a:t>
            </a:r>
            <a:r>
              <a:rPr lang="en-US" sz="1200" dirty="0" err="1">
                <a:solidFill>
                  <a:schemeClr val="bg1"/>
                </a:solidFill>
              </a:rPr>
              <a:t>Pascoli</a:t>
            </a:r>
            <a:r>
              <a:rPr lang="en-US" sz="1200" dirty="0">
                <a:solidFill>
                  <a:schemeClr val="bg1"/>
                </a:solidFill>
              </a:rPr>
              <a:t>, Phys. Rev. D75, 093001, (2007).</a:t>
            </a:r>
          </a:p>
          <a:p>
            <a:pPr marL="173038" indent="-173038">
              <a:buFontTx/>
              <a:buChar char="•"/>
            </a:pPr>
            <a:r>
              <a:rPr lang="en-US" sz="1200" dirty="0">
                <a:solidFill>
                  <a:schemeClr val="bg1"/>
                </a:solidFill>
              </a:rPr>
              <a:t> </a:t>
            </a:r>
            <a:r>
              <a:rPr lang="en-US" sz="1200" dirty="0" err="1">
                <a:solidFill>
                  <a:schemeClr val="bg1"/>
                </a:solidFill>
              </a:rPr>
              <a:t>Bross</a:t>
            </a:r>
            <a:r>
              <a:rPr lang="en-US" sz="1200" dirty="0">
                <a:solidFill>
                  <a:schemeClr val="bg1"/>
                </a:solidFill>
              </a:rPr>
              <a:t>, Ellis, Geer, Mena,&amp; </a:t>
            </a:r>
            <a:r>
              <a:rPr lang="en-US" sz="1200" dirty="0" err="1">
                <a:solidFill>
                  <a:schemeClr val="bg1"/>
                </a:solidFill>
              </a:rPr>
              <a:t>Pascoli</a:t>
            </a:r>
            <a:r>
              <a:rPr lang="en-US" sz="1200" dirty="0">
                <a:solidFill>
                  <a:schemeClr val="bg1"/>
                </a:solidFill>
              </a:rPr>
              <a:t>, </a:t>
            </a:r>
            <a:r>
              <a:rPr lang="en-US" sz="1200" dirty="0" err="1">
                <a:solidFill>
                  <a:schemeClr val="bg1"/>
                </a:solidFill>
              </a:rPr>
              <a:t>hep-ph</a:t>
            </a:r>
            <a:r>
              <a:rPr lang="en-US" sz="1200" dirty="0">
                <a:solidFill>
                  <a:schemeClr val="bg1"/>
                </a:solidFill>
              </a:rPr>
              <a:t> arXiv:0709.3889</a:t>
            </a:r>
          </a:p>
        </p:txBody>
      </p:sp>
      <p:sp>
        <p:nvSpPr>
          <p:cNvPr id="513031" name="Text Box 7"/>
          <p:cNvSpPr txBox="1">
            <a:spLocks noChangeArrowheads="1"/>
          </p:cNvSpPr>
          <p:nvPr/>
        </p:nvSpPr>
        <p:spPr bwMode="auto">
          <a:xfrm>
            <a:off x="1096963" y="587806"/>
            <a:ext cx="1096962" cy="365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CPV</a:t>
            </a:r>
          </a:p>
        </p:txBody>
      </p:sp>
      <p:sp>
        <p:nvSpPr>
          <p:cNvPr id="513032" name="Text Box 8"/>
          <p:cNvSpPr txBox="1">
            <a:spLocks noChangeArrowheads="1"/>
          </p:cNvSpPr>
          <p:nvPr/>
        </p:nvSpPr>
        <p:spPr bwMode="auto">
          <a:xfrm>
            <a:off x="3749675" y="587806"/>
            <a:ext cx="2103438"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Mass Hierarchy</a:t>
            </a:r>
          </a:p>
        </p:txBody>
      </p:sp>
      <p:sp>
        <p:nvSpPr>
          <p:cNvPr id="513033" name="Text Box 9"/>
          <p:cNvSpPr txBox="1">
            <a:spLocks noChangeArrowheads="1"/>
          </p:cNvSpPr>
          <p:nvPr/>
        </p:nvSpPr>
        <p:spPr bwMode="auto">
          <a:xfrm>
            <a:off x="274639" y="3605643"/>
            <a:ext cx="574516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dirty="0">
                <a:solidFill>
                  <a:schemeClr val="bg1"/>
                </a:solidFill>
              </a:rPr>
              <a:t>Bands indicate running time and background uncertainties</a:t>
            </a:r>
          </a:p>
        </p:txBody>
      </p:sp>
      <p:pic>
        <p:nvPicPr>
          <p:cNvPr id="513034" name="Picture 10" descr="superconducting_transmission_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8963" y="4337481"/>
            <a:ext cx="3382962" cy="2009775"/>
          </a:xfrm>
          <a:prstGeom prst="rect">
            <a:avLst/>
          </a:prstGeom>
          <a:noFill/>
          <a:extLst>
            <a:ext uri="{909E8E84-426E-40DD-AFC4-6F175D3DCCD1}">
              <a14:hiddenFill xmlns:a14="http://schemas.microsoft.com/office/drawing/2010/main">
                <a:solidFill>
                  <a:srgbClr val="FFFFFF"/>
                </a:solidFill>
              </a14:hiddenFill>
            </a:ext>
          </a:extLst>
        </p:spPr>
      </p:pic>
      <p:pic>
        <p:nvPicPr>
          <p:cNvPr id="513035" name="Picture 11" descr="nufact_magnetic_caver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75" y="4154918"/>
            <a:ext cx="3035300" cy="2009775"/>
          </a:xfrm>
          <a:prstGeom prst="rect">
            <a:avLst/>
          </a:prstGeom>
          <a:noFill/>
          <a:extLst>
            <a:ext uri="{909E8E84-426E-40DD-AFC4-6F175D3DCCD1}">
              <a14:hiddenFill xmlns:a14="http://schemas.microsoft.com/office/drawing/2010/main">
                <a:solidFill>
                  <a:srgbClr val="FFFFFF"/>
                </a:solidFill>
              </a14:hiddenFill>
            </a:ext>
          </a:extLst>
        </p:spPr>
      </p:pic>
      <p:sp>
        <p:nvSpPr>
          <p:cNvPr id="513036" name="Text Box 12"/>
          <p:cNvSpPr txBox="1">
            <a:spLocks noChangeArrowheads="1"/>
          </p:cNvSpPr>
          <p:nvPr/>
        </p:nvSpPr>
        <p:spPr bwMode="auto">
          <a:xfrm>
            <a:off x="3292475" y="4154918"/>
            <a:ext cx="2286000" cy="8255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dirty="0">
                <a:solidFill>
                  <a:schemeClr val="bg1"/>
                </a:solidFill>
              </a:rPr>
              <a:t>Magnetic cavern with two parallel solenoids (0.5T x 34,000 m</a:t>
            </a:r>
            <a:r>
              <a:rPr lang="en-US" sz="1600" baseline="30000" dirty="0">
                <a:solidFill>
                  <a:schemeClr val="bg1"/>
                </a:solidFill>
              </a:rPr>
              <a:t>3</a:t>
            </a:r>
            <a:r>
              <a:rPr lang="en-US" sz="1600" dirty="0">
                <a:solidFill>
                  <a:schemeClr val="bg1"/>
                </a:solidFill>
              </a:rPr>
              <a:t>).</a:t>
            </a:r>
          </a:p>
        </p:txBody>
      </p:sp>
      <p:sp>
        <p:nvSpPr>
          <p:cNvPr id="513038" name="Line 14"/>
          <p:cNvSpPr>
            <a:spLocks noChangeShapeType="1"/>
          </p:cNvSpPr>
          <p:nvPr/>
        </p:nvSpPr>
        <p:spPr bwMode="auto">
          <a:xfrm flipV="1">
            <a:off x="182563" y="5617006"/>
            <a:ext cx="914400" cy="274637"/>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13039" name="Text Box 15"/>
          <p:cNvSpPr txBox="1">
            <a:spLocks noChangeArrowheads="1"/>
          </p:cNvSpPr>
          <p:nvPr/>
        </p:nvSpPr>
        <p:spPr bwMode="auto">
          <a:xfrm>
            <a:off x="639763" y="5617006"/>
            <a:ext cx="27463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latin typeface="Symbol" pitchFamily="18" charset="2"/>
              </a:rPr>
              <a:t>n</a:t>
            </a:r>
          </a:p>
        </p:txBody>
      </p:sp>
      <p:sp>
        <p:nvSpPr>
          <p:cNvPr id="513040" name="AutoShape 16"/>
          <p:cNvSpPr>
            <a:spLocks noChangeArrowheads="1"/>
          </p:cNvSpPr>
          <p:nvPr/>
        </p:nvSpPr>
        <p:spPr bwMode="auto">
          <a:xfrm>
            <a:off x="2833688" y="4427968"/>
            <a:ext cx="366712" cy="182563"/>
          </a:xfrm>
          <a:prstGeom prst="leftArrow">
            <a:avLst>
              <a:gd name="adj1" fmla="val 50000"/>
              <a:gd name="adj2" fmla="val 50217"/>
            </a:avLst>
          </a:prstGeom>
          <a:solidFill>
            <a:schemeClr val="bg1"/>
          </a:solidFill>
          <a:ln w="317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13041" name="Text Box 17"/>
          <p:cNvSpPr txBox="1">
            <a:spLocks noChangeArrowheads="1"/>
          </p:cNvSpPr>
          <p:nvPr/>
        </p:nvSpPr>
        <p:spPr bwMode="auto">
          <a:xfrm>
            <a:off x="3200400" y="5251881"/>
            <a:ext cx="2101850" cy="8255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sz="1600" dirty="0">
                <a:solidFill>
                  <a:schemeClr val="bg1"/>
                </a:solidFill>
              </a:rPr>
              <a:t>Superconducting transmission line designed for VLHC</a:t>
            </a:r>
          </a:p>
        </p:txBody>
      </p:sp>
      <p:sp>
        <p:nvSpPr>
          <p:cNvPr id="513042" name="AutoShape 18"/>
          <p:cNvSpPr>
            <a:spLocks noChangeArrowheads="1"/>
          </p:cNvSpPr>
          <p:nvPr/>
        </p:nvSpPr>
        <p:spPr bwMode="auto">
          <a:xfrm flipH="1">
            <a:off x="5303838" y="5526518"/>
            <a:ext cx="366712" cy="182563"/>
          </a:xfrm>
          <a:prstGeom prst="leftArrow">
            <a:avLst>
              <a:gd name="adj1" fmla="val 50000"/>
              <a:gd name="adj2" fmla="val 50217"/>
            </a:avLst>
          </a:prstGeom>
          <a:solidFill>
            <a:schemeClr val="bg1"/>
          </a:solidFill>
          <a:ln w="317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72</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6" name="Rectangle 4"/>
          <p:cNvSpPr>
            <a:spLocks noGrp="1" noRot="1" noChangeArrowheads="1"/>
          </p:cNvSpPr>
          <p:nvPr>
            <p:ph type="title"/>
          </p:nvPr>
        </p:nvSpPr>
        <p:spPr/>
        <p:txBody>
          <a:bodyPr/>
          <a:lstStyle/>
          <a:p>
            <a:r>
              <a:rPr lang="en-US"/>
              <a:t>Getting Back to the Energy Frontier</a:t>
            </a:r>
          </a:p>
        </p:txBody>
      </p:sp>
      <p:sp>
        <p:nvSpPr>
          <p:cNvPr id="346121" name="Text Box 9"/>
          <p:cNvSpPr txBox="1">
            <a:spLocks noChangeArrowheads="1"/>
          </p:cNvSpPr>
          <p:nvPr/>
        </p:nvSpPr>
        <p:spPr bwMode="auto">
          <a:xfrm rot="16200000">
            <a:off x="-1491455" y="3548856"/>
            <a:ext cx="5486400" cy="369888"/>
          </a:xfrm>
          <a:prstGeom prst="rect">
            <a:avLst/>
          </a:prstGeom>
          <a:solidFill>
            <a:srgbClr val="FF0000"/>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solidFill>
                  <a:srgbClr val="FFFF00"/>
                </a:solidFill>
                <a:latin typeface="Arial Unicode MS" pitchFamily="34" charset="-128"/>
                <a:ea typeface="Arial Unicode MS" pitchFamily="34" charset="-128"/>
                <a:cs typeface="Arial Unicode MS" pitchFamily="34" charset="-128"/>
              </a:rPr>
              <a:t>Muon Collider</a:t>
            </a: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73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690" y="990600"/>
            <a:ext cx="5302498" cy="5486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166611" y="2834391"/>
            <a:ext cx="5486400" cy="1798819"/>
          </a:xfrm>
          <a:prstGeom prst="rect">
            <a:avLst/>
          </a:prstGeom>
        </p:spPr>
      </p:pic>
      <p:sp>
        <p:nvSpPr>
          <p:cNvPr id="346118" name="Oval 6"/>
          <p:cNvSpPr>
            <a:spLocks noChangeArrowheads="1"/>
          </p:cNvSpPr>
          <p:nvPr/>
        </p:nvSpPr>
        <p:spPr bwMode="auto">
          <a:xfrm>
            <a:off x="228600" y="685800"/>
            <a:ext cx="3352800" cy="609600"/>
          </a:xfrm>
          <a:prstGeom prst="ellipse">
            <a:avLst/>
          </a:prstGeom>
          <a:solidFill>
            <a:srgbClr val="FFFF99"/>
          </a:solidFill>
          <a:ln w="254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dirty="0"/>
              <a:t>3 </a:t>
            </a:r>
            <a:r>
              <a:rPr lang="en-US" sz="2400" dirty="0" err="1"/>
              <a:t>TeV</a:t>
            </a:r>
            <a:r>
              <a:rPr lang="en-US" sz="2400" dirty="0"/>
              <a:t> </a:t>
            </a:r>
            <a:r>
              <a:rPr lang="en-US" sz="2400" dirty="0" err="1"/>
              <a:t>Muon</a:t>
            </a:r>
            <a:r>
              <a:rPr lang="en-US" sz="2400" dirty="0"/>
              <a:t> Collider</a:t>
            </a:r>
          </a:p>
        </p:txBody>
      </p:sp>
    </p:spTree>
    <p:extLst>
      <p:ext uri="{BB962C8B-B14F-4D97-AF65-F5344CB8AC3E}">
        <p14:creationId xmlns:p14="http://schemas.microsoft.com/office/powerpoint/2010/main" val="186679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4" name="Rectangle 4"/>
          <p:cNvSpPr>
            <a:spLocks noGrp="1" noChangeArrowheads="1"/>
          </p:cNvSpPr>
          <p:nvPr>
            <p:ph type="title"/>
          </p:nvPr>
        </p:nvSpPr>
        <p:spPr/>
        <p:txBody>
          <a:bodyPr/>
          <a:lstStyle/>
          <a:p>
            <a:r>
              <a:rPr lang="en-US" dirty="0"/>
              <a:t>The Future is V</a:t>
            </a:r>
            <a:r>
              <a:rPr lang="en-US" dirty="0" smtClean="0"/>
              <a:t>ery </a:t>
            </a:r>
            <a:r>
              <a:rPr lang="en-US" dirty="0"/>
              <a:t>E</a:t>
            </a:r>
            <a:r>
              <a:rPr lang="en-US" dirty="0" smtClean="0"/>
              <a:t>xciting</a:t>
            </a:r>
            <a:endParaRPr lang="en-US" dirty="0"/>
          </a:p>
        </p:txBody>
      </p:sp>
      <p:sp>
        <p:nvSpPr>
          <p:cNvPr id="496645" name="Rectangle 5"/>
          <p:cNvSpPr>
            <a:spLocks noChangeArrowheads="1"/>
          </p:cNvSpPr>
          <p:nvPr/>
        </p:nvSpPr>
        <p:spPr bwMode="auto">
          <a:xfrm>
            <a:off x="467591" y="725918"/>
            <a:ext cx="8364682" cy="504240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28600" indent="-228600" algn="l">
              <a:spcAft>
                <a:spcPts val="500"/>
              </a:spcAft>
              <a:buFont typeface="Arial" pitchFamily="34" charset="0"/>
              <a:buChar char="•"/>
              <a:tabLst>
                <a:tab pos="3657600" algn="r"/>
                <a:tab pos="4114800" algn="l"/>
                <a:tab pos="6513513" algn="r"/>
              </a:tabLst>
            </a:pPr>
            <a:r>
              <a:rPr lang="en-US" sz="2000" dirty="0" smtClean="0">
                <a:solidFill>
                  <a:schemeClr val="bg1"/>
                </a:solidFill>
              </a:rPr>
              <a:t>A large </a:t>
            </a:r>
            <a:r>
              <a:rPr lang="en-US" sz="2000" dirty="0" smtClean="0">
                <a:solidFill>
                  <a:schemeClr val="bg1"/>
                </a:solidFill>
                <a:latin typeface="Symbol" pitchFamily="18" charset="2"/>
              </a:rPr>
              <a:t>q</a:t>
            </a:r>
            <a:r>
              <a:rPr lang="en-US" sz="2000" baseline="-25000" dirty="0" smtClean="0">
                <a:solidFill>
                  <a:schemeClr val="bg1"/>
                </a:solidFill>
              </a:rPr>
              <a:t>13</a:t>
            </a:r>
            <a:r>
              <a:rPr lang="en-US" sz="2000" dirty="0" smtClean="0">
                <a:solidFill>
                  <a:schemeClr val="bg1"/>
                </a:solidFill>
              </a:rPr>
              <a:t> is good news for everyone in the field!</a:t>
            </a:r>
          </a:p>
          <a:p>
            <a:pPr marL="685800" lvl="1" indent="-228600">
              <a:spcAft>
                <a:spcPts val="500"/>
              </a:spcAft>
              <a:buFont typeface="Arial" pitchFamily="34" charset="0"/>
              <a:buChar char="•"/>
              <a:tabLst>
                <a:tab pos="3657600" algn="r"/>
                <a:tab pos="4114800" algn="l"/>
                <a:tab pos="6513513" algn="r"/>
              </a:tabLst>
            </a:pPr>
            <a:r>
              <a:rPr lang="en-US" sz="2000" dirty="0" smtClean="0">
                <a:solidFill>
                  <a:schemeClr val="bg1"/>
                </a:solidFill>
              </a:rPr>
              <a:t>It makes it much easier to resolve  the mass hierarchy </a:t>
            </a:r>
          </a:p>
          <a:p>
            <a:pPr marL="685800" lvl="1" indent="-228600">
              <a:spcAft>
                <a:spcPts val="500"/>
              </a:spcAft>
              <a:buFont typeface="Arial" pitchFamily="34" charset="0"/>
              <a:buChar char="•"/>
              <a:tabLst>
                <a:tab pos="3657600" algn="r"/>
                <a:tab pos="4114800" algn="l"/>
                <a:tab pos="6513513" algn="r"/>
              </a:tabLst>
            </a:pPr>
            <a:r>
              <a:rPr lang="en-US" sz="2000" dirty="0" smtClean="0">
                <a:solidFill>
                  <a:schemeClr val="bg1"/>
                </a:solidFill>
              </a:rPr>
              <a:t>Gives us a chance to observe CP violation, although the next generation experiments, such as LBNE, will be needed</a:t>
            </a:r>
          </a:p>
          <a:p>
            <a:pPr marL="228600" indent="-228600">
              <a:spcAft>
                <a:spcPts val="500"/>
              </a:spcAft>
              <a:buFont typeface="Arial" pitchFamily="34" charset="0"/>
              <a:buChar char="•"/>
              <a:tabLst>
                <a:tab pos="3657600" algn="r"/>
                <a:tab pos="4114800" algn="l"/>
                <a:tab pos="6513513" algn="r"/>
              </a:tabLst>
            </a:pPr>
            <a:r>
              <a:rPr lang="en-US" sz="2000" dirty="0" smtClean="0">
                <a:solidFill>
                  <a:schemeClr val="bg1"/>
                </a:solidFill>
              </a:rPr>
              <a:t>The era of precision neutrino physics is upon us:  </a:t>
            </a:r>
            <a:r>
              <a:rPr lang="en-US" sz="2000" dirty="0">
                <a:solidFill>
                  <a:schemeClr val="bg1"/>
                </a:solidFill>
              </a:rPr>
              <a:t>b</a:t>
            </a:r>
            <a:r>
              <a:rPr lang="en-US" sz="2000" dirty="0" smtClean="0">
                <a:solidFill>
                  <a:schemeClr val="bg1"/>
                </a:solidFill>
              </a:rPr>
              <a:t>y the end of the decade </a:t>
            </a:r>
            <a:r>
              <a:rPr lang="en-US" sz="2000" dirty="0" smtClean="0">
                <a:solidFill>
                  <a:schemeClr val="bg1"/>
                </a:solidFill>
                <a:latin typeface="Symbol" pitchFamily="18" charset="2"/>
              </a:rPr>
              <a:t>q</a:t>
            </a:r>
            <a:r>
              <a:rPr lang="en-US" sz="2000" baseline="-25000" dirty="0" smtClean="0">
                <a:solidFill>
                  <a:schemeClr val="bg1"/>
                </a:solidFill>
              </a:rPr>
              <a:t>13</a:t>
            </a:r>
            <a:r>
              <a:rPr lang="en-US" sz="2000" dirty="0" smtClean="0">
                <a:solidFill>
                  <a:schemeClr val="bg1"/>
                </a:solidFill>
              </a:rPr>
              <a:t> will be well measured, and the mass hierarchy should be resolved</a:t>
            </a:r>
          </a:p>
          <a:p>
            <a:pPr marL="228600" indent="-228600">
              <a:spcAft>
                <a:spcPts val="500"/>
              </a:spcAft>
              <a:buFont typeface="Arial" pitchFamily="34" charset="0"/>
              <a:buChar char="•"/>
              <a:tabLst>
                <a:tab pos="3657600" algn="r"/>
                <a:tab pos="4114800" algn="l"/>
                <a:tab pos="6513513" algn="r"/>
              </a:tabLst>
            </a:pPr>
            <a:r>
              <a:rPr lang="en-US" sz="2000" dirty="0" smtClean="0">
                <a:solidFill>
                  <a:schemeClr val="bg1"/>
                </a:solidFill>
              </a:rPr>
              <a:t>There are some strange anomalies reported by MINOS and </a:t>
            </a:r>
            <a:r>
              <a:rPr lang="en-US" sz="2000" dirty="0" err="1" smtClean="0">
                <a:solidFill>
                  <a:schemeClr val="bg1"/>
                </a:solidFill>
              </a:rPr>
              <a:t>MiniBooNE</a:t>
            </a:r>
            <a:r>
              <a:rPr lang="en-US" sz="2000" dirty="0" smtClean="0">
                <a:solidFill>
                  <a:schemeClr val="bg1"/>
                </a:solidFill>
              </a:rPr>
              <a:t> </a:t>
            </a:r>
            <a:r>
              <a:rPr lang="en-US" sz="2000" dirty="0" smtClean="0">
                <a:solidFill>
                  <a:schemeClr val="bg1"/>
                </a:solidFill>
                <a:latin typeface="Calibri"/>
                <a:cs typeface="Calibri"/>
              </a:rPr>
              <a:t>→ are there yet more surprises that neutrino physics has for us?</a:t>
            </a:r>
            <a:endParaRPr lang="en-US" sz="2000" dirty="0" smtClean="0">
              <a:solidFill>
                <a:schemeClr val="bg1"/>
              </a:solidFill>
            </a:endParaRPr>
          </a:p>
          <a:p>
            <a:pPr marL="230188" indent="-230188" algn="l">
              <a:spcAft>
                <a:spcPts val="500"/>
              </a:spcAft>
              <a:buFont typeface="Arial" pitchFamily="34" charset="0"/>
              <a:buChar char="•"/>
              <a:tabLst>
                <a:tab pos="3657600" algn="r"/>
                <a:tab pos="4114800" algn="l"/>
                <a:tab pos="6513513" algn="r"/>
              </a:tabLst>
            </a:pPr>
            <a:r>
              <a:rPr lang="en-US" sz="2000" dirty="0" smtClean="0">
                <a:solidFill>
                  <a:schemeClr val="bg1"/>
                </a:solidFill>
              </a:rPr>
              <a:t>The ultimate neutrino experiment isn’t </a:t>
            </a:r>
            <a:r>
              <a:rPr lang="en-US" sz="2000" dirty="0">
                <a:solidFill>
                  <a:schemeClr val="bg1"/>
                </a:solidFill>
              </a:rPr>
              <a:t>going to come cheap! </a:t>
            </a:r>
          </a:p>
          <a:p>
            <a:pPr marL="168275" indent="-168275" algn="l">
              <a:spcAft>
                <a:spcPts val="500"/>
              </a:spcAft>
              <a:tabLst>
                <a:tab pos="3657600" algn="r"/>
                <a:tab pos="4114800" algn="l"/>
                <a:tab pos="6513513" algn="r"/>
              </a:tabLst>
            </a:pPr>
            <a:r>
              <a:rPr lang="en-US" sz="2000" dirty="0">
                <a:solidFill>
                  <a:schemeClr val="bg1"/>
                </a:solidFill>
              </a:rPr>
              <a:t>		</a:t>
            </a:r>
            <a:r>
              <a:rPr lang="en-US" sz="2000" dirty="0" smtClean="0">
                <a:solidFill>
                  <a:schemeClr val="bg1"/>
                </a:solidFill>
              </a:rPr>
              <a:t>DUSEL/LBNE:</a:t>
            </a:r>
            <a:r>
              <a:rPr lang="en-US" sz="2000" dirty="0">
                <a:solidFill>
                  <a:schemeClr val="bg1"/>
                </a:solidFill>
              </a:rPr>
              <a:t>	</a:t>
            </a:r>
            <a:r>
              <a:rPr lang="en-US" sz="2000" dirty="0" smtClean="0">
                <a:solidFill>
                  <a:schemeClr val="bg1"/>
                </a:solidFill>
              </a:rPr>
              <a:t>$</a:t>
            </a:r>
            <a:r>
              <a:rPr lang="en-US" sz="2000" dirty="0">
                <a:solidFill>
                  <a:schemeClr val="bg1"/>
                </a:solidFill>
              </a:rPr>
              <a:t>2,250M-$2,750M</a:t>
            </a:r>
          </a:p>
          <a:p>
            <a:pPr marL="168275" indent="-168275" algn="l">
              <a:spcAft>
                <a:spcPts val="500"/>
              </a:spcAft>
              <a:tabLst>
                <a:tab pos="3657600" algn="r"/>
                <a:tab pos="4114800" algn="l"/>
                <a:tab pos="6513513" algn="r"/>
              </a:tabLst>
            </a:pPr>
            <a:r>
              <a:rPr lang="en-US" sz="2000" dirty="0">
                <a:solidFill>
                  <a:schemeClr val="bg1"/>
                </a:solidFill>
              </a:rPr>
              <a:t>		Neutrino factory:	$2,100M-$2,700M</a:t>
            </a:r>
          </a:p>
          <a:p>
            <a:pPr marL="458788" lvl="1" indent="-230188">
              <a:spcAft>
                <a:spcPts val="500"/>
              </a:spcAft>
              <a:buFontTx/>
              <a:buChar char="•"/>
              <a:tabLst>
                <a:tab pos="3657600" algn="r"/>
                <a:tab pos="4114800" algn="l"/>
                <a:tab pos="6513513" algn="r"/>
              </a:tabLst>
            </a:pPr>
            <a:r>
              <a:rPr lang="en-US" sz="2000" dirty="0">
                <a:solidFill>
                  <a:schemeClr val="bg1"/>
                </a:solidFill>
              </a:rPr>
              <a:t>Note:  </a:t>
            </a:r>
            <a:r>
              <a:rPr lang="en-US" sz="2000" dirty="0" err="1">
                <a:solidFill>
                  <a:schemeClr val="bg1"/>
                </a:solidFill>
              </a:rPr>
              <a:t>NOvA</a:t>
            </a:r>
            <a:r>
              <a:rPr lang="en-US" sz="2000" dirty="0">
                <a:solidFill>
                  <a:schemeClr val="bg1"/>
                </a:solidFill>
              </a:rPr>
              <a:t> (+beam upgrade):  $270M</a:t>
            </a:r>
          </a:p>
          <a:p>
            <a:pPr marL="458788" lvl="1" indent="-230188">
              <a:spcAft>
                <a:spcPts val="500"/>
              </a:spcAft>
              <a:buFontTx/>
              <a:buChar char="•"/>
              <a:tabLst>
                <a:tab pos="3657600" algn="r"/>
                <a:tab pos="4114800" algn="l"/>
                <a:tab pos="6513513" algn="r"/>
              </a:tabLst>
            </a:pPr>
            <a:r>
              <a:rPr lang="en-US" sz="2000" dirty="0">
                <a:solidFill>
                  <a:schemeClr val="bg1"/>
                </a:solidFill>
              </a:rPr>
              <a:t>Note:  US LHC:  $500M over a decade</a:t>
            </a:r>
          </a:p>
          <a:p>
            <a:pPr marL="168275" indent="-168275" algn="l">
              <a:spcAft>
                <a:spcPts val="500"/>
              </a:spcAft>
              <a:buFontTx/>
              <a:buChar char="•"/>
              <a:tabLst>
                <a:tab pos="3657600" algn="r"/>
                <a:tab pos="4114800" algn="l"/>
                <a:tab pos="6513513" algn="r"/>
              </a:tabLst>
            </a:pPr>
            <a:r>
              <a:rPr lang="en-US" sz="2000" dirty="0">
                <a:solidFill>
                  <a:schemeClr val="bg1"/>
                </a:solidFill>
              </a:rPr>
              <a:t>It is clear that an international effort is </a:t>
            </a:r>
            <a:r>
              <a:rPr lang="en-US" sz="2000" dirty="0" smtClean="0">
                <a:solidFill>
                  <a:schemeClr val="bg1"/>
                </a:solidFill>
              </a:rPr>
              <a:t>needed</a:t>
            </a:r>
            <a:endParaRPr lang="en-US" sz="2000" dirty="0">
              <a:solidFill>
                <a:schemeClr val="bg1"/>
              </a:solidFill>
            </a:endParaRPr>
          </a:p>
        </p:txBody>
      </p:sp>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74</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6" name="Rectangle 4"/>
          <p:cNvSpPr>
            <a:spLocks noGrp="1" noChangeArrowheads="1"/>
          </p:cNvSpPr>
          <p:nvPr>
            <p:ph type="title"/>
          </p:nvPr>
        </p:nvSpPr>
        <p:spPr/>
        <p:txBody>
          <a:bodyPr/>
          <a:lstStyle/>
          <a:p>
            <a:r>
              <a:rPr lang="en-US" dirty="0"/>
              <a:t>Aside:  How Neutrinos Interact</a:t>
            </a:r>
          </a:p>
        </p:txBody>
      </p:sp>
      <p:sp>
        <p:nvSpPr>
          <p:cNvPr id="658441" name="Text Box 9"/>
          <p:cNvSpPr txBox="1">
            <a:spLocks noChangeArrowheads="1"/>
          </p:cNvSpPr>
          <p:nvPr/>
        </p:nvSpPr>
        <p:spPr bwMode="auto">
          <a:xfrm>
            <a:off x="169863" y="923925"/>
            <a:ext cx="659765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dirty="0">
                <a:solidFill>
                  <a:srgbClr val="FFFF00"/>
                </a:solidFill>
              </a:rPr>
              <a:t>Charged Current (CC) Interactions (mediated by W</a:t>
            </a:r>
            <a:r>
              <a:rPr lang="en-US" baseline="30000" dirty="0">
                <a:solidFill>
                  <a:srgbClr val="FFFF00"/>
                </a:solidFill>
                <a:sym typeface="Symbol" pitchFamily="18" charset="2"/>
              </a:rPr>
              <a:t></a:t>
            </a:r>
            <a:r>
              <a:rPr lang="en-US" dirty="0">
                <a:solidFill>
                  <a:srgbClr val="FFFF00"/>
                </a:solidFill>
                <a:sym typeface="Symbol" pitchFamily="18" charset="2"/>
              </a:rPr>
              <a:t> boson)</a:t>
            </a:r>
          </a:p>
        </p:txBody>
      </p:sp>
      <p:sp>
        <p:nvSpPr>
          <p:cNvPr id="658442" name="Text Box 10"/>
          <p:cNvSpPr txBox="1">
            <a:spLocks noChangeArrowheads="1"/>
          </p:cNvSpPr>
          <p:nvPr/>
        </p:nvSpPr>
        <p:spPr bwMode="auto">
          <a:xfrm>
            <a:off x="287338" y="3916363"/>
            <a:ext cx="659765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dirty="0">
                <a:solidFill>
                  <a:srgbClr val="FFFF00"/>
                </a:solidFill>
              </a:rPr>
              <a:t>Neutral Current (NC) Interactions (mediated by Z</a:t>
            </a:r>
            <a:r>
              <a:rPr lang="en-US" baseline="30000" dirty="0">
                <a:solidFill>
                  <a:srgbClr val="FFFF00"/>
                </a:solidFill>
              </a:rPr>
              <a:t>0</a:t>
            </a:r>
            <a:r>
              <a:rPr lang="en-US" dirty="0">
                <a:solidFill>
                  <a:srgbClr val="FFFF00"/>
                </a:solidFill>
                <a:sym typeface="Symbol" pitchFamily="18" charset="2"/>
              </a:rPr>
              <a:t> boson)</a:t>
            </a:r>
          </a:p>
        </p:txBody>
      </p:sp>
      <p:sp>
        <p:nvSpPr>
          <p:cNvPr id="658447" name="Text Box 15"/>
          <p:cNvSpPr txBox="1">
            <a:spLocks noChangeArrowheads="1"/>
          </p:cNvSpPr>
          <p:nvPr/>
        </p:nvSpPr>
        <p:spPr bwMode="auto">
          <a:xfrm>
            <a:off x="1008063" y="6146800"/>
            <a:ext cx="1179512"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solidFill>
                  <a:schemeClr val="accent1">
                    <a:lumMod val="40000"/>
                    <a:lumOff val="60000"/>
                  </a:schemeClr>
                </a:solidFill>
              </a:rPr>
              <a:t>Elastic</a:t>
            </a:r>
          </a:p>
        </p:txBody>
      </p:sp>
      <p:sp>
        <p:nvSpPr>
          <p:cNvPr id="658448" name="Text Box 16"/>
          <p:cNvSpPr txBox="1">
            <a:spLocks noChangeArrowheads="1"/>
          </p:cNvSpPr>
          <p:nvPr/>
        </p:nvSpPr>
        <p:spPr bwMode="auto">
          <a:xfrm>
            <a:off x="4019550" y="6169025"/>
            <a:ext cx="1179513"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solidFill>
                  <a:schemeClr val="accent1">
                    <a:lumMod val="40000"/>
                    <a:lumOff val="60000"/>
                  </a:schemeClr>
                </a:solidFill>
              </a:rPr>
              <a:t>Inelastic</a:t>
            </a:r>
          </a:p>
        </p:txBody>
      </p:sp>
      <p:sp>
        <p:nvSpPr>
          <p:cNvPr id="658449" name="Text Box 17"/>
          <p:cNvSpPr txBox="1">
            <a:spLocks noChangeArrowheads="1"/>
          </p:cNvSpPr>
          <p:nvPr/>
        </p:nvSpPr>
        <p:spPr bwMode="auto">
          <a:xfrm>
            <a:off x="6989763" y="6111875"/>
            <a:ext cx="1179512"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solidFill>
                  <a:schemeClr val="accent1">
                    <a:lumMod val="40000"/>
                    <a:lumOff val="60000"/>
                  </a:schemeClr>
                </a:solidFill>
              </a:rPr>
              <a:t>Elastic</a:t>
            </a:r>
          </a:p>
        </p:txBody>
      </p:sp>
      <p:sp>
        <p:nvSpPr>
          <p:cNvPr id="658450" name="Text Box 18"/>
          <p:cNvSpPr txBox="1">
            <a:spLocks noChangeArrowheads="1"/>
          </p:cNvSpPr>
          <p:nvPr/>
        </p:nvSpPr>
        <p:spPr bwMode="auto">
          <a:xfrm>
            <a:off x="728663" y="3114675"/>
            <a:ext cx="1717675"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solidFill>
                  <a:schemeClr val="accent1">
                    <a:lumMod val="40000"/>
                    <a:lumOff val="60000"/>
                  </a:schemeClr>
                </a:solidFill>
              </a:rPr>
              <a:t>Quasi-elastic</a:t>
            </a:r>
          </a:p>
        </p:txBody>
      </p:sp>
      <p:sp>
        <p:nvSpPr>
          <p:cNvPr id="658451" name="Text Box 19"/>
          <p:cNvSpPr txBox="1">
            <a:spLocks noChangeArrowheads="1"/>
          </p:cNvSpPr>
          <p:nvPr/>
        </p:nvSpPr>
        <p:spPr bwMode="auto">
          <a:xfrm>
            <a:off x="3759200" y="3127375"/>
            <a:ext cx="1717675"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solidFill>
                  <a:schemeClr val="accent1">
                    <a:lumMod val="40000"/>
                    <a:lumOff val="60000"/>
                  </a:schemeClr>
                </a:solidFill>
              </a:rPr>
              <a:t>Quasi-elastic</a:t>
            </a:r>
          </a:p>
        </p:txBody>
      </p:sp>
      <p:sp>
        <p:nvSpPr>
          <p:cNvPr id="658452" name="Text Box 20"/>
          <p:cNvSpPr txBox="1">
            <a:spLocks noChangeArrowheads="1"/>
          </p:cNvSpPr>
          <p:nvPr/>
        </p:nvSpPr>
        <p:spPr bwMode="auto">
          <a:xfrm>
            <a:off x="6789738" y="3140075"/>
            <a:ext cx="1717675"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solidFill>
                  <a:schemeClr val="accent1">
                    <a:lumMod val="40000"/>
                    <a:lumOff val="60000"/>
                  </a:schemeClr>
                </a:solidFill>
              </a:rPr>
              <a:t>Quasi-elastic</a:t>
            </a:r>
          </a:p>
        </p:txBody>
      </p:sp>
      <p:pic>
        <p:nvPicPr>
          <p:cNvPr id="658456" name="Picture 24" descr="skull_and_crossb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8182" y="4196338"/>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smtClean="0"/>
              <a:t>Craig Dukes / Virginia</a:t>
            </a:r>
            <a:endParaRPr lang="en-US" dirty="0"/>
          </a:p>
        </p:txBody>
      </p:sp>
      <p:sp>
        <p:nvSpPr>
          <p:cNvPr id="3" name="Footer Placeholder 2"/>
          <p:cNvSpPr>
            <a:spLocks noGrp="1"/>
          </p:cNvSpPr>
          <p:nvPr>
            <p:ph type="ftr" sz="quarter" idx="11"/>
          </p:nvPr>
        </p:nvSpPr>
        <p:spPr/>
        <p:txBody>
          <a:bodyPr/>
          <a:lstStyle/>
          <a:p>
            <a:r>
              <a:rPr lang="en-US" smtClean="0"/>
              <a:t>BCVSPIN:  Neutrino Physics at Fermilab</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8</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5464" y="4568822"/>
            <a:ext cx="2791974" cy="160020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831" y="4568822"/>
            <a:ext cx="2791974" cy="160020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9038" y="4594221"/>
            <a:ext cx="2791974" cy="160020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4796" y="1457587"/>
            <a:ext cx="2813310" cy="160020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592" y="1457587"/>
            <a:ext cx="2822454" cy="160020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3798" y="1457585"/>
            <a:ext cx="2822454" cy="1600203"/>
          </a:xfrm>
          <a:prstGeom prst="rect">
            <a:avLst/>
          </a:prstGeom>
        </p:spPr>
      </p:pic>
      <p:sp>
        <p:nvSpPr>
          <p:cNvPr id="7" name="Up-Down Arrow 6"/>
          <p:cNvSpPr/>
          <p:nvPr/>
        </p:nvSpPr>
        <p:spPr>
          <a:xfrm>
            <a:off x="7377547" y="3540121"/>
            <a:ext cx="553749" cy="1187742"/>
          </a:xfrm>
          <a:prstGeom prst="up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253797" y="3916363"/>
            <a:ext cx="2777491" cy="369332"/>
          </a:xfrm>
          <a:prstGeom prst="rect">
            <a:avLst/>
          </a:prstGeom>
          <a:solidFill>
            <a:srgbClr val="FF0000"/>
          </a:solidFill>
        </p:spPr>
        <p:txBody>
          <a:bodyPr wrap="square" rtlCol="0" anchor="ctr">
            <a:spAutoFit/>
          </a:bodyPr>
          <a:lstStyle/>
          <a:p>
            <a:pPr algn="ctr"/>
            <a:r>
              <a:rPr lang="en-US" dirty="0" smtClean="0">
                <a:solidFill>
                  <a:srgbClr val="FFFF00"/>
                </a:solidFill>
              </a:rPr>
              <a:t>Small for kinematic reasons</a:t>
            </a:r>
            <a:endParaRPr lang="en-US"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58456"/>
                                        </p:tgtEl>
                                        <p:attrNameLst>
                                          <p:attrName>style.visibility</p:attrName>
                                        </p:attrNameLst>
                                      </p:cBhvr>
                                      <p:to>
                                        <p:strVal val="visible"/>
                                      </p:to>
                                    </p:set>
                                    <p:animEffect transition="in" filter="fade">
                                      <p:cBhvr>
                                        <p:cTn id="7" dur="2000"/>
                                        <p:tgtEl>
                                          <p:spTgt spid="658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Neutrinos Oscillate!</a:t>
            </a:r>
            <a:endParaRPr lang="en-US" dirty="0"/>
          </a:p>
        </p:txBody>
      </p:sp>
      <p:sp>
        <p:nvSpPr>
          <p:cNvPr id="3" name="Date Placeholder 2"/>
          <p:cNvSpPr>
            <a:spLocks noGrp="1"/>
          </p:cNvSpPr>
          <p:nvPr>
            <p:ph type="dt" sz="half" idx="10"/>
          </p:nvPr>
        </p:nvSpPr>
        <p:spPr/>
        <p:txBody>
          <a:bodyPr/>
          <a:lstStyle/>
          <a:p>
            <a:r>
              <a:rPr lang="en-US" smtClean="0"/>
              <a:t>Craig Dukes / Virginia</a:t>
            </a:r>
            <a:endParaRPr lang="en-US" dirty="0"/>
          </a:p>
        </p:txBody>
      </p:sp>
      <p:sp>
        <p:nvSpPr>
          <p:cNvPr id="4" name="Footer Placeholder 3"/>
          <p:cNvSpPr>
            <a:spLocks noGrp="1"/>
          </p:cNvSpPr>
          <p:nvPr>
            <p:ph type="ftr" sz="quarter" idx="11"/>
          </p:nvPr>
        </p:nvSpPr>
        <p:spPr/>
        <p:txBody>
          <a:bodyPr/>
          <a:lstStyle/>
          <a:p>
            <a:r>
              <a:rPr lang="en-US" smtClean="0"/>
              <a:t>BCVSPIN:  Neutrino Physics at Fermilab</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9</a:t>
            </a:fld>
            <a:endParaRPr lang="en-US" dirty="0"/>
          </a:p>
        </p:txBody>
      </p:sp>
      <p:cxnSp>
        <p:nvCxnSpPr>
          <p:cNvPr id="11" name="Straight Arrow Connector 10"/>
          <p:cNvCxnSpPr/>
          <p:nvPr/>
        </p:nvCxnSpPr>
        <p:spPr>
          <a:xfrm flipH="1" flipV="1">
            <a:off x="3688976" y="2760515"/>
            <a:ext cx="425824" cy="1463965"/>
          </a:xfrm>
          <a:prstGeom prst="straightConnector1">
            <a:avLst/>
          </a:prstGeom>
          <a:ln w="38100">
            <a:solidFill>
              <a:schemeClr val="accent1">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096000" y="2760515"/>
            <a:ext cx="914400" cy="1537164"/>
          </a:xfrm>
          <a:prstGeom prst="straightConnector1">
            <a:avLst/>
          </a:prstGeom>
          <a:ln w="38100">
            <a:solidFill>
              <a:schemeClr val="accent1">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971997" y="4068615"/>
            <a:ext cx="3657600" cy="731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Neutrinos produced and detected in flavor </a:t>
            </a:r>
            <a:r>
              <a:rPr lang="en-US" dirty="0" err="1" smtClean="0"/>
              <a:t>eigenstates</a:t>
            </a:r>
            <a:r>
              <a:rPr lang="en-US" dirty="0" smtClean="0"/>
              <a:t>:  </a:t>
            </a:r>
            <a:r>
              <a:rPr lang="en-US" dirty="0" smtClean="0">
                <a:latin typeface="Symbol" pitchFamily="18" charset="2"/>
              </a:rPr>
              <a:t>n</a:t>
            </a:r>
            <a:r>
              <a:rPr lang="en-US" baseline="-25000" dirty="0" smtClean="0"/>
              <a:t>e</a:t>
            </a:r>
            <a:r>
              <a:rPr lang="en-US" dirty="0" smtClean="0"/>
              <a:t> </a:t>
            </a:r>
            <a:r>
              <a:rPr lang="en-US" dirty="0" smtClean="0">
                <a:latin typeface="Symbol" pitchFamily="18" charset="2"/>
              </a:rPr>
              <a:t>n</a:t>
            </a:r>
            <a:r>
              <a:rPr lang="en-US" baseline="-25000" dirty="0" smtClean="0">
                <a:latin typeface="Symbol" pitchFamily="18" charset="2"/>
              </a:rPr>
              <a:t>m</a:t>
            </a:r>
            <a:r>
              <a:rPr lang="en-US" dirty="0"/>
              <a:t> </a:t>
            </a:r>
            <a:r>
              <a:rPr lang="en-US" dirty="0" err="1" smtClean="0">
                <a:latin typeface="Symbol" pitchFamily="18" charset="2"/>
              </a:rPr>
              <a:t>n</a:t>
            </a:r>
            <a:r>
              <a:rPr lang="en-US" baseline="-25000" dirty="0" err="1" smtClean="0">
                <a:latin typeface="Symbol" pitchFamily="18" charset="2"/>
              </a:rPr>
              <a:t>t</a:t>
            </a:r>
            <a:endParaRPr lang="en-US" baseline="-25000" dirty="0">
              <a:latin typeface="Symbol" pitchFamily="18" charset="2"/>
            </a:endParaRPr>
          </a:p>
        </p:txBody>
      </p:sp>
      <p:sp>
        <p:nvSpPr>
          <p:cNvPr id="14" name="Rectangle 13"/>
          <p:cNvSpPr/>
          <p:nvPr/>
        </p:nvSpPr>
        <p:spPr>
          <a:xfrm>
            <a:off x="3688976" y="883227"/>
            <a:ext cx="3657600" cy="644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Neutrinos propagate in mass </a:t>
            </a:r>
            <a:r>
              <a:rPr lang="en-US" dirty="0" err="1" smtClean="0"/>
              <a:t>eigenstates</a:t>
            </a:r>
            <a:r>
              <a:rPr lang="en-US" dirty="0" smtClean="0"/>
              <a:t>:  </a:t>
            </a:r>
            <a:r>
              <a:rPr lang="en-US" dirty="0" smtClean="0">
                <a:latin typeface="Symbol" pitchFamily="18" charset="2"/>
              </a:rPr>
              <a:t>n</a:t>
            </a:r>
            <a:r>
              <a:rPr lang="en-US" baseline="-25000" dirty="0" smtClean="0"/>
              <a:t>1</a:t>
            </a:r>
            <a:r>
              <a:rPr lang="en-US" dirty="0" smtClean="0"/>
              <a:t> </a:t>
            </a:r>
            <a:r>
              <a:rPr lang="en-US" dirty="0" smtClean="0">
                <a:latin typeface="Symbol" pitchFamily="18" charset="2"/>
              </a:rPr>
              <a:t>n</a:t>
            </a:r>
            <a:r>
              <a:rPr lang="en-US" baseline="-25000" dirty="0" smtClean="0">
                <a:latin typeface="Symbol" pitchFamily="18" charset="2"/>
              </a:rPr>
              <a:t>2</a:t>
            </a:r>
            <a:r>
              <a:rPr lang="en-US" dirty="0" smtClean="0"/>
              <a:t> </a:t>
            </a:r>
            <a:r>
              <a:rPr lang="en-US" dirty="0" smtClean="0">
                <a:latin typeface="Symbol" pitchFamily="18" charset="2"/>
              </a:rPr>
              <a:t>n</a:t>
            </a:r>
            <a:r>
              <a:rPr lang="en-US" baseline="-25000" dirty="0" smtClean="0">
                <a:latin typeface="Symbol" pitchFamily="18" charset="2"/>
              </a:rPr>
              <a:t>3</a:t>
            </a:r>
            <a:endParaRPr lang="en-US" baseline="-25000" dirty="0">
              <a:latin typeface="Symbol" pitchFamily="18" charset="2"/>
            </a:endParaRPr>
          </a:p>
        </p:txBody>
      </p:sp>
      <p:cxnSp>
        <p:nvCxnSpPr>
          <p:cNvPr id="15" name="Straight Arrow Connector 14"/>
          <p:cNvCxnSpPr/>
          <p:nvPr/>
        </p:nvCxnSpPr>
        <p:spPr>
          <a:xfrm flipH="1">
            <a:off x="5410200" y="1527461"/>
            <a:ext cx="320488" cy="1066800"/>
          </a:xfrm>
          <a:prstGeom prst="straightConnector1">
            <a:avLst/>
          </a:prstGeom>
          <a:ln w="38100">
            <a:solidFill>
              <a:schemeClr val="accent1">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6" name="Object 5"/>
          <p:cNvGraphicFramePr>
            <a:graphicFrameLocks noGrp="1" noChangeAspect="1"/>
          </p:cNvGraphicFramePr>
          <p:nvPr>
            <p:extLst>
              <p:ext uri="{D42A27DB-BD31-4B8C-83A1-F6EECF244321}">
                <p14:modId xmlns:p14="http://schemas.microsoft.com/office/powerpoint/2010/main" val="4066198258"/>
              </p:ext>
            </p:extLst>
          </p:nvPr>
        </p:nvGraphicFramePr>
        <p:xfrm>
          <a:off x="2782022" y="5126110"/>
          <a:ext cx="4819650" cy="760412"/>
        </p:xfrm>
        <a:graphic>
          <a:graphicData uri="http://schemas.openxmlformats.org/presentationml/2006/ole">
            <mc:AlternateContent xmlns:mc="http://schemas.openxmlformats.org/markup-compatibility/2006">
              <mc:Choice xmlns:v="urn:schemas-microsoft-com:vml" Requires="v">
                <p:oleObj spid="_x0000_s29761" name="Equation" r:id="rId3" imgW="3060360" imgH="482400" progId="Equation.DSMT4">
                  <p:embed/>
                </p:oleObj>
              </mc:Choice>
              <mc:Fallback>
                <p:oleObj name="Equation" r:id="rId3" imgW="3060360" imgH="482400" progId="Equation.DSMT4">
                  <p:embed/>
                  <p:pic>
                    <p:nvPicPr>
                      <p:cNvPr id="0" name="Object 45"/>
                      <p:cNvPicPr>
                        <a:picLocks noGrp="1" noChangeAspect="1" noChangeArrowheads="1"/>
                      </p:cNvPicPr>
                      <p:nvPr/>
                    </p:nvPicPr>
                    <p:blipFill>
                      <a:blip r:embed="rId4"/>
                      <a:srcRect/>
                      <a:stretch>
                        <a:fillRect/>
                      </a:stretch>
                    </p:blipFill>
                    <p:spPr bwMode="auto">
                      <a:xfrm>
                        <a:off x="2782022" y="5126110"/>
                        <a:ext cx="4819650" cy="760412"/>
                      </a:xfrm>
                      <a:prstGeom prst="rect">
                        <a:avLst/>
                      </a:prstGeom>
                      <a:noFill/>
                      <a:ln w="38100">
                        <a:solidFill>
                          <a:srgbClr val="FF0000"/>
                        </a:solidFill>
                        <a:miter lim="800000"/>
                        <a:headEnd/>
                        <a:tailEnd/>
                      </a:ln>
                    </p:spPr>
                  </p:pic>
                </p:oleObj>
              </mc:Fallback>
            </mc:AlternateContent>
          </a:graphicData>
        </a:graphic>
      </p:graphicFrame>
      <p:sp>
        <p:nvSpPr>
          <p:cNvPr id="8" name="Line Callout 1 7"/>
          <p:cNvSpPr/>
          <p:nvPr/>
        </p:nvSpPr>
        <p:spPr>
          <a:xfrm>
            <a:off x="1584614" y="6172200"/>
            <a:ext cx="4435186" cy="358484"/>
          </a:xfrm>
          <a:prstGeom prst="borderCallout1">
            <a:avLst>
              <a:gd name="adj1" fmla="val -157676"/>
              <a:gd name="adj2" fmla="val 72787"/>
              <a:gd name="adj3" fmla="val 9022"/>
              <a:gd name="adj4" fmla="val 49574"/>
            </a:avLst>
          </a:prstGeom>
          <a:solidFill>
            <a:srgbClr val="FF0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Mixing Angle  between mass and flavor states</a:t>
            </a:r>
            <a:endParaRPr lang="en-US" dirty="0">
              <a:latin typeface="Symbol" pitchFamily="18" charset="2"/>
            </a:endParaRPr>
          </a:p>
        </p:txBody>
      </p:sp>
      <p:sp>
        <p:nvSpPr>
          <p:cNvPr id="16" name="Line Callout 1 15"/>
          <p:cNvSpPr/>
          <p:nvPr/>
        </p:nvSpPr>
        <p:spPr>
          <a:xfrm>
            <a:off x="7154762" y="4434606"/>
            <a:ext cx="1809130" cy="358484"/>
          </a:xfrm>
          <a:prstGeom prst="borderCallout1">
            <a:avLst>
              <a:gd name="adj1" fmla="val 204645"/>
              <a:gd name="adj2" fmla="val -58726"/>
              <a:gd name="adj3" fmla="val 101776"/>
              <a:gd name="adj4" fmla="val 3051"/>
            </a:avLst>
          </a:prstGeom>
          <a:solidFill>
            <a:srgbClr val="FF0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Mass difference</a:t>
            </a:r>
            <a:endParaRPr lang="en-US" dirty="0">
              <a:latin typeface="Symbol" pitchFamily="18" charset="2"/>
            </a:endParaRPr>
          </a:p>
        </p:txBody>
      </p:sp>
      <p:sp>
        <p:nvSpPr>
          <p:cNvPr id="10" name="TextBox 9"/>
          <p:cNvSpPr txBox="1"/>
          <p:nvPr/>
        </p:nvSpPr>
        <p:spPr>
          <a:xfrm>
            <a:off x="613063" y="5126110"/>
            <a:ext cx="1943100" cy="646331"/>
          </a:xfrm>
          <a:prstGeom prst="rect">
            <a:avLst/>
          </a:prstGeom>
          <a:noFill/>
        </p:spPr>
        <p:txBody>
          <a:bodyPr wrap="square" rtlCol="0">
            <a:spAutoFit/>
          </a:bodyPr>
          <a:lstStyle/>
          <a:p>
            <a:pPr algn="r"/>
            <a:r>
              <a:rPr lang="en-US" dirty="0" smtClean="0">
                <a:solidFill>
                  <a:srgbClr val="FFFF00"/>
                </a:solidFill>
              </a:rPr>
              <a:t>Two component mixing</a:t>
            </a:r>
            <a:endParaRPr lang="en-US" dirty="0">
              <a:solidFill>
                <a:srgbClr val="FFFF00"/>
              </a:solidFill>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557" y="1765013"/>
            <a:ext cx="7315200" cy="2136477"/>
          </a:xfrm>
          <a:prstGeom prst="rect">
            <a:avLst/>
          </a:prstGeom>
        </p:spPr>
      </p:pic>
      <p:sp>
        <p:nvSpPr>
          <p:cNvPr id="7" name="Oval 6"/>
          <p:cNvSpPr/>
          <p:nvPr/>
        </p:nvSpPr>
        <p:spPr>
          <a:xfrm>
            <a:off x="237263" y="1399446"/>
            <a:ext cx="2886937" cy="91902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00"/>
                </a:solidFill>
              </a:rPr>
              <a:t>There’s a lot of subtle fundamental QM here!</a:t>
            </a:r>
            <a:endParaRPr lang="en-US" dirty="0">
              <a:solidFill>
                <a:srgbClr val="FFFF00"/>
              </a:solidFill>
            </a:endParaRPr>
          </a:p>
        </p:txBody>
      </p:sp>
    </p:spTree>
    <p:extLst>
      <p:ext uri="{BB962C8B-B14F-4D97-AF65-F5344CB8AC3E}">
        <p14:creationId xmlns:p14="http://schemas.microsoft.com/office/powerpoint/2010/main" val="401902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EXPOINT" val="template"/>
  <p:tag name="SOURCE" val="TPT1  equation \Delta m_{32}^2  template TPT1  env TPENV1  fore 0  back 16777215  eqnno 7"/>
  <p:tag name="FILENAME" val="TP_tmp"/>
  <p:tag name="ORIGWIDTH" val="25"/>
  <p:tag name="PICTUREFILESIZE" val="3034"/>
</p:tagLst>
</file>

<file path=ppt/tags/tag2.xml><?xml version="1.0" encoding="utf-8"?>
<p:tagLst xmlns:a="http://schemas.openxmlformats.org/drawingml/2006/main" xmlns:r="http://schemas.openxmlformats.org/officeDocument/2006/relationships" xmlns:p="http://schemas.openxmlformats.org/presentationml/2006/main">
  <p:tag name="TEXPOINT" val="template"/>
  <p:tag name="SOURCE" val="TPT1  equation \Delta m_{31}^2  template TPT1  env TPENV1  fore 0  back 16777215  eqnno 7"/>
  <p:tag name="FILENAME" val="TP_tmp"/>
  <p:tag name="ORIGWIDTH" val="25"/>
  <p:tag name="PICTUREFILESIZE" val="2820"/>
</p:tagLst>
</file>

<file path=ppt/tags/tag3.xml><?xml version="1.0" encoding="utf-8"?>
<p:tagLst xmlns:a="http://schemas.openxmlformats.org/drawingml/2006/main" xmlns:r="http://schemas.openxmlformats.org/officeDocument/2006/relationships" xmlns:p="http://schemas.openxmlformats.org/presentationml/2006/main">
  <p:tag name="TEXPOINT" val="template"/>
  <p:tag name="SOURCE" val="TPT1  equation sin^2 2 \theta_{23}  template TPT1  env TPENV1  fore 0  back 16777215  eqnno 8"/>
  <p:tag name="FILENAME" val="TP_tmp"/>
  <p:tag name="ORIGWIDTH" val="36"/>
  <p:tag name="PICTUREFILESIZE" val="4005"/>
</p:tagLst>
</file>

<file path=ppt/theme/theme1.xml><?xml version="1.0" encoding="utf-8"?>
<a:theme xmlns:a="http://schemas.openxmlformats.org/drawingml/2006/main" name="vietnam_seminar_20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vietnam_seminar_2011</Template>
  <TotalTime>4462</TotalTime>
  <Words>4624</Words>
  <Application>Microsoft Office PowerPoint</Application>
  <PresentationFormat>On-screen Show (4:3)</PresentationFormat>
  <Paragraphs>878</Paragraphs>
  <Slides>74</Slides>
  <Notes>7</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74</vt:i4>
      </vt:variant>
    </vt:vector>
  </HeadingPairs>
  <TitlesOfParts>
    <vt:vector size="77" baseType="lpstr">
      <vt:lpstr>vietnam_seminar_2011</vt:lpstr>
      <vt:lpstr>Custom Design</vt:lpstr>
      <vt:lpstr>Equation</vt:lpstr>
      <vt:lpstr>Accelerator Based Neutrino Physics at Fermilab</vt:lpstr>
      <vt:lpstr>The Past Decade Neutrino Physics Really Got Interesting</vt:lpstr>
      <vt:lpstr>A Brief neutrino primer</vt:lpstr>
      <vt:lpstr>A Great Reference for Neutrino Physics</vt:lpstr>
      <vt:lpstr>Lepton Mixing</vt:lpstr>
      <vt:lpstr>Production and Detection of Neutrinos</vt:lpstr>
      <vt:lpstr>How Neutrinos Interact:  Cross Sections</vt:lpstr>
      <vt:lpstr>Aside:  How Neutrinos Interact</vt:lpstr>
      <vt:lpstr>Neutrinos Oscillate!</vt:lpstr>
      <vt:lpstr>Implications of Neutrino Oscillations</vt:lpstr>
      <vt:lpstr>A Huge Amount has been Learned in the Past Decade</vt:lpstr>
      <vt:lpstr>Appearance Rate: nm→ne</vt:lpstr>
      <vt:lpstr>Appearance Rates</vt:lpstr>
      <vt:lpstr>Hot Off the Press News on q13!</vt:lpstr>
      <vt:lpstr>Hot Off the Press News on q13!</vt:lpstr>
      <vt:lpstr>What Remains to be Learned?</vt:lpstr>
      <vt:lpstr>The  Past</vt:lpstr>
      <vt:lpstr>Fermilab has Long History of n Physics</vt:lpstr>
      <vt:lpstr>The Present</vt:lpstr>
      <vt:lpstr>Fermilab has built two new Neutrino Beams</vt:lpstr>
      <vt:lpstr>MiniBooNE</vt:lpstr>
      <vt:lpstr>Do We Know the Low Energy sn?</vt:lpstr>
      <vt:lpstr>MiniBooNE:  anti-ne Appearance</vt:lpstr>
      <vt:lpstr>MINOS (Main Injector Neutrino Oscillation Search)</vt:lpstr>
      <vt:lpstr>MINOS: nm→ ne</vt:lpstr>
      <vt:lpstr>MINOS: nm Disappearance</vt:lpstr>
      <vt:lpstr>MINOS: anti-nm Disappearance</vt:lpstr>
      <vt:lpstr>Beware:  Neutrino Anomalies can be Important!</vt:lpstr>
      <vt:lpstr>The Immediate Future</vt:lpstr>
      <vt:lpstr>MINERnA:  Physics Goals</vt:lpstr>
      <vt:lpstr>MINERvA:  Detector</vt:lpstr>
      <vt:lpstr>NOnA</vt:lpstr>
      <vt:lpstr>The NOnA Collaboration</vt:lpstr>
      <vt:lpstr>Three Parts to NOnA</vt:lpstr>
      <vt:lpstr>Neutrino Beam Upgrades:  ANU</vt:lpstr>
      <vt:lpstr>NOnA Far Detector</vt:lpstr>
      <vt:lpstr>NOnA Far Detector Siting:  Longitudinal Distance</vt:lpstr>
      <vt:lpstr>NOnA: Far Detector Building</vt:lpstr>
      <vt:lpstr>NOnA Far Detector Siting:  Off-Axis Distance</vt:lpstr>
      <vt:lpstr>NOnA Far Detector Siting:  Vertical Distance</vt:lpstr>
      <vt:lpstr>NOnA:  Detector Element</vt:lpstr>
      <vt:lpstr>NOnA:  Front-End Electronics</vt:lpstr>
      <vt:lpstr>Front-end Electronics Block Diagram</vt:lpstr>
      <vt:lpstr>NOnA:  Data Acquisition System</vt:lpstr>
      <vt:lpstr>NOnA: Detector Fabrication</vt:lpstr>
      <vt:lpstr>Block Fabrication at Ash River Site</vt:lpstr>
      <vt:lpstr>Block Pivoter at CDF</vt:lpstr>
      <vt:lpstr>NOnA Near Detector</vt:lpstr>
      <vt:lpstr>Near Detector:  First Events</vt:lpstr>
      <vt:lpstr>NOnA:  Detector Performance, Typical Events</vt:lpstr>
      <vt:lpstr>NOvA:  q13 Reach</vt:lpstr>
      <vt:lpstr>Mass Heirarchy: nm→ne Rate – Matter Important</vt:lpstr>
      <vt:lpstr>CP Violation Mucks Things Up</vt:lpstr>
      <vt:lpstr>NOvA:  Mass Hierarchy Sensitivity</vt:lpstr>
      <vt:lpstr>NOnA:  Mass Heirarchy</vt:lpstr>
      <vt:lpstr>NOnA: nm Disappearance.   Is q23 Maximal?</vt:lpstr>
      <vt:lpstr>Resolving the Ambiguity in Determining q23</vt:lpstr>
      <vt:lpstr>95% CL Resolution of q23 Ambiguity</vt:lpstr>
      <vt:lpstr>NOvA:  CP violation sensitivity</vt:lpstr>
      <vt:lpstr>Long-Range Future</vt:lpstr>
      <vt:lpstr>Fermilab Pushing Forward on Intensity Frontier</vt:lpstr>
      <vt:lpstr>Fermilab’s Project X:  the Path to the Intensity Frontier</vt:lpstr>
      <vt:lpstr>Project X Beam Rates Enormous</vt:lpstr>
      <vt:lpstr>Consensus in the Neutrino Community Forming</vt:lpstr>
      <vt:lpstr>Next Generation Detectors Being Designed</vt:lpstr>
      <vt:lpstr>Two Detector Technologies Favored</vt:lpstr>
      <vt:lpstr>LBNE Water Cherenkov vs LArTPC</vt:lpstr>
      <vt:lpstr>Fermilab Pursuing Aggressive Liquid Argon Program</vt:lpstr>
      <vt:lpstr>ArgoNeuT</vt:lpstr>
      <vt:lpstr>MicroBooNE</vt:lpstr>
      <vt:lpstr>Ultimate Reach:  Neutrino Factory</vt:lpstr>
      <vt:lpstr>4 GeV Neutrino Factory</vt:lpstr>
      <vt:lpstr>Getting Back to the Energy Frontier</vt:lpstr>
      <vt:lpstr>The Future is Very Exciting</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Accelerator Based Neutrino Physics at Fermilab</dc:title>
  <dc:creator>ecd3m</dc:creator>
  <cp:lastModifiedBy>ecd3m</cp:lastModifiedBy>
  <cp:revision>215</cp:revision>
  <dcterms:created xsi:type="dcterms:W3CDTF">2011-05-20T14:16:09Z</dcterms:created>
  <dcterms:modified xsi:type="dcterms:W3CDTF">2011-07-27T10:12:19Z</dcterms:modified>
</cp:coreProperties>
</file>