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tags/tag26.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1"/>
  </p:sldMasterIdLst>
  <p:notesMasterIdLst>
    <p:notesMasterId r:id="rId43"/>
  </p:notesMasterIdLst>
  <p:sldIdLst>
    <p:sldId id="256" r:id="rId2"/>
    <p:sldId id="261" r:id="rId3"/>
    <p:sldId id="259" r:id="rId4"/>
    <p:sldId id="260" r:id="rId5"/>
    <p:sldId id="287" r:id="rId6"/>
    <p:sldId id="262" r:id="rId7"/>
    <p:sldId id="267" r:id="rId8"/>
    <p:sldId id="268" r:id="rId9"/>
    <p:sldId id="299" r:id="rId10"/>
    <p:sldId id="270" r:id="rId11"/>
    <p:sldId id="293" r:id="rId12"/>
    <p:sldId id="294" r:id="rId13"/>
    <p:sldId id="284" r:id="rId14"/>
    <p:sldId id="290" r:id="rId15"/>
    <p:sldId id="257" r:id="rId16"/>
    <p:sldId id="265" r:id="rId17"/>
    <p:sldId id="282" r:id="rId18"/>
    <p:sldId id="269" r:id="rId19"/>
    <p:sldId id="295" r:id="rId20"/>
    <p:sldId id="264" r:id="rId21"/>
    <p:sldId id="263" r:id="rId22"/>
    <p:sldId id="286" r:id="rId23"/>
    <p:sldId id="258" r:id="rId24"/>
    <p:sldId id="289" r:id="rId25"/>
    <p:sldId id="276" r:id="rId26"/>
    <p:sldId id="277" r:id="rId27"/>
    <p:sldId id="278" r:id="rId28"/>
    <p:sldId id="279" r:id="rId29"/>
    <p:sldId id="280" r:id="rId30"/>
    <p:sldId id="296" r:id="rId31"/>
    <p:sldId id="297" r:id="rId32"/>
    <p:sldId id="288" r:id="rId33"/>
    <p:sldId id="298" r:id="rId34"/>
    <p:sldId id="292" r:id="rId35"/>
    <p:sldId id="274" r:id="rId36"/>
    <p:sldId id="275" r:id="rId37"/>
    <p:sldId id="283" r:id="rId38"/>
    <p:sldId id="291" r:id="rId39"/>
    <p:sldId id="273" r:id="rId40"/>
    <p:sldId id="272" r:id="rId41"/>
    <p:sldId id="281" r:id="rId42"/>
  </p:sldIdLst>
  <p:sldSz cx="9144000" cy="6858000" type="screen4x3"/>
  <p:notesSz cx="6858000" cy="9144000"/>
  <p:embeddedFontLst>
    <p:embeddedFont>
      <p:font typeface="Tw Cen MT" pitchFamily="34" charset="0"/>
      <p:regular r:id="rId44"/>
      <p:bold r:id="rId45"/>
      <p:italic r:id="rId46"/>
      <p:boldItalic r:id="rId47"/>
    </p:embeddedFont>
    <p:embeddedFont>
      <p:font typeface="Wingdings 2" pitchFamily="18" charset="2"/>
      <p:regular r:id="rId48"/>
    </p:embeddedFont>
    <p:embeddedFont>
      <p:font typeface="Calibri" pitchFamily="34" charset="0"/>
      <p:regular r:id="rId49"/>
      <p:bold r:id="rId50"/>
      <p:italic r:id="rId51"/>
      <p:boldItalic r:id="rId52"/>
    </p:embeddedFont>
    <p:embeddedFont>
      <p:font typeface="cmmi10"/>
      <p:regular r:id="rId53"/>
    </p:embeddedFont>
    <p:embeddedFont>
      <p:font typeface="CMR10"/>
      <p:regular r:id="rId54"/>
    </p:embeddedFont>
    <p:embeddedFont>
      <p:font typeface="CMMI7"/>
      <p:regular r:id="rId55"/>
    </p:embeddedFont>
    <p:embeddedFont>
      <p:font typeface="CMSY10"/>
      <p:regular r:id="rId56"/>
    </p:embeddedFont>
    <p:embeddedFont>
      <p:font typeface="CMR7"/>
      <p:regular r:id="rId57"/>
    </p:embeddedFont>
    <p:embeddedFont>
      <p:font typeface="CMSY7"/>
      <p:regular r:id="rId58"/>
    </p:embeddedFont>
    <p:embeddedFont>
      <p:font typeface="CMMI5"/>
      <p:regular r:id="rId59"/>
    </p:embeddedFont>
    <p:embeddedFont>
      <p:font typeface="CMR5"/>
      <p:regular r:id="rId60"/>
    </p:embeddedFont>
    <p:embeddedFont>
      <p:font typeface="CMEX10"/>
      <p:regular r:id="rId61"/>
    </p:embeddedFont>
    <p:embeddedFont>
      <p:font typeface="Cambria" pitchFamily="18" charset="0"/>
      <p:regular r:id="rId62"/>
      <p:bold r:id="rId63"/>
      <p:italic r:id="rId64"/>
      <p:boldItalic r:id="rId65"/>
    </p:embeddedFont>
    <p:embeddedFont>
      <p:font typeface="Book Antiqua" pitchFamily="18" charset="0"/>
      <p:regular r:id="rId66"/>
      <p:bold r:id="rId67"/>
      <p:italic r:id="rId68"/>
      <p:boldItalic r:id="rId69"/>
    </p:embeddedFont>
    <p:embeddedFont>
      <p:font typeface="Arial Narrow" pitchFamily="34" charset="0"/>
      <p:regular r:id="rId70"/>
      <p:bold r:id="rId71"/>
      <p:italic r:id="rId72"/>
      <p:boldItalic r:id="rId73"/>
    </p:embeddedFont>
  </p:embeddedFontLst>
  <p:custDataLst>
    <p:tags r:id="rId7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043" autoAdjust="0"/>
    <p:restoredTop sz="94660"/>
  </p:normalViewPr>
  <p:slideViewPr>
    <p:cSldViewPr snapToGrid="0">
      <p:cViewPr varScale="1">
        <p:scale>
          <a:sx n="115" d="100"/>
          <a:sy n="115" d="100"/>
        </p:scale>
        <p:origin x="-4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68" Type="http://schemas.openxmlformats.org/officeDocument/2006/relationships/font" Target="fonts/font25.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2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7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openxmlformats.org/officeDocument/2006/relationships/font" Target="fonts/font30.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font" Target="fonts/font26.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font" Target="fonts/font2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font" Target="fonts/font27.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orman\Documents\offaxis-kaon%20cur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Offaxis</a:t>
            </a:r>
            <a:r>
              <a:rPr lang="en-US" baseline="0"/>
              <a:t> </a:t>
            </a:r>
            <a:r>
              <a:rPr lang="el-GR" baseline="0">
                <a:latin typeface="Cambria"/>
              </a:rPr>
              <a:t>ν</a:t>
            </a:r>
            <a:r>
              <a:rPr lang="en-US" baseline="-25000">
                <a:latin typeface="Cambria"/>
              </a:rPr>
              <a:t>μ</a:t>
            </a:r>
            <a:r>
              <a:rPr lang="en-US" baseline="0"/>
              <a:t> Energies from </a:t>
            </a:r>
            <a:r>
              <a:rPr lang="el-GR" baseline="0">
                <a:latin typeface="Cambria"/>
              </a:rPr>
              <a:t>π</a:t>
            </a:r>
            <a:r>
              <a:rPr lang="en-US" baseline="0"/>
              <a:t>/K</a:t>
            </a:r>
            <a:endParaRPr lang="en-US"/>
          </a:p>
        </c:rich>
      </c:tx>
    </c:title>
    <c:plotArea>
      <c:layout/>
      <c:scatterChart>
        <c:scatterStyle val="smoothMarker"/>
        <c:ser>
          <c:idx val="3"/>
          <c:order val="0"/>
          <c:tx>
            <c:strRef>
              <c:f>Sheet1!$E$3</c:f>
              <c:strCache>
                <c:ptCount val="1"/>
                <c:pt idx="0">
                  <c:v>On Axis (π)</c:v>
                </c:pt>
              </c:strCache>
            </c:strRef>
          </c:tx>
          <c:marker>
            <c:symbol val="none"/>
          </c:marker>
          <c:xVal>
            <c:numRef>
              <c:f>Sheet1!$A$4:$A$131</c:f>
              <c:numCache>
                <c:formatCode>General</c:formatCode>
                <c:ptCount val="128"/>
                <c:pt idx="0">
                  <c:v>0</c:v>
                </c:pt>
                <c:pt idx="1">
                  <c:v>0.25</c:v>
                </c:pt>
                <c:pt idx="2">
                  <c:v>0.5</c:v>
                </c:pt>
                <c:pt idx="3">
                  <c:v>0.75000000000000033</c:v>
                </c:pt>
                <c:pt idx="4">
                  <c:v>1</c:v>
                </c:pt>
                <c:pt idx="5">
                  <c:v>1.25</c:v>
                </c:pt>
                <c:pt idx="6">
                  <c:v>1.5</c:v>
                </c:pt>
                <c:pt idx="7">
                  <c:v>1.7500000000000004</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numCache>
            </c:numRef>
          </c:xVal>
          <c:yVal>
            <c:numRef>
              <c:f>Sheet1!$E$4:$E$131</c:f>
              <c:numCache>
                <c:formatCode>General</c:formatCode>
                <c:ptCount val="128"/>
                <c:pt idx="0">
                  <c:v>0</c:v>
                </c:pt>
                <c:pt idx="1">
                  <c:v>0.10750000000000004</c:v>
                </c:pt>
                <c:pt idx="2">
                  <c:v>0.21500000000000008</c:v>
                </c:pt>
                <c:pt idx="3">
                  <c:v>0.32250000000000018</c:v>
                </c:pt>
                <c:pt idx="4">
                  <c:v>0.43000000000000016</c:v>
                </c:pt>
                <c:pt idx="5">
                  <c:v>0.53749999999999998</c:v>
                </c:pt>
                <c:pt idx="6">
                  <c:v>0.64500000000000035</c:v>
                </c:pt>
                <c:pt idx="7">
                  <c:v>0.75249999999999995</c:v>
                </c:pt>
                <c:pt idx="8">
                  <c:v>0.86000000000000032</c:v>
                </c:pt>
                <c:pt idx="9">
                  <c:v>0.96750000000000003</c:v>
                </c:pt>
                <c:pt idx="10">
                  <c:v>1.075</c:v>
                </c:pt>
                <c:pt idx="11">
                  <c:v>1.1824999999999999</c:v>
                </c:pt>
                <c:pt idx="12">
                  <c:v>1.29</c:v>
                </c:pt>
                <c:pt idx="13">
                  <c:v>1.3975</c:v>
                </c:pt>
                <c:pt idx="14">
                  <c:v>1.5049999999999992</c:v>
                </c:pt>
                <c:pt idx="15">
                  <c:v>1.6125</c:v>
                </c:pt>
                <c:pt idx="16">
                  <c:v>1.7200000000000004</c:v>
                </c:pt>
                <c:pt idx="17">
                  <c:v>1.8274999999999992</c:v>
                </c:pt>
                <c:pt idx="18">
                  <c:v>1.9349999999999996</c:v>
                </c:pt>
                <c:pt idx="19">
                  <c:v>2.0425</c:v>
                </c:pt>
                <c:pt idx="20">
                  <c:v>2.15</c:v>
                </c:pt>
                <c:pt idx="21">
                  <c:v>2.2574999999999998</c:v>
                </c:pt>
                <c:pt idx="22">
                  <c:v>2.3649999999999998</c:v>
                </c:pt>
                <c:pt idx="23">
                  <c:v>2.4724999999999988</c:v>
                </c:pt>
                <c:pt idx="24">
                  <c:v>2.58</c:v>
                </c:pt>
                <c:pt idx="25">
                  <c:v>2.6875000000000013</c:v>
                </c:pt>
                <c:pt idx="26">
                  <c:v>2.7949999999999999</c:v>
                </c:pt>
                <c:pt idx="27">
                  <c:v>2.9024999999999985</c:v>
                </c:pt>
                <c:pt idx="28">
                  <c:v>3.01</c:v>
                </c:pt>
                <c:pt idx="29">
                  <c:v>3.1175000000000002</c:v>
                </c:pt>
                <c:pt idx="30">
                  <c:v>3.2250000000000001</c:v>
                </c:pt>
                <c:pt idx="31">
                  <c:v>3.3324999999999982</c:v>
                </c:pt>
                <c:pt idx="32">
                  <c:v>3.44</c:v>
                </c:pt>
                <c:pt idx="33">
                  <c:v>3.5474999999999999</c:v>
                </c:pt>
                <c:pt idx="34">
                  <c:v>3.6549999999999998</c:v>
                </c:pt>
                <c:pt idx="35">
                  <c:v>3.7624999999999997</c:v>
                </c:pt>
                <c:pt idx="36">
                  <c:v>3.8699999999999997</c:v>
                </c:pt>
                <c:pt idx="37">
                  <c:v>3.9775</c:v>
                </c:pt>
                <c:pt idx="38">
                  <c:v>4.085</c:v>
                </c:pt>
                <c:pt idx="39">
                  <c:v>4.1924999999999972</c:v>
                </c:pt>
                <c:pt idx="40">
                  <c:v>4.3</c:v>
                </c:pt>
                <c:pt idx="41">
                  <c:v>4.4074999999999998</c:v>
                </c:pt>
                <c:pt idx="42">
                  <c:v>4.514999999999997</c:v>
                </c:pt>
                <c:pt idx="43">
                  <c:v>4.6224999999999969</c:v>
                </c:pt>
                <c:pt idx="44">
                  <c:v>4.7299999999999995</c:v>
                </c:pt>
                <c:pt idx="45">
                  <c:v>4.8374999999999995</c:v>
                </c:pt>
                <c:pt idx="46">
                  <c:v>4.9450000000000003</c:v>
                </c:pt>
                <c:pt idx="47">
                  <c:v>5.0524999999999975</c:v>
                </c:pt>
                <c:pt idx="48">
                  <c:v>5.1599999999999975</c:v>
                </c:pt>
                <c:pt idx="49">
                  <c:v>5.2674999999999974</c:v>
                </c:pt>
                <c:pt idx="50">
                  <c:v>5.375</c:v>
                </c:pt>
                <c:pt idx="51">
                  <c:v>5.4824999999999999</c:v>
                </c:pt>
                <c:pt idx="52">
                  <c:v>5.59</c:v>
                </c:pt>
                <c:pt idx="53">
                  <c:v>5.6974999999999971</c:v>
                </c:pt>
                <c:pt idx="54">
                  <c:v>5.8049999999999971</c:v>
                </c:pt>
                <c:pt idx="55">
                  <c:v>5.9124999999999996</c:v>
                </c:pt>
                <c:pt idx="56">
                  <c:v>6.02</c:v>
                </c:pt>
                <c:pt idx="57">
                  <c:v>6.1274999999999968</c:v>
                </c:pt>
                <c:pt idx="58">
                  <c:v>6.2350000000000003</c:v>
                </c:pt>
                <c:pt idx="59">
                  <c:v>6.3424999999999985</c:v>
                </c:pt>
                <c:pt idx="60">
                  <c:v>6.45</c:v>
                </c:pt>
                <c:pt idx="61">
                  <c:v>6.5574999999999974</c:v>
                </c:pt>
                <c:pt idx="62">
                  <c:v>6.6649999999999956</c:v>
                </c:pt>
                <c:pt idx="63">
                  <c:v>6.7725</c:v>
                </c:pt>
                <c:pt idx="64">
                  <c:v>6.88</c:v>
                </c:pt>
                <c:pt idx="65">
                  <c:v>6.9874999999999998</c:v>
                </c:pt>
                <c:pt idx="66">
                  <c:v>7.0949999999999971</c:v>
                </c:pt>
                <c:pt idx="67">
                  <c:v>7.2024999999999997</c:v>
                </c:pt>
                <c:pt idx="68">
                  <c:v>7.31</c:v>
                </c:pt>
                <c:pt idx="69">
                  <c:v>7.4174999999999995</c:v>
                </c:pt>
                <c:pt idx="70">
                  <c:v>7.5249999999999968</c:v>
                </c:pt>
                <c:pt idx="71">
                  <c:v>7.6324999999999985</c:v>
                </c:pt>
                <c:pt idx="72">
                  <c:v>7.74</c:v>
                </c:pt>
                <c:pt idx="73">
                  <c:v>7.8474999999999975</c:v>
                </c:pt>
                <c:pt idx="74">
                  <c:v>7.9550000000000001</c:v>
                </c:pt>
                <c:pt idx="75">
                  <c:v>8.0625000000000053</c:v>
                </c:pt>
                <c:pt idx="76">
                  <c:v>8.17</c:v>
                </c:pt>
                <c:pt idx="77">
                  <c:v>8.2775000000000034</c:v>
                </c:pt>
                <c:pt idx="78">
                  <c:v>8.3850000000000051</c:v>
                </c:pt>
                <c:pt idx="79">
                  <c:v>8.4925000000000068</c:v>
                </c:pt>
                <c:pt idx="80">
                  <c:v>8.6</c:v>
                </c:pt>
              </c:numCache>
            </c:numRef>
          </c:yVal>
          <c:smooth val="1"/>
        </c:ser>
        <c:ser>
          <c:idx val="2"/>
          <c:order val="1"/>
          <c:tx>
            <c:strRef>
              <c:f>Sheet1!$D$3</c:f>
              <c:strCache>
                <c:ptCount val="1"/>
                <c:pt idx="0">
                  <c:v>On Axis (K)</c:v>
                </c:pt>
              </c:strCache>
            </c:strRef>
          </c:tx>
          <c:marker>
            <c:symbol val="none"/>
          </c:marker>
          <c:xVal>
            <c:numRef>
              <c:f>Sheet1!$A$4:$A$131</c:f>
              <c:numCache>
                <c:formatCode>General</c:formatCode>
                <c:ptCount val="128"/>
                <c:pt idx="0">
                  <c:v>0</c:v>
                </c:pt>
                <c:pt idx="1">
                  <c:v>0.25</c:v>
                </c:pt>
                <c:pt idx="2">
                  <c:v>0.5</c:v>
                </c:pt>
                <c:pt idx="3">
                  <c:v>0.75000000000000033</c:v>
                </c:pt>
                <c:pt idx="4">
                  <c:v>1</c:v>
                </c:pt>
                <c:pt idx="5">
                  <c:v>1.25</c:v>
                </c:pt>
                <c:pt idx="6">
                  <c:v>1.5</c:v>
                </c:pt>
                <c:pt idx="7">
                  <c:v>1.7500000000000004</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numCache>
            </c:numRef>
          </c:xVal>
          <c:yVal>
            <c:numRef>
              <c:f>Sheet1!$D$4:$D$131</c:f>
              <c:numCache>
                <c:formatCode>General</c:formatCode>
                <c:ptCount val="128"/>
                <c:pt idx="0">
                  <c:v>0</c:v>
                </c:pt>
                <c:pt idx="1">
                  <c:v>0.24000000000000007</c:v>
                </c:pt>
                <c:pt idx="2">
                  <c:v>0.48000000000000015</c:v>
                </c:pt>
                <c:pt idx="3">
                  <c:v>0.72000000000000031</c:v>
                </c:pt>
                <c:pt idx="4">
                  <c:v>0.9600000000000003</c:v>
                </c:pt>
                <c:pt idx="5">
                  <c:v>1.2</c:v>
                </c:pt>
                <c:pt idx="6">
                  <c:v>1.44</c:v>
                </c:pt>
                <c:pt idx="7">
                  <c:v>1.6800000000000006</c:v>
                </c:pt>
                <c:pt idx="8">
                  <c:v>1.9200000000000002</c:v>
                </c:pt>
                <c:pt idx="9">
                  <c:v>2.16</c:v>
                </c:pt>
                <c:pt idx="10">
                  <c:v>2.4</c:v>
                </c:pt>
                <c:pt idx="11">
                  <c:v>2.6399999999999997</c:v>
                </c:pt>
                <c:pt idx="12">
                  <c:v>2.88</c:v>
                </c:pt>
                <c:pt idx="13">
                  <c:v>3.12</c:v>
                </c:pt>
                <c:pt idx="14">
                  <c:v>3.36</c:v>
                </c:pt>
                <c:pt idx="15">
                  <c:v>3.5999999999999988</c:v>
                </c:pt>
                <c:pt idx="16">
                  <c:v>3.84</c:v>
                </c:pt>
                <c:pt idx="17">
                  <c:v>4.08</c:v>
                </c:pt>
                <c:pt idx="18">
                  <c:v>4.3199999999999985</c:v>
                </c:pt>
                <c:pt idx="19">
                  <c:v>4.5599999999999996</c:v>
                </c:pt>
                <c:pt idx="20">
                  <c:v>4.8</c:v>
                </c:pt>
                <c:pt idx="21">
                  <c:v>5.04</c:v>
                </c:pt>
                <c:pt idx="22">
                  <c:v>5.2799999999999994</c:v>
                </c:pt>
                <c:pt idx="23">
                  <c:v>5.52</c:v>
                </c:pt>
                <c:pt idx="24">
                  <c:v>5.76</c:v>
                </c:pt>
                <c:pt idx="25">
                  <c:v>6</c:v>
                </c:pt>
                <c:pt idx="26">
                  <c:v>6.24</c:v>
                </c:pt>
                <c:pt idx="27">
                  <c:v>6.48</c:v>
                </c:pt>
                <c:pt idx="28">
                  <c:v>6.72</c:v>
                </c:pt>
                <c:pt idx="29">
                  <c:v>6.96</c:v>
                </c:pt>
                <c:pt idx="30">
                  <c:v>7.1999999999999975</c:v>
                </c:pt>
                <c:pt idx="31">
                  <c:v>7.44</c:v>
                </c:pt>
                <c:pt idx="32">
                  <c:v>7.68</c:v>
                </c:pt>
                <c:pt idx="33">
                  <c:v>7.92</c:v>
                </c:pt>
                <c:pt idx="34">
                  <c:v>8.16</c:v>
                </c:pt>
                <c:pt idx="35">
                  <c:v>8.4</c:v>
                </c:pt>
                <c:pt idx="36">
                  <c:v>8.6399999999999988</c:v>
                </c:pt>
                <c:pt idx="37">
                  <c:v>8.8800000000000026</c:v>
                </c:pt>
                <c:pt idx="38">
                  <c:v>9.120000000000001</c:v>
                </c:pt>
                <c:pt idx="39">
                  <c:v>9.3600000000000048</c:v>
                </c:pt>
                <c:pt idx="40">
                  <c:v>9.6</c:v>
                </c:pt>
                <c:pt idx="41">
                  <c:v>9.84</c:v>
                </c:pt>
                <c:pt idx="42">
                  <c:v>10.08</c:v>
                </c:pt>
                <c:pt idx="43">
                  <c:v>10.32</c:v>
                </c:pt>
                <c:pt idx="44">
                  <c:v>10.560000000000002</c:v>
                </c:pt>
                <c:pt idx="45">
                  <c:v>10.8</c:v>
                </c:pt>
                <c:pt idx="46">
                  <c:v>11.04</c:v>
                </c:pt>
                <c:pt idx="47">
                  <c:v>11.28</c:v>
                </c:pt>
                <c:pt idx="48">
                  <c:v>11.52</c:v>
                </c:pt>
                <c:pt idx="49">
                  <c:v>11.76</c:v>
                </c:pt>
                <c:pt idx="50">
                  <c:v>12</c:v>
                </c:pt>
                <c:pt idx="51">
                  <c:v>12.239999999999998</c:v>
                </c:pt>
                <c:pt idx="52">
                  <c:v>12.48</c:v>
                </c:pt>
                <c:pt idx="53">
                  <c:v>12.72</c:v>
                </c:pt>
                <c:pt idx="54">
                  <c:v>12.960000000000004</c:v>
                </c:pt>
                <c:pt idx="55">
                  <c:v>13.2</c:v>
                </c:pt>
                <c:pt idx="56">
                  <c:v>13.44</c:v>
                </c:pt>
                <c:pt idx="57">
                  <c:v>13.68</c:v>
                </c:pt>
                <c:pt idx="58">
                  <c:v>13.92</c:v>
                </c:pt>
                <c:pt idx="59">
                  <c:v>14.16</c:v>
                </c:pt>
                <c:pt idx="60">
                  <c:v>14.400000000000002</c:v>
                </c:pt>
                <c:pt idx="61">
                  <c:v>14.64</c:v>
                </c:pt>
                <c:pt idx="62">
                  <c:v>14.880000000000004</c:v>
                </c:pt>
                <c:pt idx="63">
                  <c:v>15.12</c:v>
                </c:pt>
                <c:pt idx="64">
                  <c:v>15.360000000000005</c:v>
                </c:pt>
                <c:pt idx="65">
                  <c:v>15.6</c:v>
                </c:pt>
                <c:pt idx="66">
                  <c:v>15.84</c:v>
                </c:pt>
                <c:pt idx="67">
                  <c:v>16.079999999999988</c:v>
                </c:pt>
                <c:pt idx="68">
                  <c:v>16.32</c:v>
                </c:pt>
                <c:pt idx="69">
                  <c:v>16.559999999999999</c:v>
                </c:pt>
                <c:pt idx="70">
                  <c:v>16.8</c:v>
                </c:pt>
                <c:pt idx="71">
                  <c:v>17.04</c:v>
                </c:pt>
                <c:pt idx="72">
                  <c:v>17.27999999999999</c:v>
                </c:pt>
                <c:pt idx="73">
                  <c:v>17.52</c:v>
                </c:pt>
                <c:pt idx="74">
                  <c:v>17.759999999999987</c:v>
                </c:pt>
                <c:pt idx="75">
                  <c:v>18</c:v>
                </c:pt>
                <c:pt idx="76">
                  <c:v>18.239999999999988</c:v>
                </c:pt>
                <c:pt idx="77">
                  <c:v>18.47999999999999</c:v>
                </c:pt>
                <c:pt idx="78">
                  <c:v>18.72</c:v>
                </c:pt>
                <c:pt idx="79">
                  <c:v>18.95999999999999</c:v>
                </c:pt>
                <c:pt idx="80">
                  <c:v>19.2</c:v>
                </c:pt>
              </c:numCache>
            </c:numRef>
          </c:yVal>
          <c:smooth val="1"/>
        </c:ser>
        <c:ser>
          <c:idx val="0"/>
          <c:order val="2"/>
          <c:tx>
            <c:strRef>
              <c:f>Sheet1!$B$3</c:f>
              <c:strCache>
                <c:ptCount val="1"/>
                <c:pt idx="0">
                  <c:v>π 14mrad</c:v>
                </c:pt>
              </c:strCache>
            </c:strRef>
          </c:tx>
          <c:spPr>
            <a:ln w="31750"/>
          </c:spPr>
          <c:marker>
            <c:symbol val="none"/>
          </c:marker>
          <c:xVal>
            <c:numRef>
              <c:f>Sheet1!$A$4:$A$131</c:f>
              <c:numCache>
                <c:formatCode>General</c:formatCode>
                <c:ptCount val="128"/>
                <c:pt idx="0">
                  <c:v>0</c:v>
                </c:pt>
                <c:pt idx="1">
                  <c:v>0.25</c:v>
                </c:pt>
                <c:pt idx="2">
                  <c:v>0.5</c:v>
                </c:pt>
                <c:pt idx="3">
                  <c:v>0.75000000000000033</c:v>
                </c:pt>
                <c:pt idx="4">
                  <c:v>1</c:v>
                </c:pt>
                <c:pt idx="5">
                  <c:v>1.25</c:v>
                </c:pt>
                <c:pt idx="6">
                  <c:v>1.5</c:v>
                </c:pt>
                <c:pt idx="7">
                  <c:v>1.7500000000000004</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numCache>
            </c:numRef>
          </c:xVal>
          <c:yVal>
            <c:numRef>
              <c:f>Sheet1!$B$4:$B$131</c:f>
              <c:numCache>
                <c:formatCode>General</c:formatCode>
                <c:ptCount val="128"/>
                <c:pt idx="0">
                  <c:v>0</c:v>
                </c:pt>
                <c:pt idx="1">
                  <c:v>0.10743285446595879</c:v>
                </c:pt>
                <c:pt idx="2">
                  <c:v>0.21446384039900263</c:v>
                </c:pt>
                <c:pt idx="3">
                  <c:v>0.32069608452454956</c:v>
                </c:pt>
                <c:pt idx="4">
                  <c:v>0.42574257425742595</c:v>
                </c:pt>
                <c:pt idx="5">
                  <c:v>0.52923076923076873</c:v>
                </c:pt>
                <c:pt idx="6">
                  <c:v>0.63080684596577052</c:v>
                </c:pt>
                <c:pt idx="7">
                  <c:v>0.73013947847180172</c:v>
                </c:pt>
                <c:pt idx="8">
                  <c:v>0.82692307692307754</c:v>
                </c:pt>
                <c:pt idx="9">
                  <c:v>0.92088042831647865</c:v>
                </c:pt>
                <c:pt idx="10">
                  <c:v>1.0117647058823516</c:v>
                </c:pt>
                <c:pt idx="11">
                  <c:v>1.099360836722836</c:v>
                </c:pt>
                <c:pt idx="12">
                  <c:v>1.1834862385321099</c:v>
                </c:pt>
                <c:pt idx="13">
                  <c:v>1.2639909553420003</c:v>
                </c:pt>
                <c:pt idx="14">
                  <c:v>1.3407572383073501</c:v>
                </c:pt>
                <c:pt idx="15">
                  <c:v>1.4136986301369854</c:v>
                </c:pt>
                <c:pt idx="16">
                  <c:v>1.4827586206896552</c:v>
                </c:pt>
                <c:pt idx="17">
                  <c:v>1.5479089465325568</c:v>
                </c:pt>
                <c:pt idx="18">
                  <c:v>1.6091476091476093</c:v>
                </c:pt>
                <c:pt idx="19">
                  <c:v>1.6664966853646093</c:v>
                </c:pt>
                <c:pt idx="20">
                  <c:v>1.7200000000000004</c:v>
                </c:pt>
                <c:pt idx="21">
                  <c:v>1.769720725134738</c:v>
                </c:pt>
                <c:pt idx="22">
                  <c:v>1.8157389635316701</c:v>
                </c:pt>
                <c:pt idx="23">
                  <c:v>1.8581493658994834</c:v>
                </c:pt>
                <c:pt idx="24">
                  <c:v>1.8970588235294121</c:v>
                </c:pt>
                <c:pt idx="25">
                  <c:v>1.9325842696629216</c:v>
                </c:pt>
                <c:pt idx="26">
                  <c:v>1.9648506151142351</c:v>
                </c:pt>
                <c:pt idx="27">
                  <c:v>1.9939888364104761</c:v>
                </c:pt>
                <c:pt idx="28">
                  <c:v>2.0201342281879233</c:v>
                </c:pt>
                <c:pt idx="29">
                  <c:v>2.0434248258910297</c:v>
                </c:pt>
                <c:pt idx="30">
                  <c:v>2.0640000000000001</c:v>
                </c:pt>
                <c:pt idx="31">
                  <c:v>2.0819992190550578</c:v>
                </c:pt>
                <c:pt idx="32">
                  <c:v>2.0975609756097562</c:v>
                </c:pt>
                <c:pt idx="33">
                  <c:v>2.1108218668650056</c:v>
                </c:pt>
                <c:pt idx="34">
                  <c:v>2.1219158200290273</c:v>
                </c:pt>
                <c:pt idx="35">
                  <c:v>2.1309734513274354</c:v>
                </c:pt>
                <c:pt idx="36">
                  <c:v>2.1381215469613291</c:v>
                </c:pt>
                <c:pt idx="37">
                  <c:v>2.1434826540922871</c:v>
                </c:pt>
                <c:pt idx="38">
                  <c:v>2.1471747700394248</c:v>
                </c:pt>
                <c:pt idx="39">
                  <c:v>2.1493111182313389</c:v>
                </c:pt>
                <c:pt idx="40">
                  <c:v>2.15</c:v>
                </c:pt>
                <c:pt idx="41">
                  <c:v>2.1493447119780567</c:v>
                </c:pt>
                <c:pt idx="42">
                  <c:v>2.1474435196195003</c:v>
                </c:pt>
                <c:pt idx="43">
                  <c:v>2.1443896781675869</c:v>
                </c:pt>
                <c:pt idx="44">
                  <c:v>2.1402714932126687</c:v>
                </c:pt>
                <c:pt idx="45">
                  <c:v>2.1351724137931019</c:v>
                </c:pt>
                <c:pt idx="46">
                  <c:v>2.1291711517761049</c:v>
                </c:pt>
                <c:pt idx="47">
                  <c:v>2.1223418220005255</c:v>
                </c:pt>
                <c:pt idx="48">
                  <c:v>2.1147540983606556</c:v>
                </c:pt>
                <c:pt idx="49">
                  <c:v>2.1064733816545864</c:v>
                </c:pt>
                <c:pt idx="50">
                  <c:v>2.0975609756097562</c:v>
                </c:pt>
                <c:pt idx="51">
                  <c:v>2.0880742680314239</c:v>
                </c:pt>
                <c:pt idx="52">
                  <c:v>2.0780669144981387</c:v>
                </c:pt>
                <c:pt idx="53">
                  <c:v>2.0675890224540732</c:v>
                </c:pt>
                <c:pt idx="54">
                  <c:v>2.0566873339238234</c:v>
                </c:pt>
                <c:pt idx="55">
                  <c:v>2.0454054054054041</c:v>
                </c:pt>
                <c:pt idx="56">
                  <c:v>2.0337837837837838</c:v>
                </c:pt>
                <c:pt idx="57">
                  <c:v>2.0218601773561558</c:v>
                </c:pt>
                <c:pt idx="58">
                  <c:v>2.0096696212731655</c:v>
                </c:pt>
                <c:pt idx="59">
                  <c:v>1.9972446368825039</c:v>
                </c:pt>
                <c:pt idx="60">
                  <c:v>1.9846153846153851</c:v>
                </c:pt>
                <c:pt idx="61">
                  <c:v>1.9718098101860548</c:v>
                </c:pt>
                <c:pt idx="62">
                  <c:v>1.9588537839823659</c:v>
                </c:pt>
                <c:pt idx="63">
                  <c:v>1.9457712336146515</c:v>
                </c:pt>
                <c:pt idx="64">
                  <c:v>1.9325842696629218</c:v>
                </c:pt>
                <c:pt idx="65">
                  <c:v>1.9193133047210302</c:v>
                </c:pt>
                <c:pt idx="66">
                  <c:v>1.9059771658831433</c:v>
                </c:pt>
                <c:pt idx="67">
                  <c:v>1.8925932008539992</c:v>
                </c:pt>
                <c:pt idx="68">
                  <c:v>1.8791773778920309</c:v>
                </c:pt>
                <c:pt idx="69">
                  <c:v>1.8657443798144937</c:v>
                </c:pt>
                <c:pt idx="70">
                  <c:v>1.8523076923076918</c:v>
                </c:pt>
                <c:pt idx="71">
                  <c:v>1.838879686794157</c:v>
                </c:pt>
                <c:pt idx="72">
                  <c:v>1.8254716981132069</c:v>
                </c:pt>
                <c:pt idx="73">
                  <c:v>1.8120940972723332</c:v>
                </c:pt>
                <c:pt idx="74">
                  <c:v>1.7987563595251561</c:v>
                </c:pt>
                <c:pt idx="75">
                  <c:v>1.7854671280276821</c:v>
                </c:pt>
                <c:pt idx="76">
                  <c:v>1.7722342733188721</c:v>
                </c:pt>
                <c:pt idx="77">
                  <c:v>1.759064948864391</c:v>
                </c:pt>
                <c:pt idx="78">
                  <c:v>1.7459656428943251</c:v>
                </c:pt>
                <c:pt idx="79">
                  <c:v>1.7329422267567924</c:v>
                </c:pt>
                <c:pt idx="80">
                  <c:v>1.7200000000000004</c:v>
                </c:pt>
              </c:numCache>
            </c:numRef>
          </c:yVal>
          <c:smooth val="1"/>
        </c:ser>
        <c:ser>
          <c:idx val="1"/>
          <c:order val="3"/>
          <c:tx>
            <c:strRef>
              <c:f>Sheet1!$C$3</c:f>
              <c:strCache>
                <c:ptCount val="1"/>
                <c:pt idx="0">
                  <c:v>K 14mrad</c:v>
                </c:pt>
              </c:strCache>
            </c:strRef>
          </c:tx>
          <c:marker>
            <c:symbol val="none"/>
          </c:marker>
          <c:xVal>
            <c:numRef>
              <c:f>Sheet1!$A$4:$A$131</c:f>
              <c:numCache>
                <c:formatCode>General</c:formatCode>
                <c:ptCount val="128"/>
                <c:pt idx="0">
                  <c:v>0</c:v>
                </c:pt>
                <c:pt idx="1">
                  <c:v>0.25</c:v>
                </c:pt>
                <c:pt idx="2">
                  <c:v>0.5</c:v>
                </c:pt>
                <c:pt idx="3">
                  <c:v>0.75000000000000033</c:v>
                </c:pt>
                <c:pt idx="4">
                  <c:v>1</c:v>
                </c:pt>
                <c:pt idx="5">
                  <c:v>1.25</c:v>
                </c:pt>
                <c:pt idx="6">
                  <c:v>1.5</c:v>
                </c:pt>
                <c:pt idx="7">
                  <c:v>1.7500000000000004</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numCache>
            </c:numRef>
          </c:xVal>
          <c:yVal>
            <c:numRef>
              <c:f>Sheet1!$C$4:$C$131</c:f>
              <c:numCache>
                <c:formatCode>General</c:formatCode>
                <c:ptCount val="128"/>
                <c:pt idx="0">
                  <c:v>0</c:v>
                </c:pt>
                <c:pt idx="1">
                  <c:v>0.23998790428338534</c:v>
                </c:pt>
                <c:pt idx="2">
                  <c:v>0.47990324889550717</c:v>
                </c:pt>
                <c:pt idx="3">
                  <c:v>0.71967354727406041</c:v>
                </c:pt>
                <c:pt idx="4">
                  <c:v>0.95922645892001879</c:v>
                </c:pt>
                <c:pt idx="5">
                  <c:v>1.1984898620432485</c:v>
                </c:pt>
                <c:pt idx="6">
                  <c:v>1.4373919257464374</c:v>
                </c:pt>
                <c:pt idx="7">
                  <c:v>1.6758611815960851</c:v>
                </c:pt>
                <c:pt idx="8">
                  <c:v>1.9138265944314341</c:v>
                </c:pt>
                <c:pt idx="9">
                  <c:v>2.1512176322650371</c:v>
                </c:pt>
                <c:pt idx="10">
                  <c:v>2.3879643351318598</c:v>
                </c:pt>
                <c:pt idx="11">
                  <c:v>2.6239973827476062</c:v>
                </c:pt>
                <c:pt idx="12">
                  <c:v>2.8592481608411298</c:v>
                </c:pt>
                <c:pt idx="13">
                  <c:v>3.0936488260305941</c:v>
                </c:pt>
                <c:pt idx="14">
                  <c:v>3.327132369117948</c:v>
                </c:pt>
                <c:pt idx="15">
                  <c:v>3.5596326766820479</c:v>
                </c:pt>
                <c:pt idx="16">
                  <c:v>3.7910845908564696</c:v>
                </c:pt>
                <c:pt idx="17">
                  <c:v>4.0214239671842957</c:v>
                </c:pt>
                <c:pt idx="18">
                  <c:v>4.2505877304487898</c:v>
                </c:pt>
                <c:pt idx="19">
                  <c:v>4.4785139283856203</c:v>
                </c:pt>
                <c:pt idx="20">
                  <c:v>4.705141783189287</c:v>
                </c:pt>
                <c:pt idx="21">
                  <c:v>4.9304117407338488</c:v>
                </c:pt>
                <c:pt idx="22">
                  <c:v>5.1542655174352703</c:v>
                </c:pt>
                <c:pt idx="23">
                  <c:v>5.3766461446904534</c:v>
                </c:pt>
                <c:pt idx="24">
                  <c:v>5.5974980108354462</c:v>
                </c:pt>
                <c:pt idx="25">
                  <c:v>5.8167669005734828</c:v>
                </c:pt>
                <c:pt idx="26">
                  <c:v>6.0344000318306614</c:v>
                </c:pt>
                <c:pt idx="27">
                  <c:v>6.2503460900054284</c:v>
                </c:pt>
                <c:pt idx="28">
                  <c:v>6.464555259585274</c:v>
                </c:pt>
                <c:pt idx="29">
                  <c:v>6.6769792531120338</c:v>
                </c:pt>
                <c:pt idx="30">
                  <c:v>6.887571337484351</c:v>
                </c:pt>
                <c:pt idx="31">
                  <c:v>7.0962863575938027</c:v>
                </c:pt>
                <c:pt idx="32">
                  <c:v>7.3030807572977317</c:v>
                </c:pt>
                <c:pt idx="33">
                  <c:v>7.5079125977395673</c:v>
                </c:pt>
                <c:pt idx="34">
                  <c:v>7.7107415730337081</c:v>
                </c:pt>
                <c:pt idx="35">
                  <c:v>7.9115290233389954</c:v>
                </c:pt>
                <c:pt idx="36">
                  <c:v>8.1102379453509688</c:v>
                </c:pt>
                <c:pt idx="37">
                  <c:v>8.3068330002492186</c:v>
                </c:pt>
                <c:pt idx="38">
                  <c:v>8.5012805191418206</c:v>
                </c:pt>
                <c:pt idx="39">
                  <c:v>8.6935485060546007</c:v>
                </c:pt>
                <c:pt idx="40">
                  <c:v>8.8836066385175716</c:v>
                </c:pt>
                <c:pt idx="41">
                  <c:v>9.0714262658062861</c:v>
                </c:pt>
                <c:pt idx="42">
                  <c:v>9.2569804048999096</c:v>
                </c:pt>
                <c:pt idx="43">
                  <c:v>9.440243734222058</c:v>
                </c:pt>
                <c:pt idx="44">
                  <c:v>9.6211925852341889</c:v>
                </c:pt>
                <c:pt idx="45">
                  <c:v>9.799804931954851</c:v>
                </c:pt>
                <c:pt idx="46">
                  <c:v>9.9760603784808701</c:v>
                </c:pt>
                <c:pt idx="47">
                  <c:v>10.149940144589642</c:v>
                </c:pt>
                <c:pt idx="48">
                  <c:v>10.32142704950364</c:v>
                </c:pt>
                <c:pt idx="49">
                  <c:v>10.490505493900509</c:v>
                </c:pt>
                <c:pt idx="50">
                  <c:v>10.657161440253722</c:v>
                </c:pt>
                <c:pt idx="51">
                  <c:v>10.821382391590014</c:v>
                </c:pt>
                <c:pt idx="52">
                  <c:v>10.983157368750749</c:v>
                </c:pt>
                <c:pt idx="53">
                  <c:v>11.142476886245456</c:v>
                </c:pt>
                <c:pt idx="54">
                  <c:v>11.299332926785521</c:v>
                </c:pt>
                <c:pt idx="55">
                  <c:v>11.45371891458657</c:v>
                </c:pt>
                <c:pt idx="56">
                  <c:v>11.605629687527756</c:v>
                </c:pt>
                <c:pt idx="57">
                  <c:v>11.755061468255617</c:v>
                </c:pt>
                <c:pt idx="58">
                  <c:v>11.902011834319527</c:v>
                </c:pt>
                <c:pt idx="59">
                  <c:v>12.046479687424799</c:v>
                </c:pt>
                <c:pt idx="60">
                  <c:v>12.188465221888286</c:v>
                </c:pt>
                <c:pt idx="61">
                  <c:v>12.327969892379986</c:v>
                </c:pt>
                <c:pt idx="62">
                  <c:v>12.464996381032471</c:v>
                </c:pt>
                <c:pt idx="63">
                  <c:v>12.599548563998432</c:v>
                </c:pt>
                <c:pt idx="64">
                  <c:v>12.731631477534313</c:v>
                </c:pt>
                <c:pt idx="65">
                  <c:v>12.861251283686434</c:v>
                </c:pt>
                <c:pt idx="66">
                  <c:v>12.988415235653322</c:v>
                </c:pt>
                <c:pt idx="67">
                  <c:v>13.113131642896022</c:v>
                </c:pt>
                <c:pt idx="68">
                  <c:v>13.23540983606558</c:v>
                </c:pt>
                <c:pt idx="69">
                  <c:v>13.355260131814164</c:v>
                </c:pt>
                <c:pt idx="70">
                  <c:v>13.472693797554399</c:v>
                </c:pt>
                <c:pt idx="71">
                  <c:v>13.587723016227789</c:v>
                </c:pt>
                <c:pt idx="72">
                  <c:v>13.700360851141561</c:v>
                </c:pt>
                <c:pt idx="73">
                  <c:v>13.810621210929552</c:v>
                </c:pt>
                <c:pt idx="74">
                  <c:v>13.918518814690612</c:v>
                </c:pt>
                <c:pt idx="75">
                  <c:v>14.024069157355099</c:v>
                </c:pt>
                <c:pt idx="76">
                  <c:v>14.127288475327033</c:v>
                </c:pt>
                <c:pt idx="77">
                  <c:v>14.228193712447048</c:v>
                </c:pt>
                <c:pt idx="78">
                  <c:v>14.326802486318321</c:v>
                </c:pt>
                <c:pt idx="79">
                  <c:v>14.423133055035001</c:v>
                </c:pt>
                <c:pt idx="80">
                  <c:v>14.517204284349926</c:v>
                </c:pt>
              </c:numCache>
            </c:numRef>
          </c:yVal>
          <c:smooth val="1"/>
        </c:ser>
        <c:axId val="34474240"/>
        <c:axId val="34499968"/>
      </c:scatterChart>
      <c:valAx>
        <c:axId val="34474240"/>
        <c:scaling>
          <c:orientation val="minMax"/>
          <c:max val="21"/>
          <c:min val="0"/>
        </c:scaling>
        <c:axPos val="b"/>
        <c:title>
          <c:tx>
            <c:rich>
              <a:bodyPr/>
              <a:lstStyle/>
              <a:p>
                <a:pPr>
                  <a:defRPr/>
                </a:pPr>
                <a:r>
                  <a:rPr lang="en-US" baseline="0" dirty="0"/>
                  <a:t>E</a:t>
                </a:r>
                <a:r>
                  <a:rPr lang="el-GR" baseline="-25000" dirty="0" smtClean="0">
                    <a:latin typeface="Cambria"/>
                  </a:rPr>
                  <a:t>π</a:t>
                </a:r>
                <a:r>
                  <a:rPr lang="en-US" baseline="-25000" dirty="0" smtClean="0">
                    <a:latin typeface="Cambria"/>
                  </a:rPr>
                  <a:t>/K</a:t>
                </a:r>
                <a:r>
                  <a:rPr lang="en-US" baseline="0" dirty="0" smtClean="0">
                    <a:latin typeface="Cambria"/>
                  </a:rPr>
                  <a:t> </a:t>
                </a:r>
                <a:r>
                  <a:rPr lang="en-US" baseline="0" dirty="0" err="1"/>
                  <a:t>GeV</a:t>
                </a:r>
                <a:endParaRPr lang="en-US" dirty="0"/>
              </a:p>
            </c:rich>
          </c:tx>
        </c:title>
        <c:numFmt formatCode="General" sourceLinked="1"/>
        <c:tickLblPos val="nextTo"/>
        <c:crossAx val="34499968"/>
        <c:crosses val="autoZero"/>
        <c:crossBetween val="midCat"/>
      </c:valAx>
      <c:valAx>
        <c:axId val="34499968"/>
        <c:scaling>
          <c:orientation val="minMax"/>
          <c:max val="20"/>
        </c:scaling>
        <c:axPos val="l"/>
        <c:majorGridlines/>
        <c:title>
          <c:tx>
            <c:rich>
              <a:bodyPr rot="-5400000" vert="horz"/>
              <a:lstStyle/>
              <a:p>
                <a:pPr>
                  <a:defRPr/>
                </a:pPr>
                <a:r>
                  <a:rPr lang="en-US"/>
                  <a:t>E</a:t>
                </a:r>
                <a:r>
                  <a:rPr lang="en-US" baseline="-25000">
                    <a:latin typeface="Cambria"/>
                  </a:rPr>
                  <a:t>ν</a:t>
                </a:r>
                <a:r>
                  <a:rPr lang="en-US" baseline="0"/>
                  <a:t>(GeV)</a:t>
                </a:r>
                <a:endParaRPr lang="en-US"/>
              </a:p>
            </c:rich>
          </c:tx>
        </c:title>
        <c:numFmt formatCode="General" sourceLinked="1"/>
        <c:tickLblPos val="nextTo"/>
        <c:crossAx val="34474240"/>
        <c:crosses val="autoZero"/>
        <c:crossBetween val="midCat"/>
      </c:valAx>
    </c:plotArea>
    <c:legend>
      <c:legendPos val="r"/>
      <c:layout>
        <c:manualLayout>
          <c:xMode val="edge"/>
          <c:yMode val="edge"/>
          <c:x val="0.1930668030178268"/>
          <c:y val="0.14658952056235924"/>
          <c:w val="0.25760015847075696"/>
          <c:h val="0.27166818232228063"/>
        </c:manualLayout>
      </c:layout>
      <c:overlay val="1"/>
      <c:spPr>
        <a:solidFill>
          <a:schemeClr val="bg1"/>
        </a:solidFill>
        <a:ln>
          <a:solidFill>
            <a:schemeClr val="tx1"/>
          </a:solidFill>
        </a:ln>
        <a:effectLst>
          <a:outerShdw blurRad="50800" dist="38100" dir="2700000" algn="tl" rotWithShape="0">
            <a:prstClr val="black">
              <a:alpha val="40000"/>
            </a:prstClr>
          </a:outerShdw>
        </a:effectLst>
      </c:sp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F172C75-2FBC-41D5-8977-318B5D4E6D94}" type="datetimeFigureOut">
              <a:rPr lang="en-US"/>
              <a:pPr>
                <a:defRPr/>
              </a:pPr>
              <a:t>3/5/2009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49CBA1F-B05C-41DF-B41D-C072A866E6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DD4B3D-D922-49F2-A627-6974A85A5F2B}"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8C9847-31AF-4BDC-A46E-47E08F5C96C0}"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8DBE2A-2219-49B4-979D-F00D82ADDF8D}"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5C3BFA-79C7-41B9-A336-A1A902EC6C35}"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6B1A62-3C56-46A8-99A8-E670E4A12B66}"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7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1E1E20-5E38-4C51-B104-920B49F51887}"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067063-844D-4967-9890-BC24B07C6541}"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B6D496-BE8F-4A99-A031-35AEC0F273A6}"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13F9E-F2A2-4187-B03F-FEE7BCC65478}"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31B4A3-50DB-46DE-B9A1-AE414BAA6398}"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48B7F7-0FDC-49CA-BCA8-CAF9E6721A75}"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204641-A67A-42B4-B04D-B7F7FD94B7FD}"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C83D14-8D29-4B87-BF3F-FB348C1F83D0}"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7F30FA-06AE-4EEE-BA69-FE0D77CE15F6}"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DC0843-D607-49DB-ABEE-4B65A797FDB0}"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B46C37-B11E-4450-AB79-6FFFC60BD691}"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3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354CB4-4F56-4D53-B186-CA696028BB2A}"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0533C6-0C4C-4B9F-BA11-A6981E885C5B}"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428DA4-D2BB-45BE-95F1-AACC2EFE2706}"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1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D2F2A1-A79D-4DDA-9C41-AD2EAB13AF16}"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19C89B-577A-42C0-A76F-ABF77015A268}"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5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8B1E8E-2393-49F8-9D92-3C3AB5A14E9A}"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699A00-D17F-41C6-AA83-44E84C0B160A}"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8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AB119D-902B-4B84-B840-EF2E5399C2EC}"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B98BFD-D748-44DB-99C1-BB6829D93413}"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28EE8-A4CE-459C-8482-D1AB625DBABD}"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4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C86DDD-AE24-462A-9432-DA24DCCA0BB5}" type="slidenum">
              <a:rPr lang="en-US"/>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6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6C0ADD-231E-47D2-BF45-84B92817FE67}"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AFA132-7B0E-4B04-8FC4-364E38319705}" type="slidenum">
              <a:rPr lang="en-US"/>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351608-85E5-437C-8BF1-5C6A05FDC68A}" type="slidenum">
              <a:rPr lang="en-US"/>
              <a:pPr fontAlgn="base">
                <a:spcBef>
                  <a:spcPct val="0"/>
                </a:spcBef>
                <a:spcAft>
                  <a:spcPct val="0"/>
                </a:spcAft>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2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65A6A1-0C37-4321-8238-D41EE170E916}" type="slidenum">
              <a:rPr lang="en-US"/>
              <a:pPr fontAlgn="base">
                <a:spcBef>
                  <a:spcPct val="0"/>
                </a:spcBef>
                <a:spcAft>
                  <a:spcPct val="0"/>
                </a:spcAft>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4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F736B9-80EF-4957-991E-4751E23A9F4E}" type="slidenum">
              <a:rPr lang="en-US"/>
              <a:pPr fontAlgn="base">
                <a:spcBef>
                  <a:spcPct val="0"/>
                </a:spcBef>
                <a:spcAft>
                  <a:spcPct val="0"/>
                </a:spcAft>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156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FB76FD-4420-4EE1-8C75-F6D468E51F14}" type="slidenum">
              <a:rPr lang="en-US">
                <a:latin typeface="Arial" charset="0"/>
              </a:rPr>
              <a:pPr fontAlgn="base">
                <a:spcBef>
                  <a:spcPct val="0"/>
                </a:spcBef>
                <a:spcAft>
                  <a:spcPct val="0"/>
                </a:spcAft>
              </a:pPr>
              <a:t>39</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8CCCBB-BAF3-4CB2-8854-D1A34A1747D6}" type="slidenum">
              <a:rPr lang="en-US"/>
              <a:pPr fontAlgn="base">
                <a:spcBef>
                  <a:spcPct val="0"/>
                </a:spcBef>
                <a:spcAft>
                  <a:spcPct val="0"/>
                </a:spcAft>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9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D47B8A-DF81-4750-947F-B61278B2ED19}" type="slidenum">
              <a:rPr lang="en-US"/>
              <a:pPr fontAlgn="base">
                <a:spcBef>
                  <a:spcPct val="0"/>
                </a:spcBef>
                <a:spcAft>
                  <a:spcPct val="0"/>
                </a:spcAft>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BC13A4-DE9D-4683-A164-D19A3D5717A0}"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DE0066-435E-45F7-899E-8FEBD38B7349}"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2B5B7C-60D2-41D5-B02E-A4B9ED66DD76}" type="slidenum">
              <a:rPr lang="en-US">
                <a:latin typeface="Arial" charset="0"/>
              </a:rPr>
              <a:pPr fontAlgn="base">
                <a:spcBef>
                  <a:spcPct val="0"/>
                </a:spcBef>
                <a:spcAft>
                  <a:spcPct val="0"/>
                </a:spcAft>
              </a:pPr>
              <a:t>7</a:t>
            </a:fld>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66131D-86AE-4BF2-AAED-547FCBC83C86}" type="slidenum">
              <a:rPr lang="en-US">
                <a:latin typeface="Arial" charset="0"/>
              </a:rPr>
              <a:pPr fontAlgn="base">
                <a:spcBef>
                  <a:spcPct val="0"/>
                </a:spcBef>
                <a:spcAft>
                  <a:spcPct val="0"/>
                </a:spcAft>
              </a:pPr>
              <a:t>8</a:t>
            </a:fld>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39841D-C4D9-4398-B50F-7679F96DD19B}" type="slidenum">
              <a:rPr lang="en-US">
                <a:latin typeface="Arial" charset="0"/>
              </a:rPr>
              <a:pPr fontAlgn="base">
                <a:spcBef>
                  <a:spcPct val="0"/>
                </a:spcBef>
                <a:spcAft>
                  <a:spcPct val="0"/>
                </a:spcAft>
              </a:pPr>
              <a:t>9</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BC047549-2B22-459E-9705-61D2EFD79C1E}" type="datetimeFigureOut">
              <a:rPr lang="en-US"/>
              <a:pPr>
                <a:defRPr/>
              </a:pPr>
              <a:t>3/5/2009</a:t>
            </a:fld>
            <a:endParaRPr lang="en-US"/>
          </a:p>
        </p:txBody>
      </p:sp>
      <p:sp>
        <p:nvSpPr>
          <p:cNvPr id="12" name="Footer Placeholder 16"/>
          <p:cNvSpPr>
            <a:spLocks noGrp="1"/>
          </p:cNvSpPr>
          <p:nvPr>
            <p:ph type="ftr" sz="quarter" idx="11"/>
          </p:nvPr>
        </p:nvSpPr>
        <p:spPr/>
        <p:txBody>
          <a:bodyPr/>
          <a:lstStyle>
            <a:lvl1pPr>
              <a:defRPr smtClean="0"/>
            </a:lvl1pPr>
          </a:lstStyle>
          <a:p>
            <a:pPr>
              <a:defRPr/>
            </a:pPr>
            <a:r>
              <a:rPr lang="en-US"/>
              <a:t>A.Norman NuFact 07</a:t>
            </a:r>
            <a:endParaRPr lang="en-US" dirty="0"/>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2751E904-CDE9-4235-AB61-401F896544B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21A7723-451C-4618-89B3-B71E3528B9C3}" type="datetimeFigureOut">
              <a:rPr lang="en-US"/>
              <a:pPr>
                <a:defRPr/>
              </a:pPr>
              <a:t>3/5/2009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9080A4A-3F36-44E1-BA1A-72214F11EE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6BC858E-35D7-4D8B-AF7F-6EB0A512B0EF}" type="datetimeFigureOut">
              <a:rPr lang="en-US"/>
              <a:pPr>
                <a:defRPr/>
              </a:pPr>
              <a:t>3/5/2009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5BB2F50-B14E-447E-A91D-375A43EB346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fld id="{3B46B153-EA3F-48CC-BF4B-FB2840670AA4}" type="datetime1">
              <a:rPr lang="en-US"/>
              <a:pPr>
                <a:defRPr/>
              </a:pPr>
              <a:t>3/5/2009</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A.Norman</a:t>
            </a:r>
          </a:p>
        </p:txBody>
      </p:sp>
      <p:sp>
        <p:nvSpPr>
          <p:cNvPr id="7" name="Rectangle 6"/>
          <p:cNvSpPr>
            <a:spLocks noGrp="1" noChangeArrowheads="1"/>
          </p:cNvSpPr>
          <p:nvPr>
            <p:ph type="sldNum" sz="quarter" idx="12"/>
          </p:nvPr>
        </p:nvSpPr>
        <p:spPr/>
        <p:txBody>
          <a:bodyPr/>
          <a:lstStyle>
            <a:lvl1pPr>
              <a:defRPr/>
            </a:lvl1pPr>
          </a:lstStyle>
          <a:p>
            <a:pPr>
              <a:defRPr/>
            </a:pPr>
            <a:fld id="{00544A56-87EA-41C4-894C-C117744E0C6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47911" y="1526467"/>
            <a:ext cx="4318641" cy="47186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4834547" y="1527175"/>
            <a:ext cx="3959225" cy="2295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8"/>
          <p:cNvSpPr>
            <a:spLocks noGrp="1"/>
          </p:cNvSpPr>
          <p:nvPr>
            <p:ph sz="quarter" idx="15"/>
          </p:nvPr>
        </p:nvSpPr>
        <p:spPr>
          <a:xfrm>
            <a:off x="4831299" y="3936471"/>
            <a:ext cx="3959225"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Date Placeholder 13"/>
          <p:cNvSpPr>
            <a:spLocks noGrp="1"/>
          </p:cNvSpPr>
          <p:nvPr>
            <p:ph type="dt" sz="half" idx="16"/>
          </p:nvPr>
        </p:nvSpPr>
        <p:spPr/>
        <p:txBody>
          <a:bodyPr/>
          <a:lstStyle>
            <a:lvl1pPr>
              <a:defRPr/>
            </a:lvl1pPr>
          </a:lstStyle>
          <a:p>
            <a:pPr>
              <a:defRPr/>
            </a:pPr>
            <a:fld id="{3271E9BD-5B76-4F61-8C72-54BA18649118}" type="datetimeFigureOut">
              <a:rPr lang="en-US"/>
              <a:pPr>
                <a:defRPr/>
              </a:pPr>
              <a:t>3/5/2009</a:t>
            </a:fld>
            <a:endParaRPr lang="en-US"/>
          </a:p>
        </p:txBody>
      </p:sp>
      <p:sp>
        <p:nvSpPr>
          <p:cNvPr id="8" name="Footer Placeholder 2"/>
          <p:cNvSpPr>
            <a:spLocks noGrp="1"/>
          </p:cNvSpPr>
          <p:nvPr>
            <p:ph type="ftr" sz="quarter" idx="17"/>
          </p:nvPr>
        </p:nvSpPr>
        <p:spPr/>
        <p:txBody>
          <a:bodyPr/>
          <a:lstStyle>
            <a:lvl1pPr>
              <a:defRPr/>
            </a:lvl1pPr>
          </a:lstStyle>
          <a:p>
            <a:pPr>
              <a:defRPr/>
            </a:pPr>
            <a:endParaRPr lang="en-US"/>
          </a:p>
        </p:txBody>
      </p:sp>
      <p:sp>
        <p:nvSpPr>
          <p:cNvPr id="12" name="Slide Number Placeholder 22"/>
          <p:cNvSpPr>
            <a:spLocks noGrp="1"/>
          </p:cNvSpPr>
          <p:nvPr>
            <p:ph type="sldNum" sz="quarter" idx="18"/>
          </p:nvPr>
        </p:nvSpPr>
        <p:spPr/>
        <p:txBody>
          <a:bodyPr/>
          <a:lstStyle>
            <a:lvl1pPr>
              <a:defRPr/>
            </a:lvl1pPr>
          </a:lstStyle>
          <a:p>
            <a:pPr>
              <a:defRPr/>
            </a:pPr>
            <a:fld id="{7C8BDFFE-ECA8-4449-8DA6-05AF85D922C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57200" y="1468438"/>
            <a:ext cx="8239125" cy="248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457200" y="3997528"/>
            <a:ext cx="4105072" cy="22764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8"/>
          <p:cNvSpPr>
            <a:spLocks noGrp="1"/>
          </p:cNvSpPr>
          <p:nvPr>
            <p:ph sz="quarter" idx="15"/>
          </p:nvPr>
        </p:nvSpPr>
        <p:spPr>
          <a:xfrm>
            <a:off x="4627468" y="3994280"/>
            <a:ext cx="4078788" cy="2276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Date Placeholder 13"/>
          <p:cNvSpPr>
            <a:spLocks noGrp="1"/>
          </p:cNvSpPr>
          <p:nvPr>
            <p:ph type="dt" sz="half" idx="16"/>
          </p:nvPr>
        </p:nvSpPr>
        <p:spPr/>
        <p:txBody>
          <a:bodyPr/>
          <a:lstStyle>
            <a:lvl1pPr>
              <a:defRPr/>
            </a:lvl1pPr>
          </a:lstStyle>
          <a:p>
            <a:pPr>
              <a:defRPr/>
            </a:pPr>
            <a:fld id="{5BFD5AD7-0819-489D-B305-56D9D62E9AD7}" type="datetimeFigureOut">
              <a:rPr lang="en-US"/>
              <a:pPr>
                <a:defRPr/>
              </a:pPr>
              <a:t>3/5/2009</a:t>
            </a:fld>
            <a:endParaRPr lang="en-US"/>
          </a:p>
        </p:txBody>
      </p:sp>
      <p:sp>
        <p:nvSpPr>
          <p:cNvPr id="8" name="Footer Placeholder 2"/>
          <p:cNvSpPr>
            <a:spLocks noGrp="1"/>
          </p:cNvSpPr>
          <p:nvPr>
            <p:ph type="ftr" sz="quarter" idx="17"/>
          </p:nvPr>
        </p:nvSpPr>
        <p:spPr/>
        <p:txBody>
          <a:bodyPr/>
          <a:lstStyle>
            <a:lvl1pPr>
              <a:defRPr/>
            </a:lvl1pPr>
          </a:lstStyle>
          <a:p>
            <a:pPr>
              <a:defRPr/>
            </a:pPr>
            <a:endParaRPr lang="en-US"/>
          </a:p>
        </p:txBody>
      </p:sp>
      <p:sp>
        <p:nvSpPr>
          <p:cNvPr id="12" name="Slide Number Placeholder 22"/>
          <p:cNvSpPr>
            <a:spLocks noGrp="1"/>
          </p:cNvSpPr>
          <p:nvPr>
            <p:ph type="sldNum" sz="quarter" idx="18"/>
          </p:nvPr>
        </p:nvSpPr>
        <p:spPr/>
        <p:txBody>
          <a:bodyPr/>
          <a:lstStyle>
            <a:lvl1pPr>
              <a:defRPr/>
            </a:lvl1pPr>
          </a:lstStyle>
          <a:p>
            <a:pPr>
              <a:defRPr/>
            </a:pPr>
            <a:fld id="{793A38DF-1F0D-4E63-9FBE-54AF8C1CC0D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4679004" y="3906853"/>
            <a:ext cx="4014884" cy="231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6"/>
          <p:cNvSpPr>
            <a:spLocks noGrp="1"/>
          </p:cNvSpPr>
          <p:nvPr>
            <p:ph sz="quarter" idx="15"/>
          </p:nvPr>
        </p:nvSpPr>
        <p:spPr>
          <a:xfrm>
            <a:off x="4679004" y="1500789"/>
            <a:ext cx="4021364" cy="2318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6"/>
          <p:cNvSpPr>
            <a:spLocks noGrp="1"/>
          </p:cNvSpPr>
          <p:nvPr>
            <p:ph sz="quarter" idx="16"/>
          </p:nvPr>
        </p:nvSpPr>
        <p:spPr>
          <a:xfrm>
            <a:off x="470002" y="3913333"/>
            <a:ext cx="4033904" cy="231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6"/>
          <p:cNvSpPr>
            <a:spLocks noGrp="1"/>
          </p:cNvSpPr>
          <p:nvPr>
            <p:ph sz="quarter" idx="17"/>
          </p:nvPr>
        </p:nvSpPr>
        <p:spPr>
          <a:xfrm>
            <a:off x="476481" y="1507269"/>
            <a:ext cx="4017697" cy="231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Date Placeholder 13"/>
          <p:cNvSpPr>
            <a:spLocks noGrp="1"/>
          </p:cNvSpPr>
          <p:nvPr>
            <p:ph type="dt" sz="half" idx="18"/>
          </p:nvPr>
        </p:nvSpPr>
        <p:spPr/>
        <p:txBody>
          <a:bodyPr/>
          <a:lstStyle>
            <a:lvl1pPr>
              <a:defRPr/>
            </a:lvl1pPr>
          </a:lstStyle>
          <a:p>
            <a:pPr>
              <a:defRPr/>
            </a:pPr>
            <a:fld id="{01CC9917-168A-4052-8701-3DE71BAE81DA}" type="datetimeFigureOut">
              <a:rPr lang="en-US"/>
              <a:pPr>
                <a:defRPr/>
              </a:pPr>
              <a:t>3/5/2009</a:t>
            </a:fld>
            <a:endParaRPr lang="en-US"/>
          </a:p>
        </p:txBody>
      </p:sp>
      <p:sp>
        <p:nvSpPr>
          <p:cNvPr id="13" name="Footer Placeholder 2"/>
          <p:cNvSpPr>
            <a:spLocks noGrp="1"/>
          </p:cNvSpPr>
          <p:nvPr>
            <p:ph type="ftr" sz="quarter" idx="19"/>
          </p:nvPr>
        </p:nvSpPr>
        <p:spPr/>
        <p:txBody>
          <a:bodyPr/>
          <a:lstStyle>
            <a:lvl1pPr>
              <a:defRPr/>
            </a:lvl1pPr>
          </a:lstStyle>
          <a:p>
            <a:pPr>
              <a:defRPr/>
            </a:pPr>
            <a:endParaRPr lang="en-US"/>
          </a:p>
        </p:txBody>
      </p:sp>
      <p:sp>
        <p:nvSpPr>
          <p:cNvPr id="14" name="Slide Number Placeholder 22"/>
          <p:cNvSpPr>
            <a:spLocks noGrp="1"/>
          </p:cNvSpPr>
          <p:nvPr>
            <p:ph type="sldNum" sz="quarter" idx="20"/>
          </p:nvPr>
        </p:nvSpPr>
        <p:spPr/>
        <p:txBody>
          <a:bodyPr/>
          <a:lstStyle>
            <a:lvl1pPr>
              <a:defRPr/>
            </a:lvl1pPr>
          </a:lstStyle>
          <a:p>
            <a:pPr>
              <a:defRPr/>
            </a:pPr>
            <a:fld id="{65F45397-154A-4595-8B5C-9664C88AF83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13"/>
          <p:cNvSpPr>
            <a:spLocks noGrp="1"/>
          </p:cNvSpPr>
          <p:nvPr>
            <p:ph type="dt" sz="half" idx="10"/>
          </p:nvPr>
        </p:nvSpPr>
        <p:spPr/>
        <p:txBody>
          <a:bodyPr/>
          <a:lstStyle>
            <a:lvl1pPr>
              <a:defRPr/>
            </a:lvl1pPr>
          </a:lstStyle>
          <a:p>
            <a:pPr>
              <a:defRPr/>
            </a:pPr>
            <a:fld id="{D06536DB-4004-4982-A8CA-D5B75E7E49E0}" type="datetimeFigureOut">
              <a:rPr lang="en-US"/>
              <a:pPr>
                <a:defRPr/>
              </a:pPr>
              <a:t>3/5/2009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5C47CAD-E817-447D-9184-BCA8D4DA81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nchor="b"/>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AB39F134-469F-4621-997D-23A48DAD6798}" type="datetimeFigureOut">
              <a:rPr lang="en-US"/>
              <a:pPr>
                <a:defRPr/>
              </a:pPr>
              <a:t>3/5/2009</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3C44E166-5AE3-49E3-A0B2-9D42E7F943E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13"/>
          <p:cNvSpPr>
            <a:spLocks noGrp="1"/>
          </p:cNvSpPr>
          <p:nvPr>
            <p:ph type="dt" sz="half" idx="10"/>
          </p:nvPr>
        </p:nvSpPr>
        <p:spPr/>
        <p:txBody>
          <a:bodyPr/>
          <a:lstStyle>
            <a:lvl1pPr>
              <a:defRPr/>
            </a:lvl1pPr>
          </a:lstStyle>
          <a:p>
            <a:pPr>
              <a:defRPr/>
            </a:pPr>
            <a:fld id="{3C5C9AA7-B2CF-46A4-85C4-2904CB67CAEB}" type="datetimeFigureOut">
              <a:rPr lang="en-US"/>
              <a:pPr>
                <a:defRPr/>
              </a:pPr>
              <a:t>3/5/2009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65F65A4-0BFD-4001-AFD5-E2587ABD74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13"/>
          <p:cNvSpPr>
            <a:spLocks noGrp="1"/>
          </p:cNvSpPr>
          <p:nvPr>
            <p:ph type="dt" sz="half" idx="10"/>
          </p:nvPr>
        </p:nvSpPr>
        <p:spPr/>
        <p:txBody>
          <a:bodyPr/>
          <a:lstStyle>
            <a:lvl1pPr>
              <a:defRPr/>
            </a:lvl1pPr>
          </a:lstStyle>
          <a:p>
            <a:pPr>
              <a:defRPr/>
            </a:pPr>
            <a:fld id="{68BE6433-1E0F-41D0-ABF7-8286C48FACEE}" type="datetimeFigureOut">
              <a:rPr lang="en-US"/>
              <a:pPr>
                <a:defRPr/>
              </a:pPr>
              <a:t>3/5/2009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13F8CAB-869E-4A9E-B42B-9946CDA2D3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DA23FCB-935D-43EB-AFDA-1482301656A1}" type="datetimeFigureOut">
              <a:rPr lang="en-US"/>
              <a:pPr>
                <a:defRPr/>
              </a:pPr>
              <a:t>3/5/2009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32E5431-6DDD-40C1-A471-AF3507D4DD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ACD4DD7-6F2D-4541-BA2F-F9482FCAA185}" type="datetimeFigureOut">
              <a:rPr lang="en-US"/>
              <a:pPr>
                <a:defRPr/>
              </a:pPr>
              <a:t>3/5/2009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4CCAE05-7838-44A7-9206-513A6910DE4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4"/>
          <p:cNvSpPr>
            <a:spLocks noGrp="1"/>
          </p:cNvSpPr>
          <p:nvPr>
            <p:ph type="dt" sz="half" idx="10"/>
          </p:nvPr>
        </p:nvSpPr>
        <p:spPr/>
        <p:txBody>
          <a:bodyPr/>
          <a:lstStyle>
            <a:lvl1pPr>
              <a:defRPr/>
            </a:lvl1pPr>
          </a:lstStyle>
          <a:p>
            <a:pPr>
              <a:defRPr/>
            </a:pPr>
            <a:fld id="{C47956BB-0B05-4731-8393-905AD7C79967}" type="datetimeFigureOut">
              <a:rPr lang="en-US"/>
              <a:pPr>
                <a:defRPr/>
              </a:pPr>
              <a:t>3/5/2009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25E15CD8-C408-4BBE-A7D5-5E031E1F05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0A59C92D-AFB6-42C3-ACD0-450877B4ED67}" type="datetimeFigureOut">
              <a:rPr lang="en-US"/>
              <a:pPr>
                <a:defRPr/>
              </a:pPr>
              <a:t>3/5/2009</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9FA0D1EE-DBBF-4A7C-A80C-9CC16D9A63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itle Placeholder 21"/>
          <p:cNvSpPr>
            <a:spLocks noGrp="1"/>
          </p:cNvSpPr>
          <p:nvPr>
            <p:ph type="title"/>
          </p:nvPr>
        </p:nvSpPr>
        <p:spPr>
          <a:xfrm>
            <a:off x="87313" y="79375"/>
            <a:ext cx="6323012" cy="1143000"/>
          </a:xfrm>
          <a:prstGeom prst="rect">
            <a:avLst/>
          </a:prstGeom>
        </p:spPr>
        <p:txBody>
          <a:bodyPr bIns="91440" anchor="ctr" anchorCtr="0">
            <a:normAutofit/>
          </a:bodyPr>
          <a:lstStyle/>
          <a:p>
            <a:r>
              <a:rPr lang="en-US" dirty="0" smtClean="0"/>
              <a:t>Click to edit Master title style</a:t>
            </a:r>
            <a:endParaRPr lang="en-US" dirty="0"/>
          </a:p>
        </p:txBody>
      </p:sp>
      <p:sp>
        <p:nvSpPr>
          <p:cNvPr id="130053"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5D7D5585-D627-4D52-9AE6-0A3EB2B94385}" type="datetimeFigureOut">
              <a:rPr lang="en-US"/>
              <a:pPr>
                <a:defRPr/>
              </a:pPr>
              <a:t>3/5/2009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043CCB45-D9AB-42CD-BD1B-F58DA06AC7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82" r:id="rId3"/>
    <p:sldLayoutId id="2147483679" r:id="rId4"/>
    <p:sldLayoutId id="2147483678" r:id="rId5"/>
    <p:sldLayoutId id="2147483677" r:id="rId6"/>
    <p:sldLayoutId id="2147483676" r:id="rId7"/>
    <p:sldLayoutId id="2147483683" r:id="rId8"/>
    <p:sldLayoutId id="2147483684" r:id="rId9"/>
    <p:sldLayoutId id="2147483675" r:id="rId10"/>
    <p:sldLayoutId id="2147483674" r:id="rId11"/>
    <p:sldLayoutId id="2147483685" r:id="rId12"/>
    <p:sldLayoutId id="2147483673" r:id="rId13"/>
    <p:sldLayoutId id="2147483672" r:id="rId14"/>
    <p:sldLayoutId id="2147483671" r:id="rId15"/>
    <p:sldLayoutId id="2147483686" r:id="rId16"/>
  </p:sldLayoutIdLst>
  <p:timing>
    <p:tnLst>
      <p:par>
        <p:cTn id="1" dur="indefinite" restart="never" nodeType="tmRoot"/>
      </p:par>
    </p:tnLst>
  </p:timing>
  <p:txStyles>
    <p:titleStyle>
      <a:lvl1pPr algn="l" rtl="0" fontAlgn="base">
        <a:spcBef>
          <a:spcPct val="0"/>
        </a:spcBef>
        <a:spcAft>
          <a:spcPct val="0"/>
        </a:spcAft>
        <a:defRPr sz="4000" b="1" kern="1200">
          <a:solidFill>
            <a:schemeClr val="tx2"/>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000" b="1">
          <a:solidFill>
            <a:schemeClr val="tx2"/>
          </a:solidFill>
          <a:latin typeface="Tw Cen MT" pitchFamily="34" charset="0"/>
        </a:defRPr>
      </a:lvl2pPr>
      <a:lvl3pPr algn="l" rtl="0" fontAlgn="base">
        <a:spcBef>
          <a:spcPct val="0"/>
        </a:spcBef>
        <a:spcAft>
          <a:spcPct val="0"/>
        </a:spcAft>
        <a:defRPr sz="4000" b="1">
          <a:solidFill>
            <a:schemeClr val="tx2"/>
          </a:solidFill>
          <a:latin typeface="Tw Cen MT" pitchFamily="34" charset="0"/>
        </a:defRPr>
      </a:lvl3pPr>
      <a:lvl4pPr algn="l" rtl="0" fontAlgn="base">
        <a:spcBef>
          <a:spcPct val="0"/>
        </a:spcBef>
        <a:spcAft>
          <a:spcPct val="0"/>
        </a:spcAft>
        <a:defRPr sz="4000" b="1">
          <a:solidFill>
            <a:schemeClr val="tx2"/>
          </a:solidFill>
          <a:latin typeface="Tw Cen MT" pitchFamily="34" charset="0"/>
        </a:defRPr>
      </a:lvl4pPr>
      <a:lvl5pPr algn="l" rtl="0" fontAlgn="base">
        <a:spcBef>
          <a:spcPct val="0"/>
        </a:spcBef>
        <a:spcAft>
          <a:spcPct val="0"/>
        </a:spcAft>
        <a:defRPr sz="4000" b="1">
          <a:solidFill>
            <a:schemeClr val="tx2"/>
          </a:solidFill>
          <a:latin typeface="Tw Cen MT" pitchFamily="34" charset="0"/>
        </a:defRPr>
      </a:lvl5pPr>
      <a:lvl6pPr marL="457200" algn="l" rtl="0" fontAlgn="base">
        <a:spcBef>
          <a:spcPct val="0"/>
        </a:spcBef>
        <a:spcAft>
          <a:spcPct val="0"/>
        </a:spcAft>
        <a:defRPr sz="4000" b="1">
          <a:solidFill>
            <a:schemeClr val="tx2"/>
          </a:solidFill>
          <a:latin typeface="Tw Cen MT" pitchFamily="34" charset="0"/>
        </a:defRPr>
      </a:lvl6pPr>
      <a:lvl7pPr marL="914400" algn="l" rtl="0" fontAlgn="base">
        <a:spcBef>
          <a:spcPct val="0"/>
        </a:spcBef>
        <a:spcAft>
          <a:spcPct val="0"/>
        </a:spcAft>
        <a:defRPr sz="4000" b="1">
          <a:solidFill>
            <a:schemeClr val="tx2"/>
          </a:solidFill>
          <a:latin typeface="Tw Cen MT" pitchFamily="34" charset="0"/>
        </a:defRPr>
      </a:lvl7pPr>
      <a:lvl8pPr marL="1371600" algn="l" rtl="0" fontAlgn="base">
        <a:spcBef>
          <a:spcPct val="0"/>
        </a:spcBef>
        <a:spcAft>
          <a:spcPct val="0"/>
        </a:spcAft>
        <a:defRPr sz="4000" b="1">
          <a:solidFill>
            <a:schemeClr val="tx2"/>
          </a:solidFill>
          <a:latin typeface="Tw Cen MT" pitchFamily="34" charset="0"/>
        </a:defRPr>
      </a:lvl8pPr>
      <a:lvl9pPr marL="1828800" algn="l" rtl="0" fontAlgn="base">
        <a:spcBef>
          <a:spcPct val="0"/>
        </a:spcBef>
        <a:spcAft>
          <a:spcPct val="0"/>
        </a:spcAft>
        <a:defRPr sz="4000" b="1">
          <a:solidFill>
            <a:schemeClr val="tx2"/>
          </a:solidFill>
          <a:latin typeface="Tw Cen MT"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B2C1D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9BBB59"/>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9BBB5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7.xml"/><Relationship Id="rId7" Type="http://schemas.openxmlformats.org/officeDocument/2006/relationships/notesSlide" Target="../notesSlides/notesSlide10.xml"/><Relationship Id="rId12" Type="http://schemas.openxmlformats.org/officeDocument/2006/relationships/image" Target="../media/image36.emf"/><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slideLayout" Target="../slideLayouts/slideLayout4.xml"/><Relationship Id="rId11" Type="http://schemas.openxmlformats.org/officeDocument/2006/relationships/image" Target="../media/image35.emf"/><Relationship Id="rId5" Type="http://schemas.openxmlformats.org/officeDocument/2006/relationships/tags" Target="../tags/tag9.xml"/><Relationship Id="rId10" Type="http://schemas.openxmlformats.org/officeDocument/2006/relationships/image" Target="../media/image34.emf"/><Relationship Id="rId4" Type="http://schemas.openxmlformats.org/officeDocument/2006/relationships/tags" Target="../tags/tag8.xml"/><Relationship Id="rId9" Type="http://schemas.openxmlformats.org/officeDocument/2006/relationships/image" Target="../media/image33.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0.xml"/><Relationship Id="rId5" Type="http://schemas.openxmlformats.org/officeDocument/2006/relationships/image" Target="../media/image38.emf"/><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1.xml"/><Relationship Id="rId5" Type="http://schemas.openxmlformats.org/officeDocument/2006/relationships/image" Target="../media/image40.emf"/><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43.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image" Target="../media/image48.emf"/><Relationship Id="rId3" Type="http://schemas.openxmlformats.org/officeDocument/2006/relationships/tags" Target="../tags/tag13.xml"/><Relationship Id="rId7" Type="http://schemas.openxmlformats.org/officeDocument/2006/relationships/slideLayout" Target="../slideLayouts/slideLayout13.xml"/><Relationship Id="rId12" Type="http://schemas.openxmlformats.org/officeDocument/2006/relationships/image" Target="../media/image47.png"/><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tags" Target="../tags/tag16.xml"/><Relationship Id="rId11" Type="http://schemas.openxmlformats.org/officeDocument/2006/relationships/image" Target="../media/image46.emf"/><Relationship Id="rId5" Type="http://schemas.openxmlformats.org/officeDocument/2006/relationships/tags" Target="../tags/tag15.xml"/><Relationship Id="rId15" Type="http://schemas.openxmlformats.org/officeDocument/2006/relationships/image" Target="../media/image50.emf"/><Relationship Id="rId10" Type="http://schemas.openxmlformats.org/officeDocument/2006/relationships/oleObject" Target="../embeddings/oleObject4.bin"/><Relationship Id="rId4" Type="http://schemas.openxmlformats.org/officeDocument/2006/relationships/tags" Target="../tags/tag14.xml"/><Relationship Id="rId9" Type="http://schemas.openxmlformats.org/officeDocument/2006/relationships/oleObject" Target="../embeddings/oleObject3.bin"/><Relationship Id="rId14" Type="http://schemas.openxmlformats.org/officeDocument/2006/relationships/image" Target="../media/image49.emf"/></Relationships>
</file>

<file path=ppt/slides/_rels/slide16.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53.emf"/><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52.emf"/><Relationship Id="rId17" Type="http://schemas.openxmlformats.org/officeDocument/2006/relationships/image" Target="../media/image57.emf"/><Relationship Id="rId2" Type="http://schemas.openxmlformats.org/officeDocument/2006/relationships/tags" Target="../tags/tag18.xml"/><Relationship Id="rId16" Type="http://schemas.openxmlformats.org/officeDocument/2006/relationships/image" Target="../media/image56.emf"/><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51.emf"/><Relationship Id="rId5" Type="http://schemas.openxmlformats.org/officeDocument/2006/relationships/tags" Target="../tags/tag21.xml"/><Relationship Id="rId15" Type="http://schemas.openxmlformats.org/officeDocument/2006/relationships/image" Target="../media/image55.emf"/><Relationship Id="rId10" Type="http://schemas.openxmlformats.org/officeDocument/2006/relationships/notesSlide" Target="../notesSlides/notesSlide16.xml"/><Relationship Id="rId4" Type="http://schemas.openxmlformats.org/officeDocument/2006/relationships/tags" Target="../tags/tag20.xml"/><Relationship Id="rId9" Type="http://schemas.openxmlformats.org/officeDocument/2006/relationships/slideLayout" Target="../slideLayouts/slideLayout2.xml"/><Relationship Id="rId14" Type="http://schemas.openxmlformats.org/officeDocument/2006/relationships/image" Target="../media/image54.emf"/></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tags" Target="../tags/tag27.xml"/><Relationship Id="rId7" Type="http://schemas.openxmlformats.org/officeDocument/2006/relationships/image" Target="../media/image60.emf"/><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9.png"/><Relationship Id="rId5" Type="http://schemas.openxmlformats.org/officeDocument/2006/relationships/notesSlide" Target="../notesSlides/notesSlide18.xml"/><Relationship Id="rId10" Type="http://schemas.openxmlformats.org/officeDocument/2006/relationships/image" Target="../media/image63.emf"/><Relationship Id="rId4" Type="http://schemas.openxmlformats.org/officeDocument/2006/relationships/slideLayout" Target="../slideLayouts/slideLayout14.xml"/><Relationship Id="rId9"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69.png"/><Relationship Id="rId2" Type="http://schemas.openxmlformats.org/officeDocument/2006/relationships/slideLayout" Target="../slideLayouts/slideLayout13.xml"/><Relationship Id="rId1" Type="http://schemas.openxmlformats.org/officeDocument/2006/relationships/tags" Target="../tags/tag28.xml"/><Relationship Id="rId6" Type="http://schemas.openxmlformats.org/officeDocument/2006/relationships/image" Target="../media/image68.emf"/><Relationship Id="rId5" Type="http://schemas.openxmlformats.org/officeDocument/2006/relationships/image" Target="../media/image67.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13.xml"/><Relationship Id="rId7" Type="http://schemas.openxmlformats.org/officeDocument/2006/relationships/image" Target="../media/image73.png"/><Relationship Id="rId2" Type="http://schemas.openxmlformats.org/officeDocument/2006/relationships/tags" Target="../tags/tag29.xml"/><Relationship Id="rId1" Type="http://schemas.openxmlformats.org/officeDocument/2006/relationships/vmlDrawing" Target="../drawings/vmlDrawing4.vml"/><Relationship Id="rId6" Type="http://schemas.openxmlformats.org/officeDocument/2006/relationships/image" Target="../media/image72.emf"/><Relationship Id="rId5" Type="http://schemas.openxmlformats.org/officeDocument/2006/relationships/image" Target="../media/image71.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2.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jpeg"/><Relationship Id="rId4" Type="http://schemas.openxmlformats.org/officeDocument/2006/relationships/image" Target="../media/image84.jpeg"/></Relationships>
</file>

<file path=ppt/slides/_rels/slide2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jpe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95.jpeg"/><Relationship Id="rId5" Type="http://schemas.openxmlformats.org/officeDocument/2006/relationships/image" Target="../media/image94.png"/><Relationship Id="rId4" Type="http://schemas.openxmlformats.org/officeDocument/2006/relationships/image" Target="../media/image93.emf"/></Relationships>
</file>

<file path=ppt/slides/_rels/slide36.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105.jpeg"/><Relationship Id="rId4" Type="http://schemas.openxmlformats.org/officeDocument/2006/relationships/image" Target="../media/image10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0.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31.emf"/><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ubtitle 2"/>
          <p:cNvSpPr>
            <a:spLocks noGrp="1"/>
          </p:cNvSpPr>
          <p:nvPr>
            <p:ph type="subTitle" idx="1"/>
          </p:nvPr>
        </p:nvSpPr>
        <p:spPr/>
        <p:txBody>
          <a:bodyPr/>
          <a:lstStyle/>
          <a:p>
            <a:r>
              <a:rPr lang="en-US" sz="2400" smtClean="0"/>
              <a:t>Andrew Norman for the NO</a:t>
            </a:r>
            <a:r>
              <a:rPr lang="en-US" sz="2400" smtClean="0">
                <a:latin typeface="cmmi10" pitchFamily="34" charset="0"/>
              </a:rPr>
              <a:t>º</a:t>
            </a:r>
            <a:r>
              <a:rPr lang="en-US" sz="2400" smtClean="0"/>
              <a:t>A Collaboration</a:t>
            </a:r>
          </a:p>
          <a:p>
            <a:r>
              <a:rPr lang="en-US" sz="2400" smtClean="0"/>
              <a:t>NuFACT07, Okayama Japan</a:t>
            </a:r>
          </a:p>
          <a:p>
            <a:r>
              <a:rPr lang="en-US" sz="2400" smtClean="0"/>
              <a:t>August 11, 2007</a:t>
            </a:r>
          </a:p>
        </p:txBody>
      </p:sp>
      <p:sp>
        <p:nvSpPr>
          <p:cNvPr id="2" name="Title 1"/>
          <p:cNvSpPr>
            <a:spLocks noGrp="1"/>
          </p:cNvSpPr>
          <p:nvPr>
            <p:ph type="ctrTitle"/>
          </p:nvPr>
        </p:nvSpPr>
        <p:spPr>
          <a:xfrm>
            <a:off x="457200" y="1684338"/>
            <a:ext cx="8229600" cy="1470025"/>
          </a:xfrm>
        </p:spPr>
        <p:txBody>
          <a:bodyPr>
            <a:normAutofit fontScale="90000"/>
          </a:bodyPr>
          <a:lstStyle/>
          <a:p>
            <a:pPr fontAlgn="auto">
              <a:spcAft>
                <a:spcPts val="0"/>
              </a:spcAft>
              <a:defRPr/>
            </a:pPr>
            <a:r>
              <a:rPr sz="6700" smtClean="0">
                <a:effectLst>
                  <a:outerShdw blurRad="50800" dist="38100" dir="2700000" algn="tl" rotWithShape="0">
                    <a:prstClr val="black">
                      <a:alpha val="40000"/>
                    </a:prstClr>
                  </a:outerShdw>
                </a:effectLst>
              </a:rPr>
              <a:t>NO</a:t>
            </a:r>
            <a:r>
              <a:rPr sz="6700" smtClean="0">
                <a:effectLst>
                  <a:outerShdw blurRad="50800" dist="38100" dir="2700000" algn="tl" rotWithShape="0">
                    <a:prstClr val="black">
                      <a:alpha val="40000"/>
                    </a:prstClr>
                  </a:outerShdw>
                </a:effectLst>
                <a:latin typeface="cmmi10"/>
              </a:rPr>
              <a:t>º</a:t>
            </a:r>
            <a:r>
              <a:rPr sz="6700" smtClean="0">
                <a:effectLst>
                  <a:outerShdw blurRad="50800" dist="38100" dir="2700000" algn="tl" rotWithShape="0">
                    <a:prstClr val="black">
                      <a:alpha val="40000"/>
                    </a:prstClr>
                  </a:outerShdw>
                </a:effectLst>
              </a:rPr>
              <a:t>A</a:t>
            </a:r>
            <a:r>
              <a:rPr smtClean="0">
                <a:effectLst>
                  <a:outerShdw blurRad="50800" dist="38100" dir="2700000" algn="tl" rotWithShape="0">
                    <a:prstClr val="black">
                      <a:alpha val="40000"/>
                    </a:prstClr>
                  </a:outerShdw>
                </a:effectLst>
              </a:rPr>
              <a:t/>
            </a:r>
            <a:br>
              <a:rPr smtClean="0">
                <a:effectLst>
                  <a:outerShdw blurRad="50800" dist="38100" dir="2700000" algn="tl" rotWithShape="0">
                    <a:prstClr val="black">
                      <a:alpha val="40000"/>
                    </a:prstClr>
                  </a:outerShdw>
                </a:effectLst>
              </a:rPr>
            </a:br>
            <a:r>
              <a:rPr sz="3100" smtClean="0">
                <a:effectLst>
                  <a:outerShdw blurRad="50800" dist="38100" dir="2700000" algn="tl" rotWithShape="0">
                    <a:prstClr val="black">
                      <a:alpha val="40000"/>
                    </a:prstClr>
                  </a:outerShdw>
                </a:effectLst>
              </a:rPr>
              <a:t>The </a:t>
            </a:r>
            <a:r>
              <a:rPr sz="3100" err="1" smtClean="0">
                <a:effectLst>
                  <a:outerShdw blurRad="50800" dist="38100" dir="2700000" algn="tl" rotWithShape="0">
                    <a:prstClr val="black">
                      <a:alpha val="40000"/>
                    </a:prstClr>
                  </a:outerShdw>
                </a:effectLst>
              </a:rPr>
              <a:t>NuMI</a:t>
            </a:r>
            <a:r>
              <a:rPr sz="3100" smtClean="0">
                <a:effectLst>
                  <a:outerShdw blurRad="50800" dist="38100" dir="2700000" algn="tl" rotWithShape="0">
                    <a:prstClr val="black">
                      <a:alpha val="40000"/>
                    </a:prstClr>
                  </a:outerShdw>
                </a:effectLst>
              </a:rPr>
              <a:t> </a:t>
            </a:r>
            <a:r>
              <a:rPr sz="3100" err="1" smtClean="0">
                <a:effectLst>
                  <a:outerShdw blurRad="50800" dist="38100" dir="2700000" algn="tl" rotWithShape="0">
                    <a:prstClr val="black">
                      <a:alpha val="40000"/>
                    </a:prstClr>
                  </a:outerShdw>
                </a:effectLst>
              </a:rPr>
              <a:t>Offaxis</a:t>
            </a:r>
            <a:r>
              <a:rPr sz="3100" smtClean="0">
                <a:effectLst>
                  <a:outerShdw blurRad="50800" dist="38100" dir="2700000" algn="tl" rotWithShape="0">
                    <a:prstClr val="black">
                      <a:alpha val="40000"/>
                    </a:prstClr>
                  </a:outerShdw>
                </a:effectLst>
              </a:rPr>
              <a:t> </a:t>
            </a:r>
            <a:r>
              <a:rPr sz="3100" smtClean="0">
                <a:effectLst>
                  <a:outerShdw blurRad="50800" dist="38100" dir="2700000" algn="tl" rotWithShape="0">
                    <a:prstClr val="black">
                      <a:alpha val="40000"/>
                    </a:prstClr>
                  </a:outerShdw>
                </a:effectLst>
                <a:latin typeface="cmmi10"/>
              </a:rPr>
              <a:t>º</a:t>
            </a:r>
            <a:r>
              <a:rPr sz="3100" baseline="-25000" smtClean="0">
                <a:effectLst>
                  <a:outerShdw blurRad="50800" dist="38100" dir="2700000" algn="tl" rotWithShape="0">
                    <a:prstClr val="black">
                      <a:alpha val="40000"/>
                    </a:prstClr>
                  </a:outerShdw>
                </a:effectLst>
                <a:latin typeface="cmmi10"/>
              </a:rPr>
              <a:t>e</a:t>
            </a:r>
            <a:r>
              <a:rPr sz="3100" smtClean="0">
                <a:effectLst>
                  <a:outerShdw blurRad="50800" dist="38100" dir="2700000" algn="tl" rotWithShape="0">
                    <a:prstClr val="black">
                      <a:alpha val="40000"/>
                    </a:prstClr>
                  </a:outerShdw>
                </a:effectLst>
              </a:rPr>
              <a:t> Appearance Experiment</a:t>
            </a:r>
            <a:r>
              <a:rPr smtClean="0"/>
              <a:t/>
            </a:r>
            <a:br>
              <a:rPr smtClean="0"/>
            </a:br>
            <a:endParaRPr/>
          </a:p>
        </p:txBody>
      </p:sp>
      <p:sp>
        <p:nvSpPr>
          <p:cNvPr id="19459" name="TextBox 14"/>
          <p:cNvSpPr txBox="1">
            <a:spLocks noChangeArrowheads="1"/>
          </p:cNvSpPr>
          <p:nvPr>
            <p:custDataLst>
              <p:tags r:id="rId1"/>
            </p:custDataLst>
          </p:nvPr>
        </p:nvSpPr>
        <p:spPr bwMode="auto">
          <a:xfrm>
            <a:off x="0" y="7112000"/>
            <a:ext cx="9144000" cy="646113"/>
          </a:xfrm>
          <a:prstGeom prst="rect">
            <a:avLst/>
          </a:prstGeom>
          <a:noFill/>
          <a:ln w="9525">
            <a:noFill/>
            <a:miter lim="800000"/>
            <a:headEnd/>
            <a:tailEnd/>
          </a:ln>
        </p:spPr>
        <p:txBody>
          <a:bodyPr>
            <a:spAutoFit/>
          </a:bodyPr>
          <a:lstStyle/>
          <a:p>
            <a:r>
              <a:rPr lang="en-US">
                <a:latin typeface="Tw Cen MT" pitchFamily="34" charset="0"/>
              </a:rPr>
              <a:t>TexPoint fonts used in EMF. </a:t>
            </a:r>
          </a:p>
          <a:p>
            <a:r>
              <a:rPr lang="en-US">
                <a:latin typeface="Tw Cen MT" pitchFamily="34" charset="0"/>
              </a:rPr>
              <a:t>Read the TexPoint manual before you delete this box.: </a:t>
            </a:r>
            <a:r>
              <a:rPr lang="en-US">
                <a:latin typeface="CMR10" pitchFamily="34" charset="0"/>
              </a:rPr>
              <a:t>A</a:t>
            </a:r>
            <a:r>
              <a:rPr lang="en-US">
                <a:latin typeface="cmmi10" pitchFamily="34" charset="0"/>
              </a:rPr>
              <a:t>A</a:t>
            </a:r>
            <a:r>
              <a:rPr lang="en-US">
                <a:latin typeface="CMMI7" pitchFamily="34" charset="0"/>
              </a:rPr>
              <a:t>A</a:t>
            </a:r>
            <a:r>
              <a:rPr lang="en-US">
                <a:latin typeface="CMSY10" pitchFamily="34" charset="0"/>
              </a:rPr>
              <a:t>A</a:t>
            </a:r>
            <a:r>
              <a:rPr lang="en-US">
                <a:latin typeface="CMR7" pitchFamily="34" charset="0"/>
              </a:rPr>
              <a:t>A</a:t>
            </a:r>
            <a:r>
              <a:rPr lang="en-US">
                <a:latin typeface="CMSY7" pitchFamily="34" charset="0"/>
              </a:rPr>
              <a:t>A</a:t>
            </a:r>
            <a:r>
              <a:rPr lang="en-US">
                <a:latin typeface="CMMI5" pitchFamily="34" charset="0"/>
              </a:rPr>
              <a:t>A</a:t>
            </a:r>
            <a:r>
              <a:rPr lang="en-US">
                <a:latin typeface="CMR5" pitchFamily="34" charset="0"/>
              </a:rPr>
              <a:t>A</a:t>
            </a:r>
            <a:r>
              <a:rPr lang="en-US">
                <a:latin typeface="CMEX10" pitchFamily="34" charset="0"/>
              </a:rPr>
              <a:t>A</a:t>
            </a:r>
            <a:endParaRPr lang="en-US">
              <a:latin typeface="Tw Cen M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88913" y="1447800"/>
            <a:ext cx="4670425" cy="5173663"/>
          </a:xfrm>
        </p:spPr>
        <p:txBody>
          <a:bodyPr>
            <a:normAutofit fontScale="77500" lnSpcReduction="20000"/>
          </a:bodyPr>
          <a:lstStyle/>
          <a:p>
            <a:pPr marL="274320" indent="-274320" fontAlgn="auto">
              <a:spcBef>
                <a:spcPts val="580"/>
              </a:spcBef>
              <a:spcAft>
                <a:spcPts val="0"/>
              </a:spcAft>
              <a:buFont typeface="Wingdings 2"/>
              <a:buChar char=""/>
              <a:defRPr/>
            </a:pPr>
            <a:r>
              <a:rPr lang="en-US" dirty="0" smtClean="0"/>
              <a:t>Measuring a </a:t>
            </a:r>
            <a:r>
              <a:rPr lang="en-US" dirty="0" smtClean="0">
                <a:latin typeface="cmmi10"/>
              </a:rPr>
              <a:t>º</a:t>
            </a:r>
            <a:r>
              <a:rPr lang="en-US" baseline="-25000" dirty="0" smtClean="0">
                <a:latin typeface="Calibri"/>
              </a:rPr>
              <a:t>e</a:t>
            </a:r>
            <a:r>
              <a:rPr lang="en-US" dirty="0" smtClean="0"/>
              <a:t> excess in the </a:t>
            </a:r>
            <a:r>
              <a:rPr lang="en-US" dirty="0" err="1" smtClean="0"/>
              <a:t>NuMI</a:t>
            </a:r>
            <a:r>
              <a:rPr lang="en-US" dirty="0" smtClean="0"/>
              <a:t> </a:t>
            </a:r>
            <a:r>
              <a:rPr lang="en-US" dirty="0" smtClean="0">
                <a:latin typeface="cmmi10"/>
              </a:rPr>
              <a:t>º</a:t>
            </a:r>
            <a:r>
              <a:rPr lang="en-US" baseline="-25000" dirty="0" smtClean="0">
                <a:latin typeface="cmmi10"/>
              </a:rPr>
              <a:t>¹</a:t>
            </a:r>
            <a:r>
              <a:rPr lang="en-US" dirty="0" smtClean="0"/>
              <a:t> beam will give evidence for </a:t>
            </a:r>
            <a:r>
              <a:rPr lang="en-US" dirty="0" smtClean="0">
                <a:latin typeface="cmmi10"/>
              </a:rPr>
              <a:t>º</a:t>
            </a:r>
            <a:r>
              <a:rPr lang="en-US" baseline="-25000" dirty="0" smtClean="0">
                <a:latin typeface="cmmi10"/>
              </a:rPr>
              <a:t>¹</a:t>
            </a:r>
            <a:r>
              <a:rPr lang="en-US" dirty="0" smtClean="0">
                <a:latin typeface="cmsy10"/>
              </a:rPr>
              <a:t>!</a:t>
            </a:r>
            <a:r>
              <a:rPr lang="en-US" dirty="0" smtClean="0"/>
              <a:t> </a:t>
            </a:r>
            <a:r>
              <a:rPr lang="en-US" dirty="0" smtClean="0">
                <a:latin typeface="cmmi10"/>
              </a:rPr>
              <a:t>º</a:t>
            </a:r>
            <a:r>
              <a:rPr lang="en-US" baseline="-25000" dirty="0" smtClean="0">
                <a:latin typeface="Calibri"/>
              </a:rPr>
              <a:t>e</a:t>
            </a:r>
            <a:r>
              <a:rPr lang="en-US" dirty="0" smtClean="0"/>
              <a:t> transitions and a non-zero </a:t>
            </a:r>
            <a:r>
              <a:rPr lang="en-US" dirty="0" smtClean="0">
                <a:latin typeface="Calibri"/>
              </a:rPr>
              <a:t>U</a:t>
            </a:r>
            <a:r>
              <a:rPr lang="en-US" baseline="-25000" dirty="0" smtClean="0">
                <a:latin typeface="Calibri"/>
              </a:rPr>
              <a:t>e3</a:t>
            </a:r>
            <a:r>
              <a:rPr lang="en-US" dirty="0" smtClean="0"/>
              <a:t> component to </a:t>
            </a:r>
            <a:r>
              <a:rPr lang="en-US" dirty="0" smtClean="0">
                <a:latin typeface="cmmi10"/>
              </a:rPr>
              <a:t>¢</a:t>
            </a:r>
            <a:r>
              <a:rPr lang="en-US" dirty="0" smtClean="0"/>
              <a:t> </a:t>
            </a:r>
            <a:r>
              <a:rPr lang="en-US" dirty="0" smtClean="0">
                <a:latin typeface="Calibri"/>
              </a:rPr>
              <a:t>m</a:t>
            </a:r>
            <a:r>
              <a:rPr lang="en-US" baseline="30000" dirty="0" smtClean="0">
                <a:latin typeface="Calibri"/>
              </a:rPr>
              <a:t>2</a:t>
            </a:r>
            <a:r>
              <a:rPr lang="en-US" baseline="-25000" dirty="0" smtClean="0">
                <a:latin typeface="Calibri"/>
              </a:rPr>
              <a:t>32</a:t>
            </a:r>
            <a:r>
              <a:rPr lang="en-US" dirty="0" smtClean="0">
                <a:latin typeface="Calibri"/>
              </a:rPr>
              <a:t> </a:t>
            </a:r>
          </a:p>
          <a:p>
            <a:pPr marL="274320" indent="-274320" fontAlgn="auto">
              <a:spcBef>
                <a:spcPts val="580"/>
              </a:spcBef>
              <a:spcAft>
                <a:spcPts val="0"/>
              </a:spcAft>
              <a:buFont typeface="Wingdings 2"/>
              <a:buChar char=""/>
              <a:defRPr/>
            </a:pPr>
            <a:r>
              <a:rPr lang="en-US" dirty="0" smtClean="0">
                <a:latin typeface="Calibri"/>
              </a:rPr>
              <a:t>This is done through the </a:t>
            </a:r>
            <a:r>
              <a:rPr lang="en-US" dirty="0" smtClean="0">
                <a:latin typeface="cmmi10"/>
              </a:rPr>
              <a:t>º</a:t>
            </a:r>
            <a:r>
              <a:rPr lang="en-US" baseline="-25000" dirty="0" smtClean="0">
                <a:latin typeface="Calibri"/>
              </a:rPr>
              <a:t>e</a:t>
            </a:r>
            <a:r>
              <a:rPr lang="en-US" dirty="0" smtClean="0">
                <a:latin typeface="Calibri"/>
              </a:rPr>
              <a:t> CC channel</a:t>
            </a:r>
          </a:p>
          <a:p>
            <a:pPr marL="274320" indent="-274320" fontAlgn="auto">
              <a:spcBef>
                <a:spcPts val="580"/>
              </a:spcBef>
              <a:spcAft>
                <a:spcPts val="0"/>
              </a:spcAft>
              <a:buFont typeface="Wingdings 2"/>
              <a:buChar char=""/>
              <a:defRPr/>
            </a:pPr>
            <a:endParaRPr lang="en-US" dirty="0" smtClean="0">
              <a:latin typeface="Calibri"/>
            </a:endParaRPr>
          </a:p>
          <a:p>
            <a:pPr marL="274320" indent="-274320" fontAlgn="auto">
              <a:spcBef>
                <a:spcPts val="580"/>
              </a:spcBef>
              <a:spcAft>
                <a:spcPts val="0"/>
              </a:spcAft>
              <a:buFont typeface="Wingdings 2"/>
              <a:buChar char=""/>
              <a:defRPr/>
            </a:pPr>
            <a:r>
              <a:rPr lang="en-US" dirty="0" smtClean="0">
                <a:latin typeface="Calibri"/>
              </a:rPr>
              <a:t>The </a:t>
            </a:r>
            <a:r>
              <a:rPr lang="en-US" dirty="0" smtClean="0">
                <a:latin typeface="cmmi10"/>
              </a:rPr>
              <a:t>º</a:t>
            </a:r>
            <a:r>
              <a:rPr lang="en-US" baseline="-25000" dirty="0" smtClean="0">
                <a:latin typeface="cmmi10"/>
              </a:rPr>
              <a:t>¹</a:t>
            </a:r>
            <a:r>
              <a:rPr lang="en-US" dirty="0" smtClean="0">
                <a:latin typeface="Calibri"/>
              </a:rPr>
              <a:t> NC is the dominant background,</a:t>
            </a:r>
          </a:p>
          <a:p>
            <a:pPr marL="274320" indent="-274320" fontAlgn="auto">
              <a:spcBef>
                <a:spcPts val="580"/>
              </a:spcBef>
              <a:spcAft>
                <a:spcPts val="0"/>
              </a:spcAft>
              <a:buFont typeface="Wingdings 2"/>
              <a:buChar char=""/>
              <a:defRPr/>
            </a:pPr>
            <a:r>
              <a:rPr lang="en-US" dirty="0" smtClean="0">
                <a:latin typeface="Calibri"/>
              </a:rPr>
              <a:t> Controlled through the identification of initial vertex and displaced shower conversion point.</a:t>
            </a:r>
            <a:endParaRPr lang="en-US" baseline="-25000" dirty="0" smtClean="0">
              <a:latin typeface="Calibri"/>
            </a:endParaRP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NO</a:t>
            </a:r>
            <a:r>
              <a:rPr lang="en-US" dirty="0" smtClean="0">
                <a:latin typeface="cmmi10"/>
              </a:rPr>
              <a:t>º</a:t>
            </a:r>
            <a:r>
              <a:rPr lang="en-US" dirty="0" smtClean="0"/>
              <a:t>A’s energy (2GeV) and baseline (810km) and segmentation (0.15X</a:t>
            </a:r>
            <a:r>
              <a:rPr lang="en-US" baseline="-25000" dirty="0" smtClean="0"/>
              <a:t>0</a:t>
            </a:r>
            <a:r>
              <a:rPr lang="en-US" dirty="0" smtClean="0"/>
              <a:t>) are chosen to maximize the physics reach of accessing these transitions</a:t>
            </a:r>
          </a:p>
          <a:p>
            <a:pPr marL="274320" indent="-274320" fontAlgn="auto">
              <a:spcBef>
                <a:spcPts val="580"/>
              </a:spcBef>
              <a:spcAft>
                <a:spcPts val="0"/>
              </a:spcAft>
              <a:buFont typeface="Wingdings 2"/>
              <a:buChar char=""/>
              <a:defRPr/>
            </a:pPr>
            <a:r>
              <a:rPr lang="en-US" dirty="0" smtClean="0"/>
              <a:t>Electron neutrino’s role in the </a:t>
            </a:r>
            <a:r>
              <a:rPr lang="en-US" dirty="0" smtClean="0">
                <a:latin typeface="cmmi10"/>
              </a:rPr>
              <a:t>º</a:t>
            </a:r>
            <a:r>
              <a:rPr lang="en-US" baseline="-25000" dirty="0" smtClean="0">
                <a:latin typeface="cmmi10"/>
              </a:rPr>
              <a:t>¹</a:t>
            </a:r>
            <a:r>
              <a:rPr lang="en-US" dirty="0" smtClean="0"/>
              <a:t> flavor transitions is given an upper bound by CHOOZ limit at 5-10% of the total state.</a:t>
            </a:r>
          </a:p>
        </p:txBody>
      </p:sp>
      <p:graphicFrame>
        <p:nvGraphicFramePr>
          <p:cNvPr id="37890" name="Content Placeholder 5"/>
          <p:cNvGraphicFramePr>
            <a:graphicFrameLocks noGrp="1"/>
          </p:cNvGraphicFramePr>
          <p:nvPr>
            <p:ph sz="quarter" idx="2"/>
          </p:nvPr>
        </p:nvGraphicFramePr>
        <p:xfrm>
          <a:off x="5049838" y="2098675"/>
          <a:ext cx="3749675" cy="4572000"/>
        </p:xfrm>
        <a:graphic>
          <a:graphicData uri="http://schemas.openxmlformats.org/presentationml/2006/ole">
            <p:oleObj spid="_x0000_s37890" r:id="rId8" imgW="3749365" imgH="4572396" progId="Excel.Chart.8">
              <p:embed/>
            </p:oleObj>
          </a:graphicData>
        </a:graphic>
      </p:graphicFrame>
      <p:sp>
        <p:nvSpPr>
          <p:cNvPr id="2" name="Title 1"/>
          <p:cNvSpPr>
            <a:spLocks noGrp="1"/>
          </p:cNvSpPr>
          <p:nvPr>
            <p:ph type="title"/>
          </p:nvPr>
        </p:nvSpPr>
        <p:spPr/>
        <p:txBody>
          <a:bodyPr/>
          <a:lstStyle/>
          <a:p>
            <a:pPr fontAlgn="auto">
              <a:spcAft>
                <a:spcPts val="0"/>
              </a:spcAft>
              <a:defRPr/>
            </a:pPr>
            <a:r>
              <a:rPr lang="en-US" dirty="0" smtClean="0"/>
              <a:t>P(</a:t>
            </a:r>
            <a:r>
              <a:rPr lang="en-US" dirty="0" smtClean="0">
                <a:latin typeface="cmmi10"/>
              </a:rPr>
              <a:t>º</a:t>
            </a:r>
            <a:r>
              <a:rPr lang="en-US" baseline="-25000" dirty="0" smtClean="0">
                <a:latin typeface="cmmi10"/>
              </a:rPr>
              <a:t>¹</a:t>
            </a:r>
            <a:r>
              <a:rPr lang="en-US" dirty="0" smtClean="0"/>
              <a:t> </a:t>
            </a:r>
            <a:r>
              <a:rPr lang="en-US" dirty="0" smtClean="0">
                <a:latin typeface="cmsy10"/>
              </a:rPr>
              <a:t>!</a:t>
            </a:r>
            <a:r>
              <a:rPr lang="en-US" dirty="0" smtClean="0"/>
              <a:t> </a:t>
            </a:r>
            <a:r>
              <a:rPr lang="en-US" dirty="0" smtClean="0">
                <a:latin typeface="cmmi10"/>
              </a:rPr>
              <a:t>º</a:t>
            </a:r>
            <a:r>
              <a:rPr lang="en-US" baseline="-25000" dirty="0" smtClean="0"/>
              <a:t>e</a:t>
            </a:r>
            <a:r>
              <a:rPr lang="en-US" dirty="0" smtClean="0">
                <a:latin typeface="Calibri"/>
              </a:rPr>
              <a:t>) and </a:t>
            </a:r>
            <a:r>
              <a:rPr lang="en-US" dirty="0" smtClean="0"/>
              <a:t>U</a:t>
            </a:r>
            <a:r>
              <a:rPr lang="en-US" baseline="-25000" dirty="0" smtClean="0"/>
              <a:t>e3</a:t>
            </a:r>
            <a:endParaRPr lang="en-US" baseline="-25000" dirty="0">
              <a:latin typeface="Calibri"/>
            </a:endParaRPr>
          </a:p>
        </p:txBody>
      </p:sp>
      <p:pic>
        <p:nvPicPr>
          <p:cNvPr id="37892" name="Picture 15" descr="TP_tmp.emf"/>
          <p:cNvPicPr>
            <a:picLocks noChangeAspect="1"/>
          </p:cNvPicPr>
          <p:nvPr>
            <p:custDataLst>
              <p:tags r:id="rId2"/>
            </p:custDataLst>
          </p:nvPr>
        </p:nvPicPr>
        <p:blipFill>
          <a:blip r:embed="rId9"/>
          <a:srcRect/>
          <a:stretch>
            <a:fillRect/>
          </a:stretch>
        </p:blipFill>
        <p:spPr bwMode="auto">
          <a:xfrm>
            <a:off x="4832350" y="5435600"/>
            <a:ext cx="254000" cy="228600"/>
          </a:xfrm>
          <a:prstGeom prst="rect">
            <a:avLst/>
          </a:prstGeom>
          <a:noFill/>
          <a:ln w="9525">
            <a:noFill/>
            <a:miter lim="800000"/>
            <a:headEnd/>
            <a:tailEnd/>
          </a:ln>
        </p:spPr>
      </p:pic>
      <p:pic>
        <p:nvPicPr>
          <p:cNvPr id="37893" name="Picture 17" descr="TP_tmp.emf"/>
          <p:cNvPicPr>
            <a:picLocks noChangeAspect="1"/>
          </p:cNvPicPr>
          <p:nvPr>
            <p:custDataLst>
              <p:tags r:id="rId3"/>
            </p:custDataLst>
          </p:nvPr>
        </p:nvPicPr>
        <p:blipFill>
          <a:blip r:embed="rId10"/>
          <a:srcRect/>
          <a:stretch>
            <a:fillRect/>
          </a:stretch>
        </p:blipFill>
        <p:spPr bwMode="auto">
          <a:xfrm>
            <a:off x="4830763" y="4579938"/>
            <a:ext cx="279400" cy="228600"/>
          </a:xfrm>
          <a:prstGeom prst="rect">
            <a:avLst/>
          </a:prstGeom>
          <a:noFill/>
          <a:ln w="9525">
            <a:noFill/>
            <a:miter lim="800000"/>
            <a:headEnd/>
            <a:tailEnd/>
          </a:ln>
        </p:spPr>
      </p:pic>
      <p:pic>
        <p:nvPicPr>
          <p:cNvPr id="37894" name="Picture 19" descr="TP_tmp.emf"/>
          <p:cNvPicPr>
            <a:picLocks noChangeAspect="1"/>
          </p:cNvPicPr>
          <p:nvPr>
            <p:custDataLst>
              <p:tags r:id="rId4"/>
            </p:custDataLst>
          </p:nvPr>
        </p:nvPicPr>
        <p:blipFill>
          <a:blip r:embed="rId11"/>
          <a:srcRect/>
          <a:stretch>
            <a:fillRect/>
          </a:stretch>
        </p:blipFill>
        <p:spPr bwMode="auto">
          <a:xfrm>
            <a:off x="4827588" y="2847975"/>
            <a:ext cx="279400" cy="230188"/>
          </a:xfrm>
          <a:prstGeom prst="rect">
            <a:avLst/>
          </a:prstGeom>
          <a:noFill/>
          <a:ln w="9525">
            <a:noFill/>
            <a:miter lim="800000"/>
            <a:headEnd/>
            <a:tailEnd/>
          </a:ln>
        </p:spPr>
      </p:pic>
      <p:cxnSp>
        <p:nvCxnSpPr>
          <p:cNvPr id="22" name="Straight Arrow Connector 21"/>
          <p:cNvCxnSpPr/>
          <p:nvPr/>
        </p:nvCxnSpPr>
        <p:spPr>
          <a:xfrm rot="5400000">
            <a:off x="7575551" y="5080000"/>
            <a:ext cx="1096962" cy="1587"/>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pic>
        <p:nvPicPr>
          <p:cNvPr id="37896" name="Picture 13" descr="TP_tmp.emf"/>
          <p:cNvPicPr>
            <a:picLocks noChangeAspect="1"/>
          </p:cNvPicPr>
          <p:nvPr>
            <p:custDataLst>
              <p:tags r:id="rId5"/>
            </p:custDataLst>
          </p:nvPr>
        </p:nvPicPr>
        <p:blipFill>
          <a:blip r:embed="rId12"/>
          <a:srcRect/>
          <a:stretch>
            <a:fillRect/>
          </a:stretch>
        </p:blipFill>
        <p:spPr bwMode="auto">
          <a:xfrm>
            <a:off x="8189913" y="4922838"/>
            <a:ext cx="838200" cy="357187"/>
          </a:xfrm>
          <a:prstGeom prst="rect">
            <a:avLst/>
          </a:prstGeom>
          <a:noFill/>
          <a:ln w="9525">
            <a:noFill/>
            <a:miter lim="800000"/>
            <a:headEnd/>
            <a:tailEnd/>
          </a:ln>
        </p:spPr>
      </p:pic>
      <p:sp>
        <p:nvSpPr>
          <p:cNvPr id="29" name="TextBox 28"/>
          <p:cNvSpPr txBox="1"/>
          <p:nvPr/>
        </p:nvSpPr>
        <p:spPr>
          <a:xfrm>
            <a:off x="5299075" y="1350963"/>
            <a:ext cx="3748088" cy="923925"/>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dirty="0"/>
              <a:t>The </a:t>
            </a:r>
            <a:r>
              <a:rPr lang="en-US" dirty="0">
                <a:latin typeface="Calibri"/>
              </a:rPr>
              <a:t>U</a:t>
            </a:r>
            <a:r>
              <a:rPr lang="en-US" baseline="-25000" dirty="0">
                <a:latin typeface="Calibri"/>
              </a:rPr>
              <a:t>e3</a:t>
            </a:r>
            <a:r>
              <a:rPr lang="en-US" dirty="0"/>
              <a:t> contribution to the third mass state is small, requiring a precision measurement of </a:t>
            </a:r>
            <a:r>
              <a:rPr lang="en-US" dirty="0">
                <a:latin typeface="cmmi10"/>
              </a:rPr>
              <a:t>º</a:t>
            </a:r>
            <a:r>
              <a:rPr lang="en-US" baseline="-25000" dirty="0">
                <a:latin typeface="Calibri"/>
              </a:rPr>
              <a:t>e</a:t>
            </a:r>
            <a:r>
              <a:rPr lang="en-US" dirty="0"/>
              <a:t> appearance</a:t>
            </a:r>
            <a:endParaRPr lang="en-US" dirty="0"/>
          </a:p>
        </p:txBody>
      </p:sp>
      <p:cxnSp>
        <p:nvCxnSpPr>
          <p:cNvPr id="26" name="Straight Arrow Connector 25"/>
          <p:cNvCxnSpPr/>
          <p:nvPr/>
        </p:nvCxnSpPr>
        <p:spPr>
          <a:xfrm rot="5400000">
            <a:off x="5182394" y="2286794"/>
            <a:ext cx="668338" cy="171450"/>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6"/>
          <p:cNvSpPr>
            <a:spLocks noGrp="1"/>
          </p:cNvSpPr>
          <p:nvPr>
            <p:ph type="body" idx="2"/>
          </p:nvPr>
        </p:nvSpPr>
        <p:spPr>
          <a:xfrm>
            <a:off x="373063" y="1701800"/>
            <a:ext cx="1905000" cy="4495800"/>
          </a:xfrm>
        </p:spPr>
        <p:txBody>
          <a:bodyPr/>
          <a:lstStyle/>
          <a:p>
            <a:r>
              <a:rPr lang="en-US" u="sng" smtClean="0"/>
              <a:t>Event Parameters</a:t>
            </a:r>
          </a:p>
          <a:p>
            <a:r>
              <a:rPr lang="en-US" smtClean="0"/>
              <a:t>Reaction:</a:t>
            </a:r>
          </a:p>
          <a:p>
            <a:endParaRPr lang="en-US" smtClean="0"/>
          </a:p>
          <a:p>
            <a:endParaRPr lang="en-US" smtClean="0"/>
          </a:p>
          <a:p>
            <a:r>
              <a:rPr lang="en-US" smtClean="0"/>
              <a:t>E</a:t>
            </a:r>
            <a:r>
              <a:rPr lang="en-US" baseline="-25000" smtClean="0">
                <a:latin typeface="cmmi10" pitchFamily="34" charset="0"/>
              </a:rPr>
              <a:t>º</a:t>
            </a:r>
            <a:r>
              <a:rPr lang="en-US" smtClean="0"/>
              <a:t> = 2.5GeV</a:t>
            </a:r>
          </a:p>
          <a:p>
            <a:r>
              <a:rPr lang="en-US" smtClean="0"/>
              <a:t>E</a:t>
            </a:r>
            <a:r>
              <a:rPr lang="en-US" baseline="-25000" smtClean="0"/>
              <a:t>p</a:t>
            </a:r>
            <a:r>
              <a:rPr lang="en-US" smtClean="0"/>
              <a:t> = 1.1GeV</a:t>
            </a:r>
          </a:p>
          <a:p>
            <a:r>
              <a:rPr lang="en-US" smtClean="0"/>
              <a:t>E</a:t>
            </a:r>
            <a:r>
              <a:rPr lang="en-US" baseline="-25000" smtClean="0">
                <a:latin typeface="cmmi10" pitchFamily="34" charset="0"/>
              </a:rPr>
              <a:t>¼</a:t>
            </a:r>
            <a:r>
              <a:rPr lang="en-US" smtClean="0"/>
              <a:t> = 0.2GeV</a:t>
            </a:r>
          </a:p>
          <a:p>
            <a:r>
              <a:rPr lang="en-US" smtClean="0"/>
              <a:t>E</a:t>
            </a:r>
            <a:r>
              <a:rPr lang="en-US" baseline="-25000" smtClean="0"/>
              <a:t>e</a:t>
            </a:r>
            <a:r>
              <a:rPr lang="en-US" smtClean="0"/>
              <a:t> = 1.9GeV</a:t>
            </a:r>
          </a:p>
          <a:p>
            <a:endParaRPr lang="en-US" smtClean="0"/>
          </a:p>
          <a:p>
            <a:r>
              <a:rPr lang="en-US" smtClean="0"/>
              <a:t>Shower spans </a:t>
            </a:r>
            <a:r>
              <a:rPr lang="en-US" smtClean="0">
                <a:latin typeface="CMSY10" pitchFamily="34" charset="0"/>
              </a:rPr>
              <a:t>»</a:t>
            </a:r>
            <a:r>
              <a:rPr lang="en-US" smtClean="0"/>
              <a:t>65 of the 1178 planes</a:t>
            </a:r>
          </a:p>
          <a:p>
            <a:endParaRPr lang="en-US" smtClean="0"/>
          </a:p>
        </p:txBody>
      </p:sp>
      <p:sp>
        <p:nvSpPr>
          <p:cNvPr id="5" name="Title 4"/>
          <p:cNvSpPr>
            <a:spLocks noGrp="1"/>
          </p:cNvSpPr>
          <p:nvPr>
            <p:ph type="title"/>
          </p:nvPr>
        </p:nvSpPr>
        <p:spPr/>
        <p:txBody>
          <a:bodyPr/>
          <a:lstStyle/>
          <a:p>
            <a:pPr fontAlgn="auto">
              <a:spcAft>
                <a:spcPts val="0"/>
              </a:spcAft>
              <a:defRPr/>
            </a:pPr>
            <a:r>
              <a:rPr lang="en-US" dirty="0" smtClean="0">
                <a:latin typeface="cmmi10"/>
              </a:rPr>
              <a:t>º</a:t>
            </a:r>
            <a:r>
              <a:rPr lang="en-US" baseline="-25000" dirty="0" smtClean="0"/>
              <a:t>e</a:t>
            </a:r>
            <a:r>
              <a:rPr lang="en-US" dirty="0" smtClean="0"/>
              <a:t> Charged Current Channel</a:t>
            </a:r>
            <a:endParaRPr lang="en-US" dirty="0"/>
          </a:p>
        </p:txBody>
      </p:sp>
      <p:pic>
        <p:nvPicPr>
          <p:cNvPr id="39939" name="Picture 3"/>
          <p:cNvPicPr>
            <a:picLocks noChangeAspect="1" noChangeArrowheads="1"/>
          </p:cNvPicPr>
          <p:nvPr/>
        </p:nvPicPr>
        <p:blipFill>
          <a:blip r:embed="rId4"/>
          <a:srcRect l="6023" t="9027" r="6836" b="3763"/>
          <a:stretch>
            <a:fillRect/>
          </a:stretch>
        </p:blipFill>
        <p:spPr bwMode="auto">
          <a:xfrm>
            <a:off x="2300288" y="1619250"/>
            <a:ext cx="6629400" cy="4819650"/>
          </a:xfrm>
          <a:prstGeom prst="rect">
            <a:avLst/>
          </a:prstGeom>
          <a:noFill/>
          <a:ln w="9525">
            <a:noFill/>
            <a:miter lim="800000"/>
            <a:headEnd/>
            <a:tailEnd/>
          </a:ln>
        </p:spPr>
      </p:pic>
      <p:pic>
        <p:nvPicPr>
          <p:cNvPr id="39940" name="Content Placeholder 9" descr="TP_tmp.emf"/>
          <p:cNvPicPr>
            <a:picLocks noGrp="1" noChangeAspect="1"/>
          </p:cNvPicPr>
          <p:nvPr>
            <p:ph sz="quarter" idx="1"/>
            <p:custDataLst>
              <p:tags r:id="rId1"/>
            </p:custDataLst>
          </p:nvPr>
        </p:nvPicPr>
        <p:blipFill>
          <a:blip r:embed="rId5"/>
          <a:srcRect/>
          <a:stretch>
            <a:fillRect/>
          </a:stretch>
        </p:blipFill>
        <p:spPr>
          <a:xfrm>
            <a:off x="592138" y="2395538"/>
            <a:ext cx="1524000" cy="331787"/>
          </a:xfrm>
        </p:spPr>
      </p:pic>
      <p:sp>
        <p:nvSpPr>
          <p:cNvPr id="13" name="TextBox 12"/>
          <p:cNvSpPr txBox="1"/>
          <p:nvPr/>
        </p:nvSpPr>
        <p:spPr>
          <a:xfrm>
            <a:off x="5297488" y="3468688"/>
            <a:ext cx="2049462" cy="338137"/>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fontAlgn="auto">
              <a:spcBef>
                <a:spcPts val="0"/>
              </a:spcBef>
              <a:spcAft>
                <a:spcPts val="0"/>
              </a:spcAft>
              <a:defRPr/>
            </a:pPr>
            <a:r>
              <a:rPr lang="en-US" sz="1600" dirty="0"/>
              <a:t>Localized E&amp;M Shower</a:t>
            </a:r>
            <a:endParaRPr lang="en-US" sz="1600" dirty="0"/>
          </a:p>
        </p:txBody>
      </p:sp>
      <p:cxnSp>
        <p:nvCxnSpPr>
          <p:cNvPr id="14" name="Straight Arrow Connector 13"/>
          <p:cNvCxnSpPr/>
          <p:nvPr/>
        </p:nvCxnSpPr>
        <p:spPr>
          <a:xfrm rot="5400000">
            <a:off x="2980531" y="2921794"/>
            <a:ext cx="771525" cy="3317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4446588" y="3489325"/>
            <a:ext cx="746125" cy="1682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05150" y="2381250"/>
            <a:ext cx="1455738" cy="338138"/>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ts val="0"/>
              </a:spcBef>
              <a:spcAft>
                <a:spcPts val="0"/>
              </a:spcAft>
              <a:defRPr/>
            </a:pPr>
            <a:r>
              <a:rPr lang="en-US" sz="1600" dirty="0"/>
              <a:t>Primary Vertex</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Grp="1" noChangeAspect="1" noChangeArrowheads="1"/>
          </p:cNvPicPr>
          <p:nvPr>
            <p:ph sz="quarter" idx="1"/>
          </p:nvPr>
        </p:nvPicPr>
        <p:blipFill>
          <a:blip r:embed="rId4"/>
          <a:srcRect l="6413" t="9027" r="6152" b="3763"/>
          <a:stretch>
            <a:fillRect/>
          </a:stretch>
        </p:blipFill>
        <p:spPr>
          <a:xfrm>
            <a:off x="2293938" y="1676400"/>
            <a:ext cx="6473825" cy="4691063"/>
          </a:xfrm>
        </p:spPr>
      </p:pic>
      <p:sp>
        <p:nvSpPr>
          <p:cNvPr id="41986" name="Text Placeholder 6"/>
          <p:cNvSpPr>
            <a:spLocks noGrp="1"/>
          </p:cNvSpPr>
          <p:nvPr>
            <p:ph type="body" idx="2"/>
          </p:nvPr>
        </p:nvSpPr>
        <p:spPr>
          <a:xfrm>
            <a:off x="373063" y="1701800"/>
            <a:ext cx="1905000" cy="4495800"/>
          </a:xfrm>
        </p:spPr>
        <p:txBody>
          <a:bodyPr/>
          <a:lstStyle/>
          <a:p>
            <a:r>
              <a:rPr lang="en-US" u="sng" smtClean="0"/>
              <a:t>Event Parameters</a:t>
            </a:r>
          </a:p>
          <a:p>
            <a:r>
              <a:rPr lang="en-US" smtClean="0"/>
              <a:t>Reaction:</a:t>
            </a:r>
          </a:p>
          <a:p>
            <a:endParaRPr lang="en-US" smtClean="0"/>
          </a:p>
          <a:p>
            <a:endParaRPr lang="en-US" smtClean="0"/>
          </a:p>
          <a:p>
            <a:r>
              <a:rPr lang="en-US" smtClean="0"/>
              <a:t>E</a:t>
            </a:r>
            <a:r>
              <a:rPr lang="en-US" baseline="-25000" smtClean="0">
                <a:latin typeface="cmmi10" pitchFamily="34" charset="0"/>
              </a:rPr>
              <a:t>º</a:t>
            </a:r>
            <a:r>
              <a:rPr lang="en-US" smtClean="0"/>
              <a:t> = 10.6GeV</a:t>
            </a:r>
          </a:p>
          <a:p>
            <a:r>
              <a:rPr lang="en-US" smtClean="0"/>
              <a:t>E</a:t>
            </a:r>
            <a:r>
              <a:rPr lang="en-US" baseline="-25000" smtClean="0"/>
              <a:t>p</a:t>
            </a:r>
            <a:r>
              <a:rPr lang="en-US" smtClean="0"/>
              <a:t> = 1.04GeV</a:t>
            </a:r>
          </a:p>
          <a:p>
            <a:r>
              <a:rPr lang="en-US" smtClean="0"/>
              <a:t>E</a:t>
            </a:r>
            <a:r>
              <a:rPr lang="en-US" baseline="-25000" smtClean="0">
                <a:latin typeface="cmmi10" pitchFamily="34" charset="0"/>
              </a:rPr>
              <a:t>¼</a:t>
            </a:r>
            <a:r>
              <a:rPr lang="en-US" smtClean="0"/>
              <a:t> = 1.97GeV</a:t>
            </a:r>
          </a:p>
          <a:p>
            <a:endParaRPr lang="en-US" smtClean="0"/>
          </a:p>
          <a:p>
            <a:r>
              <a:rPr lang="en-US" smtClean="0"/>
              <a:t>Suppressed by vertex/shower displacement identification</a:t>
            </a:r>
          </a:p>
          <a:p>
            <a:endParaRPr lang="en-US" smtClean="0"/>
          </a:p>
        </p:txBody>
      </p:sp>
      <p:sp>
        <p:nvSpPr>
          <p:cNvPr id="5" name="Title 4"/>
          <p:cNvSpPr>
            <a:spLocks noGrp="1"/>
          </p:cNvSpPr>
          <p:nvPr>
            <p:ph type="title"/>
          </p:nvPr>
        </p:nvSpPr>
        <p:spPr/>
        <p:txBody>
          <a:bodyPr>
            <a:normAutofit fontScale="90000"/>
          </a:bodyPr>
          <a:lstStyle/>
          <a:p>
            <a:pPr fontAlgn="auto">
              <a:spcAft>
                <a:spcPts val="0"/>
              </a:spcAft>
              <a:defRPr/>
            </a:pPr>
            <a:r>
              <a:rPr lang="en-US" dirty="0" smtClean="0"/>
              <a:t> </a:t>
            </a:r>
            <a:r>
              <a:rPr lang="en-US" dirty="0" smtClean="0">
                <a:latin typeface="cmmi10"/>
              </a:rPr>
              <a:t>º</a:t>
            </a:r>
            <a:r>
              <a:rPr lang="en-US" baseline="-25000" dirty="0" smtClean="0">
                <a:latin typeface="cmmi10"/>
              </a:rPr>
              <a:t>¹</a:t>
            </a:r>
            <a:r>
              <a:rPr lang="en-US" dirty="0" smtClean="0"/>
              <a:t> Neutral Current Background</a:t>
            </a:r>
            <a:endParaRPr lang="en-US" dirty="0"/>
          </a:p>
        </p:txBody>
      </p:sp>
      <p:pic>
        <p:nvPicPr>
          <p:cNvPr id="41988" name="Picture 21" descr="TP_tmp.emf"/>
          <p:cNvPicPr>
            <a:picLocks noChangeAspect="1"/>
          </p:cNvPicPr>
          <p:nvPr>
            <p:custDataLst>
              <p:tags r:id="rId1"/>
            </p:custDataLst>
          </p:nvPr>
        </p:nvPicPr>
        <p:blipFill>
          <a:blip r:embed="rId5"/>
          <a:srcRect/>
          <a:stretch>
            <a:fillRect/>
          </a:stretch>
        </p:blipFill>
        <p:spPr bwMode="auto">
          <a:xfrm>
            <a:off x="579438" y="2395538"/>
            <a:ext cx="1549400" cy="357187"/>
          </a:xfrm>
          <a:prstGeom prst="rect">
            <a:avLst/>
          </a:prstGeom>
          <a:noFill/>
          <a:ln w="9525">
            <a:noFill/>
            <a:miter lim="800000"/>
            <a:headEnd/>
            <a:tailEnd/>
          </a:ln>
        </p:spPr>
      </p:pic>
      <p:sp>
        <p:nvSpPr>
          <p:cNvPr id="13" name="TextBox 12"/>
          <p:cNvSpPr txBox="1"/>
          <p:nvPr/>
        </p:nvSpPr>
        <p:spPr>
          <a:xfrm>
            <a:off x="6211888" y="3468688"/>
            <a:ext cx="2049462" cy="338137"/>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fontAlgn="auto">
              <a:spcBef>
                <a:spcPts val="0"/>
              </a:spcBef>
              <a:spcAft>
                <a:spcPts val="0"/>
              </a:spcAft>
              <a:defRPr/>
            </a:pPr>
            <a:r>
              <a:rPr lang="en-US" sz="1600" dirty="0"/>
              <a:t>Localized E&amp;M Shower</a:t>
            </a:r>
            <a:endParaRPr lang="en-US" sz="1600" dirty="0"/>
          </a:p>
        </p:txBody>
      </p:sp>
      <p:cxnSp>
        <p:nvCxnSpPr>
          <p:cNvPr id="14" name="Straight Arrow Connector 13"/>
          <p:cNvCxnSpPr/>
          <p:nvPr/>
        </p:nvCxnSpPr>
        <p:spPr>
          <a:xfrm rot="5400000">
            <a:off x="3006725" y="3081338"/>
            <a:ext cx="904875" cy="1460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5394325" y="3252788"/>
            <a:ext cx="746125" cy="1682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71813" y="2262188"/>
            <a:ext cx="1455737" cy="338137"/>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ts val="0"/>
              </a:spcBef>
              <a:spcAft>
                <a:spcPts val="0"/>
              </a:spcAft>
              <a:defRPr/>
            </a:pPr>
            <a:r>
              <a:rPr lang="en-US" sz="1600" dirty="0"/>
              <a:t>Primary Vertex</a:t>
            </a:r>
            <a:endParaRPr lang="en-US" sz="1600" dirty="0"/>
          </a:p>
        </p:txBody>
      </p:sp>
      <p:cxnSp>
        <p:nvCxnSpPr>
          <p:cNvPr id="19" name="Straight Arrow Connector 18"/>
          <p:cNvCxnSpPr/>
          <p:nvPr/>
        </p:nvCxnSpPr>
        <p:spPr>
          <a:xfrm flipV="1">
            <a:off x="3522663" y="3556000"/>
            <a:ext cx="947737" cy="28733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76688" y="3738563"/>
            <a:ext cx="1374775" cy="342900"/>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fontAlgn="auto">
              <a:spcBef>
                <a:spcPts val="0"/>
              </a:spcBef>
              <a:spcAft>
                <a:spcPts val="0"/>
              </a:spcAft>
              <a:defRPr/>
            </a:pPr>
            <a:r>
              <a:rPr lang="en-US" sz="1600" dirty="0"/>
              <a:t>Displacement</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143000"/>
          </a:xfrm>
        </p:spPr>
        <p:txBody>
          <a:bodyPr/>
          <a:lstStyle/>
          <a:p>
            <a:pPr fontAlgn="auto">
              <a:spcAft>
                <a:spcPts val="0"/>
              </a:spcAft>
              <a:defRPr/>
            </a:pPr>
            <a:r>
              <a:rPr lang="en-US" dirty="0" smtClean="0"/>
              <a:t>Sensitivity at 3</a:t>
            </a:r>
            <a:r>
              <a:rPr lang="en-US" dirty="0" smtClean="0">
                <a:latin typeface="cmmi10"/>
              </a:rPr>
              <a:t>¾</a:t>
            </a:r>
            <a:r>
              <a:rPr lang="en-US" dirty="0" smtClean="0"/>
              <a:t> for </a:t>
            </a:r>
            <a:r>
              <a:rPr lang="en-US" dirty="0" smtClean="0">
                <a:latin typeface="cmmi10"/>
              </a:rPr>
              <a:t>µ</a:t>
            </a:r>
            <a:r>
              <a:rPr lang="en-US" baseline="-25000" dirty="0" smtClean="0">
                <a:latin typeface="Calibri"/>
              </a:rPr>
              <a:t>13</a:t>
            </a:r>
            <a:r>
              <a:rPr lang="en-US" dirty="0" smtClean="0"/>
              <a:t> from </a:t>
            </a:r>
            <a:r>
              <a:rPr lang="en-US" dirty="0" smtClean="0">
                <a:latin typeface="cmmi10"/>
              </a:rPr>
              <a:t>º</a:t>
            </a:r>
            <a:r>
              <a:rPr lang="en-US" baseline="-25000" dirty="0" smtClean="0">
                <a:latin typeface="cmmi10"/>
              </a:rPr>
              <a:t>¹</a:t>
            </a:r>
            <a:r>
              <a:rPr lang="en-US" dirty="0" smtClean="0"/>
              <a:t> </a:t>
            </a:r>
            <a:r>
              <a:rPr lang="en-US" dirty="0" smtClean="0">
                <a:latin typeface="cmsy10"/>
              </a:rPr>
              <a:t>!</a:t>
            </a:r>
            <a:r>
              <a:rPr lang="en-US" dirty="0" smtClean="0"/>
              <a:t> </a:t>
            </a:r>
            <a:r>
              <a:rPr lang="en-US" dirty="0" smtClean="0">
                <a:latin typeface="cmmi10"/>
              </a:rPr>
              <a:t>º</a:t>
            </a:r>
            <a:r>
              <a:rPr lang="en-US" baseline="-25000" dirty="0" smtClean="0">
                <a:latin typeface="Calibri"/>
              </a:rPr>
              <a:t>e</a:t>
            </a:r>
            <a:endParaRPr lang="en-US" baseline="-25000" dirty="0">
              <a:latin typeface="Calibri"/>
            </a:endParaRPr>
          </a:p>
        </p:txBody>
      </p:sp>
      <p:pic>
        <p:nvPicPr>
          <p:cNvPr id="44034" name="Picture 3"/>
          <p:cNvPicPr>
            <a:picLocks noGrp="1" noChangeAspect="1" noChangeArrowheads="1"/>
          </p:cNvPicPr>
          <p:nvPr>
            <p:ph sz="quarter" idx="1"/>
          </p:nvPr>
        </p:nvPicPr>
        <p:blipFill>
          <a:blip r:embed="rId3"/>
          <a:srcRect/>
          <a:stretch>
            <a:fillRect/>
          </a:stretch>
        </p:blipFill>
        <p:spPr>
          <a:xfrm>
            <a:off x="2789238" y="3733800"/>
            <a:ext cx="0" cy="0"/>
          </a:xfrm>
        </p:spPr>
      </p:pic>
      <p:sp>
        <p:nvSpPr>
          <p:cNvPr id="10" name="Content Placeholder 9"/>
          <p:cNvSpPr>
            <a:spLocks noGrp="1"/>
          </p:cNvSpPr>
          <p:nvPr>
            <p:ph sz="quarter" idx="2"/>
          </p:nvPr>
        </p:nvSpPr>
        <p:spPr>
          <a:xfrm>
            <a:off x="5672138" y="1422400"/>
            <a:ext cx="3236912" cy="4841875"/>
          </a:xfrm>
        </p:spPr>
        <p:txBody>
          <a:bodyPr>
            <a:normAutofit fontScale="92500" lnSpcReduction="20000"/>
          </a:bodyPr>
          <a:lstStyle/>
          <a:p>
            <a:pPr marL="274320" indent="-274320" fontAlgn="auto">
              <a:spcBef>
                <a:spcPts val="580"/>
              </a:spcBef>
              <a:spcAft>
                <a:spcPts val="0"/>
              </a:spcAft>
              <a:buFont typeface="Wingdings 2"/>
              <a:buChar char=""/>
              <a:defRPr/>
            </a:pPr>
            <a:r>
              <a:rPr lang="en-US" dirty="0" smtClean="0"/>
              <a:t>For the current 18kTon detector, with 700kW (dashed) and 1.2MW (solid) beam.</a:t>
            </a:r>
          </a:p>
          <a:p>
            <a:pPr marL="274320" indent="-274320" fontAlgn="auto">
              <a:spcBef>
                <a:spcPts val="580"/>
              </a:spcBef>
              <a:spcAft>
                <a:spcPts val="0"/>
              </a:spcAft>
              <a:buFont typeface="Wingdings 2"/>
              <a:buChar char=""/>
              <a:defRPr/>
            </a:pPr>
            <a:r>
              <a:rPr lang="en-US" dirty="0" smtClean="0"/>
              <a:t> The physics reach for </a:t>
            </a:r>
            <a:r>
              <a:rPr lang="en-US" dirty="0" smtClean="0">
                <a:latin typeface="cmmi10"/>
              </a:rPr>
              <a:t>µ</a:t>
            </a:r>
            <a:r>
              <a:rPr lang="en-US" baseline="-25000" dirty="0" smtClean="0">
                <a:latin typeface="Calibri"/>
              </a:rPr>
              <a:t>13</a:t>
            </a:r>
            <a:r>
              <a:rPr lang="en-US" dirty="0" smtClean="0"/>
              <a:t> is shown for 3 years of running each on </a:t>
            </a:r>
            <a:r>
              <a:rPr lang="en-US" dirty="0" smtClean="0">
                <a:latin typeface="cmmi10"/>
              </a:rPr>
              <a:t>º</a:t>
            </a:r>
            <a:r>
              <a:rPr lang="en-US" dirty="0" smtClean="0"/>
              <a:t> and </a:t>
            </a:r>
            <a:r>
              <a:rPr lang="en-US" dirty="0" smtClean="0">
                <a:latin typeface="cmmi10"/>
              </a:rPr>
              <a:t>º</a:t>
            </a:r>
            <a:r>
              <a:rPr lang="en-US" dirty="0" smtClean="0"/>
              <a:t>-bar. </a:t>
            </a:r>
          </a:p>
          <a:p>
            <a:pPr marL="274320" indent="-274320" fontAlgn="auto">
              <a:spcBef>
                <a:spcPts val="580"/>
              </a:spcBef>
              <a:spcAft>
                <a:spcPts val="0"/>
              </a:spcAft>
              <a:buFont typeface="Wingdings 2"/>
              <a:buChar char=""/>
              <a:defRPr/>
            </a:pPr>
            <a:r>
              <a:rPr lang="en-US" dirty="0" smtClean="0">
                <a:latin typeface="Calibri"/>
              </a:rPr>
              <a:t>The reach of the 1.2MW is almost an order of magnitude beyond the CHOOZ bound, giving improvement over the 3</a:t>
            </a:r>
            <a:r>
              <a:rPr lang="en-US" dirty="0" smtClean="0">
                <a:latin typeface="cmmi10"/>
              </a:rPr>
              <a:t>¾</a:t>
            </a:r>
            <a:r>
              <a:rPr lang="en-US" dirty="0" smtClean="0">
                <a:latin typeface="Calibri"/>
              </a:rPr>
              <a:t> MINOS reach</a:t>
            </a:r>
          </a:p>
        </p:txBody>
      </p:sp>
      <p:pic>
        <p:nvPicPr>
          <p:cNvPr id="44036" name="Picture 3"/>
          <p:cNvPicPr>
            <a:picLocks noChangeAspect="1" noChangeArrowheads="1"/>
          </p:cNvPicPr>
          <p:nvPr/>
        </p:nvPicPr>
        <p:blipFill>
          <a:blip r:embed="rId3"/>
          <a:srcRect/>
          <a:stretch>
            <a:fillRect/>
          </a:stretch>
        </p:blipFill>
        <p:spPr bwMode="auto">
          <a:xfrm>
            <a:off x="192088" y="1277938"/>
            <a:ext cx="5561012" cy="5138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0">
                                            <p:txEl>
                                              <p:pRg st="0" end="0"/>
                                            </p:txEl>
                                          </p:spTgt>
                                        </p:tgtEl>
                                        <p:attrNameLst>
                                          <p:attrName>style.opacity</p:attrName>
                                        </p:attrNameLst>
                                      </p:cBhvr>
                                      <p:to>
                                        <p:strVal val="0"/>
                                      </p:to>
                                    </p:set>
                                    <p:animEffect filter="image" prLst="opacity: 0">
                                      <p:cBhvr rctx="IE">
                                        <p:cTn id="7" dur="indefinite"/>
                                        <p:tgtEl>
                                          <p:spTgt spid="10">
                                            <p:txEl>
                                              <p:pRg st="0" end="0"/>
                                            </p:txEl>
                                          </p:spTgt>
                                        </p:tgtEl>
                                      </p:cBhvr>
                                    </p:animEffect>
                                  </p:childTnLst>
                                </p:cTn>
                              </p:par>
                              <p:par>
                                <p:cTn id="8" presetID="9" presetClass="emph" presetSubtype="0" nodeType="withEffect">
                                  <p:stCondLst>
                                    <p:cond delay="0"/>
                                  </p:stCondLst>
                                  <p:childTnLst>
                                    <p:set>
                                      <p:cBhvr rctx="PPT">
                                        <p:cTn id="9" dur="indefinite"/>
                                        <p:tgtEl>
                                          <p:spTgt spid="10">
                                            <p:txEl>
                                              <p:pRg st="1" end="1"/>
                                            </p:txEl>
                                          </p:spTgt>
                                        </p:tgtEl>
                                        <p:attrNameLst>
                                          <p:attrName>style.opacity</p:attrName>
                                        </p:attrNameLst>
                                      </p:cBhvr>
                                      <p:to>
                                        <p:strVal val="0"/>
                                      </p:to>
                                    </p:set>
                                    <p:animEffect filter="image" prLst="opacity: 0">
                                      <p:cBhvr rctx="IE">
                                        <p:cTn id="10" dur="indefinite"/>
                                        <p:tgtEl>
                                          <p:spTgt spid="10">
                                            <p:txEl>
                                              <p:pRg st="1" end="1"/>
                                            </p:txEl>
                                          </p:spTgt>
                                        </p:tgtEl>
                                      </p:cBhvr>
                                    </p:animEffect>
                                  </p:childTnLst>
                                </p:cTn>
                              </p:par>
                              <p:par>
                                <p:cTn id="11" presetID="9" presetClass="emph" presetSubtype="0" nodeType="withEffect">
                                  <p:stCondLst>
                                    <p:cond delay="0"/>
                                  </p:stCondLst>
                                  <p:childTnLst>
                                    <p:set>
                                      <p:cBhvr rctx="PPT">
                                        <p:cTn id="12" dur="indefinite"/>
                                        <p:tgtEl>
                                          <p:spTgt spid="10">
                                            <p:txEl>
                                              <p:pRg st="2" end="2"/>
                                            </p:txEl>
                                          </p:spTgt>
                                        </p:tgtEl>
                                        <p:attrNameLst>
                                          <p:attrName>style.opacity</p:attrName>
                                        </p:attrNameLst>
                                      </p:cBhvr>
                                      <p:to>
                                        <p:strVal val="0"/>
                                      </p:to>
                                    </p:set>
                                    <p:animEffect filter="image" prLst="opacity: 0">
                                      <p:cBhvr rctx="IE">
                                        <p:cTn id="13" dur="indefinite"/>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endCondLst>
                                    <p:cond evt="onNext" delay="0">
                                      <p:tgtEl>
                                        <p:sldTgt/>
                                      </p:tgtEl>
                                    </p:cond>
                                  </p:endCondLst>
                                  <p:childTnLst>
                                    <p:set>
                                      <p:cBhvr rctx="PPT">
                                        <p:cTn id="17" dur="indefinite"/>
                                        <p:tgtEl>
                                          <p:spTgt spid="10">
                                            <p:txEl>
                                              <p:pRg st="0" end="0"/>
                                            </p:txEl>
                                          </p:spTgt>
                                        </p:tgtEl>
                                        <p:attrNameLst>
                                          <p:attrName>style.opacity</p:attrName>
                                        </p:attrNameLst>
                                      </p:cBhvr>
                                      <p:to>
                                        <p:strVal val="1"/>
                                      </p:to>
                                    </p:set>
                                    <p:animEffect filter="image" prLst="opacity: 1">
                                      <p:cBhvr rctx="IE">
                                        <p:cTn id="18" dur="indefinite"/>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endCondLst>
                                    <p:cond evt="onNext" delay="0">
                                      <p:tgtEl>
                                        <p:sldTgt/>
                                      </p:tgtEl>
                                    </p:cond>
                                  </p:endCondLst>
                                  <p:childTnLst>
                                    <p:set>
                                      <p:cBhvr rctx="PPT">
                                        <p:cTn id="22" dur="indefinite"/>
                                        <p:tgtEl>
                                          <p:spTgt spid="10">
                                            <p:txEl>
                                              <p:pRg st="1" end="1"/>
                                            </p:txEl>
                                          </p:spTgt>
                                        </p:tgtEl>
                                        <p:attrNameLst>
                                          <p:attrName>style.opacity</p:attrName>
                                        </p:attrNameLst>
                                      </p:cBhvr>
                                      <p:to>
                                        <p:strVal val="1"/>
                                      </p:to>
                                    </p:set>
                                    <p:animEffect filter="image" prLst="opacity: 1">
                                      <p:cBhvr rctx="IE">
                                        <p:cTn id="23" dur="indefinite"/>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endCondLst>
                                    <p:cond evt="onNext" delay="0">
                                      <p:tgtEl>
                                        <p:sldTgt/>
                                      </p:tgtEl>
                                    </p:cond>
                                  </p:endCondLst>
                                  <p:childTnLst>
                                    <p:set>
                                      <p:cBhvr rctx="PPT">
                                        <p:cTn id="27" dur="indefinite"/>
                                        <p:tgtEl>
                                          <p:spTgt spid="10">
                                            <p:txEl>
                                              <p:pRg st="2" end="2"/>
                                            </p:txEl>
                                          </p:spTgt>
                                        </p:tgtEl>
                                        <p:attrNameLst>
                                          <p:attrName>style.opacity</p:attrName>
                                        </p:attrNameLst>
                                      </p:cBhvr>
                                      <p:to>
                                        <p:strVal val="1"/>
                                      </p:to>
                                    </p:set>
                                    <p:animEffect filter="image" prLst="opacity: 1">
                                      <p:cBhvr rctx="IE">
                                        <p:cTn id="28" dur="indefinite"/>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47675" y="1527175"/>
            <a:ext cx="4319588" cy="4457700"/>
          </a:xfrm>
        </p:spPr>
        <p:txBody>
          <a:bodyPr>
            <a:normAutofit fontScale="92500" lnSpcReduction="10000"/>
          </a:bodyPr>
          <a:lstStyle/>
          <a:p>
            <a:pPr marL="274320" indent="-274320" fontAlgn="auto">
              <a:spcBef>
                <a:spcPts val="580"/>
              </a:spcBef>
              <a:spcAft>
                <a:spcPts val="0"/>
              </a:spcAft>
              <a:buFont typeface="Wingdings 2"/>
              <a:buChar char=""/>
              <a:defRPr/>
            </a:pPr>
            <a:r>
              <a:rPr lang="en-US" dirty="0" smtClean="0"/>
              <a:t>NO</a:t>
            </a:r>
            <a:r>
              <a:rPr lang="en-US" dirty="0" smtClean="0">
                <a:latin typeface="cmmi10"/>
              </a:rPr>
              <a:t>º</a:t>
            </a:r>
            <a:r>
              <a:rPr lang="en-US" dirty="0" smtClean="0"/>
              <a:t>A can  perform the disappearance measurement to a precision of 0.5-1%</a:t>
            </a:r>
          </a:p>
          <a:p>
            <a:pPr marL="274320" indent="-274320" fontAlgn="auto">
              <a:spcBef>
                <a:spcPts val="580"/>
              </a:spcBef>
              <a:spcAft>
                <a:spcPts val="0"/>
              </a:spcAft>
              <a:buFont typeface="Wingdings 2"/>
              <a:buChar char=""/>
              <a:defRPr/>
            </a:pPr>
            <a:r>
              <a:rPr lang="en-US" dirty="0" smtClean="0"/>
              <a:t>Proceeds as a parameterized analysis of </a:t>
            </a:r>
            <a:r>
              <a:rPr lang="en-US" dirty="0" err="1" smtClean="0"/>
              <a:t>quasielastic</a:t>
            </a:r>
            <a:r>
              <a:rPr lang="en-US" dirty="0" smtClean="0"/>
              <a:t> </a:t>
            </a:r>
            <a:r>
              <a:rPr lang="en-US" dirty="0" smtClean="0">
                <a:latin typeface="cmmi10"/>
              </a:rPr>
              <a:t>º</a:t>
            </a:r>
            <a:r>
              <a:rPr lang="en-US" baseline="-25000" dirty="0" smtClean="0">
                <a:latin typeface="cmmi10"/>
              </a:rPr>
              <a:t>¹</a:t>
            </a:r>
            <a:r>
              <a:rPr lang="en-US" dirty="0" smtClean="0"/>
              <a:t> CC events</a:t>
            </a:r>
          </a:p>
          <a:p>
            <a:pPr marL="274320" indent="-274320" fontAlgn="auto">
              <a:spcBef>
                <a:spcPts val="580"/>
              </a:spcBef>
              <a:spcAft>
                <a:spcPts val="0"/>
              </a:spcAft>
              <a:buFont typeface="Wingdings 2"/>
              <a:buChar char=""/>
              <a:defRPr/>
            </a:pPr>
            <a:r>
              <a:rPr lang="en-US" dirty="0" smtClean="0"/>
              <a:t>If </a:t>
            </a:r>
            <a:r>
              <a:rPr lang="en-US" dirty="0" smtClean="0">
                <a:latin typeface="Symbol"/>
                <a:sym typeface="Symbol"/>
              </a:rPr>
              <a:t>1</a:t>
            </a:r>
            <a:r>
              <a:rPr lang="en-US" dirty="0" smtClean="0"/>
              <a:t>, then resolve quadrant (</a:t>
            </a:r>
            <a:r>
              <a:rPr lang="en-US" dirty="0" smtClean="0">
                <a:latin typeface="cmmi10"/>
              </a:rPr>
              <a:t>µ</a:t>
            </a:r>
            <a:r>
              <a:rPr lang="en-US" baseline="-25000" dirty="0" smtClean="0"/>
              <a:t>23</a:t>
            </a:r>
            <a:r>
              <a:rPr lang="en-US" dirty="0" smtClean="0"/>
              <a:t> &gt; </a:t>
            </a:r>
            <a:r>
              <a:rPr lang="en-US" dirty="0" smtClean="0">
                <a:latin typeface="cmmi10"/>
              </a:rPr>
              <a:t>¼</a:t>
            </a:r>
            <a:r>
              <a:rPr lang="en-US" dirty="0" smtClean="0"/>
              <a:t>/4 or</a:t>
            </a:r>
            <a:r>
              <a:rPr lang="en-US" dirty="0" smtClean="0">
                <a:latin typeface="cmmi10"/>
              </a:rPr>
              <a:t> µ</a:t>
            </a:r>
            <a:r>
              <a:rPr lang="en-US" baseline="-25000" dirty="0" smtClean="0"/>
              <a:t>23</a:t>
            </a:r>
            <a:r>
              <a:rPr lang="en-US" dirty="0" smtClean="0"/>
              <a:t> &lt; </a:t>
            </a:r>
            <a:r>
              <a:rPr lang="en-US" dirty="0" smtClean="0">
                <a:latin typeface="cmmi10"/>
              </a:rPr>
              <a:t>¼</a:t>
            </a:r>
            <a:r>
              <a:rPr lang="en-US" dirty="0" smtClean="0"/>
              <a:t>/4, )</a:t>
            </a:r>
          </a:p>
          <a:p>
            <a:pPr marL="274320" indent="-274320" fontAlgn="auto">
              <a:spcBef>
                <a:spcPts val="580"/>
              </a:spcBef>
              <a:spcAft>
                <a:spcPts val="0"/>
              </a:spcAft>
              <a:buFont typeface="Wingdings 2"/>
              <a:buChar char=""/>
              <a:defRPr/>
            </a:pPr>
            <a:r>
              <a:rPr lang="en-US" dirty="0" smtClean="0"/>
              <a:t>Measure if </a:t>
            </a:r>
            <a:r>
              <a:rPr lang="en-US" dirty="0" smtClean="0">
                <a:latin typeface="cmmi10"/>
              </a:rPr>
              <a:t>º</a:t>
            </a:r>
            <a:r>
              <a:rPr lang="en-US" baseline="-25000" dirty="0" smtClean="0"/>
              <a:t>3</a:t>
            </a:r>
            <a:r>
              <a:rPr lang="en-US" dirty="0" smtClean="0"/>
              <a:t> couples more to </a:t>
            </a:r>
            <a:r>
              <a:rPr lang="en-US" dirty="0" smtClean="0">
                <a:latin typeface="cmmi10"/>
              </a:rPr>
              <a:t>º</a:t>
            </a:r>
            <a:r>
              <a:rPr lang="en-US" baseline="-25000" dirty="0" smtClean="0">
                <a:latin typeface="cmmi10"/>
              </a:rPr>
              <a:t>¹</a:t>
            </a:r>
            <a:r>
              <a:rPr lang="en-US" dirty="0" smtClean="0"/>
              <a:t> or </a:t>
            </a:r>
            <a:r>
              <a:rPr lang="en-US" dirty="0" smtClean="0">
                <a:latin typeface="cmmi10"/>
              </a:rPr>
              <a:t>º</a:t>
            </a:r>
            <a:r>
              <a:rPr lang="en-US" baseline="-25000" dirty="0" smtClean="0">
                <a:latin typeface="cmmi10"/>
              </a:rPr>
              <a:t>¿</a:t>
            </a:r>
          </a:p>
          <a:p>
            <a:pPr marL="274320" indent="-274320" fontAlgn="auto">
              <a:spcBef>
                <a:spcPts val="580"/>
              </a:spcBef>
              <a:spcAft>
                <a:spcPts val="0"/>
              </a:spcAft>
              <a:buFont typeface="Wingdings 2"/>
              <a:buChar char=""/>
              <a:defRPr/>
            </a:pPr>
            <a:r>
              <a:rPr lang="en-US" dirty="0" smtClean="0"/>
              <a:t>Resolve ambiguity by comparing NO</a:t>
            </a:r>
            <a:r>
              <a:rPr lang="en-US" dirty="0" smtClean="0">
                <a:latin typeface="cmmi10"/>
              </a:rPr>
              <a:t>º</a:t>
            </a:r>
            <a:r>
              <a:rPr lang="en-US" dirty="0" smtClean="0"/>
              <a:t>A to </a:t>
            </a:r>
            <a:r>
              <a:rPr lang="en-US" dirty="0" err="1" smtClean="0"/>
              <a:t>Daya</a:t>
            </a:r>
            <a:r>
              <a:rPr lang="en-US" dirty="0" smtClean="0"/>
              <a:t> Bay.</a:t>
            </a:r>
            <a:endParaRPr lang="en-US" dirty="0"/>
          </a:p>
        </p:txBody>
      </p:sp>
      <p:sp>
        <p:nvSpPr>
          <p:cNvPr id="5" name="Title 4"/>
          <p:cNvSpPr>
            <a:spLocks noGrp="1"/>
          </p:cNvSpPr>
          <p:nvPr>
            <p:ph type="title"/>
          </p:nvPr>
        </p:nvSpPr>
        <p:spPr/>
        <p:txBody>
          <a:bodyPr/>
          <a:lstStyle/>
          <a:p>
            <a:pPr fontAlgn="auto">
              <a:spcAft>
                <a:spcPts val="0"/>
              </a:spcAft>
              <a:defRPr/>
            </a:pPr>
            <a:r>
              <a:rPr lang="en-US" dirty="0" smtClean="0"/>
              <a:t>Sensitivity to sin</a:t>
            </a:r>
            <a:r>
              <a:rPr lang="en-US" baseline="30000" dirty="0" smtClean="0"/>
              <a:t>2</a:t>
            </a:r>
            <a:r>
              <a:rPr lang="en-US" dirty="0" smtClean="0"/>
              <a:t>(2</a:t>
            </a:r>
            <a:r>
              <a:rPr lang="en-US" dirty="0" smtClean="0">
                <a:latin typeface="cmmi10"/>
              </a:rPr>
              <a:t>µ</a:t>
            </a:r>
            <a:r>
              <a:rPr lang="en-US" baseline="-25000" dirty="0" smtClean="0"/>
              <a:t>23</a:t>
            </a:r>
            <a:r>
              <a:rPr lang="en-US" dirty="0" smtClean="0"/>
              <a:t>)</a:t>
            </a:r>
            <a:endParaRPr lang="en-US" dirty="0"/>
          </a:p>
        </p:txBody>
      </p:sp>
      <p:graphicFrame>
        <p:nvGraphicFramePr>
          <p:cNvPr id="101378" name="Object 7"/>
          <p:cNvGraphicFramePr>
            <a:graphicFrameLocks noChangeAspect="1"/>
          </p:cNvGraphicFramePr>
          <p:nvPr>
            <p:ph sz="quarter" idx="14"/>
          </p:nvPr>
        </p:nvGraphicFramePr>
        <p:xfrm>
          <a:off x="5013325" y="1066800"/>
          <a:ext cx="3886200" cy="2674938"/>
        </p:xfrm>
        <a:graphic>
          <a:graphicData uri="http://schemas.openxmlformats.org/presentationml/2006/ole">
            <p:oleObj spid="_x0000_s101378" name="Document" r:id="rId4" imgW="2883408" imgH="1984248" progId="Word.Document.8">
              <p:embed/>
            </p:oleObj>
          </a:graphicData>
        </a:graphic>
      </p:graphicFrame>
      <p:pic>
        <p:nvPicPr>
          <p:cNvPr id="101381" name="Picture 3"/>
          <p:cNvPicPr>
            <a:picLocks noGrp="1" noChangeAspect="1" noChangeArrowheads="1"/>
          </p:cNvPicPr>
          <p:nvPr>
            <p:ph sz="quarter" idx="15"/>
          </p:nvPr>
        </p:nvPicPr>
        <p:blipFill>
          <a:blip r:embed="rId5"/>
          <a:srcRect/>
          <a:stretch>
            <a:fillRect/>
          </a:stretch>
        </p:blipFill>
        <p:spPr>
          <a:xfrm>
            <a:off x="4865688" y="3783013"/>
            <a:ext cx="4046537" cy="284321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3" y="79375"/>
            <a:ext cx="6226175" cy="1143000"/>
          </a:xfrm>
        </p:spPr>
        <p:txBody>
          <a:bodyPr/>
          <a:lstStyle/>
          <a:p>
            <a:pPr fontAlgn="auto">
              <a:spcAft>
                <a:spcPts val="0"/>
              </a:spcAft>
              <a:defRPr/>
            </a:pPr>
            <a:r>
              <a:rPr lang="en-US" dirty="0" smtClean="0"/>
              <a:t>Mass Ordering</a:t>
            </a:r>
            <a:endParaRPr lang="en-US" dirty="0"/>
          </a:p>
        </p:txBody>
      </p:sp>
      <p:sp>
        <p:nvSpPr>
          <p:cNvPr id="103426" name="Text Placeholder 24"/>
          <p:cNvSpPr>
            <a:spLocks noGrp="1"/>
          </p:cNvSpPr>
          <p:nvPr>
            <p:ph type="body" sz="quarter" idx="13"/>
          </p:nvPr>
        </p:nvSpPr>
        <p:spPr>
          <a:xfrm>
            <a:off x="447675" y="1381125"/>
            <a:ext cx="4411663" cy="1857375"/>
          </a:xfrm>
        </p:spPr>
        <p:txBody>
          <a:bodyPr/>
          <a:lstStyle/>
          <a:p>
            <a:r>
              <a:rPr lang="en-US" sz="2000" smtClean="0"/>
              <a:t>From solar and atmospheric data we know: </a:t>
            </a:r>
          </a:p>
        </p:txBody>
      </p:sp>
      <p:graphicFrame>
        <p:nvGraphicFramePr>
          <p:cNvPr id="103427" name="Content Placeholder 5"/>
          <p:cNvGraphicFramePr>
            <a:graphicFrameLocks noGrp="1"/>
          </p:cNvGraphicFramePr>
          <p:nvPr>
            <p:ph sz="quarter" idx="14"/>
          </p:nvPr>
        </p:nvGraphicFramePr>
        <p:xfrm>
          <a:off x="5097463" y="1527175"/>
          <a:ext cx="3255962" cy="2295525"/>
        </p:xfrm>
        <a:graphic>
          <a:graphicData uri="http://schemas.openxmlformats.org/presentationml/2006/ole">
            <p:oleObj spid="_x0000_s103427" r:id="rId9" imgW="3255546" imgH="2292295" progId="Excel.Chart.8">
              <p:embed/>
            </p:oleObj>
          </a:graphicData>
        </a:graphic>
      </p:graphicFrame>
      <p:graphicFrame>
        <p:nvGraphicFramePr>
          <p:cNvPr id="103428" name="Content Placeholder 30"/>
          <p:cNvGraphicFramePr>
            <a:graphicFrameLocks noGrp="1"/>
          </p:cNvGraphicFramePr>
          <p:nvPr>
            <p:ph sz="quarter" idx="15"/>
          </p:nvPr>
        </p:nvGraphicFramePr>
        <p:xfrm>
          <a:off x="5113338" y="3937000"/>
          <a:ext cx="3303587" cy="2295525"/>
        </p:xfrm>
        <a:graphic>
          <a:graphicData uri="http://schemas.openxmlformats.org/presentationml/2006/ole">
            <p:oleObj spid="_x0000_s103428" r:id="rId10" imgW="3304318" imgH="2292295" progId="Excel.Chart.8">
              <p:embed/>
            </p:oleObj>
          </a:graphicData>
        </a:graphic>
      </p:graphicFrame>
      <p:sp>
        <p:nvSpPr>
          <p:cNvPr id="14" name="Right Brace 13"/>
          <p:cNvSpPr/>
          <p:nvPr/>
        </p:nvSpPr>
        <p:spPr>
          <a:xfrm>
            <a:off x="8020050" y="1906588"/>
            <a:ext cx="328613" cy="735012"/>
          </a:xfrm>
          <a:prstGeom prst="rightBrace">
            <a:avLst/>
          </a:pr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n-US"/>
          </a:p>
        </p:txBody>
      </p:sp>
      <p:sp>
        <p:nvSpPr>
          <p:cNvPr id="26" name="Right Brace 25"/>
          <p:cNvSpPr/>
          <p:nvPr/>
        </p:nvSpPr>
        <p:spPr>
          <a:xfrm>
            <a:off x="8123238" y="4684713"/>
            <a:ext cx="328612" cy="735012"/>
          </a:xfrm>
          <a:prstGeom prst="rightBrace">
            <a:avLst/>
          </a:pr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n-US"/>
          </a:p>
        </p:txBody>
      </p:sp>
      <p:pic>
        <p:nvPicPr>
          <p:cNvPr id="103431" name="Picture 39" descr="TP_tmp.emf"/>
          <p:cNvPicPr>
            <a:picLocks noChangeAspect="1"/>
          </p:cNvPicPr>
          <p:nvPr>
            <p:custDataLst>
              <p:tags r:id="rId2"/>
            </p:custDataLst>
          </p:nvPr>
        </p:nvPicPr>
        <p:blipFill>
          <a:blip r:embed="rId11"/>
          <a:srcRect/>
          <a:stretch>
            <a:fillRect/>
          </a:stretch>
        </p:blipFill>
        <p:spPr bwMode="auto">
          <a:xfrm>
            <a:off x="8396288" y="2130425"/>
            <a:ext cx="685800" cy="355600"/>
          </a:xfrm>
          <a:prstGeom prst="rect">
            <a:avLst/>
          </a:prstGeom>
          <a:noFill/>
          <a:ln w="9525">
            <a:noFill/>
            <a:miter lim="800000"/>
            <a:headEnd/>
            <a:tailEnd/>
          </a:ln>
        </p:spPr>
      </p:pic>
      <p:sp>
        <p:nvSpPr>
          <p:cNvPr id="103432" name="Text Placeholder 24"/>
          <p:cNvSpPr txBox="1">
            <a:spLocks/>
          </p:cNvSpPr>
          <p:nvPr/>
        </p:nvSpPr>
        <p:spPr bwMode="auto">
          <a:xfrm>
            <a:off x="427038" y="2997200"/>
            <a:ext cx="4754562" cy="3538538"/>
          </a:xfrm>
          <a:prstGeom prst="rect">
            <a:avLst/>
          </a:prstGeom>
          <a:noFill/>
          <a:ln w="9525">
            <a:noFill/>
            <a:miter lim="800000"/>
            <a:headEnd/>
            <a:tailEnd/>
          </a:ln>
        </p:spPr>
        <p:txBody>
          <a:bodyPr/>
          <a:lstStyle/>
          <a:p>
            <a:pPr marL="342900" indent="-342900">
              <a:spcBef>
                <a:spcPct val="20000"/>
              </a:spcBef>
              <a:buFont typeface="Arial" charset="0"/>
              <a:buChar char="•"/>
            </a:pPr>
            <a:r>
              <a:rPr lang="en-US" sz="2000">
                <a:latin typeface="Tw Cen MT" pitchFamily="34" charset="0"/>
              </a:rPr>
              <a:t>This leads to two possible mass hierarchies</a:t>
            </a:r>
          </a:p>
          <a:p>
            <a:pPr marL="800100" lvl="1" indent="-342900">
              <a:spcBef>
                <a:spcPct val="20000"/>
              </a:spcBef>
              <a:buFont typeface="Arial" charset="0"/>
              <a:buChar char="•"/>
            </a:pPr>
            <a:r>
              <a:rPr lang="en-US" sz="2000">
                <a:latin typeface="Tw Cen MT" pitchFamily="34" charset="0"/>
              </a:rPr>
              <a:t>A “natural” order which follows the lepton mass ordering</a:t>
            </a:r>
          </a:p>
          <a:p>
            <a:pPr marL="800100" lvl="1" indent="-342900">
              <a:spcBef>
                <a:spcPct val="20000"/>
              </a:spcBef>
              <a:buFont typeface="Arial" charset="0"/>
              <a:buChar char="•"/>
            </a:pPr>
            <a:r>
              <a:rPr lang="en-US" sz="2000">
                <a:latin typeface="Tw Cen MT" pitchFamily="34" charset="0"/>
              </a:rPr>
              <a:t>An “inverted” order where </a:t>
            </a:r>
            <a:r>
              <a:rPr lang="en-US" sz="2000">
                <a:latin typeface="Calibri" pitchFamily="34" charset="0"/>
              </a:rPr>
              <a:t>m</a:t>
            </a:r>
            <a:r>
              <a:rPr lang="en-US" sz="2000" baseline="-25000">
                <a:latin typeface="Calibri" pitchFamily="34" charset="0"/>
              </a:rPr>
              <a:t>3</a:t>
            </a:r>
            <a:r>
              <a:rPr lang="en-US" sz="2000">
                <a:latin typeface="Tw Cen MT" pitchFamily="34" charset="0"/>
              </a:rPr>
              <a:t> is actually the lightest</a:t>
            </a:r>
          </a:p>
          <a:p>
            <a:pPr marL="342900" indent="-342900">
              <a:spcBef>
                <a:spcPct val="20000"/>
              </a:spcBef>
              <a:buFont typeface="Arial" charset="0"/>
              <a:buChar char="•"/>
            </a:pPr>
            <a:r>
              <a:rPr lang="en-US" sz="2000">
                <a:latin typeface="Tw Cen MT" pitchFamily="34" charset="0"/>
              </a:rPr>
              <a:t>NO</a:t>
            </a:r>
            <a:r>
              <a:rPr lang="en-US" sz="2000">
                <a:latin typeface="cmmi10" pitchFamily="34" charset="0"/>
              </a:rPr>
              <a:t>º</a:t>
            </a:r>
            <a:r>
              <a:rPr lang="en-US" sz="2000">
                <a:latin typeface="Tw Cen MT" pitchFamily="34" charset="0"/>
              </a:rPr>
              <a:t>A can solve this by measuring the sign of </a:t>
            </a:r>
            <a:r>
              <a:rPr lang="en-US" sz="2000">
                <a:latin typeface="Calibri" pitchFamily="34" charset="0"/>
              </a:rPr>
              <a:t>m</a:t>
            </a:r>
            <a:r>
              <a:rPr lang="en-US" sz="2000" baseline="-25000">
                <a:latin typeface="Calibri" pitchFamily="34" charset="0"/>
              </a:rPr>
              <a:t>23</a:t>
            </a:r>
            <a:r>
              <a:rPr lang="en-US" sz="2000">
                <a:latin typeface="Tw Cen MT" pitchFamily="34" charset="0"/>
              </a:rPr>
              <a:t> using the MSW effect over the 810km baseline </a:t>
            </a:r>
          </a:p>
        </p:txBody>
      </p:sp>
      <p:pic>
        <p:nvPicPr>
          <p:cNvPr id="103433" name="Picture 45" descr="txp_fig"/>
          <p:cNvPicPr>
            <a:picLocks noChangeAspect="1"/>
          </p:cNvPicPr>
          <p:nvPr>
            <p:custDataLst>
              <p:tags r:id="rId3"/>
            </p:custDataLst>
          </p:nvPr>
        </p:nvPicPr>
        <p:blipFill>
          <a:blip r:embed="rId12">
            <a:clrChange>
              <a:clrFrom>
                <a:srgbClr val="FFFFFF"/>
              </a:clrFrom>
              <a:clrTo>
                <a:srgbClr val="FFFFFF">
                  <a:alpha val="0"/>
                </a:srgbClr>
              </a:clrTo>
            </a:clrChange>
          </a:blip>
          <a:srcRect/>
          <a:stretch>
            <a:fillRect/>
          </a:stretch>
        </p:blipFill>
        <p:spPr bwMode="auto">
          <a:xfrm>
            <a:off x="1506538" y="1846263"/>
            <a:ext cx="2565400" cy="966787"/>
          </a:xfrm>
          <a:prstGeom prst="rect">
            <a:avLst/>
          </a:prstGeom>
          <a:noFill/>
          <a:ln w="9525">
            <a:noFill/>
            <a:miter lim="800000"/>
            <a:headEnd/>
            <a:tailEnd/>
          </a:ln>
        </p:spPr>
      </p:pic>
      <p:pic>
        <p:nvPicPr>
          <p:cNvPr id="103434" name="Picture 37" descr="TP_tmp.emf"/>
          <p:cNvPicPr>
            <a:picLocks noChangeAspect="1"/>
          </p:cNvPicPr>
          <p:nvPr>
            <p:custDataLst>
              <p:tags r:id="rId4"/>
            </p:custDataLst>
          </p:nvPr>
        </p:nvPicPr>
        <p:blipFill>
          <a:blip r:embed="rId13"/>
          <a:srcRect/>
          <a:stretch>
            <a:fillRect/>
          </a:stretch>
        </p:blipFill>
        <p:spPr bwMode="auto">
          <a:xfrm>
            <a:off x="8221663" y="4884738"/>
            <a:ext cx="838200" cy="357187"/>
          </a:xfrm>
          <a:prstGeom prst="rect">
            <a:avLst/>
          </a:prstGeom>
          <a:noFill/>
          <a:ln w="9525">
            <a:noFill/>
            <a:miter lim="800000"/>
            <a:headEnd/>
            <a:tailEnd/>
          </a:ln>
        </p:spPr>
      </p:pic>
      <p:sp>
        <p:nvSpPr>
          <p:cNvPr id="39" name="Right Brace 38"/>
          <p:cNvSpPr/>
          <p:nvPr/>
        </p:nvSpPr>
        <p:spPr>
          <a:xfrm>
            <a:off x="8094663" y="4318000"/>
            <a:ext cx="320675" cy="338138"/>
          </a:xfrm>
          <a:prstGeom prst="rightBrace">
            <a:avLst/>
          </a:pr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n-US"/>
          </a:p>
        </p:txBody>
      </p:sp>
      <p:pic>
        <p:nvPicPr>
          <p:cNvPr id="103436" name="Picture 35" descr="TP_tmp.emf"/>
          <p:cNvPicPr>
            <a:picLocks noChangeAspect="1"/>
          </p:cNvPicPr>
          <p:nvPr>
            <p:custDataLst>
              <p:tags r:id="rId5"/>
            </p:custDataLst>
          </p:nvPr>
        </p:nvPicPr>
        <p:blipFill>
          <a:blip r:embed="rId14"/>
          <a:srcRect/>
          <a:stretch>
            <a:fillRect/>
          </a:stretch>
        </p:blipFill>
        <p:spPr bwMode="auto">
          <a:xfrm>
            <a:off x="8204200" y="4310063"/>
            <a:ext cx="939800" cy="355600"/>
          </a:xfrm>
          <a:prstGeom prst="rect">
            <a:avLst/>
          </a:prstGeom>
          <a:noFill/>
          <a:ln w="9525">
            <a:noFill/>
            <a:miter lim="800000"/>
            <a:headEnd/>
            <a:tailEnd/>
          </a:ln>
        </p:spPr>
      </p:pic>
      <p:pic>
        <p:nvPicPr>
          <p:cNvPr id="103437" name="Picture 41" descr="TP_tmp.emf"/>
          <p:cNvPicPr>
            <a:picLocks noChangeAspect="1"/>
          </p:cNvPicPr>
          <p:nvPr>
            <p:custDataLst>
              <p:tags r:id="rId6"/>
            </p:custDataLst>
          </p:nvPr>
        </p:nvPicPr>
        <p:blipFill>
          <a:blip r:embed="rId15"/>
          <a:srcRect/>
          <a:stretch>
            <a:fillRect/>
          </a:stretch>
        </p:blipFill>
        <p:spPr bwMode="auto">
          <a:xfrm>
            <a:off x="8378825" y="2671763"/>
            <a:ext cx="685800" cy="355600"/>
          </a:xfrm>
          <a:prstGeom prst="rect">
            <a:avLst/>
          </a:prstGeom>
          <a:noFill/>
          <a:ln w="9525">
            <a:noFill/>
            <a:miter lim="800000"/>
            <a:headEnd/>
            <a:tailEnd/>
          </a:ln>
        </p:spPr>
      </p:pic>
      <p:sp>
        <p:nvSpPr>
          <p:cNvPr id="43" name="Right Brace 42"/>
          <p:cNvSpPr/>
          <p:nvPr/>
        </p:nvSpPr>
        <p:spPr>
          <a:xfrm>
            <a:off x="8026400" y="2674938"/>
            <a:ext cx="322263" cy="339725"/>
          </a:xfrm>
          <a:prstGeom prst="rightBrace">
            <a:avLst/>
          </a:pr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n-US"/>
          </a:p>
        </p:txBody>
      </p:sp>
      <p:sp>
        <p:nvSpPr>
          <p:cNvPr id="47" name="TextBox 46"/>
          <p:cNvSpPr txBox="1"/>
          <p:nvPr/>
        </p:nvSpPr>
        <p:spPr>
          <a:xfrm>
            <a:off x="6502401" y="1320800"/>
            <a:ext cx="879921"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dirty="0"/>
              <a:t>Natural</a:t>
            </a:r>
            <a:endParaRPr lang="en-US" dirty="0"/>
          </a:p>
        </p:txBody>
      </p:sp>
      <p:sp>
        <p:nvSpPr>
          <p:cNvPr id="48" name="TextBox 47"/>
          <p:cNvSpPr txBox="1"/>
          <p:nvPr/>
        </p:nvSpPr>
        <p:spPr>
          <a:xfrm>
            <a:off x="6502404" y="3793021"/>
            <a:ext cx="969561"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dirty="0"/>
              <a:t>Inverted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Matter Effect</a:t>
            </a:r>
            <a:endParaRPr lang="en-US" dirty="0"/>
          </a:p>
        </p:txBody>
      </p:sp>
      <p:sp>
        <p:nvSpPr>
          <p:cNvPr id="3" name="Text Placeholder 2"/>
          <p:cNvSpPr>
            <a:spLocks noGrp="1"/>
          </p:cNvSpPr>
          <p:nvPr>
            <p:ph sz="quarter" idx="1"/>
          </p:nvPr>
        </p:nvSpPr>
        <p:spPr>
          <a:xfrm>
            <a:off x="341313" y="1384300"/>
            <a:ext cx="6269037" cy="2498725"/>
          </a:xfrm>
        </p:spPr>
        <p:txBody>
          <a:bodyPr>
            <a:normAutofit fontScale="70000" lnSpcReduction="20000"/>
          </a:bodyPr>
          <a:lstStyle/>
          <a:p>
            <a:pPr marL="274320" indent="-274320" fontAlgn="auto">
              <a:spcBef>
                <a:spcPts val="580"/>
              </a:spcBef>
              <a:spcAft>
                <a:spcPts val="0"/>
              </a:spcAft>
              <a:buFont typeface="Wingdings 2"/>
              <a:buChar char=""/>
              <a:defRPr/>
            </a:pPr>
            <a:r>
              <a:rPr lang="en-US" dirty="0" smtClean="0"/>
              <a:t>The forward scattering amplitudes for neutrinos and anti-neutrinos through normal matter differ due to the inclusion of the extra diagram for interactions off electrons</a:t>
            </a:r>
          </a:p>
          <a:p>
            <a:pPr marL="274320" indent="-274320" fontAlgn="auto">
              <a:spcBef>
                <a:spcPts val="580"/>
              </a:spcBef>
              <a:spcAft>
                <a:spcPts val="0"/>
              </a:spcAft>
              <a:buFont typeface="Wingdings 2"/>
              <a:buChar char=""/>
              <a:defRPr/>
            </a:pPr>
            <a:r>
              <a:rPr lang="en-US" dirty="0" smtClean="0"/>
              <a:t>This difference breaks the degeneracy in the neutrino mass spectrum and modify the oscillation probability</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If the  experiment is performed at the first peak in the oscillation then the matter effects are primarily a function of the beam energy and approximated by:</a:t>
            </a:r>
          </a:p>
        </p:txBody>
      </p:sp>
      <p:grpSp>
        <p:nvGrpSpPr>
          <p:cNvPr id="105475" name="Group 38"/>
          <p:cNvGrpSpPr>
            <a:grpSpLocks/>
          </p:cNvGrpSpPr>
          <p:nvPr/>
        </p:nvGrpSpPr>
        <p:grpSpPr bwMode="auto">
          <a:xfrm>
            <a:off x="6831013" y="1425575"/>
            <a:ext cx="2301875" cy="2079625"/>
            <a:chOff x="6841359" y="1467819"/>
            <a:chExt cx="2302641" cy="2078779"/>
          </a:xfrm>
        </p:grpSpPr>
        <p:cxnSp>
          <p:nvCxnSpPr>
            <p:cNvPr id="15" name="Straight Connector 14"/>
            <p:cNvCxnSpPr/>
            <p:nvPr/>
          </p:nvCxnSpPr>
          <p:spPr>
            <a:xfrm>
              <a:off x="7463866" y="2402477"/>
              <a:ext cx="925820" cy="11107"/>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rot="5400000" flipH="1" flipV="1">
              <a:off x="6798041" y="2676069"/>
              <a:ext cx="953700" cy="377951"/>
            </a:xfrm>
            <a:prstGeom prst="straightConnector1">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rot="16200000" flipV="1">
              <a:off x="6828961" y="1777101"/>
              <a:ext cx="829925" cy="420828"/>
            </a:xfrm>
            <a:prstGeom prst="straightConnector1">
              <a:avLst/>
            </a:prstGeom>
            <a:ln>
              <a:headEnd type="oval"/>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rot="16200000" flipV="1">
              <a:off x="8095460" y="2691937"/>
              <a:ext cx="953700" cy="377951"/>
            </a:xfrm>
            <a:prstGeom prst="straightConnector1">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rot="5400000" flipH="1" flipV="1">
              <a:off x="8179579" y="1793763"/>
              <a:ext cx="829925" cy="419239"/>
            </a:xfrm>
            <a:prstGeom prst="straightConnector1">
              <a:avLst/>
            </a:prstGeom>
            <a:ln>
              <a:headEnd type="oval"/>
              <a:tailEnd type="triangle"/>
            </a:ln>
          </p:spPr>
          <p:style>
            <a:lnRef idx="3">
              <a:schemeClr val="accent1"/>
            </a:lnRef>
            <a:fillRef idx="0">
              <a:schemeClr val="accent1"/>
            </a:fillRef>
            <a:effectRef idx="2">
              <a:schemeClr val="accent1"/>
            </a:effectRef>
            <a:fontRef idx="minor">
              <a:schemeClr val="tx1"/>
            </a:fontRef>
          </p:style>
        </p:cxnSp>
        <p:pic>
          <p:nvPicPr>
            <p:cNvPr id="105485" name="Picture 36" descr="TP_tmp.emf"/>
            <p:cNvPicPr>
              <a:picLocks noChangeAspect="1"/>
            </p:cNvPicPr>
            <p:nvPr>
              <p:custDataLst>
                <p:tags r:id="rId4"/>
              </p:custDataLst>
            </p:nvPr>
          </p:nvPicPr>
          <p:blipFill>
            <a:blip r:embed="rId11"/>
            <a:srcRect/>
            <a:stretch>
              <a:fillRect/>
            </a:stretch>
          </p:blipFill>
          <p:spPr bwMode="auto">
            <a:xfrm>
              <a:off x="6841359" y="3317638"/>
              <a:ext cx="279400" cy="228960"/>
            </a:xfrm>
            <a:prstGeom prst="rect">
              <a:avLst/>
            </a:prstGeom>
            <a:noFill/>
            <a:ln w="9525">
              <a:noFill/>
              <a:miter lim="800000"/>
              <a:headEnd/>
              <a:tailEnd/>
            </a:ln>
          </p:spPr>
        </p:pic>
        <p:pic>
          <p:nvPicPr>
            <p:cNvPr id="105486" name="Picture 37" descr="TP_tmp.emf"/>
            <p:cNvPicPr>
              <a:picLocks noChangeAspect="1"/>
            </p:cNvPicPr>
            <p:nvPr>
              <p:custDataLst>
                <p:tags r:id="rId5"/>
              </p:custDataLst>
            </p:nvPr>
          </p:nvPicPr>
          <p:blipFill>
            <a:blip r:embed="rId12"/>
            <a:srcRect/>
            <a:stretch>
              <a:fillRect/>
            </a:stretch>
          </p:blipFill>
          <p:spPr bwMode="auto">
            <a:xfrm>
              <a:off x="8864600" y="1578175"/>
              <a:ext cx="279400" cy="228960"/>
            </a:xfrm>
            <a:prstGeom prst="rect">
              <a:avLst/>
            </a:prstGeom>
            <a:noFill/>
            <a:ln w="9525">
              <a:noFill/>
              <a:miter lim="800000"/>
              <a:headEnd/>
              <a:tailEnd/>
            </a:ln>
          </p:spPr>
        </p:pic>
        <p:pic>
          <p:nvPicPr>
            <p:cNvPr id="105487" name="Picture 20" descr="TP_tmp.emf"/>
            <p:cNvPicPr>
              <a:picLocks noChangeAspect="1"/>
            </p:cNvPicPr>
            <p:nvPr>
              <p:custDataLst>
                <p:tags r:id="rId6"/>
              </p:custDataLst>
            </p:nvPr>
          </p:nvPicPr>
          <p:blipFill>
            <a:blip r:embed="rId13"/>
            <a:srcRect/>
            <a:stretch>
              <a:fillRect/>
            </a:stretch>
          </p:blipFill>
          <p:spPr bwMode="auto">
            <a:xfrm>
              <a:off x="6850117" y="1467819"/>
              <a:ext cx="177800" cy="178080"/>
            </a:xfrm>
            <a:prstGeom prst="rect">
              <a:avLst/>
            </a:prstGeom>
            <a:noFill/>
            <a:ln w="9525">
              <a:noFill/>
              <a:miter lim="800000"/>
              <a:headEnd/>
              <a:tailEnd/>
            </a:ln>
          </p:spPr>
        </p:pic>
        <p:pic>
          <p:nvPicPr>
            <p:cNvPr id="105488" name="Picture 21" descr="TP_tmp.emf"/>
            <p:cNvPicPr>
              <a:picLocks noChangeAspect="1"/>
            </p:cNvPicPr>
            <p:nvPr>
              <p:custDataLst>
                <p:tags r:id="rId7"/>
              </p:custDataLst>
            </p:nvPr>
          </p:nvPicPr>
          <p:blipFill>
            <a:blip r:embed="rId13"/>
            <a:srcRect/>
            <a:stretch>
              <a:fillRect/>
            </a:stretch>
          </p:blipFill>
          <p:spPr bwMode="auto">
            <a:xfrm>
              <a:off x="8799727" y="3333349"/>
              <a:ext cx="177800" cy="178080"/>
            </a:xfrm>
            <a:prstGeom prst="rect">
              <a:avLst/>
            </a:prstGeom>
            <a:noFill/>
            <a:ln w="9525">
              <a:noFill/>
              <a:miter lim="800000"/>
              <a:headEnd/>
              <a:tailEnd/>
            </a:ln>
          </p:spPr>
        </p:pic>
        <p:pic>
          <p:nvPicPr>
            <p:cNvPr id="105489" name="Picture 23" descr="TP_tmp.emf"/>
            <p:cNvPicPr>
              <a:picLocks noChangeAspect="1"/>
            </p:cNvPicPr>
            <p:nvPr>
              <p:custDataLst>
                <p:tags r:id="rId8"/>
              </p:custDataLst>
            </p:nvPr>
          </p:nvPicPr>
          <p:blipFill>
            <a:blip r:embed="rId14"/>
            <a:srcRect/>
            <a:stretch>
              <a:fillRect/>
            </a:stretch>
          </p:blipFill>
          <p:spPr bwMode="auto">
            <a:xfrm>
              <a:off x="7782910" y="2108950"/>
              <a:ext cx="330200" cy="254400"/>
            </a:xfrm>
            <a:prstGeom prst="rect">
              <a:avLst/>
            </a:prstGeom>
            <a:noFill/>
            <a:ln w="9525">
              <a:noFill/>
              <a:miter lim="800000"/>
              <a:headEnd/>
              <a:tailEnd/>
            </a:ln>
          </p:spPr>
        </p:pic>
      </p:grpSp>
      <p:sp>
        <p:nvSpPr>
          <p:cNvPr id="105476" name="Text Placeholder 2"/>
          <p:cNvSpPr txBox="1">
            <a:spLocks/>
          </p:cNvSpPr>
          <p:nvPr/>
        </p:nvSpPr>
        <p:spPr bwMode="auto">
          <a:xfrm>
            <a:off x="287338" y="4872038"/>
            <a:ext cx="8529637" cy="1711325"/>
          </a:xfrm>
          <a:prstGeom prst="rect">
            <a:avLst/>
          </a:prstGeom>
          <a:noFill/>
          <a:ln w="9525">
            <a:noFill/>
            <a:miter lim="800000"/>
            <a:headEnd/>
            <a:tailEnd/>
          </a:ln>
        </p:spPr>
        <p:txBody>
          <a:bodyPr/>
          <a:lstStyle/>
          <a:p>
            <a:pPr marL="342900" indent="-342900">
              <a:spcBef>
                <a:spcPct val="20000"/>
              </a:spcBef>
              <a:buFont typeface="Arial" charset="0"/>
              <a:buChar char="•"/>
            </a:pPr>
            <a:r>
              <a:rPr lang="en-US" sz="2000">
                <a:latin typeface="Tw Cen MT" pitchFamily="34" charset="0"/>
              </a:rPr>
              <a:t>In the normal hierarchy this matter effect enhances the transition probability for neutrinos and suppresses the probability for antineutrinos transitions</a:t>
            </a:r>
          </a:p>
          <a:p>
            <a:pPr marL="342900" indent="-342900">
              <a:spcBef>
                <a:spcPct val="20000"/>
              </a:spcBef>
              <a:buFont typeface="Arial" charset="0"/>
              <a:buChar char="•"/>
            </a:pPr>
            <a:r>
              <a:rPr lang="en-US" sz="2000">
                <a:latin typeface="Tw Cen MT" pitchFamily="34" charset="0"/>
              </a:rPr>
              <a:t>With an inverted hierarchy the effect is reversed</a:t>
            </a:r>
          </a:p>
          <a:p>
            <a:pPr marL="342900" indent="-342900">
              <a:spcBef>
                <a:spcPct val="20000"/>
              </a:spcBef>
              <a:buFont typeface="Arial" charset="0"/>
              <a:buChar char="•"/>
            </a:pPr>
            <a:r>
              <a:rPr lang="en-US" sz="2000">
                <a:latin typeface="Tw Cen MT" pitchFamily="34" charset="0"/>
              </a:rPr>
              <a:t>For the 2 GeV neutrino beam used for NO</a:t>
            </a:r>
            <a:r>
              <a:rPr lang="en-US" sz="2000">
                <a:latin typeface="cmmi10" pitchFamily="34" charset="0"/>
              </a:rPr>
              <a:t>º</a:t>
            </a:r>
            <a:r>
              <a:rPr lang="en-US" sz="2000">
                <a:latin typeface="Tw Cen MT" pitchFamily="34" charset="0"/>
              </a:rPr>
              <a:t>A, the matter effect gives a 30% enhancement/suppression in the transition probability.</a:t>
            </a:r>
          </a:p>
        </p:txBody>
      </p:sp>
      <p:pic>
        <p:nvPicPr>
          <p:cNvPr id="105477" name="Picture 30" descr="TP_tmp.emf"/>
          <p:cNvPicPr>
            <a:picLocks noChangeAspect="1"/>
          </p:cNvPicPr>
          <p:nvPr>
            <p:custDataLst>
              <p:tags r:id="rId1"/>
            </p:custDataLst>
          </p:nvPr>
        </p:nvPicPr>
        <p:blipFill>
          <a:blip r:embed="rId15"/>
          <a:srcRect/>
          <a:stretch>
            <a:fillRect/>
          </a:stretch>
        </p:blipFill>
        <p:spPr bwMode="auto">
          <a:xfrm>
            <a:off x="1096963" y="3786188"/>
            <a:ext cx="4546600" cy="406400"/>
          </a:xfrm>
          <a:prstGeom prst="rect">
            <a:avLst/>
          </a:prstGeom>
          <a:noFill/>
          <a:ln w="9525">
            <a:noFill/>
            <a:miter lim="800000"/>
            <a:headEnd/>
            <a:tailEnd/>
          </a:ln>
        </p:spPr>
      </p:pic>
      <p:pic>
        <p:nvPicPr>
          <p:cNvPr id="105478" name="Picture 26" descr="TP_tmp.emf"/>
          <p:cNvPicPr>
            <a:picLocks noChangeAspect="1"/>
          </p:cNvPicPr>
          <p:nvPr>
            <p:custDataLst>
              <p:tags r:id="rId2"/>
            </p:custDataLst>
          </p:nvPr>
        </p:nvPicPr>
        <p:blipFill>
          <a:blip r:embed="rId16"/>
          <a:srcRect/>
          <a:stretch>
            <a:fillRect/>
          </a:stretch>
        </p:blipFill>
        <p:spPr bwMode="auto">
          <a:xfrm>
            <a:off x="1536700" y="2617788"/>
            <a:ext cx="3632200" cy="330200"/>
          </a:xfrm>
          <a:prstGeom prst="rect">
            <a:avLst/>
          </a:prstGeom>
          <a:noFill/>
          <a:ln w="9525">
            <a:noFill/>
            <a:miter lim="800000"/>
            <a:headEnd/>
            <a:tailEnd/>
          </a:ln>
        </p:spPr>
      </p:pic>
      <p:pic>
        <p:nvPicPr>
          <p:cNvPr id="105479" name="Picture 24" descr="TP_tmp.emf"/>
          <p:cNvPicPr>
            <a:picLocks noChangeAspect="1"/>
          </p:cNvPicPr>
          <p:nvPr>
            <p:custDataLst>
              <p:tags r:id="rId3"/>
            </p:custDataLst>
          </p:nvPr>
        </p:nvPicPr>
        <p:blipFill>
          <a:blip r:embed="rId17"/>
          <a:srcRect/>
          <a:stretch>
            <a:fillRect/>
          </a:stretch>
        </p:blipFill>
        <p:spPr bwMode="auto">
          <a:xfrm>
            <a:off x="1876425" y="4289425"/>
            <a:ext cx="2870200" cy="50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74638"/>
            <a:ext cx="8229600" cy="1143000"/>
          </a:xfrm>
        </p:spPr>
        <p:txBody>
          <a:bodyPr/>
          <a:lstStyle/>
          <a:p>
            <a:pPr fontAlgn="auto">
              <a:spcAft>
                <a:spcPts val="0"/>
              </a:spcAft>
              <a:defRPr/>
            </a:pPr>
            <a:r>
              <a:rPr lang="en-US" dirty="0" smtClean="0"/>
              <a:t>Sensitivities </a:t>
            </a:r>
            <a:r>
              <a:rPr lang="en-US" sz="3600" dirty="0" smtClean="0">
                <a:latin typeface="Calibri"/>
              </a:rPr>
              <a:t>for </a:t>
            </a:r>
            <a:r>
              <a:rPr lang="en-US" sz="3600" dirty="0" smtClean="0"/>
              <a:t>P(</a:t>
            </a:r>
            <a:r>
              <a:rPr lang="en-US" sz="3600" dirty="0" smtClean="0">
                <a:latin typeface="cmmi10"/>
              </a:rPr>
              <a:t>º</a:t>
            </a:r>
            <a:r>
              <a:rPr lang="en-US" sz="3600" baseline="-25000" dirty="0" smtClean="0">
                <a:latin typeface="cmmi10"/>
              </a:rPr>
              <a:t>¹</a:t>
            </a:r>
            <a:r>
              <a:rPr lang="en-US" sz="3600" dirty="0" smtClean="0"/>
              <a:t> </a:t>
            </a:r>
            <a:r>
              <a:rPr lang="en-US" sz="3600" dirty="0" smtClean="0">
                <a:latin typeface="cmsy10"/>
              </a:rPr>
              <a:t>!</a:t>
            </a:r>
            <a:r>
              <a:rPr lang="en-US" sz="3600" dirty="0" smtClean="0"/>
              <a:t> </a:t>
            </a:r>
            <a:r>
              <a:rPr lang="en-US" sz="3600" dirty="0" smtClean="0">
                <a:latin typeface="cmmi10"/>
              </a:rPr>
              <a:t>º</a:t>
            </a:r>
            <a:r>
              <a:rPr lang="en-US" sz="3600" baseline="-25000" dirty="0" smtClean="0">
                <a:latin typeface="Calibri"/>
              </a:rPr>
              <a:t>e</a:t>
            </a:r>
            <a:r>
              <a:rPr lang="en-US" sz="3600" dirty="0" smtClean="0"/>
              <a:t>) = 0.02</a:t>
            </a:r>
            <a:endParaRPr lang="en-US" sz="4800" dirty="0"/>
          </a:p>
        </p:txBody>
      </p:sp>
      <p:sp>
        <p:nvSpPr>
          <p:cNvPr id="107522" name="Content Placeholder 12"/>
          <p:cNvSpPr>
            <a:spLocks noGrp="1"/>
          </p:cNvSpPr>
          <p:nvPr>
            <p:ph sz="quarter" idx="2"/>
          </p:nvPr>
        </p:nvSpPr>
        <p:spPr>
          <a:xfrm>
            <a:off x="5638800" y="1862138"/>
            <a:ext cx="3146425" cy="4208462"/>
          </a:xfrm>
        </p:spPr>
        <p:txBody>
          <a:bodyPr/>
          <a:lstStyle/>
          <a:p>
            <a:r>
              <a:rPr lang="en-US" sz="2400" smtClean="0"/>
              <a:t>Some CP phases create an ambiguity in the resolution of the mass hierarchy.</a:t>
            </a:r>
          </a:p>
          <a:p>
            <a:endParaRPr lang="en-US" sz="2400" smtClean="0"/>
          </a:p>
          <a:p>
            <a:r>
              <a:rPr lang="en-US" sz="2400" smtClean="0"/>
              <a:t>Combine with a second measurement to break ambiguities</a:t>
            </a:r>
          </a:p>
          <a:p>
            <a:endParaRPr lang="en-US" sz="2400" smtClean="0"/>
          </a:p>
        </p:txBody>
      </p:sp>
      <p:pic>
        <p:nvPicPr>
          <p:cNvPr id="107523" name="Picture 3"/>
          <p:cNvPicPr>
            <a:picLocks noGrp="1" noChangeAspect="1" noChangeArrowheads="1"/>
          </p:cNvPicPr>
          <p:nvPr>
            <p:ph sz="quarter" idx="1"/>
          </p:nvPr>
        </p:nvPicPr>
        <p:blipFill>
          <a:blip r:embed="rId3"/>
          <a:srcRect/>
          <a:stretch>
            <a:fillRect/>
          </a:stretch>
        </p:blipFill>
        <p:spPr>
          <a:xfrm>
            <a:off x="317500" y="1312863"/>
            <a:ext cx="5321300" cy="53213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CP Violation</a:t>
            </a:r>
            <a:endParaRPr lang="en-US" dirty="0"/>
          </a:p>
        </p:txBody>
      </p:sp>
      <p:sp>
        <p:nvSpPr>
          <p:cNvPr id="109570" name="Content Placeholder 3"/>
          <p:cNvSpPr>
            <a:spLocks noGrp="1"/>
          </p:cNvSpPr>
          <p:nvPr>
            <p:ph sz="quarter" idx="13"/>
          </p:nvPr>
        </p:nvSpPr>
        <p:spPr>
          <a:xfrm>
            <a:off x="457200" y="1193800"/>
            <a:ext cx="8239125" cy="2711450"/>
          </a:xfrm>
        </p:spPr>
        <p:txBody>
          <a:bodyPr/>
          <a:lstStyle/>
          <a:p>
            <a:r>
              <a:rPr lang="en-US" sz="2200" smtClean="0"/>
              <a:t>Large Mixing Angle (LMA) solution gives sensitivity in </a:t>
            </a:r>
            <a:r>
              <a:rPr lang="en-US" sz="2200" smtClean="0">
                <a:latin typeface="cmmi10" pitchFamily="34" charset="0"/>
              </a:rPr>
              <a:t>º</a:t>
            </a:r>
            <a:r>
              <a:rPr lang="en-US" sz="2200" baseline="-25000" smtClean="0">
                <a:latin typeface="cmmi10" pitchFamily="34" charset="0"/>
              </a:rPr>
              <a:t>¹</a:t>
            </a:r>
            <a:r>
              <a:rPr lang="en-US" sz="2200" smtClean="0"/>
              <a:t> </a:t>
            </a:r>
            <a:r>
              <a:rPr lang="en-US" sz="2200" smtClean="0">
                <a:latin typeface="CMSY10" pitchFamily="34" charset="0"/>
              </a:rPr>
              <a:t>!</a:t>
            </a:r>
            <a:r>
              <a:rPr lang="en-US" sz="2200" smtClean="0"/>
              <a:t> </a:t>
            </a:r>
            <a:r>
              <a:rPr lang="en-US" sz="2200" smtClean="0">
                <a:latin typeface="cmmi10" pitchFamily="34" charset="0"/>
              </a:rPr>
              <a:t>º</a:t>
            </a:r>
            <a:r>
              <a:rPr lang="en-US" sz="2200" baseline="-25000" smtClean="0">
                <a:latin typeface="Calibri" pitchFamily="34" charset="0"/>
              </a:rPr>
              <a:t>e</a:t>
            </a:r>
            <a:r>
              <a:rPr lang="en-US" sz="2200" smtClean="0"/>
              <a:t> transitions to the CP violating phase </a:t>
            </a:r>
            <a:r>
              <a:rPr lang="en-US" sz="2200" smtClean="0">
                <a:latin typeface="cmmi10" pitchFamily="34" charset="0"/>
              </a:rPr>
              <a:t>±</a:t>
            </a:r>
            <a:r>
              <a:rPr lang="en-US" sz="2200" smtClean="0"/>
              <a:t>.</a:t>
            </a:r>
          </a:p>
          <a:p>
            <a:r>
              <a:rPr lang="en-US" sz="2200" smtClean="0"/>
              <a:t>In vacuum, the transition probability is shifted with </a:t>
            </a:r>
            <a:r>
              <a:rPr lang="en-US" sz="2200" smtClean="0">
                <a:latin typeface="cmmi10" pitchFamily="34" charset="0"/>
              </a:rPr>
              <a:t>±</a:t>
            </a:r>
            <a:r>
              <a:rPr lang="en-US" sz="2200" smtClean="0"/>
              <a:t>. At the first oscillation maximum the shift is:</a:t>
            </a:r>
          </a:p>
          <a:p>
            <a:pPr>
              <a:buFont typeface="Wingdings 2" pitchFamily="18" charset="2"/>
              <a:buNone/>
            </a:pPr>
            <a:endParaRPr lang="en-US" sz="2200" smtClean="0"/>
          </a:p>
          <a:p>
            <a:r>
              <a:rPr lang="en-US" sz="2200" smtClean="0"/>
              <a:t> Since the shift is proportional to                     the importance of the sub-leading terms grow, as                 gets small.</a:t>
            </a:r>
          </a:p>
        </p:txBody>
      </p:sp>
      <p:sp>
        <p:nvSpPr>
          <p:cNvPr id="22" name="Content Placeholder 21"/>
          <p:cNvSpPr>
            <a:spLocks noGrp="1"/>
          </p:cNvSpPr>
          <p:nvPr>
            <p:ph sz="quarter" idx="14"/>
          </p:nvPr>
        </p:nvSpPr>
        <p:spPr>
          <a:xfrm>
            <a:off x="457200" y="3997325"/>
            <a:ext cx="3814763" cy="2403475"/>
          </a:xfrm>
        </p:spPr>
        <p:txBody>
          <a:bodyPr>
            <a:normAutofit fontScale="92500" lnSpcReduction="20000"/>
          </a:bodyPr>
          <a:lstStyle/>
          <a:p>
            <a:pPr marL="274320" indent="-274320" fontAlgn="auto">
              <a:spcBef>
                <a:spcPts val="580"/>
              </a:spcBef>
              <a:spcAft>
                <a:spcPts val="0"/>
              </a:spcAft>
              <a:buFont typeface="Wingdings 2"/>
              <a:buChar char=""/>
              <a:defRPr/>
            </a:pPr>
            <a:r>
              <a:rPr lang="en-US" sz="2400" dirty="0" smtClean="0"/>
              <a:t>The ultimate sensitivity of NO</a:t>
            </a:r>
            <a:r>
              <a:rPr lang="el-GR" sz="2400" dirty="0" smtClean="0">
                <a:latin typeface="Cambria"/>
              </a:rPr>
              <a:t>ν</a:t>
            </a:r>
            <a:r>
              <a:rPr lang="en-US" sz="2400" dirty="0" smtClean="0"/>
              <a:t>A  for resolving the CP ambiguities in matter depend on both sin </a:t>
            </a:r>
            <a:r>
              <a:rPr lang="en-US" sz="2400" dirty="0" smtClean="0">
                <a:latin typeface="Calibri"/>
              </a:rPr>
              <a:t>θ</a:t>
            </a:r>
            <a:r>
              <a:rPr lang="en-US" sz="2400" baseline="-25000" dirty="0" smtClean="0">
                <a:latin typeface="Calibri"/>
              </a:rPr>
              <a:t>13</a:t>
            </a:r>
            <a:r>
              <a:rPr lang="en-US" sz="2400" dirty="0" smtClean="0"/>
              <a:t> and </a:t>
            </a:r>
            <a:r>
              <a:rPr lang="en-US" sz="2400" dirty="0" smtClean="0">
                <a:latin typeface="cmmi10"/>
              </a:rPr>
              <a:t>±</a:t>
            </a:r>
            <a:endParaRPr lang="en-US" sz="2400" dirty="0" smtClean="0">
              <a:latin typeface="+mj-lt"/>
            </a:endParaRPr>
          </a:p>
          <a:p>
            <a:pPr marL="274320" indent="-274320" fontAlgn="auto">
              <a:spcBef>
                <a:spcPts val="580"/>
              </a:spcBef>
              <a:spcAft>
                <a:spcPts val="0"/>
              </a:spcAft>
              <a:buFont typeface="Wingdings 2"/>
              <a:buChar char=""/>
              <a:defRPr/>
            </a:pPr>
            <a:r>
              <a:rPr lang="en-US" sz="2400" dirty="0" smtClean="0">
                <a:latin typeface="+mj-lt"/>
              </a:rPr>
              <a:t>Combining the NO</a:t>
            </a:r>
            <a:r>
              <a:rPr lang="en-US" sz="2400" dirty="0" smtClean="0">
                <a:latin typeface="cmmi10"/>
              </a:rPr>
              <a:t>º</a:t>
            </a:r>
            <a:r>
              <a:rPr lang="en-US" sz="2400" dirty="0" smtClean="0">
                <a:latin typeface="+mj-lt"/>
              </a:rPr>
              <a:t>A result with other experiments lifts the ambiguities in some regions.</a:t>
            </a:r>
            <a:endParaRPr lang="en-US" sz="2400" dirty="0" smtClean="0">
              <a:latin typeface="cmmi10"/>
            </a:endParaRPr>
          </a:p>
        </p:txBody>
      </p:sp>
      <p:pic>
        <p:nvPicPr>
          <p:cNvPr id="109572" name="Picture 2"/>
          <p:cNvPicPr>
            <a:picLocks noGrp="1" noChangeAspect="1" noChangeArrowheads="1"/>
          </p:cNvPicPr>
          <p:nvPr>
            <p:ph sz="quarter" idx="15"/>
          </p:nvPr>
        </p:nvPicPr>
        <p:blipFill>
          <a:blip r:embed="rId6"/>
          <a:srcRect/>
          <a:stretch>
            <a:fillRect/>
          </a:stretch>
        </p:blipFill>
        <p:spPr>
          <a:xfrm>
            <a:off x="6294438" y="4067175"/>
            <a:ext cx="2616200" cy="2276475"/>
          </a:xfrm>
        </p:spPr>
      </p:pic>
      <p:pic>
        <p:nvPicPr>
          <p:cNvPr id="109573" name="Picture 16" descr="TP_tmp.emf"/>
          <p:cNvPicPr>
            <a:picLocks noChangeAspect="1"/>
          </p:cNvPicPr>
          <p:nvPr>
            <p:custDataLst>
              <p:tags r:id="rId1"/>
            </p:custDataLst>
          </p:nvPr>
        </p:nvPicPr>
        <p:blipFill>
          <a:blip r:embed="rId7"/>
          <a:srcRect/>
          <a:stretch>
            <a:fillRect/>
          </a:stretch>
        </p:blipFill>
        <p:spPr bwMode="auto">
          <a:xfrm>
            <a:off x="4614863" y="3149600"/>
            <a:ext cx="1193800" cy="330200"/>
          </a:xfrm>
          <a:prstGeom prst="rect">
            <a:avLst/>
          </a:prstGeom>
          <a:noFill/>
          <a:ln w="9525">
            <a:noFill/>
            <a:miter lim="800000"/>
            <a:headEnd/>
            <a:tailEnd/>
          </a:ln>
        </p:spPr>
      </p:pic>
      <p:pic>
        <p:nvPicPr>
          <p:cNvPr id="109574" name="Picture 15" descr="TP_tmp.emf"/>
          <p:cNvPicPr>
            <a:picLocks noChangeAspect="1"/>
          </p:cNvPicPr>
          <p:nvPr>
            <p:custDataLst>
              <p:tags r:id="rId2"/>
            </p:custDataLst>
          </p:nvPr>
        </p:nvPicPr>
        <p:blipFill>
          <a:blip r:embed="rId8"/>
          <a:srcRect/>
          <a:stretch>
            <a:fillRect/>
          </a:stretch>
        </p:blipFill>
        <p:spPr bwMode="auto">
          <a:xfrm>
            <a:off x="3906838" y="3462338"/>
            <a:ext cx="965200" cy="330200"/>
          </a:xfrm>
          <a:prstGeom prst="rect">
            <a:avLst/>
          </a:prstGeom>
          <a:noFill/>
          <a:ln w="9525">
            <a:noFill/>
            <a:miter lim="800000"/>
            <a:headEnd/>
            <a:tailEnd/>
          </a:ln>
        </p:spPr>
      </p:pic>
      <p:pic>
        <p:nvPicPr>
          <p:cNvPr id="109575" name="Picture 4"/>
          <p:cNvPicPr>
            <a:picLocks noChangeAspect="1" noChangeArrowheads="1"/>
          </p:cNvPicPr>
          <p:nvPr/>
        </p:nvPicPr>
        <p:blipFill>
          <a:blip r:embed="rId9"/>
          <a:srcRect/>
          <a:stretch>
            <a:fillRect/>
          </a:stretch>
        </p:blipFill>
        <p:spPr bwMode="auto">
          <a:xfrm>
            <a:off x="4271963" y="4005263"/>
            <a:ext cx="2324100" cy="2432050"/>
          </a:xfrm>
          <a:prstGeom prst="rect">
            <a:avLst/>
          </a:prstGeom>
          <a:noFill/>
          <a:ln w="9525">
            <a:noFill/>
            <a:miter lim="800000"/>
            <a:headEnd/>
            <a:tailEnd/>
          </a:ln>
        </p:spPr>
      </p:pic>
      <p:pic>
        <p:nvPicPr>
          <p:cNvPr id="109576" name="Content Placeholder 10" descr="TP_tmp.emf"/>
          <p:cNvPicPr>
            <a:picLocks noChangeAspect="1"/>
          </p:cNvPicPr>
          <p:nvPr>
            <p:custDataLst>
              <p:tags r:id="rId3"/>
            </p:custDataLst>
          </p:nvPr>
        </p:nvPicPr>
        <p:blipFill>
          <a:blip r:embed="rId10"/>
          <a:srcRect/>
          <a:stretch>
            <a:fillRect/>
          </a:stretch>
        </p:blipFill>
        <p:spPr bwMode="auto">
          <a:xfrm>
            <a:off x="2730500" y="2614613"/>
            <a:ext cx="3565525" cy="493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fontAlgn="auto">
              <a:spcBef>
                <a:spcPts val="580"/>
              </a:spcBef>
              <a:spcAft>
                <a:spcPts val="0"/>
              </a:spcAft>
              <a:buFont typeface="Wingdings 2"/>
              <a:buNone/>
              <a:defRPr/>
            </a:pPr>
            <a:r>
              <a:rPr lang="en-US" dirty="0" smtClean="0"/>
              <a:t>Normal</a:t>
            </a:r>
            <a:endParaRPr lang="en-US" dirty="0"/>
          </a:p>
        </p:txBody>
      </p:sp>
      <p:sp>
        <p:nvSpPr>
          <p:cNvPr id="8" name="Text Placeholder 7"/>
          <p:cNvSpPr>
            <a:spLocks noGrp="1"/>
          </p:cNvSpPr>
          <p:nvPr>
            <p:ph type="body" sz="half" idx="3"/>
          </p:nvPr>
        </p:nvSpPr>
        <p:spPr/>
        <p:txBody>
          <a:bodyPr/>
          <a:lstStyle/>
          <a:p>
            <a:pPr fontAlgn="auto">
              <a:spcBef>
                <a:spcPts val="580"/>
              </a:spcBef>
              <a:spcAft>
                <a:spcPts val="0"/>
              </a:spcAft>
              <a:buFont typeface="Wingdings 2"/>
              <a:buNone/>
              <a:defRPr/>
            </a:pPr>
            <a:r>
              <a:rPr lang="en-US" dirty="0" smtClean="0"/>
              <a:t>Inverted</a:t>
            </a:r>
            <a:endParaRPr lang="en-US" dirty="0"/>
          </a:p>
        </p:txBody>
      </p:sp>
      <p:pic>
        <p:nvPicPr>
          <p:cNvPr id="111619" name="Picture 3"/>
          <p:cNvPicPr>
            <a:picLocks noGrp="1" noChangeAspect="1" noChangeArrowheads="1"/>
          </p:cNvPicPr>
          <p:nvPr>
            <p:ph sz="half" idx="2"/>
          </p:nvPr>
        </p:nvPicPr>
        <p:blipFill>
          <a:blip r:embed="rId3"/>
          <a:srcRect/>
          <a:stretch>
            <a:fillRect/>
          </a:stretch>
        </p:blipFill>
        <p:spPr>
          <a:xfrm>
            <a:off x="258763" y="2227263"/>
            <a:ext cx="4346575" cy="4346575"/>
          </a:xfrm>
        </p:spPr>
      </p:pic>
      <p:pic>
        <p:nvPicPr>
          <p:cNvPr id="111620" name="Picture 5"/>
          <p:cNvPicPr>
            <a:picLocks noGrp="1" noChangeAspect="1" noChangeArrowheads="1"/>
          </p:cNvPicPr>
          <p:nvPr>
            <p:ph sz="half" idx="4"/>
          </p:nvPr>
        </p:nvPicPr>
        <p:blipFill>
          <a:blip r:embed="rId4"/>
          <a:srcRect/>
          <a:stretch>
            <a:fillRect/>
          </a:stretch>
        </p:blipFill>
        <p:spPr>
          <a:xfrm>
            <a:off x="4516438" y="2344738"/>
            <a:ext cx="4175125" cy="4175125"/>
          </a:xfrm>
        </p:spPr>
      </p:pic>
      <p:sp>
        <p:nvSpPr>
          <p:cNvPr id="5" name="Title 4"/>
          <p:cNvSpPr>
            <a:spLocks noGrp="1"/>
          </p:cNvSpPr>
          <p:nvPr>
            <p:ph type="title"/>
          </p:nvPr>
        </p:nvSpPr>
        <p:spPr/>
        <p:txBody>
          <a:bodyPr>
            <a:normAutofit fontScale="90000"/>
          </a:bodyPr>
          <a:lstStyle/>
          <a:p>
            <a:pPr fontAlgn="auto">
              <a:spcAft>
                <a:spcPts val="0"/>
              </a:spcAft>
              <a:defRPr/>
            </a:pPr>
            <a:r>
              <a:rPr lang="en-US" dirty="0" smtClean="0"/>
              <a:t>Resolution of Mass Hierarchy (95% CL)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 y="682625"/>
            <a:ext cx="0" cy="0"/>
          </a:xfrm>
        </p:spPr>
        <p:txBody>
          <a:bodyPr>
            <a:normAutofit fontScale="90000"/>
          </a:bodyPr>
          <a:lstStyle/>
          <a:p>
            <a:pPr fontAlgn="auto">
              <a:spcAft>
                <a:spcPts val="0"/>
              </a:spcAft>
              <a:defRPr/>
            </a:pPr>
            <a:r>
              <a:rPr lang="en-US" dirty="0" smtClean="0"/>
              <a:t>NO</a:t>
            </a:r>
            <a:r>
              <a:rPr lang="en-US" dirty="0" smtClean="0">
                <a:latin typeface="cmmi10"/>
              </a:rPr>
              <a:t>º</a:t>
            </a:r>
            <a:r>
              <a:rPr lang="en-US" dirty="0" smtClean="0"/>
              <a:t>A Collaboration</a:t>
            </a:r>
            <a:endParaRPr lang="en-US" dirty="0"/>
          </a:p>
        </p:txBody>
      </p:sp>
      <p:sp>
        <p:nvSpPr>
          <p:cNvPr id="21506" name="Content Placeholder 2"/>
          <p:cNvSpPr>
            <a:spLocks noGrp="1"/>
          </p:cNvSpPr>
          <p:nvPr>
            <p:ph sz="quarter" idx="1"/>
          </p:nvPr>
        </p:nvSpPr>
        <p:spPr>
          <a:xfrm>
            <a:off x="0" y="963613"/>
            <a:ext cx="8429625" cy="1581150"/>
          </a:xfrm>
        </p:spPr>
        <p:txBody>
          <a:bodyPr/>
          <a:lstStyle/>
          <a:p>
            <a:r>
              <a:rPr lang="en-US" smtClean="0"/>
              <a:t>Over 140 Physicists and Engineers from 28 institutions</a:t>
            </a:r>
          </a:p>
        </p:txBody>
      </p:sp>
      <p:pic>
        <p:nvPicPr>
          <p:cNvPr id="21507" name="Content Placeholder 5" descr="NOVA-Collaboration-Photo.jpg"/>
          <p:cNvPicPr>
            <a:picLocks noGrp="1" noChangeAspect="1"/>
          </p:cNvPicPr>
          <p:nvPr>
            <p:ph sz="quarter" idx="2"/>
          </p:nvPr>
        </p:nvPicPr>
        <p:blipFill>
          <a:blip r:embed="rId3"/>
          <a:srcRect/>
          <a:stretch>
            <a:fillRect/>
          </a:stretch>
        </p:blipFill>
        <p:spPr>
          <a:xfrm>
            <a:off x="2801938" y="1387475"/>
            <a:ext cx="5668962" cy="3778250"/>
          </a:xfrm>
        </p:spPr>
      </p:pic>
      <p:pic>
        <p:nvPicPr>
          <p:cNvPr id="21508" name="Picture 3"/>
          <p:cNvPicPr>
            <a:picLocks noChangeAspect="1" noChangeArrowheads="1"/>
          </p:cNvPicPr>
          <p:nvPr/>
        </p:nvPicPr>
        <p:blipFill>
          <a:blip r:embed="rId4"/>
          <a:srcRect/>
          <a:stretch>
            <a:fillRect/>
          </a:stretch>
        </p:blipFill>
        <p:spPr bwMode="auto">
          <a:xfrm>
            <a:off x="7861300" y="104775"/>
            <a:ext cx="966788" cy="1206500"/>
          </a:xfrm>
          <a:prstGeom prst="rect">
            <a:avLst/>
          </a:prstGeom>
          <a:noFill/>
          <a:ln w="9525">
            <a:noFill/>
            <a:miter lim="800000"/>
            <a:headEnd/>
            <a:tailEnd/>
          </a:ln>
        </p:spPr>
      </p:pic>
      <p:pic>
        <p:nvPicPr>
          <p:cNvPr id="21509" name="Picture 9"/>
          <p:cNvPicPr>
            <a:picLocks noChangeAspect="1" noChangeArrowheads="1"/>
          </p:cNvPicPr>
          <p:nvPr/>
        </p:nvPicPr>
        <p:blipFill>
          <a:blip r:embed="rId5"/>
          <a:srcRect/>
          <a:stretch>
            <a:fillRect/>
          </a:stretch>
        </p:blipFill>
        <p:spPr bwMode="auto">
          <a:xfrm>
            <a:off x="125413" y="5272088"/>
            <a:ext cx="1335087" cy="1333500"/>
          </a:xfrm>
          <a:prstGeom prst="rect">
            <a:avLst/>
          </a:prstGeom>
          <a:noFill/>
          <a:ln w="9525">
            <a:noFill/>
            <a:miter lim="800000"/>
            <a:headEnd/>
            <a:tailEnd/>
          </a:ln>
        </p:spPr>
      </p:pic>
      <p:grpSp>
        <p:nvGrpSpPr>
          <p:cNvPr id="21510" name="Group 30"/>
          <p:cNvGrpSpPr>
            <a:grpSpLocks/>
          </p:cNvGrpSpPr>
          <p:nvPr/>
        </p:nvGrpSpPr>
        <p:grpSpPr bwMode="auto">
          <a:xfrm>
            <a:off x="1460500" y="5919788"/>
            <a:ext cx="5781675" cy="685800"/>
            <a:chOff x="951462" y="6172200"/>
            <a:chExt cx="5782111" cy="685800"/>
          </a:xfrm>
        </p:grpSpPr>
        <p:pic>
          <p:nvPicPr>
            <p:cNvPr id="21534" name="Picture 4"/>
            <p:cNvPicPr>
              <a:picLocks noChangeAspect="1" noChangeArrowheads="1"/>
            </p:cNvPicPr>
            <p:nvPr/>
          </p:nvPicPr>
          <p:blipFill>
            <a:blip r:embed="rId6"/>
            <a:srcRect/>
            <a:stretch>
              <a:fillRect/>
            </a:stretch>
          </p:blipFill>
          <p:spPr bwMode="auto">
            <a:xfrm>
              <a:off x="951462" y="6191250"/>
              <a:ext cx="1428750" cy="666750"/>
            </a:xfrm>
            <a:prstGeom prst="rect">
              <a:avLst/>
            </a:prstGeom>
            <a:noFill/>
            <a:ln w="9525">
              <a:noFill/>
              <a:miter lim="800000"/>
              <a:headEnd/>
              <a:tailEnd/>
            </a:ln>
          </p:spPr>
        </p:pic>
        <p:pic>
          <p:nvPicPr>
            <p:cNvPr id="21535" name="Picture 14"/>
            <p:cNvPicPr>
              <a:picLocks noChangeAspect="1" noChangeArrowheads="1"/>
            </p:cNvPicPr>
            <p:nvPr/>
          </p:nvPicPr>
          <p:blipFill>
            <a:blip r:embed="rId7"/>
            <a:srcRect/>
            <a:stretch>
              <a:fillRect/>
            </a:stretch>
          </p:blipFill>
          <p:spPr bwMode="auto">
            <a:xfrm>
              <a:off x="3931150" y="6172200"/>
              <a:ext cx="685800" cy="685800"/>
            </a:xfrm>
            <a:prstGeom prst="rect">
              <a:avLst/>
            </a:prstGeom>
            <a:noFill/>
            <a:ln w="9525">
              <a:noFill/>
              <a:miter lim="800000"/>
              <a:headEnd/>
              <a:tailEnd/>
            </a:ln>
          </p:spPr>
        </p:pic>
        <p:pic>
          <p:nvPicPr>
            <p:cNvPr id="21536" name="Picture 15"/>
            <p:cNvPicPr>
              <a:picLocks noChangeAspect="1" noChangeArrowheads="1"/>
            </p:cNvPicPr>
            <p:nvPr/>
          </p:nvPicPr>
          <p:blipFill>
            <a:blip r:embed="rId8"/>
            <a:srcRect/>
            <a:stretch>
              <a:fillRect/>
            </a:stretch>
          </p:blipFill>
          <p:spPr bwMode="auto">
            <a:xfrm>
              <a:off x="4601095" y="6172200"/>
              <a:ext cx="685800" cy="685800"/>
            </a:xfrm>
            <a:prstGeom prst="rect">
              <a:avLst/>
            </a:prstGeom>
            <a:noFill/>
            <a:ln w="9525">
              <a:noFill/>
              <a:miter lim="800000"/>
              <a:headEnd/>
              <a:tailEnd/>
            </a:ln>
          </p:spPr>
        </p:pic>
        <p:pic>
          <p:nvPicPr>
            <p:cNvPr id="21537" name="Picture 16"/>
            <p:cNvPicPr>
              <a:picLocks noChangeAspect="1" noChangeArrowheads="1"/>
            </p:cNvPicPr>
            <p:nvPr/>
          </p:nvPicPr>
          <p:blipFill>
            <a:blip r:embed="rId9"/>
            <a:srcRect/>
            <a:stretch>
              <a:fillRect/>
            </a:stretch>
          </p:blipFill>
          <p:spPr bwMode="auto">
            <a:xfrm>
              <a:off x="2356658" y="6172200"/>
              <a:ext cx="685800" cy="685800"/>
            </a:xfrm>
            <a:prstGeom prst="rect">
              <a:avLst/>
            </a:prstGeom>
            <a:noFill/>
            <a:ln w="9525">
              <a:noFill/>
              <a:miter lim="800000"/>
              <a:headEnd/>
              <a:tailEnd/>
            </a:ln>
          </p:spPr>
        </p:pic>
        <p:pic>
          <p:nvPicPr>
            <p:cNvPr id="21538" name="Picture 17"/>
            <p:cNvPicPr>
              <a:picLocks noChangeAspect="1" noChangeArrowheads="1"/>
            </p:cNvPicPr>
            <p:nvPr/>
          </p:nvPicPr>
          <p:blipFill>
            <a:blip r:embed="rId10"/>
            <a:srcRect/>
            <a:stretch>
              <a:fillRect/>
            </a:stretch>
          </p:blipFill>
          <p:spPr bwMode="auto">
            <a:xfrm>
              <a:off x="3171306" y="6172200"/>
              <a:ext cx="685800" cy="685800"/>
            </a:xfrm>
            <a:prstGeom prst="rect">
              <a:avLst/>
            </a:prstGeom>
            <a:noFill/>
            <a:ln w="9525">
              <a:noFill/>
              <a:miter lim="800000"/>
              <a:headEnd/>
              <a:tailEnd/>
            </a:ln>
          </p:spPr>
        </p:pic>
        <p:pic>
          <p:nvPicPr>
            <p:cNvPr id="21539" name="Picture 19"/>
            <p:cNvPicPr>
              <a:picLocks noChangeAspect="1" noChangeArrowheads="1"/>
            </p:cNvPicPr>
            <p:nvPr/>
          </p:nvPicPr>
          <p:blipFill>
            <a:blip r:embed="rId11"/>
            <a:srcRect/>
            <a:stretch>
              <a:fillRect/>
            </a:stretch>
          </p:blipFill>
          <p:spPr bwMode="auto">
            <a:xfrm>
              <a:off x="5295515" y="6172200"/>
              <a:ext cx="720090" cy="685800"/>
            </a:xfrm>
            <a:prstGeom prst="rect">
              <a:avLst/>
            </a:prstGeom>
            <a:noFill/>
            <a:ln w="9525">
              <a:noFill/>
              <a:miter lim="800000"/>
              <a:headEnd/>
              <a:tailEnd/>
            </a:ln>
          </p:spPr>
        </p:pic>
        <p:pic>
          <p:nvPicPr>
            <p:cNvPr id="21540" name="Picture 23"/>
            <p:cNvPicPr>
              <a:picLocks noChangeAspect="1" noChangeArrowheads="1"/>
            </p:cNvPicPr>
            <p:nvPr/>
          </p:nvPicPr>
          <p:blipFill>
            <a:blip r:embed="rId12"/>
            <a:srcRect/>
            <a:stretch>
              <a:fillRect/>
            </a:stretch>
          </p:blipFill>
          <p:spPr bwMode="auto">
            <a:xfrm>
              <a:off x="6064298" y="6172200"/>
              <a:ext cx="669275" cy="685800"/>
            </a:xfrm>
            <a:prstGeom prst="rect">
              <a:avLst/>
            </a:prstGeom>
            <a:noFill/>
            <a:ln w="9525">
              <a:noFill/>
              <a:miter lim="800000"/>
              <a:headEnd/>
              <a:tailEnd/>
            </a:ln>
          </p:spPr>
        </p:pic>
      </p:grpSp>
      <p:pic>
        <p:nvPicPr>
          <p:cNvPr id="21511" name="Picture 12"/>
          <p:cNvPicPr>
            <a:picLocks noChangeAspect="1" noChangeArrowheads="1"/>
          </p:cNvPicPr>
          <p:nvPr/>
        </p:nvPicPr>
        <p:blipFill>
          <a:blip r:embed="rId13"/>
          <a:srcRect/>
          <a:stretch>
            <a:fillRect/>
          </a:stretch>
        </p:blipFill>
        <p:spPr bwMode="auto">
          <a:xfrm>
            <a:off x="7304088" y="5919788"/>
            <a:ext cx="685800" cy="685800"/>
          </a:xfrm>
          <a:prstGeom prst="rect">
            <a:avLst/>
          </a:prstGeom>
          <a:noFill/>
          <a:ln w="9525">
            <a:noFill/>
            <a:miter lim="800000"/>
            <a:headEnd/>
            <a:tailEnd/>
          </a:ln>
        </p:spPr>
      </p:pic>
      <p:pic>
        <p:nvPicPr>
          <p:cNvPr id="21512" name="Picture 2"/>
          <p:cNvPicPr>
            <a:picLocks noChangeAspect="1" noChangeArrowheads="1"/>
          </p:cNvPicPr>
          <p:nvPr/>
        </p:nvPicPr>
        <p:blipFill>
          <a:blip r:embed="rId14"/>
          <a:srcRect/>
          <a:stretch>
            <a:fillRect/>
          </a:stretch>
        </p:blipFill>
        <p:spPr bwMode="auto">
          <a:xfrm>
            <a:off x="1322388" y="5187950"/>
            <a:ext cx="704850" cy="685800"/>
          </a:xfrm>
          <a:prstGeom prst="rect">
            <a:avLst/>
          </a:prstGeom>
          <a:noFill/>
          <a:ln w="9525">
            <a:noFill/>
            <a:miter lim="800000"/>
            <a:headEnd/>
            <a:tailEnd/>
          </a:ln>
        </p:spPr>
      </p:pic>
      <p:pic>
        <p:nvPicPr>
          <p:cNvPr id="21513" name="Picture 6"/>
          <p:cNvPicPr>
            <a:picLocks noChangeAspect="1" noChangeArrowheads="1"/>
          </p:cNvPicPr>
          <p:nvPr/>
        </p:nvPicPr>
        <p:blipFill>
          <a:blip r:embed="rId15"/>
          <a:srcRect/>
          <a:stretch>
            <a:fillRect/>
          </a:stretch>
        </p:blipFill>
        <p:spPr bwMode="auto">
          <a:xfrm>
            <a:off x="6926263" y="5187950"/>
            <a:ext cx="685800" cy="685800"/>
          </a:xfrm>
          <a:prstGeom prst="rect">
            <a:avLst/>
          </a:prstGeom>
          <a:noFill/>
          <a:ln w="9525">
            <a:noFill/>
            <a:miter lim="800000"/>
            <a:headEnd/>
            <a:tailEnd/>
          </a:ln>
        </p:spPr>
      </p:pic>
      <p:pic>
        <p:nvPicPr>
          <p:cNvPr id="21514" name="Picture 7"/>
          <p:cNvPicPr>
            <a:picLocks noChangeAspect="1" noChangeArrowheads="1"/>
          </p:cNvPicPr>
          <p:nvPr/>
        </p:nvPicPr>
        <p:blipFill>
          <a:blip r:embed="rId16"/>
          <a:srcRect/>
          <a:stretch>
            <a:fillRect/>
          </a:stretch>
        </p:blipFill>
        <p:spPr bwMode="auto">
          <a:xfrm>
            <a:off x="7591425" y="5187950"/>
            <a:ext cx="685800" cy="685800"/>
          </a:xfrm>
          <a:prstGeom prst="rect">
            <a:avLst/>
          </a:prstGeom>
          <a:noFill/>
          <a:ln w="9525">
            <a:noFill/>
            <a:miter lim="800000"/>
            <a:headEnd/>
            <a:tailEnd/>
          </a:ln>
        </p:spPr>
      </p:pic>
      <p:pic>
        <p:nvPicPr>
          <p:cNvPr id="21515" name="Picture 8"/>
          <p:cNvPicPr>
            <a:picLocks noChangeAspect="1" noChangeArrowheads="1"/>
          </p:cNvPicPr>
          <p:nvPr/>
        </p:nvPicPr>
        <p:blipFill>
          <a:blip r:embed="rId17"/>
          <a:srcRect/>
          <a:stretch>
            <a:fillRect/>
          </a:stretch>
        </p:blipFill>
        <p:spPr bwMode="auto">
          <a:xfrm>
            <a:off x="2182813" y="5187950"/>
            <a:ext cx="554037" cy="685800"/>
          </a:xfrm>
          <a:prstGeom prst="rect">
            <a:avLst/>
          </a:prstGeom>
          <a:noFill/>
          <a:ln w="9525">
            <a:noFill/>
            <a:miter lim="800000"/>
            <a:headEnd/>
            <a:tailEnd/>
          </a:ln>
        </p:spPr>
      </p:pic>
      <p:pic>
        <p:nvPicPr>
          <p:cNvPr id="21516" name="Picture 10"/>
          <p:cNvPicPr>
            <a:picLocks noChangeAspect="1" noChangeArrowheads="1"/>
          </p:cNvPicPr>
          <p:nvPr/>
        </p:nvPicPr>
        <p:blipFill>
          <a:blip r:embed="rId18"/>
          <a:srcRect/>
          <a:stretch>
            <a:fillRect/>
          </a:stretch>
        </p:blipFill>
        <p:spPr bwMode="auto">
          <a:xfrm>
            <a:off x="4081463" y="5187950"/>
            <a:ext cx="685800" cy="685800"/>
          </a:xfrm>
          <a:prstGeom prst="rect">
            <a:avLst/>
          </a:prstGeom>
          <a:noFill/>
          <a:ln w="9525">
            <a:noFill/>
            <a:miter lim="800000"/>
            <a:headEnd/>
            <a:tailEnd/>
          </a:ln>
        </p:spPr>
      </p:pic>
      <p:pic>
        <p:nvPicPr>
          <p:cNvPr id="21517" name="Picture 11"/>
          <p:cNvPicPr>
            <a:picLocks noChangeAspect="1" noChangeArrowheads="1"/>
          </p:cNvPicPr>
          <p:nvPr/>
        </p:nvPicPr>
        <p:blipFill>
          <a:blip r:embed="rId19"/>
          <a:srcRect/>
          <a:stretch>
            <a:fillRect/>
          </a:stretch>
        </p:blipFill>
        <p:spPr bwMode="auto">
          <a:xfrm>
            <a:off x="4770438" y="5187950"/>
            <a:ext cx="715962" cy="685800"/>
          </a:xfrm>
          <a:prstGeom prst="rect">
            <a:avLst/>
          </a:prstGeom>
          <a:noFill/>
          <a:ln w="9525">
            <a:noFill/>
            <a:miter lim="800000"/>
            <a:headEnd/>
            <a:tailEnd/>
          </a:ln>
        </p:spPr>
      </p:pic>
      <p:pic>
        <p:nvPicPr>
          <p:cNvPr id="21518" name="Picture 13"/>
          <p:cNvPicPr>
            <a:picLocks noChangeAspect="1" noChangeArrowheads="1"/>
          </p:cNvPicPr>
          <p:nvPr/>
        </p:nvPicPr>
        <p:blipFill>
          <a:blip r:embed="rId20"/>
          <a:srcRect/>
          <a:stretch>
            <a:fillRect/>
          </a:stretch>
        </p:blipFill>
        <p:spPr bwMode="auto">
          <a:xfrm>
            <a:off x="8047038" y="5919788"/>
            <a:ext cx="679450" cy="685800"/>
          </a:xfrm>
          <a:prstGeom prst="rect">
            <a:avLst/>
          </a:prstGeom>
          <a:noFill/>
          <a:ln w="9525">
            <a:noFill/>
            <a:miter lim="800000"/>
            <a:headEnd/>
            <a:tailEnd/>
          </a:ln>
        </p:spPr>
      </p:pic>
      <p:pic>
        <p:nvPicPr>
          <p:cNvPr id="21519" name="Picture 18"/>
          <p:cNvPicPr>
            <a:picLocks noChangeAspect="1" noChangeArrowheads="1"/>
          </p:cNvPicPr>
          <p:nvPr/>
        </p:nvPicPr>
        <p:blipFill>
          <a:blip r:embed="rId21"/>
          <a:srcRect/>
          <a:stretch>
            <a:fillRect/>
          </a:stretch>
        </p:blipFill>
        <p:spPr bwMode="auto">
          <a:xfrm>
            <a:off x="3463925" y="5187950"/>
            <a:ext cx="585788" cy="685800"/>
          </a:xfrm>
          <a:prstGeom prst="rect">
            <a:avLst/>
          </a:prstGeom>
          <a:noFill/>
          <a:ln w="9525">
            <a:noFill/>
            <a:miter lim="800000"/>
            <a:headEnd/>
            <a:tailEnd/>
          </a:ln>
        </p:spPr>
      </p:pic>
      <p:pic>
        <p:nvPicPr>
          <p:cNvPr id="21520" name="Picture 20"/>
          <p:cNvPicPr>
            <a:picLocks noChangeAspect="1" noChangeArrowheads="1"/>
          </p:cNvPicPr>
          <p:nvPr/>
        </p:nvPicPr>
        <p:blipFill>
          <a:blip r:embed="rId22"/>
          <a:srcRect/>
          <a:stretch>
            <a:fillRect/>
          </a:stretch>
        </p:blipFill>
        <p:spPr bwMode="auto">
          <a:xfrm>
            <a:off x="5487988" y="5187950"/>
            <a:ext cx="755650" cy="685800"/>
          </a:xfrm>
          <a:prstGeom prst="rect">
            <a:avLst/>
          </a:prstGeom>
          <a:noFill/>
          <a:ln w="9525">
            <a:noFill/>
            <a:miter lim="800000"/>
            <a:headEnd/>
            <a:tailEnd/>
          </a:ln>
        </p:spPr>
      </p:pic>
      <p:pic>
        <p:nvPicPr>
          <p:cNvPr id="21521" name="Picture 21"/>
          <p:cNvPicPr>
            <a:picLocks noChangeAspect="1" noChangeArrowheads="1"/>
          </p:cNvPicPr>
          <p:nvPr/>
        </p:nvPicPr>
        <p:blipFill>
          <a:blip r:embed="rId23"/>
          <a:srcRect/>
          <a:stretch>
            <a:fillRect/>
          </a:stretch>
        </p:blipFill>
        <p:spPr bwMode="auto">
          <a:xfrm>
            <a:off x="6216650" y="5187950"/>
            <a:ext cx="692150" cy="685800"/>
          </a:xfrm>
          <a:prstGeom prst="rect">
            <a:avLst/>
          </a:prstGeom>
          <a:noFill/>
          <a:ln w="9525">
            <a:noFill/>
            <a:miter lim="800000"/>
            <a:headEnd/>
            <a:tailEnd/>
          </a:ln>
        </p:spPr>
      </p:pic>
      <p:pic>
        <p:nvPicPr>
          <p:cNvPr id="21522" name="Picture 22"/>
          <p:cNvPicPr>
            <a:picLocks noChangeAspect="1" noChangeArrowheads="1"/>
          </p:cNvPicPr>
          <p:nvPr/>
        </p:nvPicPr>
        <p:blipFill>
          <a:blip r:embed="rId24"/>
          <a:srcRect/>
          <a:stretch>
            <a:fillRect/>
          </a:stretch>
        </p:blipFill>
        <p:spPr bwMode="auto">
          <a:xfrm>
            <a:off x="8350250" y="5187950"/>
            <a:ext cx="685800" cy="685800"/>
          </a:xfrm>
          <a:prstGeom prst="rect">
            <a:avLst/>
          </a:prstGeom>
          <a:noFill/>
          <a:ln w="9525">
            <a:noFill/>
            <a:miter lim="800000"/>
            <a:headEnd/>
            <a:tailEnd/>
          </a:ln>
        </p:spPr>
      </p:pic>
      <p:pic>
        <p:nvPicPr>
          <p:cNvPr id="21523" name="Picture 24"/>
          <p:cNvPicPr>
            <a:picLocks noChangeAspect="1" noChangeArrowheads="1"/>
          </p:cNvPicPr>
          <p:nvPr/>
        </p:nvPicPr>
        <p:blipFill>
          <a:blip r:embed="rId25"/>
          <a:srcRect/>
          <a:stretch>
            <a:fillRect/>
          </a:stretch>
        </p:blipFill>
        <p:spPr bwMode="auto">
          <a:xfrm>
            <a:off x="2778125" y="5187950"/>
            <a:ext cx="677863" cy="685800"/>
          </a:xfrm>
          <a:prstGeom prst="rect">
            <a:avLst/>
          </a:prstGeom>
          <a:noFill/>
          <a:ln w="9525">
            <a:noFill/>
            <a:miter lim="800000"/>
            <a:headEnd/>
            <a:tailEnd/>
          </a:ln>
        </p:spPr>
      </p:pic>
      <p:grpSp>
        <p:nvGrpSpPr>
          <p:cNvPr id="21524" name="Group 43"/>
          <p:cNvGrpSpPr>
            <a:grpSpLocks/>
          </p:cNvGrpSpPr>
          <p:nvPr/>
        </p:nvGrpSpPr>
        <p:grpSpPr bwMode="auto">
          <a:xfrm>
            <a:off x="315913" y="1724025"/>
            <a:ext cx="2478087" cy="3454400"/>
            <a:chOff x="8482010" y="-468010"/>
            <a:chExt cx="2477986" cy="3454479"/>
          </a:xfrm>
        </p:grpSpPr>
        <p:sp>
          <p:nvSpPr>
            <p:cNvPr id="45" name="Rectangle 44"/>
            <p:cNvSpPr/>
            <p:nvPr/>
          </p:nvSpPr>
          <p:spPr>
            <a:xfrm>
              <a:off x="8620177" y="-468010"/>
              <a:ext cx="2339819" cy="2400657"/>
            </a:xfrm>
            <a:prstGeom prst="rect">
              <a:avLst/>
            </a:prstGeom>
            <a:noFill/>
            <a:scene3d>
              <a:camera prst="orthographicFront"/>
              <a:lightRig rig="threePt" dir="t"/>
            </a:scene3d>
            <a:sp3d>
              <a:bevelT/>
            </a:sp3d>
          </p:spPr>
          <p:txBody>
            <a:bodyPr>
              <a:spAutoFit/>
            </a:bodyPr>
            <a:lstStyle/>
            <a:p>
              <a:pPr algn="ctr" fontAlgn="auto">
                <a:spcBef>
                  <a:spcPts val="0"/>
                </a:spcBef>
                <a:spcAft>
                  <a:spcPts val="0"/>
                </a:spcAft>
                <a:defRPr/>
              </a:pPr>
              <a:r>
                <a:rPr lang="en-US" sz="15000" b="1" dirty="0">
                  <a:ln w="1905"/>
                  <a:gradFill flip="none" rotWithShape="1">
                    <a:gsLst>
                      <a:gs pos="28000">
                        <a:srgbClr val="FFFF00"/>
                      </a:gs>
                      <a:gs pos="50000">
                        <a:srgbClr val="99E830"/>
                      </a:gs>
                      <a:gs pos="100000">
                        <a:srgbClr val="00B050"/>
                      </a:gs>
                    </a:gsLst>
                    <a:lin ang="16200000" scaled="1"/>
                    <a:tileRect/>
                  </a:gradFill>
                  <a:effectLst>
                    <a:innerShdw blurRad="69850" dist="43180" dir="5400000">
                      <a:srgbClr val="000000">
                        <a:alpha val="65000"/>
                      </a:srgbClr>
                    </a:innerShdw>
                  </a:effectLst>
                  <a:latin typeface="Arial" pitchFamily="34" charset="0"/>
                </a:rPr>
                <a:t>O</a:t>
              </a:r>
              <a:endParaRPr lang="en-US" sz="15000" b="1" dirty="0">
                <a:ln w="1905"/>
                <a:gradFill flip="none" rotWithShape="1">
                  <a:gsLst>
                    <a:gs pos="28000">
                      <a:srgbClr val="FFFF00"/>
                    </a:gs>
                    <a:gs pos="50000">
                      <a:srgbClr val="99E830"/>
                    </a:gs>
                    <a:gs pos="100000">
                      <a:srgbClr val="00B050"/>
                    </a:gs>
                  </a:gsLst>
                  <a:lin ang="16200000" scaled="1"/>
                  <a:tileRect/>
                </a:gradFill>
                <a:effectLst>
                  <a:innerShdw blurRad="69850" dist="43180" dir="5400000">
                    <a:srgbClr val="000000">
                      <a:alpha val="65000"/>
                    </a:srgbClr>
                  </a:innerShdw>
                </a:effectLst>
                <a:latin typeface="Arial" pitchFamily="34" charset="0"/>
              </a:endParaRPr>
            </a:p>
          </p:txBody>
        </p:sp>
        <p:grpSp>
          <p:nvGrpSpPr>
            <p:cNvPr id="21526" name="Group 15"/>
            <p:cNvGrpSpPr>
              <a:grpSpLocks/>
            </p:cNvGrpSpPr>
            <p:nvPr/>
          </p:nvGrpSpPr>
          <p:grpSpPr bwMode="auto">
            <a:xfrm>
              <a:off x="9339831" y="-135588"/>
              <a:ext cx="944138" cy="2084513"/>
              <a:chOff x="7077146" y="2274990"/>
              <a:chExt cx="944138" cy="2084513"/>
            </a:xfrm>
          </p:grpSpPr>
          <p:sp>
            <p:nvSpPr>
              <p:cNvPr id="52" name="Rectangle 51"/>
              <p:cNvSpPr/>
              <p:nvPr/>
            </p:nvSpPr>
            <p:spPr>
              <a:xfrm>
                <a:off x="7077146" y="2912953"/>
                <a:ext cx="689612" cy="1446550"/>
              </a:xfrm>
              <a:prstGeom prst="rect">
                <a:avLst/>
              </a:prstGeom>
              <a:noFill/>
              <a:scene3d>
                <a:camera prst="orthographicFront">
                  <a:rot lat="0" lon="0" rev="10800000"/>
                </a:camera>
                <a:lightRig rig="threePt" dir="t"/>
              </a:scene3d>
              <a:sp3d>
                <a:bevelT/>
              </a:sp3d>
            </p:spPr>
            <p:txBody>
              <a:bodyPr wrap="none">
                <a:spAutoFit/>
              </a:bodyPr>
              <a:lstStyle/>
              <a:p>
                <a:pPr algn="ctr" fontAlgn="auto">
                  <a:spcBef>
                    <a:spcPts val="0"/>
                  </a:spcBef>
                  <a:spcAft>
                    <a:spcPts val="0"/>
                  </a:spcAft>
                  <a:defRPr/>
                </a:pPr>
                <a:r>
                  <a:rPr lang="el-GR" sz="8800" b="1" dirty="0">
                    <a:ln w="1905"/>
                    <a:gradFill>
                      <a:gsLst>
                        <a:gs pos="0">
                          <a:srgbClr val="FF0000"/>
                        </a:gs>
                        <a:gs pos="50000">
                          <a:srgbClr val="C00000"/>
                        </a:gs>
                        <a:gs pos="100000">
                          <a:srgbClr val="00B0F0"/>
                        </a:gs>
                      </a:gsLst>
                      <a:lin ang="5400000"/>
                    </a:gradFill>
                    <a:effectLst>
                      <a:innerShdw blurRad="69850" dist="43180" dir="5400000">
                        <a:srgbClr val="000000">
                          <a:alpha val="65000"/>
                        </a:srgbClr>
                      </a:innerShdw>
                    </a:effectLst>
                    <a:latin typeface="Times New Roman"/>
                    <a:cs typeface="Times New Roman"/>
                  </a:rPr>
                  <a:t>ν</a:t>
                </a:r>
                <a:endParaRPr lang="en-US" sz="8800" b="1" dirty="0">
                  <a:ln w="1905"/>
                  <a:gradFill>
                    <a:gsLst>
                      <a:gs pos="0">
                        <a:srgbClr val="FF0000"/>
                      </a:gs>
                      <a:gs pos="50000">
                        <a:srgbClr val="C00000"/>
                      </a:gs>
                      <a:gs pos="100000">
                        <a:srgbClr val="00B0F0"/>
                      </a:gs>
                    </a:gsLst>
                    <a:lin ang="5400000"/>
                  </a:gradFill>
                  <a:effectLst>
                    <a:innerShdw blurRad="69850" dist="43180" dir="5400000">
                      <a:srgbClr val="000000">
                        <a:alpha val="65000"/>
                      </a:srgbClr>
                    </a:innerShdw>
                  </a:effectLst>
                  <a:latin typeface="+mn-lt"/>
                </a:endParaRPr>
              </a:p>
            </p:txBody>
          </p:sp>
          <p:sp>
            <p:nvSpPr>
              <p:cNvPr id="53" name="Rectangle 52"/>
              <p:cNvSpPr/>
              <p:nvPr/>
            </p:nvSpPr>
            <p:spPr>
              <a:xfrm>
                <a:off x="7331672" y="2274990"/>
                <a:ext cx="689612" cy="1446550"/>
              </a:xfrm>
              <a:prstGeom prst="rect">
                <a:avLst/>
              </a:prstGeom>
              <a:noFill/>
              <a:scene3d>
                <a:camera prst="orthographicFront">
                  <a:rot lat="0" lon="0" rev="0"/>
                </a:camera>
                <a:lightRig rig="threePt" dir="t"/>
              </a:scene3d>
              <a:sp3d>
                <a:bevelT/>
              </a:sp3d>
            </p:spPr>
            <p:txBody>
              <a:bodyPr wrap="none">
                <a:spAutoFit/>
              </a:bodyPr>
              <a:lstStyle/>
              <a:p>
                <a:pPr algn="ctr" fontAlgn="auto">
                  <a:spcBef>
                    <a:spcPts val="0"/>
                  </a:spcBef>
                  <a:spcAft>
                    <a:spcPts val="0"/>
                  </a:spcAft>
                  <a:defRPr/>
                </a:pPr>
                <a:r>
                  <a:rPr lang="el-GR" sz="8800" b="1" dirty="0">
                    <a:ln w="1905"/>
                    <a:gradFill>
                      <a:gsLst>
                        <a:gs pos="0">
                          <a:srgbClr val="0070C0"/>
                        </a:gs>
                        <a:gs pos="50000">
                          <a:srgbClr val="790D6C"/>
                        </a:gs>
                        <a:gs pos="100000">
                          <a:srgbClr val="FF0000"/>
                        </a:gs>
                      </a:gsLst>
                      <a:lin ang="5400000"/>
                    </a:gradFill>
                    <a:effectLst>
                      <a:innerShdw blurRad="69850" dist="43180" dir="5400000">
                        <a:srgbClr val="000000">
                          <a:alpha val="65000"/>
                        </a:srgbClr>
                      </a:innerShdw>
                    </a:effectLst>
                    <a:latin typeface="Times New Roman"/>
                    <a:cs typeface="Times New Roman"/>
                  </a:rPr>
                  <a:t>ν</a:t>
                </a:r>
                <a:endParaRPr lang="en-US" sz="8800" b="1" dirty="0">
                  <a:ln w="1905"/>
                  <a:gradFill>
                    <a:gsLst>
                      <a:gs pos="0">
                        <a:srgbClr val="0070C0"/>
                      </a:gs>
                      <a:gs pos="50000">
                        <a:srgbClr val="790D6C"/>
                      </a:gs>
                      <a:gs pos="100000">
                        <a:srgbClr val="FF0000"/>
                      </a:gs>
                    </a:gsLst>
                    <a:lin ang="5400000"/>
                  </a:gradFill>
                  <a:effectLst>
                    <a:innerShdw blurRad="69850" dist="43180" dir="5400000">
                      <a:srgbClr val="000000">
                        <a:alpha val="65000"/>
                      </a:srgbClr>
                    </a:innerShdw>
                  </a:effectLst>
                  <a:latin typeface="+mn-lt"/>
                </a:endParaRPr>
              </a:p>
            </p:txBody>
          </p:sp>
        </p:grpSp>
        <p:sp>
          <p:nvSpPr>
            <p:cNvPr id="47" name="Rectangle 46"/>
            <p:cNvSpPr/>
            <p:nvPr/>
          </p:nvSpPr>
          <p:spPr>
            <a:xfrm>
              <a:off x="8569700" y="1519606"/>
              <a:ext cx="689612" cy="1446550"/>
            </a:xfrm>
            <a:prstGeom prst="rect">
              <a:avLst/>
            </a:prstGeom>
            <a:noFill/>
            <a:scene3d>
              <a:camera prst="orthographicFront">
                <a:rot lat="0" lon="0" rev="10800000"/>
              </a:camera>
              <a:lightRig rig="threePt" dir="t"/>
            </a:scene3d>
            <a:sp3d>
              <a:bevelT/>
            </a:sp3d>
          </p:spPr>
          <p:txBody>
            <a:bodyPr wrap="none">
              <a:spAutoFit/>
            </a:bodyPr>
            <a:lstStyle/>
            <a:p>
              <a:pPr algn="ctr" fontAlgn="auto">
                <a:spcBef>
                  <a:spcPts val="0"/>
                </a:spcBef>
                <a:spcAft>
                  <a:spcPts val="0"/>
                </a:spcAft>
                <a:defRPr/>
              </a:pPr>
              <a:r>
                <a:rPr lang="el-GR" sz="8800" b="1" dirty="0">
                  <a:ln w="1905"/>
                  <a:gradFill>
                    <a:gsLst>
                      <a:gs pos="0">
                        <a:srgbClr val="FF0000"/>
                      </a:gs>
                      <a:gs pos="50000">
                        <a:srgbClr val="C00000"/>
                      </a:gs>
                      <a:gs pos="100000">
                        <a:srgbClr val="00B0F0"/>
                      </a:gs>
                    </a:gsLst>
                    <a:lin ang="5400000"/>
                  </a:gradFill>
                  <a:effectLst>
                    <a:innerShdw blurRad="69850" dist="43180" dir="5400000">
                      <a:srgbClr val="000000">
                        <a:alpha val="65000"/>
                      </a:srgbClr>
                    </a:innerShdw>
                  </a:effectLst>
                  <a:latin typeface="Times New Roman"/>
                  <a:cs typeface="Times New Roman"/>
                </a:rPr>
                <a:t>ν</a:t>
              </a:r>
              <a:endParaRPr lang="en-US" sz="8800" b="1" dirty="0">
                <a:ln w="1905"/>
                <a:gradFill>
                  <a:gsLst>
                    <a:gs pos="0">
                      <a:srgbClr val="FF0000"/>
                    </a:gs>
                    <a:gs pos="50000">
                      <a:srgbClr val="C00000"/>
                    </a:gs>
                    <a:gs pos="100000">
                      <a:srgbClr val="00B0F0"/>
                    </a:gs>
                  </a:gsLst>
                  <a:lin ang="5400000"/>
                </a:gradFill>
                <a:effectLst>
                  <a:innerShdw blurRad="69850" dist="43180" dir="5400000">
                    <a:srgbClr val="000000">
                      <a:alpha val="65000"/>
                    </a:srgbClr>
                  </a:innerShdw>
                </a:effectLst>
                <a:latin typeface="+mn-lt"/>
              </a:endParaRPr>
            </a:p>
          </p:txBody>
        </p:sp>
        <p:sp>
          <p:nvSpPr>
            <p:cNvPr id="48" name="Rectangle 47"/>
            <p:cNvSpPr/>
            <p:nvPr/>
          </p:nvSpPr>
          <p:spPr>
            <a:xfrm>
              <a:off x="8802710" y="892401"/>
              <a:ext cx="689612" cy="1446550"/>
            </a:xfrm>
            <a:prstGeom prst="rect">
              <a:avLst/>
            </a:prstGeom>
            <a:noFill/>
            <a:scene3d>
              <a:camera prst="orthographicFront">
                <a:rot lat="0" lon="0" rev="0"/>
              </a:camera>
              <a:lightRig rig="threePt" dir="t"/>
            </a:scene3d>
            <a:sp3d>
              <a:bevelT/>
            </a:sp3d>
          </p:spPr>
          <p:txBody>
            <a:bodyPr wrap="none">
              <a:spAutoFit/>
            </a:bodyPr>
            <a:lstStyle/>
            <a:p>
              <a:pPr algn="ctr" fontAlgn="auto">
                <a:spcBef>
                  <a:spcPts val="0"/>
                </a:spcBef>
                <a:spcAft>
                  <a:spcPts val="0"/>
                </a:spcAft>
                <a:defRPr/>
              </a:pPr>
              <a:r>
                <a:rPr lang="el-GR" sz="8800" b="1" dirty="0">
                  <a:ln w="1905"/>
                  <a:gradFill>
                    <a:gsLst>
                      <a:gs pos="0">
                        <a:srgbClr val="0070C0"/>
                      </a:gs>
                      <a:gs pos="50000">
                        <a:srgbClr val="790D6C"/>
                      </a:gs>
                      <a:gs pos="100000">
                        <a:srgbClr val="FF0000"/>
                      </a:gs>
                    </a:gsLst>
                    <a:lin ang="5400000"/>
                  </a:gradFill>
                  <a:effectLst>
                    <a:innerShdw blurRad="69850" dist="43180" dir="5400000">
                      <a:srgbClr val="000000">
                        <a:alpha val="65000"/>
                      </a:srgbClr>
                    </a:innerShdw>
                  </a:effectLst>
                  <a:latin typeface="Times New Roman"/>
                  <a:cs typeface="Times New Roman"/>
                </a:rPr>
                <a:t>ν</a:t>
              </a:r>
              <a:endParaRPr lang="en-US" sz="8800" b="1" dirty="0">
                <a:ln w="1905"/>
                <a:gradFill>
                  <a:gsLst>
                    <a:gs pos="0">
                      <a:srgbClr val="0070C0"/>
                    </a:gs>
                    <a:gs pos="50000">
                      <a:srgbClr val="790D6C"/>
                    </a:gs>
                    <a:gs pos="100000">
                      <a:srgbClr val="FF0000"/>
                    </a:gs>
                  </a:gsLst>
                  <a:lin ang="5400000"/>
                </a:gradFill>
                <a:effectLst>
                  <a:innerShdw blurRad="69850" dist="43180" dir="5400000">
                    <a:srgbClr val="000000">
                      <a:alpha val="65000"/>
                    </a:srgbClr>
                  </a:innerShdw>
                </a:effectLst>
                <a:latin typeface="+mn-lt"/>
              </a:endParaRPr>
            </a:p>
          </p:txBody>
        </p:sp>
        <p:sp>
          <p:nvSpPr>
            <p:cNvPr id="49" name="Rectangle 48"/>
            <p:cNvSpPr/>
            <p:nvPr/>
          </p:nvSpPr>
          <p:spPr>
            <a:xfrm>
              <a:off x="8482010" y="1305534"/>
              <a:ext cx="2339819" cy="1015663"/>
            </a:xfrm>
            <a:prstGeom prst="rect">
              <a:avLst/>
            </a:prstGeom>
            <a:noFill/>
            <a:scene3d>
              <a:camera prst="orthographicFront"/>
              <a:lightRig rig="threePt" dir="t"/>
            </a:scene3d>
            <a:sp3d>
              <a:bevelT/>
            </a:sp3d>
          </p:spPr>
          <p:txBody>
            <a:bodyPr>
              <a:spAutoFit/>
            </a:bodyPr>
            <a:lstStyle/>
            <a:p>
              <a:pPr algn="ctr" fontAlgn="auto">
                <a:spcBef>
                  <a:spcPts val="0"/>
                </a:spcBef>
                <a:spcAft>
                  <a:spcPts val="0"/>
                </a:spcAft>
                <a:defRPr/>
              </a:pPr>
              <a:r>
                <a:rPr lang="en-US" sz="6000" b="1" dirty="0">
                  <a:ln w="1905"/>
                  <a:gradFill flip="none" rotWithShape="1">
                    <a:gsLst>
                      <a:gs pos="28000">
                        <a:srgbClr val="FFFF00"/>
                      </a:gs>
                      <a:gs pos="50000">
                        <a:srgbClr val="99E830"/>
                      </a:gs>
                      <a:gs pos="100000">
                        <a:srgbClr val="00B050"/>
                      </a:gs>
                    </a:gsLst>
                    <a:lin ang="16200000" scaled="1"/>
                    <a:tileRect/>
                  </a:gradFill>
                  <a:effectLst>
                    <a:innerShdw blurRad="69850" dist="43180" dir="5400000">
                      <a:srgbClr val="000000">
                        <a:alpha val="65000"/>
                      </a:srgbClr>
                    </a:innerShdw>
                  </a:effectLst>
                  <a:latin typeface="Arial" pitchFamily="34" charset="0"/>
                </a:rPr>
                <a:t>O</a:t>
              </a:r>
              <a:endParaRPr lang="en-US" sz="6000" b="1" dirty="0">
                <a:ln w="1905"/>
                <a:gradFill flip="none" rotWithShape="1">
                  <a:gsLst>
                    <a:gs pos="28000">
                      <a:srgbClr val="FFFF00"/>
                    </a:gs>
                    <a:gs pos="50000">
                      <a:srgbClr val="99E830"/>
                    </a:gs>
                    <a:gs pos="100000">
                      <a:srgbClr val="00B050"/>
                    </a:gs>
                  </a:gsLst>
                  <a:lin ang="16200000" scaled="1"/>
                  <a:tileRect/>
                </a:gradFill>
                <a:effectLst>
                  <a:innerShdw blurRad="69850" dist="43180" dir="5400000">
                    <a:srgbClr val="000000">
                      <a:alpha val="65000"/>
                    </a:srgbClr>
                  </a:innerShdw>
                </a:effectLst>
                <a:latin typeface="Arial" pitchFamily="34" charset="0"/>
              </a:endParaRPr>
            </a:p>
          </p:txBody>
        </p:sp>
        <p:sp>
          <p:nvSpPr>
            <p:cNvPr id="50" name="Rectangle 49"/>
            <p:cNvSpPr/>
            <p:nvPr/>
          </p:nvSpPr>
          <p:spPr>
            <a:xfrm>
              <a:off x="9800361" y="949717"/>
              <a:ext cx="689612" cy="1446550"/>
            </a:xfrm>
            <a:prstGeom prst="rect">
              <a:avLst/>
            </a:prstGeom>
            <a:noFill/>
            <a:scene3d>
              <a:camera prst="orthographicFront">
                <a:rot lat="0" lon="0" rev="0"/>
              </a:camera>
              <a:lightRig rig="threePt" dir="t"/>
            </a:scene3d>
            <a:sp3d>
              <a:bevelT/>
            </a:sp3d>
          </p:spPr>
          <p:txBody>
            <a:bodyPr wrap="none">
              <a:spAutoFit/>
            </a:bodyPr>
            <a:lstStyle/>
            <a:p>
              <a:pPr algn="ctr" fontAlgn="auto">
                <a:spcBef>
                  <a:spcPts val="0"/>
                </a:spcBef>
                <a:spcAft>
                  <a:spcPts val="0"/>
                </a:spcAft>
                <a:defRPr/>
              </a:pPr>
              <a:r>
                <a:rPr lang="el-GR" sz="8800" b="1" dirty="0">
                  <a:ln w="1905"/>
                  <a:gradFill>
                    <a:gsLst>
                      <a:gs pos="0">
                        <a:srgbClr val="0070C0"/>
                      </a:gs>
                      <a:gs pos="50000">
                        <a:srgbClr val="790D6C"/>
                      </a:gs>
                      <a:gs pos="100000">
                        <a:srgbClr val="FF0000"/>
                      </a:gs>
                    </a:gsLst>
                    <a:lin ang="5400000"/>
                  </a:gradFill>
                  <a:effectLst>
                    <a:innerShdw blurRad="69850" dist="43180" dir="5400000">
                      <a:srgbClr val="000000">
                        <a:alpha val="65000"/>
                      </a:srgbClr>
                    </a:innerShdw>
                  </a:effectLst>
                  <a:latin typeface="Times New Roman"/>
                  <a:cs typeface="Times New Roman"/>
                </a:rPr>
                <a:t>ν</a:t>
              </a:r>
              <a:endParaRPr lang="en-US" sz="8800" b="1" dirty="0">
                <a:ln w="1905"/>
                <a:gradFill>
                  <a:gsLst>
                    <a:gs pos="0">
                      <a:srgbClr val="0070C0"/>
                    </a:gs>
                    <a:gs pos="50000">
                      <a:srgbClr val="790D6C"/>
                    </a:gs>
                    <a:gs pos="100000">
                      <a:srgbClr val="FF0000"/>
                    </a:gs>
                  </a:gsLst>
                  <a:lin ang="5400000"/>
                </a:gradFill>
                <a:effectLst>
                  <a:innerShdw blurRad="69850" dist="43180" dir="5400000">
                    <a:srgbClr val="000000">
                      <a:alpha val="65000"/>
                    </a:srgbClr>
                  </a:innerShdw>
                </a:effectLst>
                <a:latin typeface="+mn-lt"/>
              </a:endParaRPr>
            </a:p>
          </p:txBody>
        </p:sp>
        <p:sp>
          <p:nvSpPr>
            <p:cNvPr id="51" name="Rectangle 50"/>
            <p:cNvSpPr/>
            <p:nvPr/>
          </p:nvSpPr>
          <p:spPr>
            <a:xfrm>
              <a:off x="10249399" y="1539919"/>
              <a:ext cx="689612" cy="1446550"/>
            </a:xfrm>
            <a:prstGeom prst="rect">
              <a:avLst/>
            </a:prstGeom>
            <a:noFill/>
            <a:scene3d>
              <a:camera prst="orthographicFront">
                <a:rot lat="0" lon="0" rev="10800000"/>
              </a:camera>
              <a:lightRig rig="threePt" dir="t"/>
            </a:scene3d>
            <a:sp3d>
              <a:bevelT/>
            </a:sp3d>
          </p:spPr>
          <p:txBody>
            <a:bodyPr wrap="none">
              <a:spAutoFit/>
            </a:bodyPr>
            <a:lstStyle/>
            <a:p>
              <a:pPr algn="ctr" fontAlgn="auto">
                <a:spcBef>
                  <a:spcPts val="0"/>
                </a:spcBef>
                <a:spcAft>
                  <a:spcPts val="0"/>
                </a:spcAft>
                <a:defRPr/>
              </a:pPr>
              <a:r>
                <a:rPr lang="el-GR" sz="8800" b="1" dirty="0">
                  <a:ln w="1905"/>
                  <a:gradFill>
                    <a:gsLst>
                      <a:gs pos="0">
                        <a:srgbClr val="FF0000"/>
                      </a:gs>
                      <a:gs pos="50000">
                        <a:srgbClr val="C00000"/>
                      </a:gs>
                      <a:gs pos="100000">
                        <a:srgbClr val="00B0F0"/>
                      </a:gs>
                    </a:gsLst>
                    <a:lin ang="5400000"/>
                  </a:gradFill>
                  <a:effectLst>
                    <a:innerShdw blurRad="69850" dist="43180" dir="5400000">
                      <a:srgbClr val="000000">
                        <a:alpha val="65000"/>
                      </a:srgbClr>
                    </a:innerShdw>
                  </a:effectLst>
                  <a:latin typeface="Times New Roman"/>
                  <a:cs typeface="Times New Roman"/>
                </a:rPr>
                <a:t>ν</a:t>
              </a:r>
              <a:endParaRPr lang="en-US" sz="8800" b="1" dirty="0">
                <a:ln w="1905"/>
                <a:gradFill>
                  <a:gsLst>
                    <a:gs pos="0">
                      <a:srgbClr val="FF0000"/>
                    </a:gs>
                    <a:gs pos="50000">
                      <a:srgbClr val="C00000"/>
                    </a:gs>
                    <a:gs pos="100000">
                      <a:srgbClr val="00B0F0"/>
                    </a:gs>
                  </a:gsLst>
                  <a:lin ang="5400000"/>
                </a:gradFill>
                <a:effectLst>
                  <a:innerShdw blurRad="69850" dist="43180" dir="5400000">
                    <a:srgbClr val="000000">
                      <a:alpha val="65000"/>
                    </a:srgbClr>
                  </a:innerShdw>
                </a:effectLst>
                <a:latin typeface="+mn-lt"/>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313" y="79375"/>
            <a:ext cx="6226175" cy="1143000"/>
          </a:xfrm>
        </p:spPr>
        <p:txBody>
          <a:bodyPr/>
          <a:lstStyle/>
          <a:p>
            <a:pPr fontAlgn="auto">
              <a:spcAft>
                <a:spcPts val="0"/>
              </a:spcAft>
              <a:defRPr/>
            </a:pPr>
            <a:r>
              <a:rPr lang="en-US" dirty="0" smtClean="0"/>
              <a:t>Supernova Neutrinos</a:t>
            </a:r>
            <a:endParaRPr lang="en-US" dirty="0"/>
          </a:p>
        </p:txBody>
      </p:sp>
      <p:sp>
        <p:nvSpPr>
          <p:cNvPr id="13" name="Text Placeholder 12"/>
          <p:cNvSpPr>
            <a:spLocks noGrp="1"/>
          </p:cNvSpPr>
          <p:nvPr>
            <p:ph type="body" sz="quarter" idx="13"/>
          </p:nvPr>
        </p:nvSpPr>
        <p:spPr>
          <a:xfrm>
            <a:off x="136525" y="1527175"/>
            <a:ext cx="4630738" cy="4718050"/>
          </a:xfrm>
        </p:spPr>
        <p:txBody>
          <a:bodyPr>
            <a:normAutofit fontScale="70000" lnSpcReduction="20000"/>
          </a:bodyPr>
          <a:lstStyle/>
          <a:p>
            <a:pPr marL="274320" indent="-274320" fontAlgn="auto">
              <a:spcBef>
                <a:spcPts val="580"/>
              </a:spcBef>
              <a:spcAft>
                <a:spcPts val="0"/>
              </a:spcAft>
              <a:buFont typeface="Wingdings 2"/>
              <a:buChar char=""/>
              <a:defRPr/>
            </a:pPr>
            <a:r>
              <a:rPr lang="en-US" dirty="0" smtClean="0"/>
              <a:t>Neutrinos and Antineutrinos are produced via:</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The neutrinos are trapped in core collapse, reach thermal equilibrium and then escape in a burst</a:t>
            </a:r>
          </a:p>
          <a:p>
            <a:pPr marL="274320" indent="-274320" fontAlgn="auto">
              <a:spcBef>
                <a:spcPts val="580"/>
              </a:spcBef>
              <a:spcAft>
                <a:spcPts val="0"/>
              </a:spcAft>
              <a:buFont typeface="Wingdings 2"/>
              <a:buChar char=""/>
              <a:defRPr/>
            </a:pPr>
            <a:r>
              <a:rPr lang="en-US" dirty="0" smtClean="0"/>
              <a:t>Duration of the neutrino burst: 1-10s</a:t>
            </a:r>
          </a:p>
          <a:p>
            <a:pPr marL="274320" indent="-274320" fontAlgn="auto">
              <a:spcBef>
                <a:spcPts val="580"/>
              </a:spcBef>
              <a:spcAft>
                <a:spcPts val="0"/>
              </a:spcAft>
              <a:buFont typeface="Wingdings 2"/>
              <a:buChar char=""/>
              <a:defRPr/>
            </a:pPr>
            <a:r>
              <a:rPr lang="en-US" dirty="0" smtClean="0"/>
              <a:t>The neutrino luminosity is upwards of 100 times greater than the optical luminosity</a:t>
            </a:r>
          </a:p>
          <a:p>
            <a:pPr marL="274320" indent="-274320" fontAlgn="auto">
              <a:spcBef>
                <a:spcPts val="580"/>
              </a:spcBef>
              <a:spcAft>
                <a:spcPts val="0"/>
              </a:spcAft>
              <a:buFont typeface="Wingdings 2"/>
              <a:buChar char=""/>
              <a:defRPr/>
            </a:pPr>
            <a:r>
              <a:rPr lang="en-US" dirty="0" smtClean="0"/>
              <a:t>Neutrino flash proceeds primary photons by 5-24 hours.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Each flavor takes away the same energy fraction</a:t>
            </a:r>
          </a:p>
          <a:p>
            <a:pPr marL="274320" indent="-274320" fontAlgn="auto">
              <a:spcBef>
                <a:spcPts val="580"/>
              </a:spcBef>
              <a:spcAft>
                <a:spcPts val="0"/>
              </a:spcAft>
              <a:buFont typeface="Wingdings 2"/>
              <a:buChar char=""/>
              <a:defRPr/>
            </a:pPr>
            <a:r>
              <a:rPr lang="en-US" dirty="0" smtClean="0"/>
              <a:t>Different neutrino temperatures are due to allowed reaction channels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endParaRPr lang="en-US" dirty="0"/>
          </a:p>
        </p:txBody>
      </p:sp>
      <p:pic>
        <p:nvPicPr>
          <p:cNvPr id="113667" name="Picture 2"/>
          <p:cNvPicPr>
            <a:picLocks noGrp="1" noChangeAspect="1" noChangeArrowheads="1"/>
          </p:cNvPicPr>
          <p:nvPr>
            <p:ph sz="quarter" idx="14"/>
          </p:nvPr>
        </p:nvPicPr>
        <p:blipFill>
          <a:blip r:embed="rId4"/>
          <a:srcRect/>
          <a:stretch>
            <a:fillRect/>
          </a:stretch>
        </p:blipFill>
        <p:spPr>
          <a:xfrm>
            <a:off x="4833938" y="2895600"/>
            <a:ext cx="3959225" cy="1387475"/>
          </a:xfrm>
        </p:spPr>
      </p:pic>
      <p:pic>
        <p:nvPicPr>
          <p:cNvPr id="113668" name="Picture 3"/>
          <p:cNvPicPr>
            <a:picLocks noGrp="1" noChangeAspect="1" noChangeArrowheads="1"/>
          </p:cNvPicPr>
          <p:nvPr>
            <p:ph sz="quarter" idx="15"/>
          </p:nvPr>
        </p:nvPicPr>
        <p:blipFill>
          <a:blip r:embed="rId5"/>
          <a:srcRect/>
          <a:stretch>
            <a:fillRect/>
          </a:stretch>
        </p:blipFill>
        <p:spPr>
          <a:xfrm>
            <a:off x="4830763" y="4244975"/>
            <a:ext cx="3959225" cy="1679575"/>
          </a:xfrm>
        </p:spPr>
      </p:pic>
      <p:pic>
        <p:nvPicPr>
          <p:cNvPr id="113669" name="Picture 11" descr="TP_tmp.emf"/>
          <p:cNvPicPr>
            <a:picLocks noChangeAspect="1"/>
          </p:cNvPicPr>
          <p:nvPr>
            <p:custDataLst>
              <p:tags r:id="rId1"/>
            </p:custDataLst>
          </p:nvPr>
        </p:nvPicPr>
        <p:blipFill>
          <a:blip r:embed="rId6"/>
          <a:srcRect/>
          <a:stretch>
            <a:fillRect/>
          </a:stretch>
        </p:blipFill>
        <p:spPr bwMode="auto">
          <a:xfrm>
            <a:off x="576263" y="1922463"/>
            <a:ext cx="3900487" cy="355600"/>
          </a:xfrm>
          <a:prstGeom prst="rect">
            <a:avLst/>
          </a:prstGeom>
          <a:noFill/>
          <a:ln w="9525">
            <a:noFill/>
            <a:miter lim="800000"/>
            <a:headEnd/>
            <a:tailEnd/>
          </a:ln>
        </p:spPr>
      </p:pic>
      <p:pic>
        <p:nvPicPr>
          <p:cNvPr id="113670" name="Picture 4"/>
          <p:cNvPicPr>
            <a:picLocks noChangeAspect="1" noChangeArrowheads="1"/>
          </p:cNvPicPr>
          <p:nvPr/>
        </p:nvPicPr>
        <p:blipFill>
          <a:blip r:embed="rId7"/>
          <a:srcRect/>
          <a:stretch>
            <a:fillRect/>
          </a:stretch>
        </p:blipFill>
        <p:spPr bwMode="auto">
          <a:xfrm>
            <a:off x="5494338" y="146050"/>
            <a:ext cx="2671762" cy="267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3" y="79375"/>
            <a:ext cx="6226175" cy="1143000"/>
          </a:xfrm>
        </p:spPr>
        <p:txBody>
          <a:bodyPr/>
          <a:lstStyle/>
          <a:p>
            <a:pPr fontAlgn="auto">
              <a:spcAft>
                <a:spcPts val="0"/>
              </a:spcAft>
              <a:defRPr/>
            </a:pPr>
            <a:r>
              <a:rPr lang="en-US" dirty="0" err="1" smtClean="0"/>
              <a:t>SuperNO</a:t>
            </a:r>
            <a:r>
              <a:rPr lang="en-US" dirty="0" err="1" smtClean="0">
                <a:latin typeface="cmmi10"/>
              </a:rPr>
              <a:t>º</a:t>
            </a:r>
            <a:r>
              <a:rPr lang="en-US" dirty="0" err="1" smtClean="0"/>
              <a:t>A</a:t>
            </a:r>
            <a:r>
              <a:rPr lang="en-US" dirty="0" smtClean="0"/>
              <a:t> Detection</a:t>
            </a:r>
            <a:endParaRPr lang="en-US" dirty="0"/>
          </a:p>
        </p:txBody>
      </p:sp>
      <p:sp>
        <p:nvSpPr>
          <p:cNvPr id="27652" name="Text Placeholder 2"/>
          <p:cNvSpPr>
            <a:spLocks noGrp="1"/>
          </p:cNvSpPr>
          <p:nvPr>
            <p:ph type="body" sz="quarter" idx="13"/>
          </p:nvPr>
        </p:nvSpPr>
        <p:spPr>
          <a:xfrm>
            <a:off x="284163" y="1127125"/>
            <a:ext cx="5121275" cy="5357813"/>
          </a:xfrm>
        </p:spPr>
        <p:txBody>
          <a:bodyPr/>
          <a:lstStyle/>
          <a:p>
            <a:r>
              <a:rPr lang="en-US" sz="2000" smtClean="0"/>
              <a:t>Primary SuperNO</a:t>
            </a:r>
            <a:r>
              <a:rPr lang="en-US" sz="2000" smtClean="0">
                <a:latin typeface="cmmi10" pitchFamily="34" charset="0"/>
              </a:rPr>
              <a:t>º</a:t>
            </a:r>
            <a:r>
              <a:rPr lang="en-US" sz="2000" smtClean="0"/>
              <a:t>A Signal:</a:t>
            </a:r>
          </a:p>
          <a:p>
            <a:endParaRPr lang="en-US" sz="2000" smtClean="0"/>
          </a:p>
          <a:p>
            <a:r>
              <a:rPr lang="en-US" sz="2000" smtClean="0"/>
              <a:t>For a supernova at 10kpc the total signal is expected to contain:</a:t>
            </a:r>
          </a:p>
          <a:p>
            <a:pPr lvl="1"/>
            <a:r>
              <a:rPr lang="en-US" sz="1800" smtClean="0"/>
              <a:t>9664 total interactions over a time span of </a:t>
            </a:r>
            <a:r>
              <a:rPr lang="en-US" sz="1800" smtClean="0">
                <a:latin typeface="CMSY10" pitchFamily="34" charset="0"/>
              </a:rPr>
              <a:t>¼</a:t>
            </a:r>
            <a:r>
              <a:rPr lang="en-US" sz="1800" smtClean="0"/>
              <a:t> 10s</a:t>
            </a:r>
          </a:p>
          <a:p>
            <a:pPr lvl="1"/>
            <a:r>
              <a:rPr lang="en-US" sz="1800" smtClean="0"/>
              <a:t>4800 interactions in the first second</a:t>
            </a:r>
          </a:p>
          <a:p>
            <a:pPr lvl="1"/>
            <a:r>
              <a:rPr lang="en-US" sz="1800" smtClean="0"/>
              <a:t>Energy peaks at 20MeV and falls off to </a:t>
            </a:r>
            <a:r>
              <a:rPr lang="en-US" sz="1800" smtClean="0">
                <a:latin typeface="CMSY10" pitchFamily="34" charset="0"/>
              </a:rPr>
              <a:t>»</a:t>
            </a:r>
            <a:r>
              <a:rPr lang="en-US" sz="1800" smtClean="0"/>
              <a:t> 60MeV</a:t>
            </a:r>
          </a:p>
          <a:p>
            <a:r>
              <a:rPr lang="en-US" sz="2000" smtClean="0"/>
              <a:t>Challenge is triggering in real time</a:t>
            </a:r>
          </a:p>
          <a:p>
            <a:pPr lvl="1"/>
            <a:r>
              <a:rPr lang="en-US" sz="1800" smtClean="0"/>
              <a:t>Need data driven open triggering</a:t>
            </a:r>
          </a:p>
          <a:p>
            <a:pPr lvl="1"/>
            <a:r>
              <a:rPr lang="en-US" sz="1800" smtClean="0"/>
              <a:t>Long event buffering (</a:t>
            </a:r>
            <a:r>
              <a:rPr lang="en-US" sz="1800" smtClean="0">
                <a:latin typeface="CMSY10" pitchFamily="34" charset="0"/>
              </a:rPr>
              <a:t>»</a:t>
            </a:r>
            <a:r>
              <a:rPr lang="en-US" sz="1800" smtClean="0"/>
              <a:t> 30sec)</a:t>
            </a:r>
          </a:p>
          <a:p>
            <a:pPr lvl="1"/>
            <a:r>
              <a:rPr lang="en-US" sz="1800" smtClean="0"/>
              <a:t>Time window correlation &amp; merging</a:t>
            </a:r>
          </a:p>
          <a:p>
            <a:r>
              <a:rPr lang="en-US" sz="2000" smtClean="0"/>
              <a:t>NO</a:t>
            </a:r>
            <a:r>
              <a:rPr lang="en-US" sz="2000" smtClean="0">
                <a:latin typeface="cmmi10" pitchFamily="34" charset="0"/>
              </a:rPr>
              <a:t>º</a:t>
            </a:r>
            <a:r>
              <a:rPr lang="en-US" sz="2000" smtClean="0"/>
              <a:t>A – farm 192 trigger/buffer PCs       (min 30s total event buffering)</a:t>
            </a:r>
          </a:p>
          <a:p>
            <a:pPr>
              <a:buFont typeface="Wingdings 2" pitchFamily="18" charset="2"/>
              <a:buNone/>
            </a:pPr>
            <a:endParaRPr lang="en-US" sz="2000" smtClean="0"/>
          </a:p>
          <a:p>
            <a:pPr lvl="1"/>
            <a:endParaRPr lang="en-US" sz="1800" smtClean="0"/>
          </a:p>
          <a:p>
            <a:endParaRPr lang="en-US" sz="2000" smtClean="0"/>
          </a:p>
        </p:txBody>
      </p:sp>
      <p:pic>
        <p:nvPicPr>
          <p:cNvPr id="27653" name="Picture 3"/>
          <p:cNvPicPr>
            <a:picLocks noGrp="1" noChangeAspect="1" noChangeArrowheads="1"/>
          </p:cNvPicPr>
          <p:nvPr>
            <p:ph sz="quarter" idx="14"/>
          </p:nvPr>
        </p:nvPicPr>
        <p:blipFill>
          <a:blip r:embed="rId5"/>
          <a:srcRect/>
          <a:stretch>
            <a:fillRect/>
          </a:stretch>
        </p:blipFill>
        <p:spPr>
          <a:xfrm>
            <a:off x="5780088" y="876300"/>
            <a:ext cx="2859087" cy="2820988"/>
          </a:xfrm>
        </p:spPr>
      </p:pic>
      <p:pic>
        <p:nvPicPr>
          <p:cNvPr id="27654" name="Content Placeholder 8" descr="TP_tmp.emf"/>
          <p:cNvPicPr>
            <a:picLocks noChangeAspect="1"/>
          </p:cNvPicPr>
          <p:nvPr>
            <p:custDataLst>
              <p:tags r:id="rId2"/>
            </p:custDataLst>
          </p:nvPr>
        </p:nvPicPr>
        <p:blipFill>
          <a:blip r:embed="rId6"/>
          <a:srcRect/>
          <a:stretch>
            <a:fillRect/>
          </a:stretch>
        </p:blipFill>
        <p:spPr bwMode="auto">
          <a:xfrm>
            <a:off x="1550988" y="1501775"/>
            <a:ext cx="2197100" cy="390525"/>
          </a:xfrm>
          <a:prstGeom prst="rect">
            <a:avLst/>
          </a:prstGeom>
          <a:noFill/>
          <a:ln w="9525">
            <a:noFill/>
            <a:miter lim="800000"/>
            <a:headEnd/>
            <a:tailEnd/>
          </a:ln>
        </p:spPr>
      </p:pic>
      <p:pic>
        <p:nvPicPr>
          <p:cNvPr id="3076" name="Picture 4"/>
          <p:cNvPicPr>
            <a:picLocks noChangeAspect="1" noChangeArrowheads="1"/>
          </p:cNvPicPr>
          <p:nvPr/>
        </p:nvPicPr>
        <p:blipFill>
          <a:blip r:embed="rId7"/>
          <a:srcRect/>
          <a:stretch>
            <a:fillRect/>
          </a:stretch>
        </p:blipFill>
        <p:spPr bwMode="auto">
          <a:xfrm>
            <a:off x="7083425" y="1766888"/>
            <a:ext cx="1419225" cy="1419225"/>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17" name="TextBox 16"/>
          <p:cNvSpPr txBox="1"/>
          <p:nvPr/>
        </p:nvSpPr>
        <p:spPr>
          <a:xfrm>
            <a:off x="6102350" y="2890838"/>
            <a:ext cx="2589213" cy="522287"/>
          </a:xfrm>
          <a:prstGeom prst="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1400" dirty="0">
                <a:latin typeface="+mn-lt"/>
              </a:rPr>
              <a:t>Signal: </a:t>
            </a:r>
            <a:r>
              <a:rPr lang="en-US" sz="1400" dirty="0">
                <a:latin typeface="cmsy10"/>
              </a:rPr>
              <a:t>»</a:t>
            </a:r>
            <a:r>
              <a:rPr lang="en-US" sz="1400" dirty="0">
                <a:latin typeface="+mn-lt"/>
              </a:rPr>
              <a:t> 9000 event excess</a:t>
            </a:r>
          </a:p>
          <a:p>
            <a:pPr fontAlgn="auto">
              <a:spcBef>
                <a:spcPts val="0"/>
              </a:spcBef>
              <a:spcAft>
                <a:spcPts val="0"/>
              </a:spcAft>
              <a:defRPr/>
            </a:pPr>
            <a:r>
              <a:rPr lang="en-US" sz="1400" dirty="0">
                <a:latin typeface="+mn-lt"/>
              </a:rPr>
              <a:t>Sig. to Noise: 1:3 (first second)</a:t>
            </a:r>
            <a:endParaRPr lang="en-US" sz="1400" dirty="0">
              <a:latin typeface="+mn-lt"/>
            </a:endParaRPr>
          </a:p>
        </p:txBody>
      </p:sp>
      <p:cxnSp>
        <p:nvCxnSpPr>
          <p:cNvPr id="19" name="Straight Arrow Connector 18"/>
          <p:cNvCxnSpPr/>
          <p:nvPr/>
        </p:nvCxnSpPr>
        <p:spPr>
          <a:xfrm flipV="1">
            <a:off x="6442075" y="2386013"/>
            <a:ext cx="736600" cy="493712"/>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graphicFrame>
        <p:nvGraphicFramePr>
          <p:cNvPr id="27650" name="Object 2"/>
          <p:cNvGraphicFramePr>
            <a:graphicFrameLocks noChangeAspect="1"/>
          </p:cNvGraphicFramePr>
          <p:nvPr/>
        </p:nvGraphicFramePr>
        <p:xfrm>
          <a:off x="5699125" y="3551238"/>
          <a:ext cx="3003550" cy="3065462"/>
        </p:xfrm>
        <a:graphic>
          <a:graphicData uri="http://schemas.openxmlformats.org/presentationml/2006/ole">
            <p:oleObj spid="_x0000_s27650" name="Acrobat Document" r:id="rId8" imgW="5057143" imgH="5161905" progId="AcroExch.Document.7">
              <p:embed/>
            </p:oleObj>
          </a:graphicData>
        </a:graphic>
      </p:graphicFrame>
      <p:sp>
        <p:nvSpPr>
          <p:cNvPr id="14" name="TextBox 13"/>
          <p:cNvSpPr txBox="1"/>
          <p:nvPr/>
        </p:nvSpPr>
        <p:spPr>
          <a:xfrm>
            <a:off x="7154863" y="5808663"/>
            <a:ext cx="615950" cy="307975"/>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mn-lt"/>
              </a:rPr>
              <a:t>Signal</a:t>
            </a:r>
            <a:endParaRPr lang="en-US" sz="1400" dirty="0">
              <a:effectLst>
                <a:outerShdw blurRad="38100" dist="38100" dir="2700000" algn="tl">
                  <a:srgbClr val="000000">
                    <a:alpha val="43137"/>
                  </a:srgbClr>
                </a:outerShdw>
              </a:effectLst>
              <a:latin typeface="+mn-lt"/>
            </a:endParaRPr>
          </a:p>
        </p:txBody>
      </p:sp>
      <p:sp>
        <p:nvSpPr>
          <p:cNvPr id="18" name="TextBox 17"/>
          <p:cNvSpPr txBox="1"/>
          <p:nvPr/>
        </p:nvSpPr>
        <p:spPr>
          <a:xfrm>
            <a:off x="7004050" y="4997450"/>
            <a:ext cx="1049338" cy="522288"/>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mn-lt"/>
              </a:rPr>
              <a:t>Cosmic </a:t>
            </a:r>
            <a:r>
              <a:rPr lang="en-US" sz="1400" dirty="0" err="1">
                <a:effectLst>
                  <a:outerShdw blurRad="38100" dist="38100" dir="2700000" algn="tl">
                    <a:srgbClr val="000000">
                      <a:alpha val="43137"/>
                    </a:srgbClr>
                  </a:outerShdw>
                </a:effectLst>
                <a:latin typeface="+mn-lt"/>
              </a:rPr>
              <a:t>Bkg</a:t>
            </a:r>
            <a:r>
              <a:rPr lang="en-US" sz="1400" dirty="0">
                <a:effectLst>
                  <a:outerShdw blurRad="38100" dist="38100" dir="2700000" algn="tl">
                    <a:srgbClr val="000000">
                      <a:alpha val="43137"/>
                    </a:srgbClr>
                  </a:outerShdw>
                </a:effectLst>
                <a:latin typeface="+mn-lt"/>
              </a:rPr>
              <a:t> </a:t>
            </a:r>
          </a:p>
          <a:p>
            <a:pPr fontAlgn="auto">
              <a:spcBef>
                <a:spcPts val="0"/>
              </a:spcBef>
              <a:spcAft>
                <a:spcPts val="0"/>
              </a:spcAft>
              <a:defRPr/>
            </a:pPr>
            <a:r>
              <a:rPr lang="en-US" sz="1400" dirty="0">
                <a:effectLst>
                  <a:outerShdw blurRad="38100" dist="38100" dir="2700000" algn="tl">
                    <a:srgbClr val="000000">
                      <a:alpha val="43137"/>
                    </a:srgbClr>
                  </a:outerShdw>
                </a:effectLst>
                <a:latin typeface="+mn-lt"/>
              </a:rPr>
              <a:t>(25kHz)</a:t>
            </a:r>
            <a:endParaRPr lang="en-US" sz="1400" dirty="0">
              <a:effectLst>
                <a:outerShdw blurRad="38100" dist="38100" dir="2700000" algn="tl">
                  <a:srgbClr val="000000">
                    <a:alpha val="43137"/>
                  </a:srgbClr>
                </a:outerShdw>
              </a:effectLst>
              <a:latin typeface="+mn-lt"/>
            </a:endParaRPr>
          </a:p>
        </p:txBody>
      </p:sp>
      <p:sp>
        <p:nvSpPr>
          <p:cNvPr id="20" name="TextBox 19"/>
          <p:cNvSpPr txBox="1"/>
          <p:nvPr/>
        </p:nvSpPr>
        <p:spPr>
          <a:xfrm>
            <a:off x="6207125" y="4371975"/>
            <a:ext cx="969963" cy="307975"/>
          </a:xfrm>
          <a:prstGeom prst="rect">
            <a:avLst/>
          </a:prstGeom>
          <a:noFill/>
        </p:spPr>
        <p:txBody>
          <a:bodyPr wrap="none">
            <a:spAutoFit/>
          </a:bodyPr>
          <a:lstStyle/>
          <a:p>
            <a:pPr fontAlgn="auto">
              <a:spcBef>
                <a:spcPts val="0"/>
              </a:spcBef>
              <a:spcAft>
                <a:spcPts val="0"/>
              </a:spcAft>
              <a:defRPr/>
            </a:pPr>
            <a:r>
              <a:rPr lang="en-US" sz="1400" dirty="0" err="1">
                <a:effectLst>
                  <a:outerShdw blurRad="38100" dist="38100" dir="2700000" algn="tl">
                    <a:srgbClr val="000000">
                      <a:alpha val="43137"/>
                    </a:srgbClr>
                  </a:outerShdw>
                </a:effectLst>
                <a:latin typeface="+mn-lt"/>
              </a:rPr>
              <a:t>Signal+Bkg</a:t>
            </a:r>
            <a:endParaRPr lang="en-US" sz="1400" dirty="0">
              <a:effectLst>
                <a:outerShdw blurRad="38100" dist="38100" dir="2700000" algn="tl">
                  <a:srgbClr val="000000">
                    <a:alpha val="43137"/>
                  </a:srgbClr>
                </a:outerShdw>
              </a:effectLst>
              <a:latin typeface="+mn-lt"/>
            </a:endParaRPr>
          </a:p>
        </p:txBody>
      </p:sp>
      <p:sp>
        <p:nvSpPr>
          <p:cNvPr id="21" name="TextBox 20"/>
          <p:cNvSpPr txBox="1"/>
          <p:nvPr/>
        </p:nvSpPr>
        <p:spPr>
          <a:xfrm>
            <a:off x="6099175" y="3586163"/>
            <a:ext cx="2601913" cy="277812"/>
          </a:xfrm>
          <a:prstGeom prst="rect">
            <a:avLst/>
          </a:prstGeom>
          <a:noFill/>
        </p:spPr>
        <p:txBody>
          <a:bodyPr wrap="none">
            <a:spAutoFit/>
          </a:bodyPr>
          <a:lstStyle/>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Expected Energy Spectrum  (10Kpc SN)</a:t>
            </a:r>
            <a:endParaRPr lang="en-US" sz="1200"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par>
                                <p:cTn id="11" presetID="5"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 0 L -0.40225 0.21328 " pathEditMode="relative" ptsTypes="AA">
                                      <p:cBhvr>
                                        <p:cTn id="17" dur="2000" fill="hold"/>
                                        <p:tgtEl>
                                          <p:spTgt spid="3076"/>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 0 L -0.40225 0.21328 " pathEditMode="relative" ptsTypes="AA">
                                      <p:cBhvr>
                                        <p:cTn id="19" dur="2000" fill="hold"/>
                                        <p:tgtEl>
                                          <p:spTgt spid="19"/>
                                        </p:tgtEl>
                                        <p:attrNameLst>
                                          <p:attrName>ppt_x</p:attrName>
                                          <p:attrName>ppt_y</p:attrName>
                                        </p:attrNameLst>
                                      </p:cBhvr>
                                    </p:animMotion>
                                  </p:childTnLst>
                                </p:cTn>
                              </p:par>
                              <p:par>
                                <p:cTn id="20" presetID="0" presetClass="path" presetSubtype="0" accel="50000" decel="50000" fill="hold" grpId="1" nodeType="withEffect">
                                  <p:stCondLst>
                                    <p:cond delay="0"/>
                                  </p:stCondLst>
                                  <p:childTnLst>
                                    <p:animMotion origin="layout" path="M 0 0 L -0.40225 0.21328 " pathEditMode="relative" ptsTypes="AA">
                                      <p:cBhvr>
                                        <p:cTn id="21"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dirty="0" smtClean="0"/>
              <a:t>The </a:t>
            </a:r>
            <a:r>
              <a:rPr lang="en-US" dirty="0" err="1" smtClean="0"/>
              <a:t>NOvA</a:t>
            </a:r>
            <a:r>
              <a:rPr lang="en-US" dirty="0" smtClean="0"/>
              <a:t> detector</a:t>
            </a:r>
            <a:endParaRPr lang="en-US" dirty="0"/>
          </a:p>
        </p:txBody>
      </p:sp>
      <p:sp>
        <p:nvSpPr>
          <p:cNvPr id="6" name="Text Placeholder 5"/>
          <p:cNvSpPr>
            <a:spLocks noGrp="1"/>
          </p:cNvSpPr>
          <p:nvPr>
            <p:ph type="body" idx="1"/>
          </p:nvPr>
        </p:nvSpPr>
        <p:spPr/>
        <p:txBody>
          <a:bodyPr>
            <a:normAutofit/>
          </a:bodyPr>
          <a:lstStyle/>
          <a:p>
            <a:pPr fontAlgn="auto">
              <a:spcBef>
                <a:spcPts val="580"/>
              </a:spcBef>
              <a:spcAft>
                <a:spcPts val="0"/>
              </a:spcAft>
              <a:buFont typeface="Wingdings 2"/>
              <a:buNone/>
              <a:defRPr/>
            </a:pPr>
            <a:r>
              <a:rPr lang="en-US" dirty="0" smtClean="0"/>
              <a:t>Part II</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ontent Placeholder 275"/>
          <p:cNvSpPr>
            <a:spLocks noGrp="1"/>
          </p:cNvSpPr>
          <p:nvPr>
            <p:ph sz="quarter" idx="1"/>
          </p:nvPr>
        </p:nvSpPr>
        <p:spPr>
          <a:xfrm>
            <a:off x="139700" y="1038225"/>
            <a:ext cx="2603500" cy="5599113"/>
          </a:xfrm>
        </p:spPr>
        <p:txBody>
          <a:bodyPr>
            <a:normAutofit lnSpcReduction="10000"/>
          </a:bodyPr>
          <a:lstStyle/>
          <a:p>
            <a:pPr marL="274320" indent="-274320" algn="ctr" fontAlgn="auto">
              <a:spcBef>
                <a:spcPts val="580"/>
              </a:spcBef>
              <a:spcAft>
                <a:spcPts val="0"/>
              </a:spcAft>
              <a:buFont typeface="Wingdings 2"/>
              <a:buNone/>
              <a:defRPr/>
            </a:pPr>
            <a:r>
              <a:rPr lang="en-US" b="1" dirty="0" smtClean="0">
                <a:effectLst>
                  <a:outerShdw blurRad="38100" dist="38100" dir="2700000" algn="tl">
                    <a:srgbClr val="000000">
                      <a:alpha val="43137"/>
                    </a:srgbClr>
                  </a:outerShdw>
                </a:effectLst>
              </a:rPr>
              <a:t>Far Detector</a:t>
            </a:r>
          </a:p>
          <a:p>
            <a:pPr marL="274320" indent="-274320" fontAlgn="auto">
              <a:spcBef>
                <a:spcPts val="580"/>
              </a:spcBef>
              <a:spcAft>
                <a:spcPts val="0"/>
              </a:spcAft>
              <a:buFont typeface="Wingdings 2"/>
              <a:buChar char=""/>
              <a:defRPr/>
            </a:pPr>
            <a:r>
              <a:rPr lang="en-US" dirty="0" smtClean="0"/>
              <a:t>18 </a:t>
            </a:r>
            <a:r>
              <a:rPr lang="en-US" dirty="0" err="1" smtClean="0"/>
              <a:t>kTons</a:t>
            </a:r>
            <a:endParaRPr lang="en-US" dirty="0" smtClean="0"/>
          </a:p>
          <a:p>
            <a:pPr marL="274320" indent="-274320" fontAlgn="auto">
              <a:spcBef>
                <a:spcPts val="580"/>
              </a:spcBef>
              <a:spcAft>
                <a:spcPts val="0"/>
              </a:spcAft>
              <a:buFont typeface="Wingdings 2"/>
              <a:buChar char=""/>
              <a:defRPr/>
            </a:pPr>
            <a:r>
              <a:rPr lang="en-US" dirty="0" smtClean="0"/>
              <a:t>1178 alternating X-Y planes</a:t>
            </a:r>
          </a:p>
          <a:p>
            <a:pPr marL="274320" indent="-274320" fontAlgn="auto">
              <a:spcBef>
                <a:spcPts val="580"/>
              </a:spcBef>
              <a:spcAft>
                <a:spcPts val="0"/>
              </a:spcAft>
              <a:buFont typeface="Wingdings 2"/>
              <a:buChar char=""/>
              <a:defRPr/>
            </a:pPr>
            <a:r>
              <a:rPr lang="en-US" dirty="0" smtClean="0"/>
              <a:t>Grouped into 38 modular half kiloton “blocks”</a:t>
            </a:r>
          </a:p>
          <a:p>
            <a:pPr marL="274320" indent="-274320" fontAlgn="auto">
              <a:spcBef>
                <a:spcPts val="580"/>
              </a:spcBef>
              <a:spcAft>
                <a:spcPts val="0"/>
              </a:spcAft>
              <a:buFont typeface="Wingdings 2"/>
              <a:buChar char=""/>
              <a:defRPr/>
            </a:pPr>
            <a:r>
              <a:rPr lang="en-US" dirty="0" smtClean="0"/>
              <a:t>Over  450,000 independent detection cells</a:t>
            </a:r>
          </a:p>
          <a:p>
            <a:pPr marL="274320" indent="-274320" fontAlgn="auto">
              <a:spcBef>
                <a:spcPts val="580"/>
              </a:spcBef>
              <a:spcAft>
                <a:spcPts val="0"/>
              </a:spcAft>
              <a:buFont typeface="Wingdings 2"/>
              <a:buChar char=""/>
              <a:defRPr/>
            </a:pPr>
            <a:r>
              <a:rPr lang="en-US" dirty="0" smtClean="0"/>
              <a:t>&gt; 70% of total mass is active </a:t>
            </a:r>
            <a:endParaRPr lang="en-US" dirty="0"/>
          </a:p>
        </p:txBody>
      </p:sp>
      <p:sp>
        <p:nvSpPr>
          <p:cNvPr id="2" name="Title 1"/>
          <p:cNvSpPr>
            <a:spLocks noGrp="1"/>
          </p:cNvSpPr>
          <p:nvPr>
            <p:ph type="title"/>
          </p:nvPr>
        </p:nvSpPr>
        <p:spPr/>
        <p:txBody>
          <a:bodyPr/>
          <a:lstStyle/>
          <a:p>
            <a:pPr fontAlgn="auto">
              <a:spcAft>
                <a:spcPts val="0"/>
              </a:spcAft>
              <a:defRPr/>
            </a:pPr>
            <a:r>
              <a:rPr lang="en-US" dirty="0" smtClean="0"/>
              <a:t>The NO</a:t>
            </a:r>
            <a:r>
              <a:rPr lang="el-GR" dirty="0" smtClean="0">
                <a:latin typeface="Times New Roman"/>
                <a:cs typeface="Times New Roman"/>
              </a:rPr>
              <a:t>ν</a:t>
            </a:r>
            <a:r>
              <a:rPr lang="en-US" dirty="0" smtClean="0"/>
              <a:t>A Detectors</a:t>
            </a:r>
            <a:endParaRPr lang="en-US" dirty="0"/>
          </a:p>
        </p:txBody>
      </p:sp>
      <p:sp>
        <p:nvSpPr>
          <p:cNvPr id="295" name="TextBox 294"/>
          <p:cNvSpPr txBox="1"/>
          <p:nvPr/>
        </p:nvSpPr>
        <p:spPr>
          <a:xfrm>
            <a:off x="6047776" y="5386614"/>
            <a:ext cx="2883049" cy="123110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rPr>
              <a:t>IPND</a:t>
            </a:r>
          </a:p>
          <a:p>
            <a:pPr fontAlgn="auto">
              <a:spcBef>
                <a:spcPts val="0"/>
              </a:spcBef>
              <a:spcAft>
                <a:spcPts val="0"/>
              </a:spcAft>
              <a:defRPr/>
            </a:pPr>
            <a:r>
              <a:rPr lang="en-US" sz="1400" dirty="0"/>
              <a:t>The “Integration Prototype Near Detector” will be built in Q1 2008 to show technological integration of all the </a:t>
            </a:r>
            <a:r>
              <a:rPr lang="en-US" sz="1400" dirty="0" err="1"/>
              <a:t>NOvA</a:t>
            </a:r>
            <a:r>
              <a:rPr lang="en-US" sz="1400" dirty="0"/>
              <a:t> subsystem</a:t>
            </a:r>
            <a:endParaRPr lang="en-US" sz="1400" dirty="0"/>
          </a:p>
        </p:txBody>
      </p:sp>
      <p:sp>
        <p:nvSpPr>
          <p:cNvPr id="293" name="TextBox 292"/>
          <p:cNvSpPr txBox="1"/>
          <p:nvPr/>
        </p:nvSpPr>
        <p:spPr>
          <a:xfrm>
            <a:off x="3227166" y="5499373"/>
            <a:ext cx="2270234" cy="89255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1600" b="1" dirty="0">
                <a:effectLst>
                  <a:outerShdw blurRad="38100" dist="38100" dir="2700000" algn="tl">
                    <a:srgbClr val="000000">
                      <a:alpha val="43137"/>
                    </a:srgbClr>
                  </a:outerShdw>
                </a:effectLst>
              </a:rPr>
              <a:t>How big is this?</a:t>
            </a:r>
          </a:p>
          <a:p>
            <a:pPr fontAlgn="auto">
              <a:spcBef>
                <a:spcPts val="0"/>
              </a:spcBef>
              <a:spcAft>
                <a:spcPts val="0"/>
              </a:spcAft>
              <a:defRPr/>
            </a:pPr>
            <a:r>
              <a:rPr lang="en-US" sz="1200" dirty="0"/>
              <a:t>The </a:t>
            </a:r>
            <a:r>
              <a:rPr lang="en-US" sz="1200" dirty="0" err="1"/>
              <a:t>NOvA</a:t>
            </a:r>
            <a:r>
              <a:rPr lang="en-US" sz="1200" dirty="0"/>
              <a:t> far detector is big enough to fit Atlas, CMS, D</a:t>
            </a:r>
            <a:r>
              <a:rPr lang="en-US" sz="1200" dirty="0">
                <a:latin typeface="Times New Roman"/>
                <a:cs typeface="Times New Roman"/>
              </a:rPr>
              <a:t>Ø, and CDF Inside it’s active volume.</a:t>
            </a:r>
            <a:endParaRPr lang="en-US" sz="1200" dirty="0"/>
          </a:p>
        </p:txBody>
      </p:sp>
      <p:sp>
        <p:nvSpPr>
          <p:cNvPr id="313" name="TextBox 312"/>
          <p:cNvSpPr txBox="1"/>
          <p:nvPr/>
        </p:nvSpPr>
        <p:spPr>
          <a:xfrm>
            <a:off x="7062953" y="1849816"/>
            <a:ext cx="1082564" cy="507831"/>
          </a:xfrm>
          <a:prstGeom prst="rect">
            <a:avLst/>
          </a:prstGeom>
          <a:noFill/>
          <a:scene3d>
            <a:camera prst="orthographicFront">
              <a:rot lat="0" lon="0" rev="20820000"/>
            </a:camera>
            <a:lightRig rig="threePt" dir="t"/>
          </a:scene3d>
        </p:spPr>
        <p:txBody>
          <a:bodyPr>
            <a:spAutoFit/>
          </a:bodyPr>
          <a:lstStyle/>
          <a:p>
            <a:pPr fontAlgn="auto">
              <a:spcBef>
                <a:spcPts val="0"/>
              </a:spcBef>
              <a:spcAft>
                <a:spcPts val="0"/>
              </a:spcAft>
              <a:defRPr/>
            </a:pPr>
            <a:r>
              <a:rPr lang="en-US" sz="900" dirty="0">
                <a:latin typeface="+mn-lt"/>
              </a:rPr>
              <a:t>Alternating X-Y Planes form the detector blocks</a:t>
            </a:r>
            <a:endParaRPr lang="en-US" sz="900" dirty="0">
              <a:latin typeface="+mn-lt"/>
            </a:endParaRPr>
          </a:p>
        </p:txBody>
      </p:sp>
      <p:grpSp>
        <p:nvGrpSpPr>
          <p:cNvPr id="120842" name="Group 274"/>
          <p:cNvGrpSpPr>
            <a:grpSpLocks/>
          </p:cNvGrpSpPr>
          <p:nvPr/>
        </p:nvGrpSpPr>
        <p:grpSpPr bwMode="auto">
          <a:xfrm>
            <a:off x="2444750" y="425450"/>
            <a:ext cx="6751638" cy="4868863"/>
            <a:chOff x="2444907" y="167013"/>
            <a:chExt cx="6751638" cy="4868907"/>
          </a:xfrm>
        </p:grpSpPr>
        <p:grpSp>
          <p:nvGrpSpPr>
            <p:cNvPr id="120843" name="Group 311"/>
            <p:cNvGrpSpPr>
              <a:grpSpLocks/>
            </p:cNvGrpSpPr>
            <p:nvPr/>
          </p:nvGrpSpPr>
          <p:grpSpPr bwMode="auto">
            <a:xfrm>
              <a:off x="2444907" y="167013"/>
              <a:ext cx="6751638" cy="4868907"/>
              <a:chOff x="2297767" y="408743"/>
              <a:chExt cx="6751638" cy="4868907"/>
            </a:xfrm>
          </p:grpSpPr>
          <p:grpSp>
            <p:nvGrpSpPr>
              <p:cNvPr id="120845" name="Group 4"/>
              <p:cNvGrpSpPr>
                <a:grpSpLocks noChangeAspect="1"/>
              </p:cNvGrpSpPr>
              <p:nvPr/>
            </p:nvGrpSpPr>
            <p:grpSpPr bwMode="auto">
              <a:xfrm>
                <a:off x="2297767" y="408743"/>
                <a:ext cx="6751638" cy="4724400"/>
                <a:chOff x="0" y="757"/>
                <a:chExt cx="4253" cy="2976"/>
              </a:xfrm>
            </p:grpSpPr>
            <p:sp>
              <p:nvSpPr>
                <p:cNvPr id="120858" name="AutoShape 3"/>
                <p:cNvSpPr>
                  <a:spLocks noChangeAspect="1" noChangeArrowheads="1" noTextEdit="1"/>
                </p:cNvSpPr>
                <p:nvPr/>
              </p:nvSpPr>
              <p:spPr bwMode="auto">
                <a:xfrm>
                  <a:off x="0" y="758"/>
                  <a:ext cx="4253" cy="2975"/>
                </a:xfrm>
                <a:prstGeom prst="rect">
                  <a:avLst/>
                </a:prstGeom>
                <a:noFill/>
                <a:ln w="9525">
                  <a:noFill/>
                  <a:miter lim="800000"/>
                  <a:headEnd/>
                  <a:tailEnd/>
                </a:ln>
              </p:spPr>
              <p:txBody>
                <a:bodyPr/>
                <a:lstStyle/>
                <a:p>
                  <a:endParaRPr lang="en-US"/>
                </a:p>
              </p:txBody>
            </p:sp>
            <p:sp>
              <p:nvSpPr>
                <p:cNvPr id="120859" name="Freeform 7"/>
                <p:cNvSpPr>
                  <a:spLocks/>
                </p:cNvSpPr>
                <p:nvPr/>
              </p:nvSpPr>
              <p:spPr bwMode="auto">
                <a:xfrm>
                  <a:off x="247" y="1702"/>
                  <a:ext cx="1051" cy="1325"/>
                </a:xfrm>
                <a:custGeom>
                  <a:avLst/>
                  <a:gdLst>
                    <a:gd name="T0" fmla="*/ 0 w 1051"/>
                    <a:gd name="T1" fmla="*/ 0 h 1325"/>
                    <a:gd name="T2" fmla="*/ 1051 w 1051"/>
                    <a:gd name="T3" fmla="*/ 193 h 1325"/>
                    <a:gd name="T4" fmla="*/ 1003 w 1051"/>
                    <a:gd name="T5" fmla="*/ 1325 h 1325"/>
                    <a:gd name="T6" fmla="*/ 49 w 1051"/>
                    <a:gd name="T7" fmla="*/ 1066 h 1325"/>
                    <a:gd name="T8" fmla="*/ 0 w 1051"/>
                    <a:gd name="T9" fmla="*/ 0 h 1325"/>
                    <a:gd name="T10" fmla="*/ 0 60000 65536"/>
                    <a:gd name="T11" fmla="*/ 0 60000 65536"/>
                    <a:gd name="T12" fmla="*/ 0 60000 65536"/>
                    <a:gd name="T13" fmla="*/ 0 60000 65536"/>
                    <a:gd name="T14" fmla="*/ 0 60000 65536"/>
                    <a:gd name="T15" fmla="*/ 0 w 1051"/>
                    <a:gd name="T16" fmla="*/ 0 h 1325"/>
                    <a:gd name="T17" fmla="*/ 1051 w 1051"/>
                    <a:gd name="T18" fmla="*/ 1325 h 1325"/>
                  </a:gdLst>
                  <a:ahLst/>
                  <a:cxnLst>
                    <a:cxn ang="T10">
                      <a:pos x="T0" y="T1"/>
                    </a:cxn>
                    <a:cxn ang="T11">
                      <a:pos x="T2" y="T3"/>
                    </a:cxn>
                    <a:cxn ang="T12">
                      <a:pos x="T4" y="T5"/>
                    </a:cxn>
                    <a:cxn ang="T13">
                      <a:pos x="T6" y="T7"/>
                    </a:cxn>
                    <a:cxn ang="T14">
                      <a:pos x="T8" y="T9"/>
                    </a:cxn>
                  </a:cxnLst>
                  <a:rect l="T15" t="T16" r="T17" b="T18"/>
                  <a:pathLst>
                    <a:path w="1051" h="1325">
                      <a:moveTo>
                        <a:pt x="0" y="0"/>
                      </a:moveTo>
                      <a:lnTo>
                        <a:pt x="1051" y="193"/>
                      </a:lnTo>
                      <a:lnTo>
                        <a:pt x="1003" y="1325"/>
                      </a:lnTo>
                      <a:lnTo>
                        <a:pt x="49" y="1066"/>
                      </a:lnTo>
                      <a:lnTo>
                        <a:pt x="0" y="0"/>
                      </a:lnTo>
                      <a:close/>
                    </a:path>
                  </a:pathLst>
                </a:custGeom>
                <a:noFill/>
                <a:ln w="5" cap="rnd">
                  <a:solidFill>
                    <a:srgbClr val="000000"/>
                  </a:solidFill>
                  <a:round/>
                  <a:headEnd/>
                  <a:tailEnd/>
                </a:ln>
              </p:spPr>
              <p:txBody>
                <a:bodyPr/>
                <a:lstStyle/>
                <a:p>
                  <a:endParaRPr lang="en-US">
                    <a:latin typeface="Tw Cen MT" pitchFamily="34" charset="0"/>
                  </a:endParaRPr>
                </a:p>
              </p:txBody>
            </p:sp>
            <p:grpSp>
              <p:nvGrpSpPr>
                <p:cNvPr id="120860" name="Group 20"/>
                <p:cNvGrpSpPr>
                  <a:grpSpLocks/>
                </p:cNvGrpSpPr>
                <p:nvPr/>
              </p:nvGrpSpPr>
              <p:grpSpPr bwMode="auto">
                <a:xfrm>
                  <a:off x="242" y="873"/>
                  <a:ext cx="2241" cy="2164"/>
                  <a:chOff x="242" y="873"/>
                  <a:chExt cx="2241" cy="2164"/>
                </a:xfrm>
              </p:grpSpPr>
              <p:sp>
                <p:nvSpPr>
                  <p:cNvPr id="121100" name="Freeform 11"/>
                  <p:cNvSpPr>
                    <a:spLocks/>
                  </p:cNvSpPr>
                  <p:nvPr/>
                </p:nvSpPr>
                <p:spPr bwMode="auto">
                  <a:xfrm>
                    <a:off x="242" y="1700"/>
                    <a:ext cx="1059" cy="195"/>
                  </a:xfrm>
                  <a:custGeom>
                    <a:avLst/>
                    <a:gdLst>
                      <a:gd name="T0" fmla="*/ 1 w 1059"/>
                      <a:gd name="T1" fmla="*/ 0 h 195"/>
                      <a:gd name="T2" fmla="*/ 1059 w 1059"/>
                      <a:gd name="T3" fmla="*/ 189 h 195"/>
                      <a:gd name="T4" fmla="*/ 1058 w 1059"/>
                      <a:gd name="T5" fmla="*/ 195 h 195"/>
                      <a:gd name="T6" fmla="*/ 0 w 1059"/>
                      <a:gd name="T7" fmla="*/ 6 h 195"/>
                      <a:gd name="T8" fmla="*/ 1 w 1059"/>
                      <a:gd name="T9" fmla="*/ 0 h 195"/>
                      <a:gd name="T10" fmla="*/ 0 60000 65536"/>
                      <a:gd name="T11" fmla="*/ 0 60000 65536"/>
                      <a:gd name="T12" fmla="*/ 0 60000 65536"/>
                      <a:gd name="T13" fmla="*/ 0 60000 65536"/>
                      <a:gd name="T14" fmla="*/ 0 60000 65536"/>
                      <a:gd name="T15" fmla="*/ 0 w 1059"/>
                      <a:gd name="T16" fmla="*/ 0 h 195"/>
                      <a:gd name="T17" fmla="*/ 1059 w 1059"/>
                      <a:gd name="T18" fmla="*/ 195 h 195"/>
                    </a:gdLst>
                    <a:ahLst/>
                    <a:cxnLst>
                      <a:cxn ang="T10">
                        <a:pos x="T0" y="T1"/>
                      </a:cxn>
                      <a:cxn ang="T11">
                        <a:pos x="T2" y="T3"/>
                      </a:cxn>
                      <a:cxn ang="T12">
                        <a:pos x="T4" y="T5"/>
                      </a:cxn>
                      <a:cxn ang="T13">
                        <a:pos x="T6" y="T7"/>
                      </a:cxn>
                      <a:cxn ang="T14">
                        <a:pos x="T8" y="T9"/>
                      </a:cxn>
                    </a:cxnLst>
                    <a:rect l="T15" t="T16" r="T17" b="T18"/>
                    <a:pathLst>
                      <a:path w="1059" h="195">
                        <a:moveTo>
                          <a:pt x="1" y="0"/>
                        </a:moveTo>
                        <a:lnTo>
                          <a:pt x="1059" y="189"/>
                        </a:lnTo>
                        <a:lnTo>
                          <a:pt x="1058" y="195"/>
                        </a:lnTo>
                        <a:lnTo>
                          <a:pt x="0" y="6"/>
                        </a:lnTo>
                        <a:lnTo>
                          <a:pt x="1"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101" name="Freeform 12"/>
                  <p:cNvSpPr>
                    <a:spLocks/>
                  </p:cNvSpPr>
                  <p:nvPr/>
                </p:nvSpPr>
                <p:spPr bwMode="auto">
                  <a:xfrm>
                    <a:off x="1251" y="1892"/>
                    <a:ext cx="47" cy="1138"/>
                  </a:xfrm>
                  <a:custGeom>
                    <a:avLst/>
                    <a:gdLst>
                      <a:gd name="T0" fmla="*/ 47 w 47"/>
                      <a:gd name="T1" fmla="*/ 0 h 1138"/>
                      <a:gd name="T2" fmla="*/ 6 w 47"/>
                      <a:gd name="T3" fmla="*/ 1138 h 1138"/>
                      <a:gd name="T4" fmla="*/ 0 w 47"/>
                      <a:gd name="T5" fmla="*/ 1138 h 1138"/>
                      <a:gd name="T6" fmla="*/ 41 w 47"/>
                      <a:gd name="T7" fmla="*/ 0 h 1138"/>
                      <a:gd name="T8" fmla="*/ 47 w 47"/>
                      <a:gd name="T9" fmla="*/ 0 h 1138"/>
                      <a:gd name="T10" fmla="*/ 0 60000 65536"/>
                      <a:gd name="T11" fmla="*/ 0 60000 65536"/>
                      <a:gd name="T12" fmla="*/ 0 60000 65536"/>
                      <a:gd name="T13" fmla="*/ 0 60000 65536"/>
                      <a:gd name="T14" fmla="*/ 0 60000 65536"/>
                      <a:gd name="T15" fmla="*/ 0 w 47"/>
                      <a:gd name="T16" fmla="*/ 0 h 1138"/>
                      <a:gd name="T17" fmla="*/ 47 w 47"/>
                      <a:gd name="T18" fmla="*/ 1138 h 1138"/>
                    </a:gdLst>
                    <a:ahLst/>
                    <a:cxnLst>
                      <a:cxn ang="T10">
                        <a:pos x="T0" y="T1"/>
                      </a:cxn>
                      <a:cxn ang="T11">
                        <a:pos x="T2" y="T3"/>
                      </a:cxn>
                      <a:cxn ang="T12">
                        <a:pos x="T4" y="T5"/>
                      </a:cxn>
                      <a:cxn ang="T13">
                        <a:pos x="T6" y="T7"/>
                      </a:cxn>
                      <a:cxn ang="T14">
                        <a:pos x="T8" y="T9"/>
                      </a:cxn>
                    </a:cxnLst>
                    <a:rect l="T15" t="T16" r="T17" b="T18"/>
                    <a:pathLst>
                      <a:path w="47" h="1138">
                        <a:moveTo>
                          <a:pt x="47" y="0"/>
                        </a:moveTo>
                        <a:lnTo>
                          <a:pt x="6" y="1138"/>
                        </a:lnTo>
                        <a:lnTo>
                          <a:pt x="0" y="1138"/>
                        </a:lnTo>
                        <a:lnTo>
                          <a:pt x="41" y="0"/>
                        </a:lnTo>
                        <a:lnTo>
                          <a:pt x="47"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102" name="Freeform 13"/>
                  <p:cNvSpPr>
                    <a:spLocks/>
                  </p:cNvSpPr>
                  <p:nvPr/>
                </p:nvSpPr>
                <p:spPr bwMode="auto">
                  <a:xfrm>
                    <a:off x="244" y="1708"/>
                    <a:ext cx="53" cy="1062"/>
                  </a:xfrm>
                  <a:custGeom>
                    <a:avLst/>
                    <a:gdLst>
                      <a:gd name="T0" fmla="*/ 7 w 53"/>
                      <a:gd name="T1" fmla="*/ 0 h 1062"/>
                      <a:gd name="T2" fmla="*/ 53 w 53"/>
                      <a:gd name="T3" fmla="*/ 1062 h 1062"/>
                      <a:gd name="T4" fmla="*/ 47 w 53"/>
                      <a:gd name="T5" fmla="*/ 1062 h 1062"/>
                      <a:gd name="T6" fmla="*/ 0 w 53"/>
                      <a:gd name="T7" fmla="*/ 1 h 1062"/>
                      <a:gd name="T8" fmla="*/ 7 w 53"/>
                      <a:gd name="T9" fmla="*/ 0 h 1062"/>
                      <a:gd name="T10" fmla="*/ 0 60000 65536"/>
                      <a:gd name="T11" fmla="*/ 0 60000 65536"/>
                      <a:gd name="T12" fmla="*/ 0 60000 65536"/>
                      <a:gd name="T13" fmla="*/ 0 60000 65536"/>
                      <a:gd name="T14" fmla="*/ 0 60000 65536"/>
                      <a:gd name="T15" fmla="*/ 0 w 53"/>
                      <a:gd name="T16" fmla="*/ 0 h 1062"/>
                      <a:gd name="T17" fmla="*/ 53 w 53"/>
                      <a:gd name="T18" fmla="*/ 1062 h 1062"/>
                    </a:gdLst>
                    <a:ahLst/>
                    <a:cxnLst>
                      <a:cxn ang="T10">
                        <a:pos x="T0" y="T1"/>
                      </a:cxn>
                      <a:cxn ang="T11">
                        <a:pos x="T2" y="T3"/>
                      </a:cxn>
                      <a:cxn ang="T12">
                        <a:pos x="T4" y="T5"/>
                      </a:cxn>
                      <a:cxn ang="T13">
                        <a:pos x="T6" y="T7"/>
                      </a:cxn>
                      <a:cxn ang="T14">
                        <a:pos x="T8" y="T9"/>
                      </a:cxn>
                    </a:cxnLst>
                    <a:rect l="T15" t="T16" r="T17" b="T18"/>
                    <a:pathLst>
                      <a:path w="53" h="1062">
                        <a:moveTo>
                          <a:pt x="7" y="0"/>
                        </a:moveTo>
                        <a:lnTo>
                          <a:pt x="53" y="1062"/>
                        </a:lnTo>
                        <a:lnTo>
                          <a:pt x="47" y="1062"/>
                        </a:lnTo>
                        <a:lnTo>
                          <a:pt x="0" y="1"/>
                        </a:lnTo>
                        <a:lnTo>
                          <a:pt x="7"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103" name="Freeform 14"/>
                  <p:cNvSpPr>
                    <a:spLocks/>
                  </p:cNvSpPr>
                  <p:nvPr/>
                </p:nvSpPr>
                <p:spPr bwMode="auto">
                  <a:xfrm>
                    <a:off x="288" y="2768"/>
                    <a:ext cx="967" cy="265"/>
                  </a:xfrm>
                  <a:custGeom>
                    <a:avLst/>
                    <a:gdLst>
                      <a:gd name="T0" fmla="*/ 1 w 967"/>
                      <a:gd name="T1" fmla="*/ 0 h 265"/>
                      <a:gd name="T2" fmla="*/ 967 w 967"/>
                      <a:gd name="T3" fmla="*/ 260 h 265"/>
                      <a:gd name="T4" fmla="*/ 966 w 967"/>
                      <a:gd name="T5" fmla="*/ 265 h 265"/>
                      <a:gd name="T6" fmla="*/ 0 w 967"/>
                      <a:gd name="T7" fmla="*/ 5 h 265"/>
                      <a:gd name="T8" fmla="*/ 1 w 967"/>
                      <a:gd name="T9" fmla="*/ 0 h 265"/>
                      <a:gd name="T10" fmla="*/ 0 60000 65536"/>
                      <a:gd name="T11" fmla="*/ 0 60000 65536"/>
                      <a:gd name="T12" fmla="*/ 0 60000 65536"/>
                      <a:gd name="T13" fmla="*/ 0 60000 65536"/>
                      <a:gd name="T14" fmla="*/ 0 60000 65536"/>
                      <a:gd name="T15" fmla="*/ 0 w 967"/>
                      <a:gd name="T16" fmla="*/ 0 h 265"/>
                      <a:gd name="T17" fmla="*/ 967 w 967"/>
                      <a:gd name="T18" fmla="*/ 265 h 265"/>
                    </a:gdLst>
                    <a:ahLst/>
                    <a:cxnLst>
                      <a:cxn ang="T10">
                        <a:pos x="T0" y="T1"/>
                      </a:cxn>
                      <a:cxn ang="T11">
                        <a:pos x="T2" y="T3"/>
                      </a:cxn>
                      <a:cxn ang="T12">
                        <a:pos x="T4" y="T5"/>
                      </a:cxn>
                      <a:cxn ang="T13">
                        <a:pos x="T6" y="T7"/>
                      </a:cxn>
                      <a:cxn ang="T14">
                        <a:pos x="T8" y="T9"/>
                      </a:cxn>
                    </a:cxnLst>
                    <a:rect l="T15" t="T16" r="T17" b="T18"/>
                    <a:pathLst>
                      <a:path w="967" h="265">
                        <a:moveTo>
                          <a:pt x="1" y="0"/>
                        </a:moveTo>
                        <a:lnTo>
                          <a:pt x="967" y="260"/>
                        </a:lnTo>
                        <a:lnTo>
                          <a:pt x="966" y="265"/>
                        </a:lnTo>
                        <a:lnTo>
                          <a:pt x="0" y="5"/>
                        </a:lnTo>
                        <a:lnTo>
                          <a:pt x="1"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104" name="Freeform 15"/>
                  <p:cNvSpPr>
                    <a:spLocks/>
                  </p:cNvSpPr>
                  <p:nvPr/>
                </p:nvSpPr>
                <p:spPr bwMode="auto">
                  <a:xfrm>
                    <a:off x="247" y="873"/>
                    <a:ext cx="1862" cy="832"/>
                  </a:xfrm>
                  <a:custGeom>
                    <a:avLst/>
                    <a:gdLst>
                      <a:gd name="T0" fmla="*/ 0 w 1862"/>
                      <a:gd name="T1" fmla="*/ 827 h 832"/>
                      <a:gd name="T2" fmla="*/ 1860 w 1862"/>
                      <a:gd name="T3" fmla="*/ 0 h 832"/>
                      <a:gd name="T4" fmla="*/ 1862 w 1862"/>
                      <a:gd name="T5" fmla="*/ 6 h 832"/>
                      <a:gd name="T6" fmla="*/ 2 w 1862"/>
                      <a:gd name="T7" fmla="*/ 832 h 832"/>
                      <a:gd name="T8" fmla="*/ 0 w 1862"/>
                      <a:gd name="T9" fmla="*/ 827 h 832"/>
                      <a:gd name="T10" fmla="*/ 0 60000 65536"/>
                      <a:gd name="T11" fmla="*/ 0 60000 65536"/>
                      <a:gd name="T12" fmla="*/ 0 60000 65536"/>
                      <a:gd name="T13" fmla="*/ 0 60000 65536"/>
                      <a:gd name="T14" fmla="*/ 0 60000 65536"/>
                      <a:gd name="T15" fmla="*/ 0 w 1862"/>
                      <a:gd name="T16" fmla="*/ 0 h 832"/>
                      <a:gd name="T17" fmla="*/ 1862 w 1862"/>
                      <a:gd name="T18" fmla="*/ 832 h 832"/>
                    </a:gdLst>
                    <a:ahLst/>
                    <a:cxnLst>
                      <a:cxn ang="T10">
                        <a:pos x="T0" y="T1"/>
                      </a:cxn>
                      <a:cxn ang="T11">
                        <a:pos x="T2" y="T3"/>
                      </a:cxn>
                      <a:cxn ang="T12">
                        <a:pos x="T4" y="T5"/>
                      </a:cxn>
                      <a:cxn ang="T13">
                        <a:pos x="T6" y="T7"/>
                      </a:cxn>
                      <a:cxn ang="T14">
                        <a:pos x="T8" y="T9"/>
                      </a:cxn>
                    </a:cxnLst>
                    <a:rect l="T15" t="T16" r="T17" b="T18"/>
                    <a:pathLst>
                      <a:path w="1862" h="832">
                        <a:moveTo>
                          <a:pt x="0" y="827"/>
                        </a:moveTo>
                        <a:lnTo>
                          <a:pt x="1860" y="0"/>
                        </a:lnTo>
                        <a:lnTo>
                          <a:pt x="1862" y="6"/>
                        </a:lnTo>
                        <a:lnTo>
                          <a:pt x="2" y="832"/>
                        </a:lnTo>
                        <a:lnTo>
                          <a:pt x="0" y="827"/>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105" name="Freeform 16"/>
                  <p:cNvSpPr>
                    <a:spLocks/>
                  </p:cNvSpPr>
                  <p:nvPr/>
                </p:nvSpPr>
                <p:spPr bwMode="auto">
                  <a:xfrm>
                    <a:off x="1303" y="904"/>
                    <a:ext cx="1180" cy="990"/>
                  </a:xfrm>
                  <a:custGeom>
                    <a:avLst/>
                    <a:gdLst>
                      <a:gd name="T0" fmla="*/ 0 w 1180"/>
                      <a:gd name="T1" fmla="*/ 985 h 990"/>
                      <a:gd name="T2" fmla="*/ 1175 w 1180"/>
                      <a:gd name="T3" fmla="*/ 0 h 990"/>
                      <a:gd name="T4" fmla="*/ 1180 w 1180"/>
                      <a:gd name="T5" fmla="*/ 5 h 990"/>
                      <a:gd name="T6" fmla="*/ 4 w 1180"/>
                      <a:gd name="T7" fmla="*/ 990 h 990"/>
                      <a:gd name="T8" fmla="*/ 0 w 1180"/>
                      <a:gd name="T9" fmla="*/ 985 h 990"/>
                      <a:gd name="T10" fmla="*/ 0 60000 65536"/>
                      <a:gd name="T11" fmla="*/ 0 60000 65536"/>
                      <a:gd name="T12" fmla="*/ 0 60000 65536"/>
                      <a:gd name="T13" fmla="*/ 0 60000 65536"/>
                      <a:gd name="T14" fmla="*/ 0 60000 65536"/>
                      <a:gd name="T15" fmla="*/ 0 w 1180"/>
                      <a:gd name="T16" fmla="*/ 0 h 990"/>
                      <a:gd name="T17" fmla="*/ 1180 w 1180"/>
                      <a:gd name="T18" fmla="*/ 990 h 990"/>
                    </a:gdLst>
                    <a:ahLst/>
                    <a:cxnLst>
                      <a:cxn ang="T10">
                        <a:pos x="T0" y="T1"/>
                      </a:cxn>
                      <a:cxn ang="T11">
                        <a:pos x="T2" y="T3"/>
                      </a:cxn>
                      <a:cxn ang="T12">
                        <a:pos x="T4" y="T5"/>
                      </a:cxn>
                      <a:cxn ang="T13">
                        <a:pos x="T6" y="T7"/>
                      </a:cxn>
                      <a:cxn ang="T14">
                        <a:pos x="T8" y="T9"/>
                      </a:cxn>
                    </a:cxnLst>
                    <a:rect l="T15" t="T16" r="T17" b="T18"/>
                    <a:pathLst>
                      <a:path w="1180" h="990">
                        <a:moveTo>
                          <a:pt x="0" y="985"/>
                        </a:moveTo>
                        <a:lnTo>
                          <a:pt x="1175" y="0"/>
                        </a:lnTo>
                        <a:lnTo>
                          <a:pt x="1180" y="5"/>
                        </a:lnTo>
                        <a:lnTo>
                          <a:pt x="4" y="990"/>
                        </a:lnTo>
                        <a:lnTo>
                          <a:pt x="0" y="985"/>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106" name="Freeform 17"/>
                  <p:cNvSpPr>
                    <a:spLocks/>
                  </p:cNvSpPr>
                  <p:nvPr/>
                </p:nvSpPr>
                <p:spPr bwMode="auto">
                  <a:xfrm>
                    <a:off x="1251" y="1298"/>
                    <a:ext cx="1191" cy="1739"/>
                  </a:xfrm>
                  <a:custGeom>
                    <a:avLst/>
                    <a:gdLst>
                      <a:gd name="T0" fmla="*/ 0 w 1191"/>
                      <a:gd name="T1" fmla="*/ 1735 h 1739"/>
                      <a:gd name="T2" fmla="*/ 1186 w 1191"/>
                      <a:gd name="T3" fmla="*/ 0 h 1739"/>
                      <a:gd name="T4" fmla="*/ 1191 w 1191"/>
                      <a:gd name="T5" fmla="*/ 3 h 1739"/>
                      <a:gd name="T6" fmla="*/ 6 w 1191"/>
                      <a:gd name="T7" fmla="*/ 1739 h 1739"/>
                      <a:gd name="T8" fmla="*/ 0 w 1191"/>
                      <a:gd name="T9" fmla="*/ 1735 h 1739"/>
                      <a:gd name="T10" fmla="*/ 0 60000 65536"/>
                      <a:gd name="T11" fmla="*/ 0 60000 65536"/>
                      <a:gd name="T12" fmla="*/ 0 60000 65536"/>
                      <a:gd name="T13" fmla="*/ 0 60000 65536"/>
                      <a:gd name="T14" fmla="*/ 0 60000 65536"/>
                      <a:gd name="T15" fmla="*/ 0 w 1191"/>
                      <a:gd name="T16" fmla="*/ 0 h 1739"/>
                      <a:gd name="T17" fmla="*/ 1191 w 1191"/>
                      <a:gd name="T18" fmla="*/ 1739 h 1739"/>
                    </a:gdLst>
                    <a:ahLst/>
                    <a:cxnLst>
                      <a:cxn ang="T10">
                        <a:pos x="T0" y="T1"/>
                      </a:cxn>
                      <a:cxn ang="T11">
                        <a:pos x="T2" y="T3"/>
                      </a:cxn>
                      <a:cxn ang="T12">
                        <a:pos x="T4" y="T5"/>
                      </a:cxn>
                      <a:cxn ang="T13">
                        <a:pos x="T6" y="T7"/>
                      </a:cxn>
                      <a:cxn ang="T14">
                        <a:pos x="T8" y="T9"/>
                      </a:cxn>
                    </a:cxnLst>
                    <a:rect l="T15" t="T16" r="T17" b="T18"/>
                    <a:pathLst>
                      <a:path w="1191" h="1739">
                        <a:moveTo>
                          <a:pt x="0" y="1735"/>
                        </a:moveTo>
                        <a:lnTo>
                          <a:pt x="1186" y="0"/>
                        </a:lnTo>
                        <a:lnTo>
                          <a:pt x="1191" y="3"/>
                        </a:lnTo>
                        <a:lnTo>
                          <a:pt x="6" y="1739"/>
                        </a:lnTo>
                        <a:lnTo>
                          <a:pt x="0" y="1735"/>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107" name="Freeform 18"/>
                  <p:cNvSpPr>
                    <a:spLocks/>
                  </p:cNvSpPr>
                  <p:nvPr/>
                </p:nvSpPr>
                <p:spPr bwMode="auto">
                  <a:xfrm>
                    <a:off x="2431" y="911"/>
                    <a:ext cx="41" cy="399"/>
                  </a:xfrm>
                  <a:custGeom>
                    <a:avLst/>
                    <a:gdLst>
                      <a:gd name="T0" fmla="*/ 41 w 41"/>
                      <a:gd name="T1" fmla="*/ 1 h 399"/>
                      <a:gd name="T2" fmla="*/ 7 w 41"/>
                      <a:gd name="T3" fmla="*/ 399 h 399"/>
                      <a:gd name="T4" fmla="*/ 0 w 41"/>
                      <a:gd name="T5" fmla="*/ 398 h 399"/>
                      <a:gd name="T6" fmla="*/ 36 w 41"/>
                      <a:gd name="T7" fmla="*/ 0 h 399"/>
                      <a:gd name="T8" fmla="*/ 41 w 41"/>
                      <a:gd name="T9" fmla="*/ 1 h 399"/>
                      <a:gd name="T10" fmla="*/ 0 60000 65536"/>
                      <a:gd name="T11" fmla="*/ 0 60000 65536"/>
                      <a:gd name="T12" fmla="*/ 0 60000 65536"/>
                      <a:gd name="T13" fmla="*/ 0 60000 65536"/>
                      <a:gd name="T14" fmla="*/ 0 60000 65536"/>
                      <a:gd name="T15" fmla="*/ 0 w 41"/>
                      <a:gd name="T16" fmla="*/ 0 h 399"/>
                      <a:gd name="T17" fmla="*/ 41 w 41"/>
                      <a:gd name="T18" fmla="*/ 399 h 399"/>
                    </a:gdLst>
                    <a:ahLst/>
                    <a:cxnLst>
                      <a:cxn ang="T10">
                        <a:pos x="T0" y="T1"/>
                      </a:cxn>
                      <a:cxn ang="T11">
                        <a:pos x="T2" y="T3"/>
                      </a:cxn>
                      <a:cxn ang="T12">
                        <a:pos x="T4" y="T5"/>
                      </a:cxn>
                      <a:cxn ang="T13">
                        <a:pos x="T6" y="T7"/>
                      </a:cxn>
                      <a:cxn ang="T14">
                        <a:pos x="T8" y="T9"/>
                      </a:cxn>
                    </a:cxnLst>
                    <a:rect l="T15" t="T16" r="T17" b="T18"/>
                    <a:pathLst>
                      <a:path w="41" h="399">
                        <a:moveTo>
                          <a:pt x="41" y="1"/>
                        </a:moveTo>
                        <a:lnTo>
                          <a:pt x="7" y="399"/>
                        </a:lnTo>
                        <a:lnTo>
                          <a:pt x="0" y="398"/>
                        </a:lnTo>
                        <a:lnTo>
                          <a:pt x="36" y="0"/>
                        </a:lnTo>
                        <a:lnTo>
                          <a:pt x="41" y="1"/>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108" name="Freeform 19"/>
                  <p:cNvSpPr>
                    <a:spLocks/>
                  </p:cNvSpPr>
                  <p:nvPr/>
                </p:nvSpPr>
                <p:spPr bwMode="auto">
                  <a:xfrm>
                    <a:off x="2102" y="873"/>
                    <a:ext cx="374" cy="41"/>
                  </a:xfrm>
                  <a:custGeom>
                    <a:avLst/>
                    <a:gdLst>
                      <a:gd name="T0" fmla="*/ 0 w 374"/>
                      <a:gd name="T1" fmla="*/ 0 h 41"/>
                      <a:gd name="T2" fmla="*/ 374 w 374"/>
                      <a:gd name="T3" fmla="*/ 36 h 41"/>
                      <a:gd name="T4" fmla="*/ 373 w 374"/>
                      <a:gd name="T5" fmla="*/ 41 h 41"/>
                      <a:gd name="T6" fmla="*/ 0 w 374"/>
                      <a:gd name="T7" fmla="*/ 6 h 41"/>
                      <a:gd name="T8" fmla="*/ 0 w 374"/>
                      <a:gd name="T9" fmla="*/ 0 h 41"/>
                      <a:gd name="T10" fmla="*/ 0 60000 65536"/>
                      <a:gd name="T11" fmla="*/ 0 60000 65536"/>
                      <a:gd name="T12" fmla="*/ 0 60000 65536"/>
                      <a:gd name="T13" fmla="*/ 0 60000 65536"/>
                      <a:gd name="T14" fmla="*/ 0 60000 65536"/>
                      <a:gd name="T15" fmla="*/ 0 w 374"/>
                      <a:gd name="T16" fmla="*/ 0 h 41"/>
                      <a:gd name="T17" fmla="*/ 374 w 374"/>
                      <a:gd name="T18" fmla="*/ 41 h 41"/>
                    </a:gdLst>
                    <a:ahLst/>
                    <a:cxnLst>
                      <a:cxn ang="T10">
                        <a:pos x="T0" y="T1"/>
                      </a:cxn>
                      <a:cxn ang="T11">
                        <a:pos x="T2" y="T3"/>
                      </a:cxn>
                      <a:cxn ang="T12">
                        <a:pos x="T4" y="T5"/>
                      </a:cxn>
                      <a:cxn ang="T13">
                        <a:pos x="T6" y="T7"/>
                      </a:cxn>
                      <a:cxn ang="T14">
                        <a:pos x="T8" y="T9"/>
                      </a:cxn>
                    </a:cxnLst>
                    <a:rect l="T15" t="T16" r="T17" b="T18"/>
                    <a:pathLst>
                      <a:path w="374" h="41">
                        <a:moveTo>
                          <a:pt x="0" y="0"/>
                        </a:moveTo>
                        <a:lnTo>
                          <a:pt x="374" y="36"/>
                        </a:lnTo>
                        <a:lnTo>
                          <a:pt x="373" y="41"/>
                        </a:lnTo>
                        <a:lnTo>
                          <a:pt x="0" y="6"/>
                        </a:lnTo>
                        <a:lnTo>
                          <a:pt x="0" y="0"/>
                        </a:lnTo>
                        <a:close/>
                      </a:path>
                    </a:pathLst>
                  </a:custGeom>
                  <a:solidFill>
                    <a:srgbClr val="000000"/>
                  </a:solidFill>
                  <a:ln w="9525">
                    <a:noFill/>
                    <a:round/>
                    <a:headEnd/>
                    <a:tailEnd/>
                  </a:ln>
                </p:spPr>
                <p:txBody>
                  <a:bodyPr/>
                  <a:lstStyle/>
                  <a:p>
                    <a:endParaRPr lang="en-US">
                      <a:latin typeface="Tw Cen MT" pitchFamily="34" charset="0"/>
                    </a:endParaRPr>
                  </a:p>
                </p:txBody>
              </p:sp>
            </p:grpSp>
            <p:grpSp>
              <p:nvGrpSpPr>
                <p:cNvPr id="120861" name="Group 33"/>
                <p:cNvGrpSpPr>
                  <a:grpSpLocks/>
                </p:cNvGrpSpPr>
                <p:nvPr/>
              </p:nvGrpSpPr>
              <p:grpSpPr bwMode="auto">
                <a:xfrm>
                  <a:off x="330" y="1720"/>
                  <a:ext cx="867" cy="1292"/>
                  <a:chOff x="330" y="1720"/>
                  <a:chExt cx="867" cy="1292"/>
                </a:xfrm>
              </p:grpSpPr>
              <p:sp>
                <p:nvSpPr>
                  <p:cNvPr id="121089" name="Line 22"/>
                  <p:cNvSpPr>
                    <a:spLocks noChangeShapeType="1"/>
                  </p:cNvSpPr>
                  <p:nvPr/>
                </p:nvSpPr>
                <p:spPr bwMode="auto">
                  <a:xfrm>
                    <a:off x="330" y="1720"/>
                    <a:ext cx="33" cy="1065"/>
                  </a:xfrm>
                  <a:prstGeom prst="line">
                    <a:avLst/>
                  </a:prstGeom>
                  <a:noFill/>
                  <a:ln w="9">
                    <a:solidFill>
                      <a:srgbClr val="333399"/>
                    </a:solidFill>
                    <a:round/>
                    <a:headEnd/>
                    <a:tailEnd/>
                  </a:ln>
                </p:spPr>
                <p:txBody>
                  <a:bodyPr/>
                  <a:lstStyle/>
                  <a:p>
                    <a:endParaRPr lang="en-US"/>
                  </a:p>
                </p:txBody>
              </p:sp>
              <p:sp>
                <p:nvSpPr>
                  <p:cNvPr id="121090" name="Line 23"/>
                  <p:cNvSpPr>
                    <a:spLocks noChangeShapeType="1"/>
                  </p:cNvSpPr>
                  <p:nvPr/>
                </p:nvSpPr>
                <p:spPr bwMode="auto">
                  <a:xfrm>
                    <a:off x="409" y="1736"/>
                    <a:ext cx="34" cy="1072"/>
                  </a:xfrm>
                  <a:prstGeom prst="line">
                    <a:avLst/>
                  </a:prstGeom>
                  <a:noFill/>
                  <a:ln w="9">
                    <a:solidFill>
                      <a:srgbClr val="333399"/>
                    </a:solidFill>
                    <a:round/>
                    <a:headEnd/>
                    <a:tailEnd/>
                  </a:ln>
                </p:spPr>
                <p:txBody>
                  <a:bodyPr/>
                  <a:lstStyle/>
                  <a:p>
                    <a:endParaRPr lang="en-US"/>
                  </a:p>
                </p:txBody>
              </p:sp>
              <p:sp>
                <p:nvSpPr>
                  <p:cNvPr id="121091" name="Line 24"/>
                  <p:cNvSpPr>
                    <a:spLocks noChangeShapeType="1"/>
                  </p:cNvSpPr>
                  <p:nvPr/>
                </p:nvSpPr>
                <p:spPr bwMode="auto">
                  <a:xfrm>
                    <a:off x="494" y="1742"/>
                    <a:ext cx="28" cy="1089"/>
                  </a:xfrm>
                  <a:prstGeom prst="line">
                    <a:avLst/>
                  </a:prstGeom>
                  <a:noFill/>
                  <a:ln w="9">
                    <a:solidFill>
                      <a:srgbClr val="333399"/>
                    </a:solidFill>
                    <a:round/>
                    <a:headEnd/>
                    <a:tailEnd/>
                  </a:ln>
                </p:spPr>
                <p:txBody>
                  <a:bodyPr/>
                  <a:lstStyle/>
                  <a:p>
                    <a:endParaRPr lang="en-US"/>
                  </a:p>
                </p:txBody>
              </p:sp>
              <p:sp>
                <p:nvSpPr>
                  <p:cNvPr id="121092" name="Line 25"/>
                  <p:cNvSpPr>
                    <a:spLocks noChangeShapeType="1"/>
                  </p:cNvSpPr>
                  <p:nvPr/>
                </p:nvSpPr>
                <p:spPr bwMode="auto">
                  <a:xfrm>
                    <a:off x="573" y="1764"/>
                    <a:ext cx="17" cy="1084"/>
                  </a:xfrm>
                  <a:prstGeom prst="line">
                    <a:avLst/>
                  </a:prstGeom>
                  <a:noFill/>
                  <a:ln w="9">
                    <a:solidFill>
                      <a:srgbClr val="333399"/>
                    </a:solidFill>
                    <a:round/>
                    <a:headEnd/>
                    <a:tailEnd/>
                  </a:ln>
                </p:spPr>
                <p:txBody>
                  <a:bodyPr/>
                  <a:lstStyle/>
                  <a:p>
                    <a:endParaRPr lang="en-US"/>
                  </a:p>
                </p:txBody>
              </p:sp>
              <p:sp>
                <p:nvSpPr>
                  <p:cNvPr id="121093" name="Line 26"/>
                  <p:cNvSpPr>
                    <a:spLocks noChangeShapeType="1"/>
                  </p:cNvSpPr>
                  <p:nvPr/>
                </p:nvSpPr>
                <p:spPr bwMode="auto">
                  <a:xfrm>
                    <a:off x="658" y="1776"/>
                    <a:ext cx="18" cy="1089"/>
                  </a:xfrm>
                  <a:prstGeom prst="line">
                    <a:avLst/>
                  </a:prstGeom>
                  <a:noFill/>
                  <a:ln w="9">
                    <a:solidFill>
                      <a:srgbClr val="333399"/>
                    </a:solidFill>
                    <a:round/>
                    <a:headEnd/>
                    <a:tailEnd/>
                  </a:ln>
                </p:spPr>
                <p:txBody>
                  <a:bodyPr/>
                  <a:lstStyle/>
                  <a:p>
                    <a:endParaRPr lang="en-US"/>
                  </a:p>
                </p:txBody>
              </p:sp>
              <p:sp>
                <p:nvSpPr>
                  <p:cNvPr id="121094" name="Line 27"/>
                  <p:cNvSpPr>
                    <a:spLocks noChangeShapeType="1"/>
                  </p:cNvSpPr>
                  <p:nvPr/>
                </p:nvSpPr>
                <p:spPr bwMode="auto">
                  <a:xfrm>
                    <a:off x="755" y="1793"/>
                    <a:ext cx="1" cy="1095"/>
                  </a:xfrm>
                  <a:prstGeom prst="line">
                    <a:avLst/>
                  </a:prstGeom>
                  <a:noFill/>
                  <a:ln w="9">
                    <a:solidFill>
                      <a:srgbClr val="333399"/>
                    </a:solidFill>
                    <a:round/>
                    <a:headEnd/>
                    <a:tailEnd/>
                  </a:ln>
                </p:spPr>
                <p:txBody>
                  <a:bodyPr/>
                  <a:lstStyle/>
                  <a:p>
                    <a:endParaRPr lang="en-US"/>
                  </a:p>
                </p:txBody>
              </p:sp>
              <p:sp>
                <p:nvSpPr>
                  <p:cNvPr id="121095" name="Line 28"/>
                  <p:cNvSpPr>
                    <a:spLocks noChangeShapeType="1"/>
                  </p:cNvSpPr>
                  <p:nvPr/>
                </p:nvSpPr>
                <p:spPr bwMode="auto">
                  <a:xfrm>
                    <a:off x="841" y="1812"/>
                    <a:ext cx="1" cy="1094"/>
                  </a:xfrm>
                  <a:prstGeom prst="line">
                    <a:avLst/>
                  </a:prstGeom>
                  <a:noFill/>
                  <a:ln w="9">
                    <a:solidFill>
                      <a:srgbClr val="333399"/>
                    </a:solidFill>
                    <a:round/>
                    <a:headEnd/>
                    <a:tailEnd/>
                  </a:ln>
                </p:spPr>
                <p:txBody>
                  <a:bodyPr/>
                  <a:lstStyle/>
                  <a:p>
                    <a:endParaRPr lang="en-US"/>
                  </a:p>
                </p:txBody>
              </p:sp>
              <p:sp>
                <p:nvSpPr>
                  <p:cNvPr id="121096" name="Line 29"/>
                  <p:cNvSpPr>
                    <a:spLocks noChangeShapeType="1"/>
                  </p:cNvSpPr>
                  <p:nvPr/>
                </p:nvSpPr>
                <p:spPr bwMode="auto">
                  <a:xfrm>
                    <a:off x="927" y="1834"/>
                    <a:ext cx="1" cy="1095"/>
                  </a:xfrm>
                  <a:prstGeom prst="line">
                    <a:avLst/>
                  </a:prstGeom>
                  <a:noFill/>
                  <a:ln w="9">
                    <a:solidFill>
                      <a:srgbClr val="333399"/>
                    </a:solidFill>
                    <a:round/>
                    <a:headEnd/>
                    <a:tailEnd/>
                  </a:ln>
                </p:spPr>
                <p:txBody>
                  <a:bodyPr/>
                  <a:lstStyle/>
                  <a:p>
                    <a:endParaRPr lang="en-US"/>
                  </a:p>
                </p:txBody>
              </p:sp>
              <p:sp>
                <p:nvSpPr>
                  <p:cNvPr id="121097" name="Line 30"/>
                  <p:cNvSpPr>
                    <a:spLocks noChangeShapeType="1"/>
                  </p:cNvSpPr>
                  <p:nvPr/>
                </p:nvSpPr>
                <p:spPr bwMode="auto">
                  <a:xfrm flipH="1">
                    <a:off x="1007" y="1847"/>
                    <a:ext cx="5" cy="1106"/>
                  </a:xfrm>
                  <a:prstGeom prst="line">
                    <a:avLst/>
                  </a:prstGeom>
                  <a:noFill/>
                  <a:ln w="9">
                    <a:solidFill>
                      <a:srgbClr val="333399"/>
                    </a:solidFill>
                    <a:round/>
                    <a:headEnd/>
                    <a:tailEnd/>
                  </a:ln>
                </p:spPr>
                <p:txBody>
                  <a:bodyPr/>
                  <a:lstStyle/>
                  <a:p>
                    <a:endParaRPr lang="en-US"/>
                  </a:p>
                </p:txBody>
              </p:sp>
              <p:sp>
                <p:nvSpPr>
                  <p:cNvPr id="121098" name="Line 31"/>
                  <p:cNvSpPr>
                    <a:spLocks noChangeShapeType="1"/>
                  </p:cNvSpPr>
                  <p:nvPr/>
                </p:nvSpPr>
                <p:spPr bwMode="auto">
                  <a:xfrm>
                    <a:off x="1104" y="1859"/>
                    <a:ext cx="1" cy="1123"/>
                  </a:xfrm>
                  <a:prstGeom prst="line">
                    <a:avLst/>
                  </a:prstGeom>
                  <a:noFill/>
                  <a:ln w="9">
                    <a:solidFill>
                      <a:srgbClr val="333399"/>
                    </a:solidFill>
                    <a:round/>
                    <a:headEnd/>
                    <a:tailEnd/>
                  </a:ln>
                </p:spPr>
                <p:txBody>
                  <a:bodyPr/>
                  <a:lstStyle/>
                  <a:p>
                    <a:endParaRPr lang="en-US"/>
                  </a:p>
                </p:txBody>
              </p:sp>
              <p:sp>
                <p:nvSpPr>
                  <p:cNvPr id="121099" name="Line 32"/>
                  <p:cNvSpPr>
                    <a:spLocks noChangeShapeType="1"/>
                  </p:cNvSpPr>
                  <p:nvPr/>
                </p:nvSpPr>
                <p:spPr bwMode="auto">
                  <a:xfrm flipH="1">
                    <a:off x="1185" y="1877"/>
                    <a:ext cx="12" cy="1135"/>
                  </a:xfrm>
                  <a:prstGeom prst="line">
                    <a:avLst/>
                  </a:prstGeom>
                  <a:noFill/>
                  <a:ln w="9">
                    <a:solidFill>
                      <a:srgbClr val="333399"/>
                    </a:solidFill>
                    <a:round/>
                    <a:headEnd/>
                    <a:tailEnd/>
                  </a:ln>
                </p:spPr>
                <p:txBody>
                  <a:bodyPr/>
                  <a:lstStyle/>
                  <a:p>
                    <a:endParaRPr lang="en-US"/>
                  </a:p>
                </p:txBody>
              </p:sp>
            </p:grpSp>
            <p:sp>
              <p:nvSpPr>
                <p:cNvPr id="120862" name="Freeform 34"/>
                <p:cNvSpPr>
                  <a:spLocks noEditPoints="1"/>
                </p:cNvSpPr>
                <p:nvPr/>
              </p:nvSpPr>
              <p:spPr bwMode="auto">
                <a:xfrm>
                  <a:off x="255" y="2823"/>
                  <a:ext cx="970" cy="277"/>
                </a:xfrm>
                <a:custGeom>
                  <a:avLst/>
                  <a:gdLst>
                    <a:gd name="T0" fmla="*/ 289 w 9450"/>
                    <a:gd name="T1" fmla="*/ 125 h 2700"/>
                    <a:gd name="T2" fmla="*/ 9176 w 9450"/>
                    <a:gd name="T3" fmla="*/ 2518 h 2700"/>
                    <a:gd name="T4" fmla="*/ 9196 w 9450"/>
                    <a:gd name="T5" fmla="*/ 2554 h 2700"/>
                    <a:gd name="T6" fmla="*/ 9161 w 9450"/>
                    <a:gd name="T7" fmla="*/ 2575 h 2700"/>
                    <a:gd name="T8" fmla="*/ 274 w 9450"/>
                    <a:gd name="T9" fmla="*/ 182 h 2700"/>
                    <a:gd name="T10" fmla="*/ 253 w 9450"/>
                    <a:gd name="T11" fmla="*/ 146 h 2700"/>
                    <a:gd name="T12" fmla="*/ 289 w 9450"/>
                    <a:gd name="T13" fmla="*/ 125 h 2700"/>
                    <a:gd name="T14" fmla="*/ 292 w 9450"/>
                    <a:gd name="T15" fmla="*/ 338 h 2700"/>
                    <a:gd name="T16" fmla="*/ 0 w 9450"/>
                    <a:gd name="T17" fmla="*/ 78 h 2700"/>
                    <a:gd name="T18" fmla="*/ 383 w 9450"/>
                    <a:gd name="T19" fmla="*/ 0 h 2700"/>
                    <a:gd name="T20" fmla="*/ 292 w 9450"/>
                    <a:gd name="T21" fmla="*/ 338 h 2700"/>
                    <a:gd name="T22" fmla="*/ 9157 w 9450"/>
                    <a:gd name="T23" fmla="*/ 2362 h 2700"/>
                    <a:gd name="T24" fmla="*/ 9450 w 9450"/>
                    <a:gd name="T25" fmla="*/ 2622 h 2700"/>
                    <a:gd name="T26" fmla="*/ 9066 w 9450"/>
                    <a:gd name="T27" fmla="*/ 2700 h 2700"/>
                    <a:gd name="T28" fmla="*/ 9157 w 9450"/>
                    <a:gd name="T29" fmla="*/ 2362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50"/>
                    <a:gd name="T46" fmla="*/ 0 h 2700"/>
                    <a:gd name="T47" fmla="*/ 9450 w 9450"/>
                    <a:gd name="T48" fmla="*/ 2700 h 27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50" h="2700">
                      <a:moveTo>
                        <a:pt x="289" y="125"/>
                      </a:moveTo>
                      <a:lnTo>
                        <a:pt x="9176" y="2518"/>
                      </a:lnTo>
                      <a:cubicBezTo>
                        <a:pt x="9191" y="2523"/>
                        <a:pt x="9201" y="2539"/>
                        <a:pt x="9196" y="2554"/>
                      </a:cubicBezTo>
                      <a:cubicBezTo>
                        <a:pt x="9192" y="2570"/>
                        <a:pt x="9176" y="2579"/>
                        <a:pt x="9161" y="2575"/>
                      </a:cubicBezTo>
                      <a:lnTo>
                        <a:pt x="274" y="182"/>
                      </a:lnTo>
                      <a:cubicBezTo>
                        <a:pt x="258" y="177"/>
                        <a:pt x="249" y="161"/>
                        <a:pt x="253" y="146"/>
                      </a:cubicBezTo>
                      <a:cubicBezTo>
                        <a:pt x="258" y="130"/>
                        <a:pt x="274" y="121"/>
                        <a:pt x="289" y="125"/>
                      </a:cubicBezTo>
                      <a:close/>
                      <a:moveTo>
                        <a:pt x="292" y="338"/>
                      </a:moveTo>
                      <a:lnTo>
                        <a:pt x="0" y="78"/>
                      </a:lnTo>
                      <a:lnTo>
                        <a:pt x="383" y="0"/>
                      </a:lnTo>
                      <a:lnTo>
                        <a:pt x="292" y="338"/>
                      </a:lnTo>
                      <a:close/>
                      <a:moveTo>
                        <a:pt x="9157" y="2362"/>
                      </a:moveTo>
                      <a:lnTo>
                        <a:pt x="9450" y="2622"/>
                      </a:lnTo>
                      <a:lnTo>
                        <a:pt x="9066" y="2700"/>
                      </a:lnTo>
                      <a:lnTo>
                        <a:pt x="9157" y="2362"/>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863" name="Freeform 35"/>
                <p:cNvSpPr>
                  <a:spLocks/>
                </p:cNvSpPr>
                <p:nvPr/>
              </p:nvSpPr>
              <p:spPr bwMode="auto">
                <a:xfrm>
                  <a:off x="512" y="2856"/>
                  <a:ext cx="332" cy="200"/>
                </a:xfrm>
                <a:custGeom>
                  <a:avLst/>
                  <a:gdLst>
                    <a:gd name="T0" fmla="*/ 31 w 332"/>
                    <a:gd name="T1" fmla="*/ 0 h 200"/>
                    <a:gd name="T2" fmla="*/ 0 w 332"/>
                    <a:gd name="T3" fmla="*/ 126 h 200"/>
                    <a:gd name="T4" fmla="*/ 301 w 332"/>
                    <a:gd name="T5" fmla="*/ 200 h 200"/>
                    <a:gd name="T6" fmla="*/ 332 w 332"/>
                    <a:gd name="T7" fmla="*/ 74 h 200"/>
                    <a:gd name="T8" fmla="*/ 31 w 332"/>
                    <a:gd name="T9" fmla="*/ 0 h 200"/>
                    <a:gd name="T10" fmla="*/ 0 60000 65536"/>
                    <a:gd name="T11" fmla="*/ 0 60000 65536"/>
                    <a:gd name="T12" fmla="*/ 0 60000 65536"/>
                    <a:gd name="T13" fmla="*/ 0 60000 65536"/>
                    <a:gd name="T14" fmla="*/ 0 60000 65536"/>
                    <a:gd name="T15" fmla="*/ 0 w 332"/>
                    <a:gd name="T16" fmla="*/ 0 h 200"/>
                    <a:gd name="T17" fmla="*/ 332 w 332"/>
                    <a:gd name="T18" fmla="*/ 200 h 200"/>
                  </a:gdLst>
                  <a:ahLst/>
                  <a:cxnLst>
                    <a:cxn ang="T10">
                      <a:pos x="T0" y="T1"/>
                    </a:cxn>
                    <a:cxn ang="T11">
                      <a:pos x="T2" y="T3"/>
                    </a:cxn>
                    <a:cxn ang="T12">
                      <a:pos x="T4" y="T5"/>
                    </a:cxn>
                    <a:cxn ang="T13">
                      <a:pos x="T6" y="T7"/>
                    </a:cxn>
                    <a:cxn ang="T14">
                      <a:pos x="T8" y="T9"/>
                    </a:cxn>
                  </a:cxnLst>
                  <a:rect l="T15" t="T16" r="T17" b="T18"/>
                  <a:pathLst>
                    <a:path w="332" h="200">
                      <a:moveTo>
                        <a:pt x="31" y="0"/>
                      </a:moveTo>
                      <a:lnTo>
                        <a:pt x="0" y="126"/>
                      </a:lnTo>
                      <a:lnTo>
                        <a:pt x="301" y="200"/>
                      </a:lnTo>
                      <a:lnTo>
                        <a:pt x="332" y="74"/>
                      </a:lnTo>
                      <a:lnTo>
                        <a:pt x="31" y="0"/>
                      </a:lnTo>
                      <a:close/>
                    </a:path>
                  </a:pathLst>
                </a:custGeom>
                <a:solidFill>
                  <a:srgbClr val="FFFFFF"/>
                </a:solidFill>
                <a:ln w="9525">
                  <a:noFill/>
                  <a:round/>
                  <a:headEnd/>
                  <a:tailEnd/>
                </a:ln>
              </p:spPr>
              <p:txBody>
                <a:bodyPr/>
                <a:lstStyle/>
                <a:p>
                  <a:endParaRPr lang="en-US">
                    <a:latin typeface="Tw Cen MT" pitchFamily="34" charset="0"/>
                  </a:endParaRPr>
                </a:p>
              </p:txBody>
            </p:sp>
            <p:sp>
              <p:nvSpPr>
                <p:cNvPr id="120864" name="Rectangle 36"/>
                <p:cNvSpPr>
                  <a:spLocks noChangeArrowheads="1"/>
                </p:cNvSpPr>
                <p:nvPr/>
              </p:nvSpPr>
              <p:spPr bwMode="auto">
                <a:xfrm rot="780000">
                  <a:off x="565" y="2910"/>
                  <a:ext cx="259"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15.6 m</a:t>
                  </a:r>
                  <a:endParaRPr lang="en-US">
                    <a:cs typeface="Arial" charset="0"/>
                  </a:endParaRPr>
                </a:p>
              </p:txBody>
            </p:sp>
            <p:sp>
              <p:nvSpPr>
                <p:cNvPr id="120865" name="Freeform 37"/>
                <p:cNvSpPr>
                  <a:spLocks noEditPoints="1"/>
                </p:cNvSpPr>
                <p:nvPr/>
              </p:nvSpPr>
              <p:spPr bwMode="auto">
                <a:xfrm>
                  <a:off x="249" y="847"/>
                  <a:ext cx="1854" cy="799"/>
                </a:xfrm>
                <a:custGeom>
                  <a:avLst/>
                  <a:gdLst>
                    <a:gd name="T0" fmla="*/ 256 w 18068"/>
                    <a:gd name="T1" fmla="*/ 7618 h 7783"/>
                    <a:gd name="T2" fmla="*/ 17789 w 18068"/>
                    <a:gd name="T3" fmla="*/ 111 h 7783"/>
                    <a:gd name="T4" fmla="*/ 17827 w 18068"/>
                    <a:gd name="T5" fmla="*/ 127 h 7783"/>
                    <a:gd name="T6" fmla="*/ 17812 w 18068"/>
                    <a:gd name="T7" fmla="*/ 165 h 7783"/>
                    <a:gd name="T8" fmla="*/ 279 w 18068"/>
                    <a:gd name="T9" fmla="*/ 7672 h 7783"/>
                    <a:gd name="T10" fmla="*/ 241 w 18068"/>
                    <a:gd name="T11" fmla="*/ 7657 h 7783"/>
                    <a:gd name="T12" fmla="*/ 256 w 18068"/>
                    <a:gd name="T13" fmla="*/ 7618 h 7783"/>
                    <a:gd name="T14" fmla="*/ 390 w 18068"/>
                    <a:gd name="T15" fmla="*/ 7783 h 7783"/>
                    <a:gd name="T16" fmla="*/ 0 w 18068"/>
                    <a:gd name="T17" fmla="*/ 7760 h 7783"/>
                    <a:gd name="T18" fmla="*/ 253 w 18068"/>
                    <a:gd name="T19" fmla="*/ 7461 h 7783"/>
                    <a:gd name="T20" fmla="*/ 390 w 18068"/>
                    <a:gd name="T21" fmla="*/ 7783 h 7783"/>
                    <a:gd name="T22" fmla="*/ 17678 w 18068"/>
                    <a:gd name="T23" fmla="*/ 0 h 7783"/>
                    <a:gd name="T24" fmla="*/ 18068 w 18068"/>
                    <a:gd name="T25" fmla="*/ 24 h 7783"/>
                    <a:gd name="T26" fmla="*/ 17816 w 18068"/>
                    <a:gd name="T27" fmla="*/ 322 h 7783"/>
                    <a:gd name="T28" fmla="*/ 17678 w 18068"/>
                    <a:gd name="T29" fmla="*/ 0 h 77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68"/>
                    <a:gd name="T46" fmla="*/ 0 h 7783"/>
                    <a:gd name="T47" fmla="*/ 18068 w 18068"/>
                    <a:gd name="T48" fmla="*/ 7783 h 77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68" h="7783">
                      <a:moveTo>
                        <a:pt x="256" y="7618"/>
                      </a:moveTo>
                      <a:lnTo>
                        <a:pt x="17789" y="111"/>
                      </a:lnTo>
                      <a:cubicBezTo>
                        <a:pt x="17804" y="105"/>
                        <a:pt x="17821" y="112"/>
                        <a:pt x="17827" y="127"/>
                      </a:cubicBezTo>
                      <a:cubicBezTo>
                        <a:pt x="17834" y="142"/>
                        <a:pt x="17827" y="159"/>
                        <a:pt x="17812" y="165"/>
                      </a:cubicBezTo>
                      <a:lnTo>
                        <a:pt x="279" y="7672"/>
                      </a:lnTo>
                      <a:cubicBezTo>
                        <a:pt x="265" y="7678"/>
                        <a:pt x="247" y="7671"/>
                        <a:pt x="241" y="7657"/>
                      </a:cubicBezTo>
                      <a:cubicBezTo>
                        <a:pt x="235" y="7642"/>
                        <a:pt x="242" y="7625"/>
                        <a:pt x="256" y="7618"/>
                      </a:cubicBezTo>
                      <a:close/>
                      <a:moveTo>
                        <a:pt x="390" y="7783"/>
                      </a:moveTo>
                      <a:lnTo>
                        <a:pt x="0" y="7760"/>
                      </a:lnTo>
                      <a:lnTo>
                        <a:pt x="253" y="7461"/>
                      </a:lnTo>
                      <a:lnTo>
                        <a:pt x="390" y="7783"/>
                      </a:lnTo>
                      <a:close/>
                      <a:moveTo>
                        <a:pt x="17678" y="0"/>
                      </a:moveTo>
                      <a:lnTo>
                        <a:pt x="18068" y="24"/>
                      </a:lnTo>
                      <a:lnTo>
                        <a:pt x="17816" y="322"/>
                      </a:lnTo>
                      <a:lnTo>
                        <a:pt x="17678" y="0"/>
                      </a:lnTo>
                      <a:close/>
                    </a:path>
                  </a:pathLst>
                </a:custGeom>
                <a:solidFill>
                  <a:srgbClr val="FF0066"/>
                </a:solidFill>
                <a:ln w="1">
                  <a:solidFill>
                    <a:srgbClr val="FF0066"/>
                  </a:solidFill>
                  <a:bevel/>
                  <a:headEnd/>
                  <a:tailEnd/>
                </a:ln>
              </p:spPr>
              <p:txBody>
                <a:bodyPr/>
                <a:lstStyle/>
                <a:p>
                  <a:endParaRPr lang="en-US">
                    <a:latin typeface="Tw Cen MT" pitchFamily="34" charset="0"/>
                  </a:endParaRPr>
                </a:p>
              </p:txBody>
            </p:sp>
            <p:sp>
              <p:nvSpPr>
                <p:cNvPr id="120866" name="Freeform 38"/>
                <p:cNvSpPr>
                  <a:spLocks/>
                </p:cNvSpPr>
                <p:nvPr/>
              </p:nvSpPr>
              <p:spPr bwMode="auto">
                <a:xfrm>
                  <a:off x="922" y="1143"/>
                  <a:ext cx="280" cy="214"/>
                </a:xfrm>
                <a:custGeom>
                  <a:avLst/>
                  <a:gdLst>
                    <a:gd name="T0" fmla="*/ 0 w 280"/>
                    <a:gd name="T1" fmla="*/ 94 h 214"/>
                    <a:gd name="T2" fmla="*/ 48 w 280"/>
                    <a:gd name="T3" fmla="*/ 214 h 214"/>
                    <a:gd name="T4" fmla="*/ 280 w 280"/>
                    <a:gd name="T5" fmla="*/ 120 h 214"/>
                    <a:gd name="T6" fmla="*/ 231 w 280"/>
                    <a:gd name="T7" fmla="*/ 0 h 214"/>
                    <a:gd name="T8" fmla="*/ 0 w 280"/>
                    <a:gd name="T9" fmla="*/ 94 h 214"/>
                    <a:gd name="T10" fmla="*/ 0 60000 65536"/>
                    <a:gd name="T11" fmla="*/ 0 60000 65536"/>
                    <a:gd name="T12" fmla="*/ 0 60000 65536"/>
                    <a:gd name="T13" fmla="*/ 0 60000 65536"/>
                    <a:gd name="T14" fmla="*/ 0 60000 65536"/>
                    <a:gd name="T15" fmla="*/ 0 w 280"/>
                    <a:gd name="T16" fmla="*/ 0 h 214"/>
                    <a:gd name="T17" fmla="*/ 280 w 280"/>
                    <a:gd name="T18" fmla="*/ 214 h 214"/>
                  </a:gdLst>
                  <a:ahLst/>
                  <a:cxnLst>
                    <a:cxn ang="T10">
                      <a:pos x="T0" y="T1"/>
                    </a:cxn>
                    <a:cxn ang="T11">
                      <a:pos x="T2" y="T3"/>
                    </a:cxn>
                    <a:cxn ang="T12">
                      <a:pos x="T4" y="T5"/>
                    </a:cxn>
                    <a:cxn ang="T13">
                      <a:pos x="T6" y="T7"/>
                    </a:cxn>
                    <a:cxn ang="T14">
                      <a:pos x="T8" y="T9"/>
                    </a:cxn>
                  </a:cxnLst>
                  <a:rect l="T15" t="T16" r="T17" b="T18"/>
                  <a:pathLst>
                    <a:path w="280" h="214">
                      <a:moveTo>
                        <a:pt x="0" y="94"/>
                      </a:moveTo>
                      <a:lnTo>
                        <a:pt x="48" y="214"/>
                      </a:lnTo>
                      <a:lnTo>
                        <a:pt x="280" y="120"/>
                      </a:lnTo>
                      <a:lnTo>
                        <a:pt x="231" y="0"/>
                      </a:lnTo>
                      <a:lnTo>
                        <a:pt x="0" y="94"/>
                      </a:lnTo>
                      <a:close/>
                    </a:path>
                  </a:pathLst>
                </a:custGeom>
                <a:solidFill>
                  <a:srgbClr val="FFFFFF"/>
                </a:solidFill>
                <a:ln w="9525">
                  <a:noFill/>
                  <a:round/>
                  <a:headEnd/>
                  <a:tailEnd/>
                </a:ln>
              </p:spPr>
              <p:txBody>
                <a:bodyPr/>
                <a:lstStyle/>
                <a:p>
                  <a:endParaRPr lang="en-US">
                    <a:latin typeface="Tw Cen MT" pitchFamily="34" charset="0"/>
                  </a:endParaRPr>
                </a:p>
              </p:txBody>
            </p:sp>
            <p:sp>
              <p:nvSpPr>
                <p:cNvPr id="120867" name="Rectangle 39"/>
                <p:cNvSpPr>
                  <a:spLocks noChangeArrowheads="1"/>
                </p:cNvSpPr>
                <p:nvPr/>
              </p:nvSpPr>
              <p:spPr bwMode="auto">
                <a:xfrm rot="-1380000">
                  <a:off x="979" y="1193"/>
                  <a:ext cx="199"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78 m</a:t>
                  </a:r>
                  <a:endParaRPr lang="en-US">
                    <a:cs typeface="Arial" charset="0"/>
                  </a:endParaRPr>
                </a:p>
              </p:txBody>
            </p:sp>
            <p:grpSp>
              <p:nvGrpSpPr>
                <p:cNvPr id="120868" name="Group 42"/>
                <p:cNvGrpSpPr>
                  <a:grpSpLocks/>
                </p:cNvGrpSpPr>
                <p:nvPr/>
              </p:nvGrpSpPr>
              <p:grpSpPr bwMode="auto">
                <a:xfrm>
                  <a:off x="2759" y="757"/>
                  <a:ext cx="1354" cy="1456"/>
                  <a:chOff x="2759" y="757"/>
                  <a:chExt cx="1354" cy="1456"/>
                </a:xfrm>
              </p:grpSpPr>
              <p:pic>
                <p:nvPicPr>
                  <p:cNvPr id="121087" name="Picture 40"/>
                  <p:cNvPicPr>
                    <a:picLocks noChangeAspect="1" noChangeArrowheads="1"/>
                  </p:cNvPicPr>
                  <p:nvPr/>
                </p:nvPicPr>
                <p:blipFill>
                  <a:blip r:embed="rId3"/>
                  <a:srcRect/>
                  <a:stretch>
                    <a:fillRect/>
                  </a:stretch>
                </p:blipFill>
                <p:spPr bwMode="auto">
                  <a:xfrm>
                    <a:off x="2759" y="757"/>
                    <a:ext cx="1354" cy="1456"/>
                  </a:xfrm>
                  <a:prstGeom prst="rect">
                    <a:avLst/>
                  </a:prstGeom>
                  <a:noFill/>
                  <a:ln w="9525">
                    <a:noFill/>
                    <a:miter lim="800000"/>
                    <a:headEnd/>
                    <a:tailEnd/>
                  </a:ln>
                </p:spPr>
              </p:pic>
              <p:pic>
                <p:nvPicPr>
                  <p:cNvPr id="121088" name="Picture 41"/>
                  <p:cNvPicPr>
                    <a:picLocks noChangeAspect="1" noChangeArrowheads="1"/>
                  </p:cNvPicPr>
                  <p:nvPr/>
                </p:nvPicPr>
                <p:blipFill>
                  <a:blip r:embed="rId4"/>
                  <a:srcRect/>
                  <a:stretch>
                    <a:fillRect/>
                  </a:stretch>
                </p:blipFill>
                <p:spPr bwMode="auto">
                  <a:xfrm>
                    <a:off x="2759" y="757"/>
                    <a:ext cx="1354" cy="1456"/>
                  </a:xfrm>
                  <a:prstGeom prst="rect">
                    <a:avLst/>
                  </a:prstGeom>
                  <a:noFill/>
                  <a:ln w="9525">
                    <a:noFill/>
                    <a:miter lim="800000"/>
                    <a:headEnd/>
                    <a:tailEnd/>
                  </a:ln>
                </p:spPr>
              </p:pic>
            </p:grpSp>
            <p:sp>
              <p:nvSpPr>
                <p:cNvPr id="120869" name="Freeform 45"/>
                <p:cNvSpPr>
                  <a:spLocks noEditPoints="1"/>
                </p:cNvSpPr>
                <p:nvPr/>
              </p:nvSpPr>
              <p:spPr bwMode="auto">
                <a:xfrm>
                  <a:off x="2751" y="792"/>
                  <a:ext cx="1495" cy="1490"/>
                </a:xfrm>
                <a:custGeom>
                  <a:avLst/>
                  <a:gdLst>
                    <a:gd name="T0" fmla="*/ 3362 w 7283"/>
                    <a:gd name="T1" fmla="*/ 12 h 7259"/>
                    <a:gd name="T2" fmla="*/ 2916 w 7283"/>
                    <a:gd name="T3" fmla="*/ 118 h 7259"/>
                    <a:gd name="T4" fmla="*/ 2698 w 7283"/>
                    <a:gd name="T5" fmla="*/ 170 h 7259"/>
                    <a:gd name="T6" fmla="*/ 2645 w 7283"/>
                    <a:gd name="T7" fmla="*/ 139 h 7259"/>
                    <a:gd name="T8" fmla="*/ 1984 w 7283"/>
                    <a:gd name="T9" fmla="*/ 398 h 7259"/>
                    <a:gd name="T10" fmla="*/ 1558 w 7283"/>
                    <a:gd name="T11" fmla="*/ 707 h 7259"/>
                    <a:gd name="T12" fmla="*/ 1420 w 7283"/>
                    <a:gd name="T13" fmla="*/ 810 h 7259"/>
                    <a:gd name="T14" fmla="*/ 1396 w 7283"/>
                    <a:gd name="T15" fmla="*/ 773 h 7259"/>
                    <a:gd name="T16" fmla="*/ 888 w 7283"/>
                    <a:gd name="T17" fmla="*/ 1255 h 7259"/>
                    <a:gd name="T18" fmla="*/ 561 w 7283"/>
                    <a:gd name="T19" fmla="*/ 1777 h 7259"/>
                    <a:gd name="T20" fmla="*/ 437 w 7283"/>
                    <a:gd name="T21" fmla="*/ 1999 h 7259"/>
                    <a:gd name="T22" fmla="*/ 495 w 7283"/>
                    <a:gd name="T23" fmla="*/ 1890 h 7259"/>
                    <a:gd name="T24" fmla="*/ 191 w 7283"/>
                    <a:gd name="T25" fmla="*/ 2466 h 7259"/>
                    <a:gd name="T26" fmla="*/ 36 w 7283"/>
                    <a:gd name="T27" fmla="*/ 3113 h 7259"/>
                    <a:gd name="T28" fmla="*/ 48 w 7283"/>
                    <a:gd name="T29" fmla="*/ 3447 h 7259"/>
                    <a:gd name="T30" fmla="*/ 45 w 7283"/>
                    <a:gd name="T31" fmla="*/ 3726 h 7259"/>
                    <a:gd name="T32" fmla="*/ 45 w 7283"/>
                    <a:gd name="T33" fmla="*/ 3726 h 7259"/>
                    <a:gd name="T34" fmla="*/ 73 w 7283"/>
                    <a:gd name="T35" fmla="*/ 4362 h 7259"/>
                    <a:gd name="T36" fmla="*/ 273 w 7283"/>
                    <a:gd name="T37" fmla="*/ 5012 h 7259"/>
                    <a:gd name="T38" fmla="*/ 478 w 7283"/>
                    <a:gd name="T39" fmla="*/ 5340 h 7259"/>
                    <a:gd name="T40" fmla="*/ 592 w 7283"/>
                    <a:gd name="T41" fmla="*/ 5535 h 7259"/>
                    <a:gd name="T42" fmla="*/ 573 w 7283"/>
                    <a:gd name="T43" fmla="*/ 5587 h 7259"/>
                    <a:gd name="T44" fmla="*/ 1066 w 7283"/>
                    <a:gd name="T45" fmla="*/ 6197 h 7259"/>
                    <a:gd name="T46" fmla="*/ 1420 w 7283"/>
                    <a:gd name="T47" fmla="*/ 6452 h 7259"/>
                    <a:gd name="T48" fmla="*/ 1630 w 7283"/>
                    <a:gd name="T49" fmla="*/ 6604 h 7259"/>
                    <a:gd name="T50" fmla="*/ 1551 w 7283"/>
                    <a:gd name="T51" fmla="*/ 6603 h 7259"/>
                    <a:gd name="T52" fmla="*/ 2142 w 7283"/>
                    <a:gd name="T53" fmla="*/ 6939 h 7259"/>
                    <a:gd name="T54" fmla="*/ 2756 w 7283"/>
                    <a:gd name="T55" fmla="*/ 7106 h 7259"/>
                    <a:gd name="T56" fmla="*/ 3005 w 7283"/>
                    <a:gd name="T57" fmla="*/ 7160 h 7259"/>
                    <a:gd name="T58" fmla="*/ 2883 w 7283"/>
                    <a:gd name="T59" fmla="*/ 7136 h 7259"/>
                    <a:gd name="T60" fmla="*/ 3453 w 7283"/>
                    <a:gd name="T61" fmla="*/ 7255 h 7259"/>
                    <a:gd name="T62" fmla="*/ 4105 w 7283"/>
                    <a:gd name="T63" fmla="*/ 7231 h 7259"/>
                    <a:gd name="T64" fmla="*/ 4647 w 7283"/>
                    <a:gd name="T65" fmla="*/ 7075 h 7259"/>
                    <a:gd name="T66" fmla="*/ 4879 w 7283"/>
                    <a:gd name="T67" fmla="*/ 6999 h 7259"/>
                    <a:gd name="T68" fmla="*/ 4772 w 7283"/>
                    <a:gd name="T69" fmla="*/ 7036 h 7259"/>
                    <a:gd name="T70" fmla="*/ 5378 w 7283"/>
                    <a:gd name="T71" fmla="*/ 6822 h 7259"/>
                    <a:gd name="T72" fmla="*/ 5938 w 7283"/>
                    <a:gd name="T73" fmla="*/ 6448 h 7259"/>
                    <a:gd name="T74" fmla="*/ 6186 w 7283"/>
                    <a:gd name="T75" fmla="*/ 6166 h 7259"/>
                    <a:gd name="T76" fmla="*/ 6349 w 7283"/>
                    <a:gd name="T77" fmla="*/ 5993 h 7259"/>
                    <a:gd name="T78" fmla="*/ 6396 w 7283"/>
                    <a:gd name="T79" fmla="*/ 6006 h 7259"/>
                    <a:gd name="T80" fmla="*/ 6844 w 7283"/>
                    <a:gd name="T81" fmla="*/ 5361 h 7259"/>
                    <a:gd name="T82" fmla="*/ 6990 w 7283"/>
                    <a:gd name="T83" fmla="*/ 4945 h 7259"/>
                    <a:gd name="T84" fmla="*/ 7078 w 7283"/>
                    <a:gd name="T85" fmla="*/ 4697 h 7259"/>
                    <a:gd name="T86" fmla="*/ 7100 w 7283"/>
                    <a:gd name="T87" fmla="*/ 4771 h 7259"/>
                    <a:gd name="T88" fmla="*/ 7254 w 7283"/>
                    <a:gd name="T89" fmla="*/ 4093 h 7259"/>
                    <a:gd name="T90" fmla="*/ 7237 w 7283"/>
                    <a:gd name="T91" fmla="*/ 3472 h 7259"/>
                    <a:gd name="T92" fmla="*/ 7211 w 7283"/>
                    <a:gd name="T93" fmla="*/ 3174 h 7259"/>
                    <a:gd name="T94" fmla="*/ 7148 w 7283"/>
                    <a:gd name="T95" fmla="*/ 2821 h 7259"/>
                    <a:gd name="T96" fmla="*/ 7201 w 7283"/>
                    <a:gd name="T97" fmla="*/ 2860 h 7259"/>
                    <a:gd name="T98" fmla="*/ 6998 w 7283"/>
                    <a:gd name="T99" fmla="*/ 2218 h 7259"/>
                    <a:gd name="T100" fmla="*/ 6657 w 7283"/>
                    <a:gd name="T101" fmla="*/ 1673 h 7259"/>
                    <a:gd name="T102" fmla="*/ 6525 w 7283"/>
                    <a:gd name="T103" fmla="*/ 1485 h 7259"/>
                    <a:gd name="T104" fmla="*/ 6583 w 7283"/>
                    <a:gd name="T105" fmla="*/ 1565 h 7259"/>
                    <a:gd name="T106" fmla="*/ 6217 w 7283"/>
                    <a:gd name="T107" fmla="*/ 1064 h 7259"/>
                    <a:gd name="T108" fmla="*/ 5680 w 7283"/>
                    <a:gd name="T109" fmla="*/ 622 h 7259"/>
                    <a:gd name="T110" fmla="*/ 5357 w 7283"/>
                    <a:gd name="T111" fmla="*/ 477 h 7259"/>
                    <a:gd name="T112" fmla="*/ 5124 w 7283"/>
                    <a:gd name="T113" fmla="*/ 362 h 7259"/>
                    <a:gd name="T114" fmla="*/ 5141 w 7283"/>
                    <a:gd name="T115" fmla="*/ 322 h 7259"/>
                    <a:gd name="T116" fmla="*/ 4376 w 7283"/>
                    <a:gd name="T117" fmla="*/ 74 h 7259"/>
                    <a:gd name="T118" fmla="*/ 3918 w 7283"/>
                    <a:gd name="T119" fmla="*/ 55 h 7259"/>
                    <a:gd name="T120" fmla="*/ 3734 w 7283"/>
                    <a:gd name="T121" fmla="*/ 45 h 72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83"/>
                    <a:gd name="T184" fmla="*/ 0 h 7259"/>
                    <a:gd name="T185" fmla="*/ 7283 w 7283"/>
                    <a:gd name="T186" fmla="*/ 7259 h 72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83" h="7259">
                      <a:moveTo>
                        <a:pt x="3660" y="11"/>
                      </a:moveTo>
                      <a:lnTo>
                        <a:pt x="3661" y="12"/>
                      </a:lnTo>
                      <a:cubicBezTo>
                        <a:pt x="3665" y="19"/>
                        <a:pt x="3665" y="27"/>
                        <a:pt x="3661" y="34"/>
                      </a:cubicBezTo>
                      <a:cubicBezTo>
                        <a:pt x="3657" y="41"/>
                        <a:pt x="3650" y="45"/>
                        <a:pt x="3642" y="45"/>
                      </a:cubicBezTo>
                      <a:lnTo>
                        <a:pt x="3549" y="46"/>
                      </a:lnTo>
                      <a:lnTo>
                        <a:pt x="3457" y="50"/>
                      </a:lnTo>
                      <a:lnTo>
                        <a:pt x="3365" y="56"/>
                      </a:lnTo>
                      <a:lnTo>
                        <a:pt x="3296" y="62"/>
                      </a:lnTo>
                      <a:lnTo>
                        <a:pt x="3292" y="18"/>
                      </a:lnTo>
                      <a:lnTo>
                        <a:pt x="3362" y="12"/>
                      </a:lnTo>
                      <a:lnTo>
                        <a:pt x="3455" y="6"/>
                      </a:lnTo>
                      <a:lnTo>
                        <a:pt x="3548" y="3"/>
                      </a:lnTo>
                      <a:lnTo>
                        <a:pt x="3642" y="1"/>
                      </a:lnTo>
                      <a:lnTo>
                        <a:pt x="3623" y="34"/>
                      </a:lnTo>
                      <a:lnTo>
                        <a:pt x="3622" y="33"/>
                      </a:lnTo>
                      <a:lnTo>
                        <a:pt x="3660" y="11"/>
                      </a:lnTo>
                      <a:close/>
                      <a:moveTo>
                        <a:pt x="3167" y="76"/>
                      </a:moveTo>
                      <a:lnTo>
                        <a:pt x="3093" y="86"/>
                      </a:lnTo>
                      <a:lnTo>
                        <a:pt x="3005" y="101"/>
                      </a:lnTo>
                      <a:lnTo>
                        <a:pt x="2916" y="118"/>
                      </a:lnTo>
                      <a:lnTo>
                        <a:pt x="2829" y="137"/>
                      </a:lnTo>
                      <a:lnTo>
                        <a:pt x="2824" y="138"/>
                      </a:lnTo>
                      <a:lnTo>
                        <a:pt x="2814" y="95"/>
                      </a:lnTo>
                      <a:lnTo>
                        <a:pt x="2820" y="94"/>
                      </a:lnTo>
                      <a:lnTo>
                        <a:pt x="2908" y="75"/>
                      </a:lnTo>
                      <a:lnTo>
                        <a:pt x="2997" y="58"/>
                      </a:lnTo>
                      <a:lnTo>
                        <a:pt x="3087" y="43"/>
                      </a:lnTo>
                      <a:lnTo>
                        <a:pt x="3161" y="33"/>
                      </a:lnTo>
                      <a:lnTo>
                        <a:pt x="3167" y="76"/>
                      </a:lnTo>
                      <a:close/>
                      <a:moveTo>
                        <a:pt x="2698" y="170"/>
                      </a:moveTo>
                      <a:lnTo>
                        <a:pt x="2656" y="181"/>
                      </a:lnTo>
                      <a:lnTo>
                        <a:pt x="2571" y="206"/>
                      </a:lnTo>
                      <a:lnTo>
                        <a:pt x="2487" y="234"/>
                      </a:lnTo>
                      <a:lnTo>
                        <a:pt x="2404" y="263"/>
                      </a:lnTo>
                      <a:lnTo>
                        <a:pt x="2367" y="277"/>
                      </a:lnTo>
                      <a:lnTo>
                        <a:pt x="2351" y="236"/>
                      </a:lnTo>
                      <a:lnTo>
                        <a:pt x="2390" y="222"/>
                      </a:lnTo>
                      <a:lnTo>
                        <a:pt x="2474" y="192"/>
                      </a:lnTo>
                      <a:lnTo>
                        <a:pt x="2559" y="165"/>
                      </a:lnTo>
                      <a:lnTo>
                        <a:pt x="2645" y="139"/>
                      </a:lnTo>
                      <a:lnTo>
                        <a:pt x="2686" y="128"/>
                      </a:lnTo>
                      <a:lnTo>
                        <a:pt x="2698" y="170"/>
                      </a:lnTo>
                      <a:close/>
                      <a:moveTo>
                        <a:pt x="2245" y="325"/>
                      </a:moveTo>
                      <a:lnTo>
                        <a:pt x="2241" y="327"/>
                      </a:lnTo>
                      <a:lnTo>
                        <a:pt x="2161" y="362"/>
                      </a:lnTo>
                      <a:lnTo>
                        <a:pt x="2081" y="399"/>
                      </a:lnTo>
                      <a:lnTo>
                        <a:pt x="2003" y="438"/>
                      </a:lnTo>
                      <a:lnTo>
                        <a:pt x="1932" y="475"/>
                      </a:lnTo>
                      <a:lnTo>
                        <a:pt x="1911" y="437"/>
                      </a:lnTo>
                      <a:lnTo>
                        <a:pt x="1984" y="398"/>
                      </a:lnTo>
                      <a:lnTo>
                        <a:pt x="2063" y="359"/>
                      </a:lnTo>
                      <a:lnTo>
                        <a:pt x="2143" y="322"/>
                      </a:lnTo>
                      <a:lnTo>
                        <a:pt x="2224" y="286"/>
                      </a:lnTo>
                      <a:lnTo>
                        <a:pt x="2229" y="285"/>
                      </a:lnTo>
                      <a:lnTo>
                        <a:pt x="2245" y="325"/>
                      </a:lnTo>
                      <a:close/>
                      <a:moveTo>
                        <a:pt x="1818" y="539"/>
                      </a:moveTo>
                      <a:lnTo>
                        <a:pt x="1776" y="564"/>
                      </a:lnTo>
                      <a:lnTo>
                        <a:pt x="1702" y="610"/>
                      </a:lnTo>
                      <a:lnTo>
                        <a:pt x="1630" y="658"/>
                      </a:lnTo>
                      <a:lnTo>
                        <a:pt x="1558" y="707"/>
                      </a:lnTo>
                      <a:lnTo>
                        <a:pt x="1527" y="729"/>
                      </a:lnTo>
                      <a:lnTo>
                        <a:pt x="1501" y="694"/>
                      </a:lnTo>
                      <a:lnTo>
                        <a:pt x="1534" y="671"/>
                      </a:lnTo>
                      <a:lnTo>
                        <a:pt x="1606" y="621"/>
                      </a:lnTo>
                      <a:lnTo>
                        <a:pt x="1679" y="573"/>
                      </a:lnTo>
                      <a:lnTo>
                        <a:pt x="1753" y="527"/>
                      </a:lnTo>
                      <a:lnTo>
                        <a:pt x="1796" y="501"/>
                      </a:lnTo>
                      <a:lnTo>
                        <a:pt x="1818" y="539"/>
                      </a:lnTo>
                      <a:close/>
                      <a:moveTo>
                        <a:pt x="1423" y="808"/>
                      </a:moveTo>
                      <a:lnTo>
                        <a:pt x="1420" y="810"/>
                      </a:lnTo>
                      <a:lnTo>
                        <a:pt x="1353" y="864"/>
                      </a:lnTo>
                      <a:lnTo>
                        <a:pt x="1287" y="920"/>
                      </a:lnTo>
                      <a:lnTo>
                        <a:pt x="1222" y="977"/>
                      </a:lnTo>
                      <a:lnTo>
                        <a:pt x="1159" y="1035"/>
                      </a:lnTo>
                      <a:lnTo>
                        <a:pt x="1129" y="1003"/>
                      </a:lnTo>
                      <a:lnTo>
                        <a:pt x="1193" y="944"/>
                      </a:lnTo>
                      <a:lnTo>
                        <a:pt x="1258" y="886"/>
                      </a:lnTo>
                      <a:lnTo>
                        <a:pt x="1325" y="830"/>
                      </a:lnTo>
                      <a:lnTo>
                        <a:pt x="1393" y="775"/>
                      </a:lnTo>
                      <a:lnTo>
                        <a:pt x="1396" y="773"/>
                      </a:lnTo>
                      <a:lnTo>
                        <a:pt x="1423" y="808"/>
                      </a:lnTo>
                      <a:close/>
                      <a:moveTo>
                        <a:pt x="1067" y="1126"/>
                      </a:moveTo>
                      <a:lnTo>
                        <a:pt x="1037" y="1157"/>
                      </a:lnTo>
                      <a:lnTo>
                        <a:pt x="978" y="1220"/>
                      </a:lnTo>
                      <a:lnTo>
                        <a:pt x="921" y="1284"/>
                      </a:lnTo>
                      <a:lnTo>
                        <a:pt x="865" y="1350"/>
                      </a:lnTo>
                      <a:lnTo>
                        <a:pt x="835" y="1386"/>
                      </a:lnTo>
                      <a:lnTo>
                        <a:pt x="801" y="1359"/>
                      </a:lnTo>
                      <a:lnTo>
                        <a:pt x="831" y="1322"/>
                      </a:lnTo>
                      <a:lnTo>
                        <a:pt x="888" y="1255"/>
                      </a:lnTo>
                      <a:lnTo>
                        <a:pt x="946" y="1190"/>
                      </a:lnTo>
                      <a:lnTo>
                        <a:pt x="1005" y="1126"/>
                      </a:lnTo>
                      <a:lnTo>
                        <a:pt x="1035" y="1096"/>
                      </a:lnTo>
                      <a:lnTo>
                        <a:pt x="1067" y="1126"/>
                      </a:lnTo>
                      <a:close/>
                      <a:moveTo>
                        <a:pt x="755" y="1489"/>
                      </a:moveTo>
                      <a:lnTo>
                        <a:pt x="707" y="1555"/>
                      </a:lnTo>
                      <a:lnTo>
                        <a:pt x="658" y="1626"/>
                      </a:lnTo>
                      <a:lnTo>
                        <a:pt x="610" y="1698"/>
                      </a:lnTo>
                      <a:lnTo>
                        <a:pt x="564" y="1772"/>
                      </a:lnTo>
                      <a:lnTo>
                        <a:pt x="561" y="1777"/>
                      </a:lnTo>
                      <a:lnTo>
                        <a:pt x="523" y="1755"/>
                      </a:lnTo>
                      <a:lnTo>
                        <a:pt x="527" y="1748"/>
                      </a:lnTo>
                      <a:lnTo>
                        <a:pt x="573" y="1674"/>
                      </a:lnTo>
                      <a:lnTo>
                        <a:pt x="622" y="1601"/>
                      </a:lnTo>
                      <a:lnTo>
                        <a:pt x="672" y="1530"/>
                      </a:lnTo>
                      <a:lnTo>
                        <a:pt x="720" y="1463"/>
                      </a:lnTo>
                      <a:lnTo>
                        <a:pt x="755" y="1489"/>
                      </a:lnTo>
                      <a:close/>
                      <a:moveTo>
                        <a:pt x="495" y="1890"/>
                      </a:moveTo>
                      <a:lnTo>
                        <a:pt x="477" y="1922"/>
                      </a:lnTo>
                      <a:lnTo>
                        <a:pt x="437" y="1999"/>
                      </a:lnTo>
                      <a:lnTo>
                        <a:pt x="398" y="2077"/>
                      </a:lnTo>
                      <a:lnTo>
                        <a:pt x="361" y="2156"/>
                      </a:lnTo>
                      <a:lnTo>
                        <a:pt x="341" y="2202"/>
                      </a:lnTo>
                      <a:lnTo>
                        <a:pt x="300" y="2184"/>
                      </a:lnTo>
                      <a:lnTo>
                        <a:pt x="321" y="2137"/>
                      </a:lnTo>
                      <a:lnTo>
                        <a:pt x="359" y="2057"/>
                      </a:lnTo>
                      <a:lnTo>
                        <a:pt x="398" y="1978"/>
                      </a:lnTo>
                      <a:lnTo>
                        <a:pt x="439" y="1901"/>
                      </a:lnTo>
                      <a:lnTo>
                        <a:pt x="457" y="1869"/>
                      </a:lnTo>
                      <a:lnTo>
                        <a:pt x="495" y="1890"/>
                      </a:lnTo>
                      <a:close/>
                      <a:moveTo>
                        <a:pt x="291" y="2322"/>
                      </a:moveTo>
                      <a:lnTo>
                        <a:pt x="261" y="2398"/>
                      </a:lnTo>
                      <a:lnTo>
                        <a:pt x="232" y="2481"/>
                      </a:lnTo>
                      <a:lnTo>
                        <a:pt x="205" y="2565"/>
                      </a:lnTo>
                      <a:lnTo>
                        <a:pt x="179" y="2649"/>
                      </a:lnTo>
                      <a:lnTo>
                        <a:pt x="179" y="2651"/>
                      </a:lnTo>
                      <a:lnTo>
                        <a:pt x="137" y="2640"/>
                      </a:lnTo>
                      <a:lnTo>
                        <a:pt x="138" y="2637"/>
                      </a:lnTo>
                      <a:lnTo>
                        <a:pt x="163" y="2551"/>
                      </a:lnTo>
                      <a:lnTo>
                        <a:pt x="191" y="2466"/>
                      </a:lnTo>
                      <a:lnTo>
                        <a:pt x="221" y="2383"/>
                      </a:lnTo>
                      <a:lnTo>
                        <a:pt x="250" y="2306"/>
                      </a:lnTo>
                      <a:lnTo>
                        <a:pt x="291" y="2322"/>
                      </a:lnTo>
                      <a:close/>
                      <a:moveTo>
                        <a:pt x="146" y="2778"/>
                      </a:moveTo>
                      <a:lnTo>
                        <a:pt x="135" y="2821"/>
                      </a:lnTo>
                      <a:lnTo>
                        <a:pt x="116" y="2908"/>
                      </a:lnTo>
                      <a:lnTo>
                        <a:pt x="99" y="2996"/>
                      </a:lnTo>
                      <a:lnTo>
                        <a:pt x="85" y="3085"/>
                      </a:lnTo>
                      <a:lnTo>
                        <a:pt x="80" y="3119"/>
                      </a:lnTo>
                      <a:lnTo>
                        <a:pt x="36" y="3113"/>
                      </a:lnTo>
                      <a:lnTo>
                        <a:pt x="41" y="3078"/>
                      </a:lnTo>
                      <a:lnTo>
                        <a:pt x="56" y="2988"/>
                      </a:lnTo>
                      <a:lnTo>
                        <a:pt x="73" y="2899"/>
                      </a:lnTo>
                      <a:lnTo>
                        <a:pt x="93" y="2811"/>
                      </a:lnTo>
                      <a:lnTo>
                        <a:pt x="103" y="2767"/>
                      </a:lnTo>
                      <a:lnTo>
                        <a:pt x="146" y="2778"/>
                      </a:lnTo>
                      <a:close/>
                      <a:moveTo>
                        <a:pt x="63" y="3249"/>
                      </a:moveTo>
                      <a:lnTo>
                        <a:pt x="61" y="3264"/>
                      </a:lnTo>
                      <a:lnTo>
                        <a:pt x="54" y="3355"/>
                      </a:lnTo>
                      <a:lnTo>
                        <a:pt x="48" y="3447"/>
                      </a:lnTo>
                      <a:lnTo>
                        <a:pt x="44" y="3539"/>
                      </a:lnTo>
                      <a:lnTo>
                        <a:pt x="43" y="3596"/>
                      </a:lnTo>
                      <a:lnTo>
                        <a:pt x="0" y="3595"/>
                      </a:lnTo>
                      <a:lnTo>
                        <a:pt x="0" y="3537"/>
                      </a:lnTo>
                      <a:lnTo>
                        <a:pt x="4" y="3444"/>
                      </a:lnTo>
                      <a:lnTo>
                        <a:pt x="10" y="3351"/>
                      </a:lnTo>
                      <a:lnTo>
                        <a:pt x="18" y="3259"/>
                      </a:lnTo>
                      <a:lnTo>
                        <a:pt x="20" y="3243"/>
                      </a:lnTo>
                      <a:lnTo>
                        <a:pt x="63" y="3249"/>
                      </a:lnTo>
                      <a:close/>
                      <a:moveTo>
                        <a:pt x="45" y="3726"/>
                      </a:moveTo>
                      <a:lnTo>
                        <a:pt x="48" y="3816"/>
                      </a:lnTo>
                      <a:lnTo>
                        <a:pt x="54" y="3907"/>
                      </a:lnTo>
                      <a:lnTo>
                        <a:pt x="62" y="3998"/>
                      </a:lnTo>
                      <a:lnTo>
                        <a:pt x="71" y="4073"/>
                      </a:lnTo>
                      <a:lnTo>
                        <a:pt x="27" y="4078"/>
                      </a:lnTo>
                      <a:lnTo>
                        <a:pt x="18" y="4002"/>
                      </a:lnTo>
                      <a:lnTo>
                        <a:pt x="10" y="3910"/>
                      </a:lnTo>
                      <a:lnTo>
                        <a:pt x="4" y="3818"/>
                      </a:lnTo>
                      <a:lnTo>
                        <a:pt x="1" y="3727"/>
                      </a:lnTo>
                      <a:lnTo>
                        <a:pt x="45" y="3726"/>
                      </a:lnTo>
                      <a:close/>
                      <a:moveTo>
                        <a:pt x="89" y="4202"/>
                      </a:moveTo>
                      <a:lnTo>
                        <a:pt x="100" y="4266"/>
                      </a:lnTo>
                      <a:lnTo>
                        <a:pt x="116" y="4354"/>
                      </a:lnTo>
                      <a:lnTo>
                        <a:pt x="136" y="4441"/>
                      </a:lnTo>
                      <a:lnTo>
                        <a:pt x="157" y="4527"/>
                      </a:lnTo>
                      <a:lnTo>
                        <a:pt x="161" y="4542"/>
                      </a:lnTo>
                      <a:lnTo>
                        <a:pt x="118" y="4553"/>
                      </a:lnTo>
                      <a:lnTo>
                        <a:pt x="114" y="4538"/>
                      </a:lnTo>
                      <a:lnTo>
                        <a:pt x="93" y="4450"/>
                      </a:lnTo>
                      <a:lnTo>
                        <a:pt x="73" y="4362"/>
                      </a:lnTo>
                      <a:lnTo>
                        <a:pt x="56" y="4273"/>
                      </a:lnTo>
                      <a:lnTo>
                        <a:pt x="46" y="4209"/>
                      </a:lnTo>
                      <a:lnTo>
                        <a:pt x="89" y="4202"/>
                      </a:lnTo>
                      <a:close/>
                      <a:moveTo>
                        <a:pt x="196" y="4668"/>
                      </a:moveTo>
                      <a:lnTo>
                        <a:pt x="205" y="4697"/>
                      </a:lnTo>
                      <a:lnTo>
                        <a:pt x="233" y="4781"/>
                      </a:lnTo>
                      <a:lnTo>
                        <a:pt x="262" y="4864"/>
                      </a:lnTo>
                      <a:lnTo>
                        <a:pt x="293" y="4946"/>
                      </a:lnTo>
                      <a:lnTo>
                        <a:pt x="313" y="4995"/>
                      </a:lnTo>
                      <a:lnTo>
                        <a:pt x="273" y="5012"/>
                      </a:lnTo>
                      <a:lnTo>
                        <a:pt x="252" y="4961"/>
                      </a:lnTo>
                      <a:lnTo>
                        <a:pt x="221" y="4879"/>
                      </a:lnTo>
                      <a:lnTo>
                        <a:pt x="191" y="4795"/>
                      </a:lnTo>
                      <a:lnTo>
                        <a:pt x="163" y="4710"/>
                      </a:lnTo>
                      <a:lnTo>
                        <a:pt x="154" y="4680"/>
                      </a:lnTo>
                      <a:lnTo>
                        <a:pt x="196" y="4668"/>
                      </a:lnTo>
                      <a:close/>
                      <a:moveTo>
                        <a:pt x="365" y="5115"/>
                      </a:moveTo>
                      <a:lnTo>
                        <a:pt x="398" y="5186"/>
                      </a:lnTo>
                      <a:lnTo>
                        <a:pt x="437" y="5263"/>
                      </a:lnTo>
                      <a:lnTo>
                        <a:pt x="478" y="5340"/>
                      </a:lnTo>
                      <a:lnTo>
                        <a:pt x="520" y="5416"/>
                      </a:lnTo>
                      <a:lnTo>
                        <a:pt x="524" y="5423"/>
                      </a:lnTo>
                      <a:lnTo>
                        <a:pt x="487" y="5446"/>
                      </a:lnTo>
                      <a:lnTo>
                        <a:pt x="482" y="5437"/>
                      </a:lnTo>
                      <a:lnTo>
                        <a:pt x="439" y="5361"/>
                      </a:lnTo>
                      <a:lnTo>
                        <a:pt x="398" y="5283"/>
                      </a:lnTo>
                      <a:lnTo>
                        <a:pt x="359" y="5204"/>
                      </a:lnTo>
                      <a:lnTo>
                        <a:pt x="325" y="5133"/>
                      </a:lnTo>
                      <a:lnTo>
                        <a:pt x="365" y="5115"/>
                      </a:lnTo>
                      <a:close/>
                      <a:moveTo>
                        <a:pt x="592" y="5535"/>
                      </a:moveTo>
                      <a:lnTo>
                        <a:pt x="610" y="5564"/>
                      </a:lnTo>
                      <a:lnTo>
                        <a:pt x="658" y="5636"/>
                      </a:lnTo>
                      <a:lnTo>
                        <a:pt x="707" y="5707"/>
                      </a:lnTo>
                      <a:lnTo>
                        <a:pt x="758" y="5777"/>
                      </a:lnTo>
                      <a:lnTo>
                        <a:pt x="792" y="5820"/>
                      </a:lnTo>
                      <a:lnTo>
                        <a:pt x="757" y="5847"/>
                      </a:lnTo>
                      <a:lnTo>
                        <a:pt x="723" y="5802"/>
                      </a:lnTo>
                      <a:lnTo>
                        <a:pt x="671" y="5732"/>
                      </a:lnTo>
                      <a:lnTo>
                        <a:pt x="621" y="5660"/>
                      </a:lnTo>
                      <a:lnTo>
                        <a:pt x="573" y="5587"/>
                      </a:lnTo>
                      <a:lnTo>
                        <a:pt x="555" y="5558"/>
                      </a:lnTo>
                      <a:lnTo>
                        <a:pt x="592" y="5535"/>
                      </a:lnTo>
                      <a:close/>
                      <a:moveTo>
                        <a:pt x="873" y="5922"/>
                      </a:moveTo>
                      <a:lnTo>
                        <a:pt x="921" y="5978"/>
                      </a:lnTo>
                      <a:lnTo>
                        <a:pt x="978" y="6042"/>
                      </a:lnTo>
                      <a:lnTo>
                        <a:pt x="1037" y="6105"/>
                      </a:lnTo>
                      <a:lnTo>
                        <a:pt x="1097" y="6166"/>
                      </a:lnTo>
                      <a:lnTo>
                        <a:pt x="1109" y="6178"/>
                      </a:lnTo>
                      <a:lnTo>
                        <a:pt x="1078" y="6209"/>
                      </a:lnTo>
                      <a:lnTo>
                        <a:pt x="1066" y="6197"/>
                      </a:lnTo>
                      <a:lnTo>
                        <a:pt x="1005" y="6135"/>
                      </a:lnTo>
                      <a:lnTo>
                        <a:pt x="946" y="6071"/>
                      </a:lnTo>
                      <a:lnTo>
                        <a:pt x="888" y="6006"/>
                      </a:lnTo>
                      <a:lnTo>
                        <a:pt x="840" y="5950"/>
                      </a:lnTo>
                      <a:lnTo>
                        <a:pt x="873" y="5922"/>
                      </a:lnTo>
                      <a:close/>
                      <a:moveTo>
                        <a:pt x="1203" y="6268"/>
                      </a:moveTo>
                      <a:lnTo>
                        <a:pt x="1222" y="6285"/>
                      </a:lnTo>
                      <a:lnTo>
                        <a:pt x="1287" y="6342"/>
                      </a:lnTo>
                      <a:lnTo>
                        <a:pt x="1353" y="6398"/>
                      </a:lnTo>
                      <a:lnTo>
                        <a:pt x="1420" y="6452"/>
                      </a:lnTo>
                      <a:lnTo>
                        <a:pt x="1471" y="6490"/>
                      </a:lnTo>
                      <a:lnTo>
                        <a:pt x="1444" y="6525"/>
                      </a:lnTo>
                      <a:lnTo>
                        <a:pt x="1393" y="6486"/>
                      </a:lnTo>
                      <a:lnTo>
                        <a:pt x="1325" y="6431"/>
                      </a:lnTo>
                      <a:lnTo>
                        <a:pt x="1258" y="6375"/>
                      </a:lnTo>
                      <a:lnTo>
                        <a:pt x="1193" y="6317"/>
                      </a:lnTo>
                      <a:lnTo>
                        <a:pt x="1174" y="6300"/>
                      </a:lnTo>
                      <a:lnTo>
                        <a:pt x="1203" y="6268"/>
                      </a:lnTo>
                      <a:close/>
                      <a:moveTo>
                        <a:pt x="1576" y="6567"/>
                      </a:moveTo>
                      <a:lnTo>
                        <a:pt x="1630" y="6604"/>
                      </a:lnTo>
                      <a:lnTo>
                        <a:pt x="1702" y="6652"/>
                      </a:lnTo>
                      <a:lnTo>
                        <a:pt x="1776" y="6697"/>
                      </a:lnTo>
                      <a:lnTo>
                        <a:pt x="1851" y="6741"/>
                      </a:lnTo>
                      <a:lnTo>
                        <a:pt x="1870" y="6752"/>
                      </a:lnTo>
                      <a:lnTo>
                        <a:pt x="1849" y="6790"/>
                      </a:lnTo>
                      <a:lnTo>
                        <a:pt x="1828" y="6779"/>
                      </a:lnTo>
                      <a:lnTo>
                        <a:pt x="1753" y="6735"/>
                      </a:lnTo>
                      <a:lnTo>
                        <a:pt x="1678" y="6688"/>
                      </a:lnTo>
                      <a:lnTo>
                        <a:pt x="1605" y="6640"/>
                      </a:lnTo>
                      <a:lnTo>
                        <a:pt x="1551" y="6603"/>
                      </a:lnTo>
                      <a:lnTo>
                        <a:pt x="1576" y="6567"/>
                      </a:lnTo>
                      <a:close/>
                      <a:moveTo>
                        <a:pt x="1985" y="6814"/>
                      </a:moveTo>
                      <a:lnTo>
                        <a:pt x="2003" y="6824"/>
                      </a:lnTo>
                      <a:lnTo>
                        <a:pt x="2082" y="6863"/>
                      </a:lnTo>
                      <a:lnTo>
                        <a:pt x="2161" y="6900"/>
                      </a:lnTo>
                      <a:lnTo>
                        <a:pt x="2241" y="6934"/>
                      </a:lnTo>
                      <a:lnTo>
                        <a:pt x="2301" y="6959"/>
                      </a:lnTo>
                      <a:lnTo>
                        <a:pt x="2285" y="6999"/>
                      </a:lnTo>
                      <a:lnTo>
                        <a:pt x="2224" y="6975"/>
                      </a:lnTo>
                      <a:lnTo>
                        <a:pt x="2142" y="6939"/>
                      </a:lnTo>
                      <a:lnTo>
                        <a:pt x="2062" y="6902"/>
                      </a:lnTo>
                      <a:lnTo>
                        <a:pt x="1983" y="6863"/>
                      </a:lnTo>
                      <a:lnTo>
                        <a:pt x="1965" y="6853"/>
                      </a:lnTo>
                      <a:lnTo>
                        <a:pt x="1985" y="6814"/>
                      </a:lnTo>
                      <a:close/>
                      <a:moveTo>
                        <a:pt x="2423" y="7005"/>
                      </a:moveTo>
                      <a:lnTo>
                        <a:pt x="2488" y="7028"/>
                      </a:lnTo>
                      <a:lnTo>
                        <a:pt x="2571" y="7055"/>
                      </a:lnTo>
                      <a:lnTo>
                        <a:pt x="2656" y="7080"/>
                      </a:lnTo>
                      <a:lnTo>
                        <a:pt x="2742" y="7103"/>
                      </a:lnTo>
                      <a:lnTo>
                        <a:pt x="2756" y="7106"/>
                      </a:lnTo>
                      <a:lnTo>
                        <a:pt x="2745" y="7149"/>
                      </a:lnTo>
                      <a:lnTo>
                        <a:pt x="2731" y="7145"/>
                      </a:lnTo>
                      <a:lnTo>
                        <a:pt x="2644" y="7122"/>
                      </a:lnTo>
                      <a:lnTo>
                        <a:pt x="2558" y="7097"/>
                      </a:lnTo>
                      <a:lnTo>
                        <a:pt x="2473" y="7069"/>
                      </a:lnTo>
                      <a:lnTo>
                        <a:pt x="2409" y="7046"/>
                      </a:lnTo>
                      <a:lnTo>
                        <a:pt x="2423" y="7005"/>
                      </a:lnTo>
                      <a:close/>
                      <a:moveTo>
                        <a:pt x="2883" y="7136"/>
                      </a:moveTo>
                      <a:lnTo>
                        <a:pt x="2916" y="7143"/>
                      </a:lnTo>
                      <a:lnTo>
                        <a:pt x="3005" y="7160"/>
                      </a:lnTo>
                      <a:lnTo>
                        <a:pt x="3094" y="7174"/>
                      </a:lnTo>
                      <a:lnTo>
                        <a:pt x="3183" y="7187"/>
                      </a:lnTo>
                      <a:lnTo>
                        <a:pt x="3226" y="7192"/>
                      </a:lnTo>
                      <a:lnTo>
                        <a:pt x="3221" y="7235"/>
                      </a:lnTo>
                      <a:lnTo>
                        <a:pt x="3177" y="7230"/>
                      </a:lnTo>
                      <a:lnTo>
                        <a:pt x="3086" y="7218"/>
                      </a:lnTo>
                      <a:lnTo>
                        <a:pt x="2996" y="7203"/>
                      </a:lnTo>
                      <a:lnTo>
                        <a:pt x="2907" y="7186"/>
                      </a:lnTo>
                      <a:lnTo>
                        <a:pt x="2874" y="7179"/>
                      </a:lnTo>
                      <a:lnTo>
                        <a:pt x="2883" y="7136"/>
                      </a:lnTo>
                      <a:close/>
                      <a:moveTo>
                        <a:pt x="3356" y="7204"/>
                      </a:moveTo>
                      <a:lnTo>
                        <a:pt x="3364" y="7205"/>
                      </a:lnTo>
                      <a:lnTo>
                        <a:pt x="3456" y="7211"/>
                      </a:lnTo>
                      <a:lnTo>
                        <a:pt x="3549" y="7214"/>
                      </a:lnTo>
                      <a:lnTo>
                        <a:pt x="3641" y="7215"/>
                      </a:lnTo>
                      <a:lnTo>
                        <a:pt x="3704" y="7215"/>
                      </a:lnTo>
                      <a:lnTo>
                        <a:pt x="3704" y="7259"/>
                      </a:lnTo>
                      <a:lnTo>
                        <a:pt x="3641" y="7259"/>
                      </a:lnTo>
                      <a:lnTo>
                        <a:pt x="3547" y="7258"/>
                      </a:lnTo>
                      <a:lnTo>
                        <a:pt x="3453" y="7255"/>
                      </a:lnTo>
                      <a:lnTo>
                        <a:pt x="3361" y="7249"/>
                      </a:lnTo>
                      <a:lnTo>
                        <a:pt x="3352" y="7248"/>
                      </a:lnTo>
                      <a:lnTo>
                        <a:pt x="3356" y="7204"/>
                      </a:lnTo>
                      <a:close/>
                      <a:moveTo>
                        <a:pt x="3834" y="7211"/>
                      </a:moveTo>
                      <a:lnTo>
                        <a:pt x="3919" y="7206"/>
                      </a:lnTo>
                      <a:lnTo>
                        <a:pt x="4010" y="7198"/>
                      </a:lnTo>
                      <a:lnTo>
                        <a:pt x="4100" y="7188"/>
                      </a:lnTo>
                      <a:lnTo>
                        <a:pt x="4180" y="7177"/>
                      </a:lnTo>
                      <a:lnTo>
                        <a:pt x="4186" y="7220"/>
                      </a:lnTo>
                      <a:lnTo>
                        <a:pt x="4105" y="7231"/>
                      </a:lnTo>
                      <a:lnTo>
                        <a:pt x="4014" y="7242"/>
                      </a:lnTo>
                      <a:lnTo>
                        <a:pt x="3922" y="7250"/>
                      </a:lnTo>
                      <a:lnTo>
                        <a:pt x="3837" y="7255"/>
                      </a:lnTo>
                      <a:lnTo>
                        <a:pt x="3834" y="7211"/>
                      </a:lnTo>
                      <a:close/>
                      <a:moveTo>
                        <a:pt x="4309" y="7155"/>
                      </a:moveTo>
                      <a:lnTo>
                        <a:pt x="4368" y="7144"/>
                      </a:lnTo>
                      <a:lnTo>
                        <a:pt x="4455" y="7125"/>
                      </a:lnTo>
                      <a:lnTo>
                        <a:pt x="4542" y="7104"/>
                      </a:lnTo>
                      <a:lnTo>
                        <a:pt x="4627" y="7081"/>
                      </a:lnTo>
                      <a:lnTo>
                        <a:pt x="4647" y="7075"/>
                      </a:lnTo>
                      <a:lnTo>
                        <a:pt x="4659" y="7117"/>
                      </a:lnTo>
                      <a:lnTo>
                        <a:pt x="4639" y="7123"/>
                      </a:lnTo>
                      <a:lnTo>
                        <a:pt x="4552" y="7146"/>
                      </a:lnTo>
                      <a:lnTo>
                        <a:pt x="4464" y="7168"/>
                      </a:lnTo>
                      <a:lnTo>
                        <a:pt x="4376" y="7187"/>
                      </a:lnTo>
                      <a:lnTo>
                        <a:pt x="4317" y="7198"/>
                      </a:lnTo>
                      <a:lnTo>
                        <a:pt x="4309" y="7155"/>
                      </a:lnTo>
                      <a:close/>
                      <a:moveTo>
                        <a:pt x="4772" y="7036"/>
                      </a:moveTo>
                      <a:lnTo>
                        <a:pt x="4797" y="7028"/>
                      </a:lnTo>
                      <a:lnTo>
                        <a:pt x="4879" y="6999"/>
                      </a:lnTo>
                      <a:lnTo>
                        <a:pt x="4962" y="6968"/>
                      </a:lnTo>
                      <a:lnTo>
                        <a:pt x="5043" y="6935"/>
                      </a:lnTo>
                      <a:lnTo>
                        <a:pt x="5096" y="6911"/>
                      </a:lnTo>
                      <a:lnTo>
                        <a:pt x="5114" y="6952"/>
                      </a:lnTo>
                      <a:lnTo>
                        <a:pt x="5059" y="6975"/>
                      </a:lnTo>
                      <a:lnTo>
                        <a:pt x="4977" y="7009"/>
                      </a:lnTo>
                      <a:lnTo>
                        <a:pt x="4894" y="7040"/>
                      </a:lnTo>
                      <a:lnTo>
                        <a:pt x="4810" y="7070"/>
                      </a:lnTo>
                      <a:lnTo>
                        <a:pt x="4785" y="7078"/>
                      </a:lnTo>
                      <a:lnTo>
                        <a:pt x="4772" y="7036"/>
                      </a:lnTo>
                      <a:close/>
                      <a:moveTo>
                        <a:pt x="5214" y="6857"/>
                      </a:moveTo>
                      <a:lnTo>
                        <a:pt x="5281" y="6824"/>
                      </a:lnTo>
                      <a:lnTo>
                        <a:pt x="5358" y="6784"/>
                      </a:lnTo>
                      <a:lnTo>
                        <a:pt x="5433" y="6741"/>
                      </a:lnTo>
                      <a:lnTo>
                        <a:pt x="5508" y="6697"/>
                      </a:lnTo>
                      <a:lnTo>
                        <a:pt x="5520" y="6690"/>
                      </a:lnTo>
                      <a:lnTo>
                        <a:pt x="5543" y="6727"/>
                      </a:lnTo>
                      <a:lnTo>
                        <a:pt x="5530" y="6735"/>
                      </a:lnTo>
                      <a:lnTo>
                        <a:pt x="5455" y="6780"/>
                      </a:lnTo>
                      <a:lnTo>
                        <a:pt x="5378" y="6822"/>
                      </a:lnTo>
                      <a:lnTo>
                        <a:pt x="5300" y="6863"/>
                      </a:lnTo>
                      <a:lnTo>
                        <a:pt x="5234" y="6896"/>
                      </a:lnTo>
                      <a:lnTo>
                        <a:pt x="5214" y="6857"/>
                      </a:lnTo>
                      <a:close/>
                      <a:moveTo>
                        <a:pt x="5630" y="6620"/>
                      </a:moveTo>
                      <a:lnTo>
                        <a:pt x="5654" y="6604"/>
                      </a:lnTo>
                      <a:lnTo>
                        <a:pt x="5725" y="6555"/>
                      </a:lnTo>
                      <a:lnTo>
                        <a:pt x="5795" y="6504"/>
                      </a:lnTo>
                      <a:lnTo>
                        <a:pt x="5864" y="6452"/>
                      </a:lnTo>
                      <a:lnTo>
                        <a:pt x="5910" y="6414"/>
                      </a:lnTo>
                      <a:lnTo>
                        <a:pt x="5938" y="6448"/>
                      </a:lnTo>
                      <a:lnTo>
                        <a:pt x="5890" y="6486"/>
                      </a:lnTo>
                      <a:lnTo>
                        <a:pt x="5821" y="6539"/>
                      </a:lnTo>
                      <a:lnTo>
                        <a:pt x="5750" y="6591"/>
                      </a:lnTo>
                      <a:lnTo>
                        <a:pt x="5678" y="6641"/>
                      </a:lnTo>
                      <a:lnTo>
                        <a:pt x="5654" y="6657"/>
                      </a:lnTo>
                      <a:lnTo>
                        <a:pt x="5630" y="6620"/>
                      </a:lnTo>
                      <a:close/>
                      <a:moveTo>
                        <a:pt x="6010" y="6331"/>
                      </a:moveTo>
                      <a:lnTo>
                        <a:pt x="6062" y="6285"/>
                      </a:lnTo>
                      <a:lnTo>
                        <a:pt x="6125" y="6226"/>
                      </a:lnTo>
                      <a:lnTo>
                        <a:pt x="6186" y="6166"/>
                      </a:lnTo>
                      <a:lnTo>
                        <a:pt x="6247" y="6105"/>
                      </a:lnTo>
                      <a:lnTo>
                        <a:pt x="6261" y="6090"/>
                      </a:lnTo>
                      <a:lnTo>
                        <a:pt x="6293" y="6120"/>
                      </a:lnTo>
                      <a:lnTo>
                        <a:pt x="6278" y="6135"/>
                      </a:lnTo>
                      <a:lnTo>
                        <a:pt x="6217" y="6198"/>
                      </a:lnTo>
                      <a:lnTo>
                        <a:pt x="6155" y="6259"/>
                      </a:lnTo>
                      <a:lnTo>
                        <a:pt x="6091" y="6318"/>
                      </a:lnTo>
                      <a:lnTo>
                        <a:pt x="6039" y="6363"/>
                      </a:lnTo>
                      <a:lnTo>
                        <a:pt x="6010" y="6331"/>
                      </a:lnTo>
                      <a:close/>
                      <a:moveTo>
                        <a:pt x="6349" y="5993"/>
                      </a:moveTo>
                      <a:lnTo>
                        <a:pt x="6363" y="5977"/>
                      </a:lnTo>
                      <a:lnTo>
                        <a:pt x="6419" y="5912"/>
                      </a:lnTo>
                      <a:lnTo>
                        <a:pt x="6473" y="5844"/>
                      </a:lnTo>
                      <a:lnTo>
                        <a:pt x="6526" y="5776"/>
                      </a:lnTo>
                      <a:lnTo>
                        <a:pt x="6566" y="5721"/>
                      </a:lnTo>
                      <a:lnTo>
                        <a:pt x="6601" y="5747"/>
                      </a:lnTo>
                      <a:lnTo>
                        <a:pt x="6560" y="5803"/>
                      </a:lnTo>
                      <a:lnTo>
                        <a:pt x="6507" y="5872"/>
                      </a:lnTo>
                      <a:lnTo>
                        <a:pt x="6452" y="5940"/>
                      </a:lnTo>
                      <a:lnTo>
                        <a:pt x="6396" y="6006"/>
                      </a:lnTo>
                      <a:lnTo>
                        <a:pt x="6382" y="6022"/>
                      </a:lnTo>
                      <a:lnTo>
                        <a:pt x="6349" y="5993"/>
                      </a:lnTo>
                      <a:close/>
                      <a:moveTo>
                        <a:pt x="6640" y="5614"/>
                      </a:moveTo>
                      <a:lnTo>
                        <a:pt x="6673" y="5563"/>
                      </a:lnTo>
                      <a:lnTo>
                        <a:pt x="6719" y="5490"/>
                      </a:lnTo>
                      <a:lnTo>
                        <a:pt x="6764" y="5416"/>
                      </a:lnTo>
                      <a:lnTo>
                        <a:pt x="6806" y="5340"/>
                      </a:lnTo>
                      <a:lnTo>
                        <a:pt x="6819" y="5316"/>
                      </a:lnTo>
                      <a:lnTo>
                        <a:pt x="6857" y="5336"/>
                      </a:lnTo>
                      <a:lnTo>
                        <a:pt x="6844" y="5361"/>
                      </a:lnTo>
                      <a:lnTo>
                        <a:pt x="6801" y="5438"/>
                      </a:lnTo>
                      <a:lnTo>
                        <a:pt x="6757" y="5513"/>
                      </a:lnTo>
                      <a:lnTo>
                        <a:pt x="6710" y="5588"/>
                      </a:lnTo>
                      <a:lnTo>
                        <a:pt x="6676" y="5638"/>
                      </a:lnTo>
                      <a:lnTo>
                        <a:pt x="6640" y="5614"/>
                      </a:lnTo>
                      <a:close/>
                      <a:moveTo>
                        <a:pt x="6878" y="5200"/>
                      </a:moveTo>
                      <a:lnTo>
                        <a:pt x="6885" y="5185"/>
                      </a:lnTo>
                      <a:lnTo>
                        <a:pt x="6922" y="5106"/>
                      </a:lnTo>
                      <a:lnTo>
                        <a:pt x="6957" y="5026"/>
                      </a:lnTo>
                      <a:lnTo>
                        <a:pt x="6990" y="4945"/>
                      </a:lnTo>
                      <a:lnTo>
                        <a:pt x="7015" y="4880"/>
                      </a:lnTo>
                      <a:lnTo>
                        <a:pt x="7056" y="4896"/>
                      </a:lnTo>
                      <a:lnTo>
                        <a:pt x="7031" y="4962"/>
                      </a:lnTo>
                      <a:lnTo>
                        <a:pt x="6997" y="5044"/>
                      </a:lnTo>
                      <a:lnTo>
                        <a:pt x="6962" y="5125"/>
                      </a:lnTo>
                      <a:lnTo>
                        <a:pt x="6925" y="5205"/>
                      </a:lnTo>
                      <a:lnTo>
                        <a:pt x="6917" y="5219"/>
                      </a:lnTo>
                      <a:lnTo>
                        <a:pt x="6878" y="5200"/>
                      </a:lnTo>
                      <a:close/>
                      <a:moveTo>
                        <a:pt x="7059" y="4757"/>
                      </a:moveTo>
                      <a:lnTo>
                        <a:pt x="7078" y="4697"/>
                      </a:lnTo>
                      <a:lnTo>
                        <a:pt x="7103" y="4612"/>
                      </a:lnTo>
                      <a:lnTo>
                        <a:pt x="7127" y="4527"/>
                      </a:lnTo>
                      <a:lnTo>
                        <a:pt x="7148" y="4441"/>
                      </a:lnTo>
                      <a:lnTo>
                        <a:pt x="7152" y="4422"/>
                      </a:lnTo>
                      <a:lnTo>
                        <a:pt x="7194" y="4432"/>
                      </a:lnTo>
                      <a:lnTo>
                        <a:pt x="7190" y="4451"/>
                      </a:lnTo>
                      <a:lnTo>
                        <a:pt x="7169" y="4538"/>
                      </a:lnTo>
                      <a:lnTo>
                        <a:pt x="7145" y="4625"/>
                      </a:lnTo>
                      <a:lnTo>
                        <a:pt x="7120" y="4711"/>
                      </a:lnTo>
                      <a:lnTo>
                        <a:pt x="7100" y="4771"/>
                      </a:lnTo>
                      <a:lnTo>
                        <a:pt x="7059" y="4757"/>
                      </a:lnTo>
                      <a:close/>
                      <a:moveTo>
                        <a:pt x="7178" y="4294"/>
                      </a:moveTo>
                      <a:lnTo>
                        <a:pt x="7184" y="4265"/>
                      </a:lnTo>
                      <a:lnTo>
                        <a:pt x="7198" y="4177"/>
                      </a:lnTo>
                      <a:lnTo>
                        <a:pt x="7211" y="4087"/>
                      </a:lnTo>
                      <a:lnTo>
                        <a:pt x="7221" y="3997"/>
                      </a:lnTo>
                      <a:lnTo>
                        <a:pt x="7225" y="3950"/>
                      </a:lnTo>
                      <a:lnTo>
                        <a:pt x="7269" y="3954"/>
                      </a:lnTo>
                      <a:lnTo>
                        <a:pt x="7265" y="4002"/>
                      </a:lnTo>
                      <a:lnTo>
                        <a:pt x="7254" y="4093"/>
                      </a:lnTo>
                      <a:lnTo>
                        <a:pt x="7242" y="4184"/>
                      </a:lnTo>
                      <a:lnTo>
                        <a:pt x="7227" y="4274"/>
                      </a:lnTo>
                      <a:lnTo>
                        <a:pt x="7221" y="4303"/>
                      </a:lnTo>
                      <a:lnTo>
                        <a:pt x="7178" y="4294"/>
                      </a:lnTo>
                      <a:close/>
                      <a:moveTo>
                        <a:pt x="7235" y="3820"/>
                      </a:moveTo>
                      <a:lnTo>
                        <a:pt x="7235" y="3815"/>
                      </a:lnTo>
                      <a:lnTo>
                        <a:pt x="7239" y="3723"/>
                      </a:lnTo>
                      <a:lnTo>
                        <a:pt x="7240" y="3630"/>
                      </a:lnTo>
                      <a:lnTo>
                        <a:pt x="7239" y="3538"/>
                      </a:lnTo>
                      <a:lnTo>
                        <a:pt x="7237" y="3472"/>
                      </a:lnTo>
                      <a:lnTo>
                        <a:pt x="7280" y="3470"/>
                      </a:lnTo>
                      <a:lnTo>
                        <a:pt x="7283" y="3538"/>
                      </a:lnTo>
                      <a:lnTo>
                        <a:pt x="7283" y="3631"/>
                      </a:lnTo>
                      <a:lnTo>
                        <a:pt x="7282" y="3725"/>
                      </a:lnTo>
                      <a:lnTo>
                        <a:pt x="7279" y="3818"/>
                      </a:lnTo>
                      <a:lnTo>
                        <a:pt x="7279" y="3822"/>
                      </a:lnTo>
                      <a:lnTo>
                        <a:pt x="7235" y="3820"/>
                      </a:lnTo>
                      <a:close/>
                      <a:moveTo>
                        <a:pt x="7229" y="3342"/>
                      </a:moveTo>
                      <a:lnTo>
                        <a:pt x="7222" y="3264"/>
                      </a:lnTo>
                      <a:lnTo>
                        <a:pt x="7211" y="3174"/>
                      </a:lnTo>
                      <a:lnTo>
                        <a:pt x="7199" y="3085"/>
                      </a:lnTo>
                      <a:lnTo>
                        <a:pt x="7184" y="2997"/>
                      </a:lnTo>
                      <a:lnTo>
                        <a:pt x="7227" y="2990"/>
                      </a:lnTo>
                      <a:lnTo>
                        <a:pt x="7242" y="3078"/>
                      </a:lnTo>
                      <a:lnTo>
                        <a:pt x="7255" y="3169"/>
                      </a:lnTo>
                      <a:lnTo>
                        <a:pt x="7265" y="3260"/>
                      </a:lnTo>
                      <a:lnTo>
                        <a:pt x="7272" y="3338"/>
                      </a:lnTo>
                      <a:lnTo>
                        <a:pt x="7229" y="3342"/>
                      </a:lnTo>
                      <a:close/>
                      <a:moveTo>
                        <a:pt x="7159" y="2869"/>
                      </a:moveTo>
                      <a:lnTo>
                        <a:pt x="7148" y="2821"/>
                      </a:lnTo>
                      <a:lnTo>
                        <a:pt x="7127" y="2734"/>
                      </a:lnTo>
                      <a:lnTo>
                        <a:pt x="7104" y="2649"/>
                      </a:lnTo>
                      <a:lnTo>
                        <a:pt x="7079" y="2564"/>
                      </a:lnTo>
                      <a:lnTo>
                        <a:pt x="7068" y="2533"/>
                      </a:lnTo>
                      <a:lnTo>
                        <a:pt x="7110" y="2520"/>
                      </a:lnTo>
                      <a:lnTo>
                        <a:pt x="7120" y="2552"/>
                      </a:lnTo>
                      <a:lnTo>
                        <a:pt x="7146" y="2638"/>
                      </a:lnTo>
                      <a:lnTo>
                        <a:pt x="7169" y="2724"/>
                      </a:lnTo>
                      <a:lnTo>
                        <a:pt x="7191" y="2812"/>
                      </a:lnTo>
                      <a:lnTo>
                        <a:pt x="7201" y="2860"/>
                      </a:lnTo>
                      <a:lnTo>
                        <a:pt x="7159" y="2869"/>
                      </a:lnTo>
                      <a:close/>
                      <a:moveTo>
                        <a:pt x="7026" y="2410"/>
                      </a:moveTo>
                      <a:lnTo>
                        <a:pt x="7022" y="2398"/>
                      </a:lnTo>
                      <a:lnTo>
                        <a:pt x="6991" y="2316"/>
                      </a:lnTo>
                      <a:lnTo>
                        <a:pt x="6957" y="2235"/>
                      </a:lnTo>
                      <a:lnTo>
                        <a:pt x="6922" y="2155"/>
                      </a:lnTo>
                      <a:lnTo>
                        <a:pt x="6892" y="2089"/>
                      </a:lnTo>
                      <a:lnTo>
                        <a:pt x="6931" y="2071"/>
                      </a:lnTo>
                      <a:lnTo>
                        <a:pt x="6962" y="2137"/>
                      </a:lnTo>
                      <a:lnTo>
                        <a:pt x="6998" y="2218"/>
                      </a:lnTo>
                      <a:lnTo>
                        <a:pt x="7032" y="2300"/>
                      </a:lnTo>
                      <a:lnTo>
                        <a:pt x="7063" y="2383"/>
                      </a:lnTo>
                      <a:lnTo>
                        <a:pt x="7067" y="2395"/>
                      </a:lnTo>
                      <a:lnTo>
                        <a:pt x="7026" y="2410"/>
                      </a:lnTo>
                      <a:close/>
                      <a:moveTo>
                        <a:pt x="6833" y="1973"/>
                      </a:moveTo>
                      <a:lnTo>
                        <a:pt x="6806" y="1921"/>
                      </a:lnTo>
                      <a:lnTo>
                        <a:pt x="6763" y="1846"/>
                      </a:lnTo>
                      <a:lnTo>
                        <a:pt x="6719" y="1771"/>
                      </a:lnTo>
                      <a:lnTo>
                        <a:pt x="6673" y="1698"/>
                      </a:lnTo>
                      <a:lnTo>
                        <a:pt x="6657" y="1673"/>
                      </a:lnTo>
                      <a:lnTo>
                        <a:pt x="6693" y="1649"/>
                      </a:lnTo>
                      <a:lnTo>
                        <a:pt x="6711" y="1675"/>
                      </a:lnTo>
                      <a:lnTo>
                        <a:pt x="6757" y="1749"/>
                      </a:lnTo>
                      <a:lnTo>
                        <a:pt x="6802" y="1824"/>
                      </a:lnTo>
                      <a:lnTo>
                        <a:pt x="6845" y="1901"/>
                      </a:lnTo>
                      <a:lnTo>
                        <a:pt x="6872" y="1952"/>
                      </a:lnTo>
                      <a:lnTo>
                        <a:pt x="6833" y="1973"/>
                      </a:lnTo>
                      <a:close/>
                      <a:moveTo>
                        <a:pt x="6583" y="1565"/>
                      </a:moveTo>
                      <a:lnTo>
                        <a:pt x="6576" y="1555"/>
                      </a:lnTo>
                      <a:lnTo>
                        <a:pt x="6525" y="1485"/>
                      </a:lnTo>
                      <a:lnTo>
                        <a:pt x="6473" y="1417"/>
                      </a:lnTo>
                      <a:lnTo>
                        <a:pt x="6418" y="1350"/>
                      </a:lnTo>
                      <a:lnTo>
                        <a:pt x="6369" y="1291"/>
                      </a:lnTo>
                      <a:lnTo>
                        <a:pt x="6402" y="1263"/>
                      </a:lnTo>
                      <a:lnTo>
                        <a:pt x="6452" y="1322"/>
                      </a:lnTo>
                      <a:lnTo>
                        <a:pt x="6507" y="1390"/>
                      </a:lnTo>
                      <a:lnTo>
                        <a:pt x="6561" y="1459"/>
                      </a:lnTo>
                      <a:lnTo>
                        <a:pt x="6612" y="1530"/>
                      </a:lnTo>
                      <a:lnTo>
                        <a:pt x="6619" y="1540"/>
                      </a:lnTo>
                      <a:lnTo>
                        <a:pt x="6583" y="1565"/>
                      </a:lnTo>
                      <a:close/>
                      <a:moveTo>
                        <a:pt x="6282" y="1194"/>
                      </a:moveTo>
                      <a:lnTo>
                        <a:pt x="6247" y="1157"/>
                      </a:lnTo>
                      <a:lnTo>
                        <a:pt x="6186" y="1095"/>
                      </a:lnTo>
                      <a:lnTo>
                        <a:pt x="6124" y="1035"/>
                      </a:lnTo>
                      <a:lnTo>
                        <a:pt x="6061" y="976"/>
                      </a:lnTo>
                      <a:lnTo>
                        <a:pt x="6033" y="951"/>
                      </a:lnTo>
                      <a:lnTo>
                        <a:pt x="6062" y="919"/>
                      </a:lnTo>
                      <a:lnTo>
                        <a:pt x="6091" y="944"/>
                      </a:lnTo>
                      <a:lnTo>
                        <a:pt x="6155" y="1004"/>
                      </a:lnTo>
                      <a:lnTo>
                        <a:pt x="6217" y="1064"/>
                      </a:lnTo>
                      <a:lnTo>
                        <a:pt x="6278" y="1127"/>
                      </a:lnTo>
                      <a:lnTo>
                        <a:pt x="6314" y="1164"/>
                      </a:lnTo>
                      <a:lnTo>
                        <a:pt x="6282" y="1194"/>
                      </a:lnTo>
                      <a:close/>
                      <a:moveTo>
                        <a:pt x="5934" y="866"/>
                      </a:moveTo>
                      <a:lnTo>
                        <a:pt x="5931" y="863"/>
                      </a:lnTo>
                      <a:lnTo>
                        <a:pt x="5863" y="810"/>
                      </a:lnTo>
                      <a:lnTo>
                        <a:pt x="5795" y="757"/>
                      </a:lnTo>
                      <a:lnTo>
                        <a:pt x="5725" y="706"/>
                      </a:lnTo>
                      <a:lnTo>
                        <a:pt x="5655" y="658"/>
                      </a:lnTo>
                      <a:lnTo>
                        <a:pt x="5680" y="622"/>
                      </a:lnTo>
                      <a:lnTo>
                        <a:pt x="5750" y="671"/>
                      </a:lnTo>
                      <a:lnTo>
                        <a:pt x="5821" y="722"/>
                      </a:lnTo>
                      <a:lnTo>
                        <a:pt x="5891" y="775"/>
                      </a:lnTo>
                      <a:lnTo>
                        <a:pt x="5959" y="830"/>
                      </a:lnTo>
                      <a:lnTo>
                        <a:pt x="5962" y="833"/>
                      </a:lnTo>
                      <a:lnTo>
                        <a:pt x="5934" y="866"/>
                      </a:lnTo>
                      <a:close/>
                      <a:moveTo>
                        <a:pt x="5546" y="588"/>
                      </a:moveTo>
                      <a:lnTo>
                        <a:pt x="5507" y="564"/>
                      </a:lnTo>
                      <a:lnTo>
                        <a:pt x="5433" y="520"/>
                      </a:lnTo>
                      <a:lnTo>
                        <a:pt x="5357" y="477"/>
                      </a:lnTo>
                      <a:lnTo>
                        <a:pt x="5280" y="437"/>
                      </a:lnTo>
                      <a:lnTo>
                        <a:pt x="5242" y="418"/>
                      </a:lnTo>
                      <a:lnTo>
                        <a:pt x="5262" y="379"/>
                      </a:lnTo>
                      <a:lnTo>
                        <a:pt x="5300" y="398"/>
                      </a:lnTo>
                      <a:lnTo>
                        <a:pt x="5378" y="439"/>
                      </a:lnTo>
                      <a:lnTo>
                        <a:pt x="5455" y="482"/>
                      </a:lnTo>
                      <a:lnTo>
                        <a:pt x="5530" y="527"/>
                      </a:lnTo>
                      <a:lnTo>
                        <a:pt x="5569" y="550"/>
                      </a:lnTo>
                      <a:lnTo>
                        <a:pt x="5546" y="588"/>
                      </a:lnTo>
                      <a:close/>
                      <a:moveTo>
                        <a:pt x="5124" y="362"/>
                      </a:moveTo>
                      <a:lnTo>
                        <a:pt x="5122" y="361"/>
                      </a:lnTo>
                      <a:lnTo>
                        <a:pt x="5042" y="326"/>
                      </a:lnTo>
                      <a:lnTo>
                        <a:pt x="4961" y="293"/>
                      </a:lnTo>
                      <a:lnTo>
                        <a:pt x="4879" y="262"/>
                      </a:lnTo>
                      <a:lnTo>
                        <a:pt x="4801" y="235"/>
                      </a:lnTo>
                      <a:lnTo>
                        <a:pt x="4815" y="193"/>
                      </a:lnTo>
                      <a:lnTo>
                        <a:pt x="4894" y="221"/>
                      </a:lnTo>
                      <a:lnTo>
                        <a:pt x="4977" y="253"/>
                      </a:lnTo>
                      <a:lnTo>
                        <a:pt x="5060" y="286"/>
                      </a:lnTo>
                      <a:lnTo>
                        <a:pt x="5141" y="322"/>
                      </a:lnTo>
                      <a:lnTo>
                        <a:pt x="5143" y="322"/>
                      </a:lnTo>
                      <a:lnTo>
                        <a:pt x="5124" y="362"/>
                      </a:lnTo>
                      <a:close/>
                      <a:moveTo>
                        <a:pt x="4677" y="195"/>
                      </a:moveTo>
                      <a:lnTo>
                        <a:pt x="4627" y="180"/>
                      </a:lnTo>
                      <a:lnTo>
                        <a:pt x="4541" y="157"/>
                      </a:lnTo>
                      <a:lnTo>
                        <a:pt x="4454" y="136"/>
                      </a:lnTo>
                      <a:lnTo>
                        <a:pt x="4367" y="117"/>
                      </a:lnTo>
                      <a:lnTo>
                        <a:pt x="4339" y="112"/>
                      </a:lnTo>
                      <a:lnTo>
                        <a:pt x="4347" y="69"/>
                      </a:lnTo>
                      <a:lnTo>
                        <a:pt x="4376" y="74"/>
                      </a:lnTo>
                      <a:lnTo>
                        <a:pt x="4464" y="93"/>
                      </a:lnTo>
                      <a:lnTo>
                        <a:pt x="4552" y="115"/>
                      </a:lnTo>
                      <a:lnTo>
                        <a:pt x="4639" y="138"/>
                      </a:lnTo>
                      <a:lnTo>
                        <a:pt x="4689" y="153"/>
                      </a:lnTo>
                      <a:lnTo>
                        <a:pt x="4677" y="195"/>
                      </a:lnTo>
                      <a:close/>
                      <a:moveTo>
                        <a:pt x="4210" y="89"/>
                      </a:moveTo>
                      <a:lnTo>
                        <a:pt x="4189" y="86"/>
                      </a:lnTo>
                      <a:lnTo>
                        <a:pt x="4099" y="73"/>
                      </a:lnTo>
                      <a:lnTo>
                        <a:pt x="4009" y="62"/>
                      </a:lnTo>
                      <a:lnTo>
                        <a:pt x="3918" y="55"/>
                      </a:lnTo>
                      <a:lnTo>
                        <a:pt x="3865" y="51"/>
                      </a:lnTo>
                      <a:lnTo>
                        <a:pt x="3868" y="7"/>
                      </a:lnTo>
                      <a:lnTo>
                        <a:pt x="3922" y="11"/>
                      </a:lnTo>
                      <a:lnTo>
                        <a:pt x="4014" y="19"/>
                      </a:lnTo>
                      <a:lnTo>
                        <a:pt x="4106" y="30"/>
                      </a:lnTo>
                      <a:lnTo>
                        <a:pt x="4196" y="42"/>
                      </a:lnTo>
                      <a:lnTo>
                        <a:pt x="4217" y="46"/>
                      </a:lnTo>
                      <a:lnTo>
                        <a:pt x="4210" y="89"/>
                      </a:lnTo>
                      <a:close/>
                      <a:moveTo>
                        <a:pt x="3734" y="45"/>
                      </a:moveTo>
                      <a:lnTo>
                        <a:pt x="3734" y="45"/>
                      </a:lnTo>
                      <a:lnTo>
                        <a:pt x="3641" y="44"/>
                      </a:lnTo>
                      <a:lnTo>
                        <a:pt x="3642" y="0"/>
                      </a:lnTo>
                      <a:lnTo>
                        <a:pt x="3736" y="1"/>
                      </a:lnTo>
                      <a:lnTo>
                        <a:pt x="3734" y="45"/>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grpSp>
              <p:nvGrpSpPr>
                <p:cNvPr id="120870" name="Group 72"/>
                <p:cNvGrpSpPr>
                  <a:grpSpLocks/>
                </p:cNvGrpSpPr>
                <p:nvPr/>
              </p:nvGrpSpPr>
              <p:grpSpPr bwMode="auto">
                <a:xfrm>
                  <a:off x="1500" y="2423"/>
                  <a:ext cx="758" cy="926"/>
                  <a:chOff x="1500" y="2423"/>
                  <a:chExt cx="758" cy="926"/>
                </a:xfrm>
              </p:grpSpPr>
              <p:grpSp>
                <p:nvGrpSpPr>
                  <p:cNvPr id="121065" name="Group 51"/>
                  <p:cNvGrpSpPr>
                    <a:grpSpLocks/>
                  </p:cNvGrpSpPr>
                  <p:nvPr/>
                </p:nvGrpSpPr>
                <p:grpSpPr bwMode="auto">
                  <a:xfrm>
                    <a:off x="1500" y="2883"/>
                    <a:ext cx="413" cy="466"/>
                    <a:chOff x="1500" y="2883"/>
                    <a:chExt cx="413" cy="466"/>
                  </a:xfrm>
                </p:grpSpPr>
                <p:sp>
                  <p:nvSpPr>
                    <p:cNvPr id="121082" name="Rectangle 46"/>
                    <p:cNvSpPr>
                      <a:spLocks noChangeArrowheads="1"/>
                    </p:cNvSpPr>
                    <p:nvPr/>
                  </p:nvSpPr>
                  <p:spPr bwMode="auto">
                    <a:xfrm rot="720000">
                      <a:off x="1695" y="3249"/>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2.9 m</a:t>
                      </a:r>
                      <a:endParaRPr lang="en-US">
                        <a:cs typeface="Arial" charset="0"/>
                      </a:endParaRPr>
                    </a:p>
                  </p:txBody>
                </p:sp>
                <p:sp>
                  <p:nvSpPr>
                    <p:cNvPr id="121083" name="Freeform 47"/>
                    <p:cNvSpPr>
                      <a:spLocks noEditPoints="1"/>
                    </p:cNvSpPr>
                    <p:nvPr/>
                  </p:nvSpPr>
                  <p:spPr bwMode="auto">
                    <a:xfrm>
                      <a:off x="1651" y="2883"/>
                      <a:ext cx="36" cy="255"/>
                    </a:xfrm>
                    <a:custGeom>
                      <a:avLst/>
                      <a:gdLst>
                        <a:gd name="T0" fmla="*/ 204 w 355"/>
                        <a:gd name="T1" fmla="*/ 292 h 2487"/>
                        <a:gd name="T2" fmla="*/ 209 w 355"/>
                        <a:gd name="T3" fmla="*/ 2195 h 2487"/>
                        <a:gd name="T4" fmla="*/ 180 w 355"/>
                        <a:gd name="T5" fmla="*/ 2224 h 2487"/>
                        <a:gd name="T6" fmla="*/ 151 w 355"/>
                        <a:gd name="T7" fmla="*/ 2195 h 2487"/>
                        <a:gd name="T8" fmla="*/ 146 w 355"/>
                        <a:gd name="T9" fmla="*/ 292 h 2487"/>
                        <a:gd name="T10" fmla="*/ 175 w 355"/>
                        <a:gd name="T11" fmla="*/ 263 h 2487"/>
                        <a:gd name="T12" fmla="*/ 204 w 355"/>
                        <a:gd name="T13" fmla="*/ 292 h 2487"/>
                        <a:gd name="T14" fmla="*/ 0 w 355"/>
                        <a:gd name="T15" fmla="*/ 351 h 2487"/>
                        <a:gd name="T16" fmla="*/ 174 w 355"/>
                        <a:gd name="T17" fmla="*/ 0 h 2487"/>
                        <a:gd name="T18" fmla="*/ 350 w 355"/>
                        <a:gd name="T19" fmla="*/ 350 h 2487"/>
                        <a:gd name="T20" fmla="*/ 0 w 355"/>
                        <a:gd name="T21" fmla="*/ 351 h 2487"/>
                        <a:gd name="T22" fmla="*/ 355 w 355"/>
                        <a:gd name="T23" fmla="*/ 2136 h 2487"/>
                        <a:gd name="T24" fmla="*/ 181 w 355"/>
                        <a:gd name="T25" fmla="*/ 2487 h 2487"/>
                        <a:gd name="T26" fmla="*/ 5 w 355"/>
                        <a:gd name="T27" fmla="*/ 2137 h 2487"/>
                        <a:gd name="T28" fmla="*/ 355 w 355"/>
                        <a:gd name="T29" fmla="*/ 2136 h 24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5"/>
                        <a:gd name="T46" fmla="*/ 0 h 2487"/>
                        <a:gd name="T47" fmla="*/ 355 w 355"/>
                        <a:gd name="T48" fmla="*/ 2487 h 24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5" h="2487">
                          <a:moveTo>
                            <a:pt x="204" y="292"/>
                          </a:moveTo>
                          <a:lnTo>
                            <a:pt x="209" y="2195"/>
                          </a:lnTo>
                          <a:cubicBezTo>
                            <a:pt x="210" y="2211"/>
                            <a:pt x="197" y="2224"/>
                            <a:pt x="180" y="2224"/>
                          </a:cubicBezTo>
                          <a:cubicBezTo>
                            <a:pt x="164" y="2224"/>
                            <a:pt x="151" y="2211"/>
                            <a:pt x="151" y="2195"/>
                          </a:cubicBezTo>
                          <a:lnTo>
                            <a:pt x="146" y="292"/>
                          </a:lnTo>
                          <a:cubicBezTo>
                            <a:pt x="146" y="276"/>
                            <a:pt x="159" y="263"/>
                            <a:pt x="175" y="263"/>
                          </a:cubicBezTo>
                          <a:cubicBezTo>
                            <a:pt x="191" y="263"/>
                            <a:pt x="204" y="276"/>
                            <a:pt x="204" y="292"/>
                          </a:cubicBezTo>
                          <a:close/>
                          <a:moveTo>
                            <a:pt x="0" y="351"/>
                          </a:moveTo>
                          <a:lnTo>
                            <a:pt x="174" y="0"/>
                          </a:lnTo>
                          <a:lnTo>
                            <a:pt x="350" y="350"/>
                          </a:lnTo>
                          <a:lnTo>
                            <a:pt x="0" y="351"/>
                          </a:lnTo>
                          <a:close/>
                          <a:moveTo>
                            <a:pt x="355" y="2136"/>
                          </a:moveTo>
                          <a:lnTo>
                            <a:pt x="181" y="2487"/>
                          </a:lnTo>
                          <a:lnTo>
                            <a:pt x="5" y="2137"/>
                          </a:lnTo>
                          <a:lnTo>
                            <a:pt x="355" y="2136"/>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1084" name="Rectangle 48"/>
                    <p:cNvSpPr>
                      <a:spLocks noChangeArrowheads="1"/>
                    </p:cNvSpPr>
                    <p:nvPr/>
                  </p:nvSpPr>
                  <p:spPr bwMode="auto">
                    <a:xfrm>
                      <a:off x="1500" y="2938"/>
                      <a:ext cx="271" cy="130"/>
                    </a:xfrm>
                    <a:prstGeom prst="rect">
                      <a:avLst/>
                    </a:prstGeom>
                    <a:solidFill>
                      <a:srgbClr val="FFFFFF"/>
                    </a:solidFill>
                    <a:ln w="9525">
                      <a:noFill/>
                      <a:miter lim="800000"/>
                      <a:headEnd/>
                      <a:tailEnd/>
                    </a:ln>
                  </p:spPr>
                  <p:txBody>
                    <a:bodyPr/>
                    <a:lstStyle/>
                    <a:p>
                      <a:endParaRPr lang="en-US">
                        <a:latin typeface="Tw Cen MT" pitchFamily="34" charset="0"/>
                      </a:endParaRPr>
                    </a:p>
                  </p:txBody>
                </p:sp>
                <p:sp>
                  <p:nvSpPr>
                    <p:cNvPr id="121085" name="Rectangle 49"/>
                    <p:cNvSpPr>
                      <a:spLocks noChangeArrowheads="1"/>
                    </p:cNvSpPr>
                    <p:nvPr/>
                  </p:nvSpPr>
                  <p:spPr bwMode="auto">
                    <a:xfrm>
                      <a:off x="1544" y="2963"/>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4.2 m</a:t>
                      </a:r>
                      <a:endParaRPr lang="en-US">
                        <a:cs typeface="Arial" charset="0"/>
                      </a:endParaRPr>
                    </a:p>
                  </p:txBody>
                </p:sp>
                <p:sp>
                  <p:nvSpPr>
                    <p:cNvPr id="121086" name="Freeform 50"/>
                    <p:cNvSpPr>
                      <a:spLocks noEditPoints="1"/>
                    </p:cNvSpPr>
                    <p:nvPr/>
                  </p:nvSpPr>
                  <p:spPr bwMode="auto">
                    <a:xfrm>
                      <a:off x="1719" y="3191"/>
                      <a:ext cx="165" cy="54"/>
                    </a:xfrm>
                    <a:custGeom>
                      <a:avLst/>
                      <a:gdLst>
                        <a:gd name="T0" fmla="*/ 292 w 1605"/>
                        <a:gd name="T1" fmla="*/ 131 h 530"/>
                        <a:gd name="T2" fmla="*/ 1325 w 1605"/>
                        <a:gd name="T3" fmla="*/ 342 h 530"/>
                        <a:gd name="T4" fmla="*/ 1347 w 1605"/>
                        <a:gd name="T5" fmla="*/ 377 h 530"/>
                        <a:gd name="T6" fmla="*/ 1313 w 1605"/>
                        <a:gd name="T7" fmla="*/ 399 h 530"/>
                        <a:gd name="T8" fmla="*/ 280 w 1605"/>
                        <a:gd name="T9" fmla="*/ 188 h 530"/>
                        <a:gd name="T10" fmla="*/ 258 w 1605"/>
                        <a:gd name="T11" fmla="*/ 154 h 530"/>
                        <a:gd name="T12" fmla="*/ 292 w 1605"/>
                        <a:gd name="T13" fmla="*/ 131 h 530"/>
                        <a:gd name="T14" fmla="*/ 308 w 1605"/>
                        <a:gd name="T15" fmla="*/ 343 h 530"/>
                        <a:gd name="T16" fmla="*/ 0 w 1605"/>
                        <a:gd name="T17" fmla="*/ 101 h 530"/>
                        <a:gd name="T18" fmla="*/ 378 w 1605"/>
                        <a:gd name="T19" fmla="*/ 0 h 530"/>
                        <a:gd name="T20" fmla="*/ 308 w 1605"/>
                        <a:gd name="T21" fmla="*/ 343 h 530"/>
                        <a:gd name="T22" fmla="*/ 1297 w 1605"/>
                        <a:gd name="T23" fmla="*/ 188 h 530"/>
                        <a:gd name="T24" fmla="*/ 1605 w 1605"/>
                        <a:gd name="T25" fmla="*/ 429 h 530"/>
                        <a:gd name="T26" fmla="*/ 1227 w 1605"/>
                        <a:gd name="T27" fmla="*/ 530 h 530"/>
                        <a:gd name="T28" fmla="*/ 1297 w 1605"/>
                        <a:gd name="T29" fmla="*/ 188 h 5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5"/>
                        <a:gd name="T46" fmla="*/ 0 h 530"/>
                        <a:gd name="T47" fmla="*/ 1605 w 1605"/>
                        <a:gd name="T48" fmla="*/ 530 h 5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5" h="530">
                          <a:moveTo>
                            <a:pt x="292" y="131"/>
                          </a:moveTo>
                          <a:lnTo>
                            <a:pt x="1325" y="342"/>
                          </a:lnTo>
                          <a:cubicBezTo>
                            <a:pt x="1340" y="345"/>
                            <a:pt x="1351" y="361"/>
                            <a:pt x="1347" y="377"/>
                          </a:cubicBezTo>
                          <a:cubicBezTo>
                            <a:pt x="1344" y="392"/>
                            <a:pt x="1329" y="402"/>
                            <a:pt x="1313" y="399"/>
                          </a:cubicBezTo>
                          <a:lnTo>
                            <a:pt x="280" y="188"/>
                          </a:lnTo>
                          <a:cubicBezTo>
                            <a:pt x="265" y="185"/>
                            <a:pt x="254" y="169"/>
                            <a:pt x="258" y="154"/>
                          </a:cubicBezTo>
                          <a:cubicBezTo>
                            <a:pt x="261" y="138"/>
                            <a:pt x="276" y="128"/>
                            <a:pt x="292" y="131"/>
                          </a:cubicBezTo>
                          <a:close/>
                          <a:moveTo>
                            <a:pt x="308" y="343"/>
                          </a:moveTo>
                          <a:lnTo>
                            <a:pt x="0" y="101"/>
                          </a:lnTo>
                          <a:lnTo>
                            <a:pt x="378" y="0"/>
                          </a:lnTo>
                          <a:lnTo>
                            <a:pt x="308" y="343"/>
                          </a:lnTo>
                          <a:close/>
                          <a:moveTo>
                            <a:pt x="1297" y="188"/>
                          </a:moveTo>
                          <a:lnTo>
                            <a:pt x="1605" y="429"/>
                          </a:lnTo>
                          <a:lnTo>
                            <a:pt x="1227" y="530"/>
                          </a:lnTo>
                          <a:lnTo>
                            <a:pt x="1297" y="188"/>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grpSp>
              <p:grpSp>
                <p:nvGrpSpPr>
                  <p:cNvPr id="121066" name="Group 68"/>
                  <p:cNvGrpSpPr>
                    <a:grpSpLocks/>
                  </p:cNvGrpSpPr>
                  <p:nvPr/>
                </p:nvGrpSpPr>
                <p:grpSpPr bwMode="auto">
                  <a:xfrm>
                    <a:off x="1685" y="2423"/>
                    <a:ext cx="573" cy="780"/>
                    <a:chOff x="1685" y="2423"/>
                    <a:chExt cx="573" cy="780"/>
                  </a:xfrm>
                </p:grpSpPr>
                <p:sp>
                  <p:nvSpPr>
                    <p:cNvPr id="121068" name="Freeform 54"/>
                    <p:cNvSpPr>
                      <a:spLocks noEditPoints="1"/>
                    </p:cNvSpPr>
                    <p:nvPr/>
                  </p:nvSpPr>
                  <p:spPr bwMode="auto">
                    <a:xfrm>
                      <a:off x="1685" y="2423"/>
                      <a:ext cx="369" cy="431"/>
                    </a:xfrm>
                    <a:custGeom>
                      <a:avLst/>
                      <a:gdLst>
                        <a:gd name="T0" fmla="*/ 168 w 3588"/>
                        <a:gd name="T1" fmla="*/ 3959 h 4200"/>
                        <a:gd name="T2" fmla="*/ 3376 w 3588"/>
                        <a:gd name="T3" fmla="*/ 203 h 4200"/>
                        <a:gd name="T4" fmla="*/ 3417 w 3588"/>
                        <a:gd name="T5" fmla="*/ 199 h 4200"/>
                        <a:gd name="T6" fmla="*/ 3421 w 3588"/>
                        <a:gd name="T7" fmla="*/ 240 h 4200"/>
                        <a:gd name="T8" fmla="*/ 212 w 3588"/>
                        <a:gd name="T9" fmla="*/ 3997 h 4200"/>
                        <a:gd name="T10" fmla="*/ 171 w 3588"/>
                        <a:gd name="T11" fmla="*/ 4000 h 4200"/>
                        <a:gd name="T12" fmla="*/ 168 w 3588"/>
                        <a:gd name="T13" fmla="*/ 3959 h 4200"/>
                        <a:gd name="T14" fmla="*/ 361 w 3588"/>
                        <a:gd name="T15" fmla="*/ 4047 h 4200"/>
                        <a:gd name="T16" fmla="*/ 0 w 3588"/>
                        <a:gd name="T17" fmla="*/ 4200 h 4200"/>
                        <a:gd name="T18" fmla="*/ 95 w 3588"/>
                        <a:gd name="T19" fmla="*/ 3820 h 4200"/>
                        <a:gd name="T20" fmla="*/ 361 w 3588"/>
                        <a:gd name="T21" fmla="*/ 4047 h 4200"/>
                        <a:gd name="T22" fmla="*/ 3227 w 3588"/>
                        <a:gd name="T23" fmla="*/ 152 h 4200"/>
                        <a:gd name="T24" fmla="*/ 3588 w 3588"/>
                        <a:gd name="T25" fmla="*/ 0 h 4200"/>
                        <a:gd name="T26" fmla="*/ 3494 w 3588"/>
                        <a:gd name="T27" fmla="*/ 379 h 4200"/>
                        <a:gd name="T28" fmla="*/ 3227 w 3588"/>
                        <a:gd name="T29" fmla="*/ 152 h 4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8"/>
                        <a:gd name="T46" fmla="*/ 0 h 4200"/>
                        <a:gd name="T47" fmla="*/ 3588 w 3588"/>
                        <a:gd name="T48" fmla="*/ 4200 h 4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8" h="4200">
                          <a:moveTo>
                            <a:pt x="168" y="3959"/>
                          </a:moveTo>
                          <a:lnTo>
                            <a:pt x="3376" y="203"/>
                          </a:lnTo>
                          <a:cubicBezTo>
                            <a:pt x="3387" y="190"/>
                            <a:pt x="3405" y="189"/>
                            <a:pt x="3417" y="199"/>
                          </a:cubicBezTo>
                          <a:cubicBezTo>
                            <a:pt x="3430" y="210"/>
                            <a:pt x="3431" y="228"/>
                            <a:pt x="3421" y="240"/>
                          </a:cubicBezTo>
                          <a:lnTo>
                            <a:pt x="212" y="3997"/>
                          </a:lnTo>
                          <a:cubicBezTo>
                            <a:pt x="201" y="4009"/>
                            <a:pt x="183" y="4011"/>
                            <a:pt x="171" y="4000"/>
                          </a:cubicBezTo>
                          <a:cubicBezTo>
                            <a:pt x="159" y="3990"/>
                            <a:pt x="157" y="3971"/>
                            <a:pt x="168" y="3959"/>
                          </a:cubicBezTo>
                          <a:close/>
                          <a:moveTo>
                            <a:pt x="361" y="4047"/>
                          </a:moveTo>
                          <a:lnTo>
                            <a:pt x="0" y="4200"/>
                          </a:lnTo>
                          <a:lnTo>
                            <a:pt x="95" y="3820"/>
                          </a:lnTo>
                          <a:lnTo>
                            <a:pt x="361" y="4047"/>
                          </a:lnTo>
                          <a:close/>
                          <a:moveTo>
                            <a:pt x="3227" y="152"/>
                          </a:moveTo>
                          <a:lnTo>
                            <a:pt x="3588" y="0"/>
                          </a:lnTo>
                          <a:lnTo>
                            <a:pt x="3494" y="379"/>
                          </a:lnTo>
                          <a:lnTo>
                            <a:pt x="3227" y="152"/>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1069" name="Freeform 55"/>
                    <p:cNvSpPr>
                      <a:spLocks/>
                    </p:cNvSpPr>
                    <p:nvPr/>
                  </p:nvSpPr>
                  <p:spPr bwMode="auto">
                    <a:xfrm>
                      <a:off x="1722" y="2467"/>
                      <a:ext cx="304" cy="316"/>
                    </a:xfrm>
                    <a:custGeom>
                      <a:avLst/>
                      <a:gdLst>
                        <a:gd name="T0" fmla="*/ 0 w 304"/>
                        <a:gd name="T1" fmla="*/ 229 h 316"/>
                        <a:gd name="T2" fmla="*/ 96 w 304"/>
                        <a:gd name="T3" fmla="*/ 316 h 316"/>
                        <a:gd name="T4" fmla="*/ 304 w 304"/>
                        <a:gd name="T5" fmla="*/ 87 h 316"/>
                        <a:gd name="T6" fmla="*/ 207 w 304"/>
                        <a:gd name="T7" fmla="*/ 0 h 316"/>
                        <a:gd name="T8" fmla="*/ 0 w 304"/>
                        <a:gd name="T9" fmla="*/ 229 h 316"/>
                        <a:gd name="T10" fmla="*/ 0 60000 65536"/>
                        <a:gd name="T11" fmla="*/ 0 60000 65536"/>
                        <a:gd name="T12" fmla="*/ 0 60000 65536"/>
                        <a:gd name="T13" fmla="*/ 0 60000 65536"/>
                        <a:gd name="T14" fmla="*/ 0 60000 65536"/>
                        <a:gd name="T15" fmla="*/ 0 w 304"/>
                        <a:gd name="T16" fmla="*/ 0 h 316"/>
                        <a:gd name="T17" fmla="*/ 304 w 304"/>
                        <a:gd name="T18" fmla="*/ 316 h 316"/>
                      </a:gdLst>
                      <a:ahLst/>
                      <a:cxnLst>
                        <a:cxn ang="T10">
                          <a:pos x="T0" y="T1"/>
                        </a:cxn>
                        <a:cxn ang="T11">
                          <a:pos x="T2" y="T3"/>
                        </a:cxn>
                        <a:cxn ang="T12">
                          <a:pos x="T4" y="T5"/>
                        </a:cxn>
                        <a:cxn ang="T13">
                          <a:pos x="T6" y="T7"/>
                        </a:cxn>
                        <a:cxn ang="T14">
                          <a:pos x="T8" y="T9"/>
                        </a:cxn>
                      </a:cxnLst>
                      <a:rect l="T15" t="T16" r="T17" b="T18"/>
                      <a:pathLst>
                        <a:path w="304" h="316">
                          <a:moveTo>
                            <a:pt x="0" y="229"/>
                          </a:moveTo>
                          <a:lnTo>
                            <a:pt x="96" y="316"/>
                          </a:lnTo>
                          <a:lnTo>
                            <a:pt x="304" y="87"/>
                          </a:lnTo>
                          <a:lnTo>
                            <a:pt x="207" y="0"/>
                          </a:lnTo>
                          <a:lnTo>
                            <a:pt x="0" y="229"/>
                          </a:lnTo>
                          <a:close/>
                        </a:path>
                      </a:pathLst>
                    </a:custGeom>
                    <a:solidFill>
                      <a:srgbClr val="FFFFFF"/>
                    </a:solidFill>
                    <a:ln w="9525">
                      <a:noFill/>
                      <a:round/>
                      <a:headEnd/>
                      <a:tailEnd/>
                    </a:ln>
                  </p:spPr>
                  <p:txBody>
                    <a:bodyPr/>
                    <a:lstStyle/>
                    <a:p>
                      <a:endParaRPr lang="en-US">
                        <a:latin typeface="Tw Cen MT" pitchFamily="34" charset="0"/>
                      </a:endParaRPr>
                    </a:p>
                  </p:txBody>
                </p:sp>
                <p:sp>
                  <p:nvSpPr>
                    <p:cNvPr id="121070" name="Rectangle 56"/>
                    <p:cNvSpPr>
                      <a:spLocks noChangeArrowheads="1"/>
                    </p:cNvSpPr>
                    <p:nvPr/>
                  </p:nvSpPr>
                  <p:spPr bwMode="auto">
                    <a:xfrm rot="-2880000">
                      <a:off x="1758" y="2563"/>
                      <a:ext cx="259"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14.3 m</a:t>
                      </a:r>
                      <a:endParaRPr lang="en-US">
                        <a:cs typeface="Arial" charset="0"/>
                      </a:endParaRPr>
                    </a:p>
                  </p:txBody>
                </p:sp>
                <p:grpSp>
                  <p:nvGrpSpPr>
                    <p:cNvPr id="121071" name="Group 66"/>
                    <p:cNvGrpSpPr>
                      <a:grpSpLocks/>
                    </p:cNvGrpSpPr>
                    <p:nvPr/>
                  </p:nvGrpSpPr>
                  <p:grpSpPr bwMode="auto">
                    <a:xfrm>
                      <a:off x="1725" y="2445"/>
                      <a:ext cx="533" cy="758"/>
                      <a:chOff x="1725" y="2445"/>
                      <a:chExt cx="533" cy="758"/>
                    </a:xfrm>
                  </p:grpSpPr>
                  <p:sp>
                    <p:nvSpPr>
                      <p:cNvPr id="121073" name="Freeform 57"/>
                      <p:cNvSpPr>
                        <a:spLocks/>
                      </p:cNvSpPr>
                      <p:nvPr/>
                    </p:nvSpPr>
                    <p:spPr bwMode="auto">
                      <a:xfrm>
                        <a:off x="1903" y="2934"/>
                        <a:ext cx="10" cy="268"/>
                      </a:xfrm>
                      <a:custGeom>
                        <a:avLst/>
                        <a:gdLst>
                          <a:gd name="T0" fmla="*/ 0 w 10"/>
                          <a:gd name="T1" fmla="*/ 268 h 268"/>
                          <a:gd name="T2" fmla="*/ 4 w 10"/>
                          <a:gd name="T3" fmla="*/ 0 h 268"/>
                          <a:gd name="T4" fmla="*/ 10 w 10"/>
                          <a:gd name="T5" fmla="*/ 1 h 268"/>
                          <a:gd name="T6" fmla="*/ 7 w 10"/>
                          <a:gd name="T7" fmla="*/ 268 h 268"/>
                          <a:gd name="T8" fmla="*/ 0 w 10"/>
                          <a:gd name="T9" fmla="*/ 268 h 268"/>
                          <a:gd name="T10" fmla="*/ 0 60000 65536"/>
                          <a:gd name="T11" fmla="*/ 0 60000 65536"/>
                          <a:gd name="T12" fmla="*/ 0 60000 65536"/>
                          <a:gd name="T13" fmla="*/ 0 60000 65536"/>
                          <a:gd name="T14" fmla="*/ 0 60000 65536"/>
                          <a:gd name="T15" fmla="*/ 0 w 10"/>
                          <a:gd name="T16" fmla="*/ 0 h 268"/>
                          <a:gd name="T17" fmla="*/ 10 w 10"/>
                          <a:gd name="T18" fmla="*/ 268 h 268"/>
                        </a:gdLst>
                        <a:ahLst/>
                        <a:cxnLst>
                          <a:cxn ang="T10">
                            <a:pos x="T0" y="T1"/>
                          </a:cxn>
                          <a:cxn ang="T11">
                            <a:pos x="T2" y="T3"/>
                          </a:cxn>
                          <a:cxn ang="T12">
                            <a:pos x="T4" y="T5"/>
                          </a:cxn>
                          <a:cxn ang="T13">
                            <a:pos x="T6" y="T7"/>
                          </a:cxn>
                          <a:cxn ang="T14">
                            <a:pos x="T8" y="T9"/>
                          </a:cxn>
                        </a:cxnLst>
                        <a:rect l="T15" t="T16" r="T17" b="T18"/>
                        <a:pathLst>
                          <a:path w="10" h="268">
                            <a:moveTo>
                              <a:pt x="0" y="268"/>
                            </a:moveTo>
                            <a:lnTo>
                              <a:pt x="4" y="0"/>
                            </a:lnTo>
                            <a:lnTo>
                              <a:pt x="10" y="1"/>
                            </a:lnTo>
                            <a:lnTo>
                              <a:pt x="7" y="268"/>
                            </a:lnTo>
                            <a:lnTo>
                              <a:pt x="0" y="268"/>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74" name="Freeform 58"/>
                      <p:cNvSpPr>
                        <a:spLocks/>
                      </p:cNvSpPr>
                      <p:nvPr/>
                    </p:nvSpPr>
                    <p:spPr bwMode="auto">
                      <a:xfrm>
                        <a:off x="1904" y="2696"/>
                        <a:ext cx="344" cy="507"/>
                      </a:xfrm>
                      <a:custGeom>
                        <a:avLst/>
                        <a:gdLst>
                          <a:gd name="T0" fmla="*/ 0 w 344"/>
                          <a:gd name="T1" fmla="*/ 504 h 507"/>
                          <a:gd name="T2" fmla="*/ 340 w 344"/>
                          <a:gd name="T3" fmla="*/ 0 h 507"/>
                          <a:gd name="T4" fmla="*/ 344 w 344"/>
                          <a:gd name="T5" fmla="*/ 4 h 507"/>
                          <a:gd name="T6" fmla="*/ 5 w 344"/>
                          <a:gd name="T7" fmla="*/ 507 h 507"/>
                          <a:gd name="T8" fmla="*/ 0 w 344"/>
                          <a:gd name="T9" fmla="*/ 504 h 507"/>
                          <a:gd name="T10" fmla="*/ 0 60000 65536"/>
                          <a:gd name="T11" fmla="*/ 0 60000 65536"/>
                          <a:gd name="T12" fmla="*/ 0 60000 65536"/>
                          <a:gd name="T13" fmla="*/ 0 60000 65536"/>
                          <a:gd name="T14" fmla="*/ 0 60000 65536"/>
                          <a:gd name="T15" fmla="*/ 0 w 344"/>
                          <a:gd name="T16" fmla="*/ 0 h 507"/>
                          <a:gd name="T17" fmla="*/ 344 w 344"/>
                          <a:gd name="T18" fmla="*/ 507 h 507"/>
                        </a:gdLst>
                        <a:ahLst/>
                        <a:cxnLst>
                          <a:cxn ang="T10">
                            <a:pos x="T0" y="T1"/>
                          </a:cxn>
                          <a:cxn ang="T11">
                            <a:pos x="T2" y="T3"/>
                          </a:cxn>
                          <a:cxn ang="T12">
                            <a:pos x="T4" y="T5"/>
                          </a:cxn>
                          <a:cxn ang="T13">
                            <a:pos x="T6" y="T7"/>
                          </a:cxn>
                          <a:cxn ang="T14">
                            <a:pos x="T8" y="T9"/>
                          </a:cxn>
                        </a:cxnLst>
                        <a:rect l="T15" t="T16" r="T17" b="T18"/>
                        <a:pathLst>
                          <a:path w="344" h="507">
                            <a:moveTo>
                              <a:pt x="0" y="504"/>
                            </a:moveTo>
                            <a:lnTo>
                              <a:pt x="340" y="0"/>
                            </a:lnTo>
                            <a:lnTo>
                              <a:pt x="344" y="4"/>
                            </a:lnTo>
                            <a:lnTo>
                              <a:pt x="5" y="507"/>
                            </a:lnTo>
                            <a:lnTo>
                              <a:pt x="0" y="50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75" name="Freeform 59"/>
                      <p:cNvSpPr>
                        <a:spLocks/>
                      </p:cNvSpPr>
                      <p:nvPr/>
                    </p:nvSpPr>
                    <p:spPr bwMode="auto">
                      <a:xfrm>
                        <a:off x="1750" y="2893"/>
                        <a:ext cx="170" cy="44"/>
                      </a:xfrm>
                      <a:custGeom>
                        <a:avLst/>
                        <a:gdLst>
                          <a:gd name="T0" fmla="*/ 169 w 170"/>
                          <a:gd name="T1" fmla="*/ 44 h 44"/>
                          <a:gd name="T2" fmla="*/ 0 w 170"/>
                          <a:gd name="T3" fmla="*/ 6 h 44"/>
                          <a:gd name="T4" fmla="*/ 1 w 170"/>
                          <a:gd name="T5" fmla="*/ 0 h 44"/>
                          <a:gd name="T6" fmla="*/ 170 w 170"/>
                          <a:gd name="T7" fmla="*/ 39 h 44"/>
                          <a:gd name="T8" fmla="*/ 169 w 170"/>
                          <a:gd name="T9" fmla="*/ 44 h 44"/>
                          <a:gd name="T10" fmla="*/ 0 60000 65536"/>
                          <a:gd name="T11" fmla="*/ 0 60000 65536"/>
                          <a:gd name="T12" fmla="*/ 0 60000 65536"/>
                          <a:gd name="T13" fmla="*/ 0 60000 65536"/>
                          <a:gd name="T14" fmla="*/ 0 60000 65536"/>
                          <a:gd name="T15" fmla="*/ 0 w 170"/>
                          <a:gd name="T16" fmla="*/ 0 h 44"/>
                          <a:gd name="T17" fmla="*/ 170 w 170"/>
                          <a:gd name="T18" fmla="*/ 44 h 44"/>
                        </a:gdLst>
                        <a:ahLst/>
                        <a:cxnLst>
                          <a:cxn ang="T10">
                            <a:pos x="T0" y="T1"/>
                          </a:cxn>
                          <a:cxn ang="T11">
                            <a:pos x="T2" y="T3"/>
                          </a:cxn>
                          <a:cxn ang="T12">
                            <a:pos x="T4" y="T5"/>
                          </a:cxn>
                          <a:cxn ang="T13">
                            <a:pos x="T6" y="T7"/>
                          </a:cxn>
                          <a:cxn ang="T14">
                            <a:pos x="T8" y="T9"/>
                          </a:cxn>
                        </a:cxnLst>
                        <a:rect l="T15" t="T16" r="T17" b="T18"/>
                        <a:pathLst>
                          <a:path w="170" h="44">
                            <a:moveTo>
                              <a:pt x="169" y="44"/>
                            </a:moveTo>
                            <a:lnTo>
                              <a:pt x="0" y="6"/>
                            </a:lnTo>
                            <a:lnTo>
                              <a:pt x="1" y="0"/>
                            </a:lnTo>
                            <a:lnTo>
                              <a:pt x="170" y="39"/>
                            </a:lnTo>
                            <a:lnTo>
                              <a:pt x="169" y="4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76" name="Freeform 60"/>
                      <p:cNvSpPr>
                        <a:spLocks/>
                      </p:cNvSpPr>
                      <p:nvPr/>
                    </p:nvSpPr>
                    <p:spPr bwMode="auto">
                      <a:xfrm>
                        <a:off x="1725" y="3152"/>
                        <a:ext cx="169" cy="44"/>
                      </a:xfrm>
                      <a:custGeom>
                        <a:avLst/>
                        <a:gdLst>
                          <a:gd name="T0" fmla="*/ 168 w 169"/>
                          <a:gd name="T1" fmla="*/ 44 h 44"/>
                          <a:gd name="T2" fmla="*/ 0 w 169"/>
                          <a:gd name="T3" fmla="*/ 5 h 44"/>
                          <a:gd name="T4" fmla="*/ 1 w 169"/>
                          <a:gd name="T5" fmla="*/ 0 h 44"/>
                          <a:gd name="T6" fmla="*/ 169 w 169"/>
                          <a:gd name="T7" fmla="*/ 38 h 44"/>
                          <a:gd name="T8" fmla="*/ 168 w 169"/>
                          <a:gd name="T9" fmla="*/ 44 h 44"/>
                          <a:gd name="T10" fmla="*/ 0 60000 65536"/>
                          <a:gd name="T11" fmla="*/ 0 60000 65536"/>
                          <a:gd name="T12" fmla="*/ 0 60000 65536"/>
                          <a:gd name="T13" fmla="*/ 0 60000 65536"/>
                          <a:gd name="T14" fmla="*/ 0 60000 65536"/>
                          <a:gd name="T15" fmla="*/ 0 w 169"/>
                          <a:gd name="T16" fmla="*/ 0 h 44"/>
                          <a:gd name="T17" fmla="*/ 169 w 169"/>
                          <a:gd name="T18" fmla="*/ 44 h 44"/>
                        </a:gdLst>
                        <a:ahLst/>
                        <a:cxnLst>
                          <a:cxn ang="T10">
                            <a:pos x="T0" y="T1"/>
                          </a:cxn>
                          <a:cxn ang="T11">
                            <a:pos x="T2" y="T3"/>
                          </a:cxn>
                          <a:cxn ang="T12">
                            <a:pos x="T4" y="T5"/>
                          </a:cxn>
                          <a:cxn ang="T13">
                            <a:pos x="T6" y="T7"/>
                          </a:cxn>
                          <a:cxn ang="T14">
                            <a:pos x="T8" y="T9"/>
                          </a:cxn>
                        </a:cxnLst>
                        <a:rect l="T15" t="T16" r="T17" b="T18"/>
                        <a:pathLst>
                          <a:path w="169" h="44">
                            <a:moveTo>
                              <a:pt x="168" y="44"/>
                            </a:moveTo>
                            <a:lnTo>
                              <a:pt x="0" y="5"/>
                            </a:lnTo>
                            <a:lnTo>
                              <a:pt x="1" y="0"/>
                            </a:lnTo>
                            <a:lnTo>
                              <a:pt x="169" y="38"/>
                            </a:lnTo>
                            <a:lnTo>
                              <a:pt x="168" y="4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77" name="Freeform 61"/>
                      <p:cNvSpPr>
                        <a:spLocks/>
                      </p:cNvSpPr>
                      <p:nvPr/>
                    </p:nvSpPr>
                    <p:spPr bwMode="auto">
                      <a:xfrm>
                        <a:off x="1735" y="2891"/>
                        <a:ext cx="11" cy="267"/>
                      </a:xfrm>
                      <a:custGeom>
                        <a:avLst/>
                        <a:gdLst>
                          <a:gd name="T0" fmla="*/ 11 w 11"/>
                          <a:gd name="T1" fmla="*/ 0 h 267"/>
                          <a:gd name="T2" fmla="*/ 6 w 11"/>
                          <a:gd name="T3" fmla="*/ 267 h 267"/>
                          <a:gd name="T4" fmla="*/ 0 w 11"/>
                          <a:gd name="T5" fmla="*/ 267 h 267"/>
                          <a:gd name="T6" fmla="*/ 4 w 11"/>
                          <a:gd name="T7" fmla="*/ 0 h 267"/>
                          <a:gd name="T8" fmla="*/ 11 w 11"/>
                          <a:gd name="T9" fmla="*/ 0 h 267"/>
                          <a:gd name="T10" fmla="*/ 0 60000 65536"/>
                          <a:gd name="T11" fmla="*/ 0 60000 65536"/>
                          <a:gd name="T12" fmla="*/ 0 60000 65536"/>
                          <a:gd name="T13" fmla="*/ 0 60000 65536"/>
                          <a:gd name="T14" fmla="*/ 0 60000 65536"/>
                          <a:gd name="T15" fmla="*/ 0 w 11"/>
                          <a:gd name="T16" fmla="*/ 0 h 267"/>
                          <a:gd name="T17" fmla="*/ 11 w 11"/>
                          <a:gd name="T18" fmla="*/ 267 h 267"/>
                        </a:gdLst>
                        <a:ahLst/>
                        <a:cxnLst>
                          <a:cxn ang="T10">
                            <a:pos x="T0" y="T1"/>
                          </a:cxn>
                          <a:cxn ang="T11">
                            <a:pos x="T2" y="T3"/>
                          </a:cxn>
                          <a:cxn ang="T12">
                            <a:pos x="T4" y="T5"/>
                          </a:cxn>
                          <a:cxn ang="T13">
                            <a:pos x="T6" y="T7"/>
                          </a:cxn>
                          <a:cxn ang="T14">
                            <a:pos x="T8" y="T9"/>
                          </a:cxn>
                        </a:cxnLst>
                        <a:rect l="T15" t="T16" r="T17" b="T18"/>
                        <a:pathLst>
                          <a:path w="11" h="267">
                            <a:moveTo>
                              <a:pt x="11" y="0"/>
                            </a:moveTo>
                            <a:lnTo>
                              <a:pt x="6" y="267"/>
                            </a:lnTo>
                            <a:lnTo>
                              <a:pt x="0" y="267"/>
                            </a:lnTo>
                            <a:lnTo>
                              <a:pt x="4" y="0"/>
                            </a:lnTo>
                            <a:lnTo>
                              <a:pt x="11"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78" name="Freeform 62"/>
                      <p:cNvSpPr>
                        <a:spLocks/>
                      </p:cNvSpPr>
                      <p:nvPr/>
                    </p:nvSpPr>
                    <p:spPr bwMode="auto">
                      <a:xfrm>
                        <a:off x="1909" y="2472"/>
                        <a:ext cx="348" cy="464"/>
                      </a:xfrm>
                      <a:custGeom>
                        <a:avLst/>
                        <a:gdLst>
                          <a:gd name="T0" fmla="*/ 0 w 348"/>
                          <a:gd name="T1" fmla="*/ 461 h 464"/>
                          <a:gd name="T2" fmla="*/ 344 w 348"/>
                          <a:gd name="T3" fmla="*/ 0 h 464"/>
                          <a:gd name="T4" fmla="*/ 348 w 348"/>
                          <a:gd name="T5" fmla="*/ 3 h 464"/>
                          <a:gd name="T6" fmla="*/ 4 w 348"/>
                          <a:gd name="T7" fmla="*/ 464 h 464"/>
                          <a:gd name="T8" fmla="*/ 0 w 348"/>
                          <a:gd name="T9" fmla="*/ 461 h 464"/>
                          <a:gd name="T10" fmla="*/ 0 60000 65536"/>
                          <a:gd name="T11" fmla="*/ 0 60000 65536"/>
                          <a:gd name="T12" fmla="*/ 0 60000 65536"/>
                          <a:gd name="T13" fmla="*/ 0 60000 65536"/>
                          <a:gd name="T14" fmla="*/ 0 60000 65536"/>
                          <a:gd name="T15" fmla="*/ 0 w 348"/>
                          <a:gd name="T16" fmla="*/ 0 h 464"/>
                          <a:gd name="T17" fmla="*/ 348 w 348"/>
                          <a:gd name="T18" fmla="*/ 464 h 464"/>
                        </a:gdLst>
                        <a:ahLst/>
                        <a:cxnLst>
                          <a:cxn ang="T10">
                            <a:pos x="T0" y="T1"/>
                          </a:cxn>
                          <a:cxn ang="T11">
                            <a:pos x="T2" y="T3"/>
                          </a:cxn>
                          <a:cxn ang="T12">
                            <a:pos x="T4" y="T5"/>
                          </a:cxn>
                          <a:cxn ang="T13">
                            <a:pos x="T6" y="T7"/>
                          </a:cxn>
                          <a:cxn ang="T14">
                            <a:pos x="T8" y="T9"/>
                          </a:cxn>
                        </a:cxnLst>
                        <a:rect l="T15" t="T16" r="T17" b="T18"/>
                        <a:pathLst>
                          <a:path w="348" h="464">
                            <a:moveTo>
                              <a:pt x="0" y="461"/>
                            </a:moveTo>
                            <a:lnTo>
                              <a:pt x="344" y="0"/>
                            </a:lnTo>
                            <a:lnTo>
                              <a:pt x="348" y="3"/>
                            </a:lnTo>
                            <a:lnTo>
                              <a:pt x="4" y="464"/>
                            </a:lnTo>
                            <a:lnTo>
                              <a:pt x="0" y="461"/>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79" name="Freeform 63"/>
                      <p:cNvSpPr>
                        <a:spLocks/>
                      </p:cNvSpPr>
                      <p:nvPr/>
                    </p:nvSpPr>
                    <p:spPr bwMode="auto">
                      <a:xfrm>
                        <a:off x="2244" y="2486"/>
                        <a:ext cx="14" cy="220"/>
                      </a:xfrm>
                      <a:custGeom>
                        <a:avLst/>
                        <a:gdLst>
                          <a:gd name="T0" fmla="*/ 14 w 14"/>
                          <a:gd name="T1" fmla="*/ 0 h 220"/>
                          <a:gd name="T2" fmla="*/ 6 w 14"/>
                          <a:gd name="T3" fmla="*/ 220 h 220"/>
                          <a:gd name="T4" fmla="*/ 0 w 14"/>
                          <a:gd name="T5" fmla="*/ 220 h 220"/>
                          <a:gd name="T6" fmla="*/ 8 w 14"/>
                          <a:gd name="T7" fmla="*/ 0 h 220"/>
                          <a:gd name="T8" fmla="*/ 14 w 14"/>
                          <a:gd name="T9" fmla="*/ 0 h 220"/>
                          <a:gd name="T10" fmla="*/ 0 60000 65536"/>
                          <a:gd name="T11" fmla="*/ 0 60000 65536"/>
                          <a:gd name="T12" fmla="*/ 0 60000 65536"/>
                          <a:gd name="T13" fmla="*/ 0 60000 65536"/>
                          <a:gd name="T14" fmla="*/ 0 60000 65536"/>
                          <a:gd name="T15" fmla="*/ 0 w 14"/>
                          <a:gd name="T16" fmla="*/ 0 h 220"/>
                          <a:gd name="T17" fmla="*/ 14 w 14"/>
                          <a:gd name="T18" fmla="*/ 220 h 220"/>
                        </a:gdLst>
                        <a:ahLst/>
                        <a:cxnLst>
                          <a:cxn ang="T10">
                            <a:pos x="T0" y="T1"/>
                          </a:cxn>
                          <a:cxn ang="T11">
                            <a:pos x="T2" y="T3"/>
                          </a:cxn>
                          <a:cxn ang="T12">
                            <a:pos x="T4" y="T5"/>
                          </a:cxn>
                          <a:cxn ang="T13">
                            <a:pos x="T6" y="T7"/>
                          </a:cxn>
                          <a:cxn ang="T14">
                            <a:pos x="T8" y="T9"/>
                          </a:cxn>
                        </a:cxnLst>
                        <a:rect l="T15" t="T16" r="T17" b="T18"/>
                        <a:pathLst>
                          <a:path w="14" h="220">
                            <a:moveTo>
                              <a:pt x="14" y="0"/>
                            </a:moveTo>
                            <a:lnTo>
                              <a:pt x="6" y="220"/>
                            </a:lnTo>
                            <a:lnTo>
                              <a:pt x="0" y="220"/>
                            </a:lnTo>
                            <a:lnTo>
                              <a:pt x="8" y="0"/>
                            </a:lnTo>
                            <a:lnTo>
                              <a:pt x="14"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80" name="Freeform 64"/>
                      <p:cNvSpPr>
                        <a:spLocks/>
                      </p:cNvSpPr>
                      <p:nvPr/>
                    </p:nvSpPr>
                    <p:spPr bwMode="auto">
                      <a:xfrm>
                        <a:off x="2099" y="2445"/>
                        <a:ext cx="148" cy="40"/>
                      </a:xfrm>
                      <a:custGeom>
                        <a:avLst/>
                        <a:gdLst>
                          <a:gd name="T0" fmla="*/ 147 w 148"/>
                          <a:gd name="T1" fmla="*/ 40 h 40"/>
                          <a:gd name="T2" fmla="*/ 0 w 148"/>
                          <a:gd name="T3" fmla="*/ 6 h 40"/>
                          <a:gd name="T4" fmla="*/ 1 w 148"/>
                          <a:gd name="T5" fmla="*/ 0 h 40"/>
                          <a:gd name="T6" fmla="*/ 148 w 148"/>
                          <a:gd name="T7" fmla="*/ 35 h 40"/>
                          <a:gd name="T8" fmla="*/ 147 w 148"/>
                          <a:gd name="T9" fmla="*/ 40 h 40"/>
                          <a:gd name="T10" fmla="*/ 0 60000 65536"/>
                          <a:gd name="T11" fmla="*/ 0 60000 65536"/>
                          <a:gd name="T12" fmla="*/ 0 60000 65536"/>
                          <a:gd name="T13" fmla="*/ 0 60000 65536"/>
                          <a:gd name="T14" fmla="*/ 0 60000 65536"/>
                          <a:gd name="T15" fmla="*/ 0 w 148"/>
                          <a:gd name="T16" fmla="*/ 0 h 40"/>
                          <a:gd name="T17" fmla="*/ 148 w 148"/>
                          <a:gd name="T18" fmla="*/ 40 h 40"/>
                        </a:gdLst>
                        <a:ahLst/>
                        <a:cxnLst>
                          <a:cxn ang="T10">
                            <a:pos x="T0" y="T1"/>
                          </a:cxn>
                          <a:cxn ang="T11">
                            <a:pos x="T2" y="T3"/>
                          </a:cxn>
                          <a:cxn ang="T12">
                            <a:pos x="T4" y="T5"/>
                          </a:cxn>
                          <a:cxn ang="T13">
                            <a:pos x="T6" y="T7"/>
                          </a:cxn>
                          <a:cxn ang="T14">
                            <a:pos x="T8" y="T9"/>
                          </a:cxn>
                        </a:cxnLst>
                        <a:rect l="T15" t="T16" r="T17" b="T18"/>
                        <a:pathLst>
                          <a:path w="148" h="40">
                            <a:moveTo>
                              <a:pt x="147" y="40"/>
                            </a:moveTo>
                            <a:lnTo>
                              <a:pt x="0" y="6"/>
                            </a:lnTo>
                            <a:lnTo>
                              <a:pt x="1" y="0"/>
                            </a:lnTo>
                            <a:lnTo>
                              <a:pt x="148" y="35"/>
                            </a:lnTo>
                            <a:lnTo>
                              <a:pt x="147" y="4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81" name="Freeform 65"/>
                      <p:cNvSpPr>
                        <a:spLocks/>
                      </p:cNvSpPr>
                      <p:nvPr/>
                    </p:nvSpPr>
                    <p:spPr bwMode="auto">
                      <a:xfrm>
                        <a:off x="1740" y="2446"/>
                        <a:ext cx="370" cy="448"/>
                      </a:xfrm>
                      <a:custGeom>
                        <a:avLst/>
                        <a:gdLst>
                          <a:gd name="T0" fmla="*/ 0 w 370"/>
                          <a:gd name="T1" fmla="*/ 443 h 448"/>
                          <a:gd name="T2" fmla="*/ 366 w 370"/>
                          <a:gd name="T3" fmla="*/ 0 h 448"/>
                          <a:gd name="T4" fmla="*/ 370 w 370"/>
                          <a:gd name="T5" fmla="*/ 3 h 448"/>
                          <a:gd name="T6" fmla="*/ 5 w 370"/>
                          <a:gd name="T7" fmla="*/ 448 h 448"/>
                          <a:gd name="T8" fmla="*/ 0 w 370"/>
                          <a:gd name="T9" fmla="*/ 443 h 448"/>
                          <a:gd name="T10" fmla="*/ 0 60000 65536"/>
                          <a:gd name="T11" fmla="*/ 0 60000 65536"/>
                          <a:gd name="T12" fmla="*/ 0 60000 65536"/>
                          <a:gd name="T13" fmla="*/ 0 60000 65536"/>
                          <a:gd name="T14" fmla="*/ 0 60000 65536"/>
                          <a:gd name="T15" fmla="*/ 0 w 370"/>
                          <a:gd name="T16" fmla="*/ 0 h 448"/>
                          <a:gd name="T17" fmla="*/ 370 w 370"/>
                          <a:gd name="T18" fmla="*/ 448 h 448"/>
                        </a:gdLst>
                        <a:ahLst/>
                        <a:cxnLst>
                          <a:cxn ang="T10">
                            <a:pos x="T0" y="T1"/>
                          </a:cxn>
                          <a:cxn ang="T11">
                            <a:pos x="T2" y="T3"/>
                          </a:cxn>
                          <a:cxn ang="T12">
                            <a:pos x="T4" y="T5"/>
                          </a:cxn>
                          <a:cxn ang="T13">
                            <a:pos x="T6" y="T7"/>
                          </a:cxn>
                          <a:cxn ang="T14">
                            <a:pos x="T8" y="T9"/>
                          </a:cxn>
                        </a:cxnLst>
                        <a:rect l="T15" t="T16" r="T17" b="T18"/>
                        <a:pathLst>
                          <a:path w="370" h="448">
                            <a:moveTo>
                              <a:pt x="0" y="443"/>
                            </a:moveTo>
                            <a:lnTo>
                              <a:pt x="366" y="0"/>
                            </a:lnTo>
                            <a:lnTo>
                              <a:pt x="370" y="3"/>
                            </a:lnTo>
                            <a:lnTo>
                              <a:pt x="5" y="448"/>
                            </a:lnTo>
                            <a:lnTo>
                              <a:pt x="0" y="443"/>
                            </a:lnTo>
                            <a:close/>
                          </a:path>
                        </a:pathLst>
                      </a:custGeom>
                      <a:solidFill>
                        <a:srgbClr val="000000"/>
                      </a:solidFill>
                      <a:ln w="9525">
                        <a:noFill/>
                        <a:round/>
                        <a:headEnd/>
                        <a:tailEnd/>
                      </a:ln>
                    </p:spPr>
                    <p:txBody>
                      <a:bodyPr/>
                      <a:lstStyle/>
                      <a:p>
                        <a:endParaRPr lang="en-US">
                          <a:latin typeface="Tw Cen MT" pitchFamily="34" charset="0"/>
                        </a:endParaRPr>
                      </a:p>
                    </p:txBody>
                  </p:sp>
                </p:grpSp>
                <p:sp>
                  <p:nvSpPr>
                    <p:cNvPr id="121072" name="Line 67"/>
                    <p:cNvSpPr>
                      <a:spLocks noChangeShapeType="1"/>
                    </p:cNvSpPr>
                    <p:nvPr/>
                  </p:nvSpPr>
                  <p:spPr bwMode="auto">
                    <a:xfrm flipH="1">
                      <a:off x="1827" y="2917"/>
                      <a:ext cx="6" cy="266"/>
                    </a:xfrm>
                    <a:prstGeom prst="line">
                      <a:avLst/>
                    </a:prstGeom>
                    <a:noFill/>
                    <a:ln w="9">
                      <a:solidFill>
                        <a:srgbClr val="333399"/>
                      </a:solidFill>
                      <a:round/>
                      <a:headEnd/>
                      <a:tailEnd/>
                    </a:ln>
                  </p:spPr>
                  <p:txBody>
                    <a:bodyPr/>
                    <a:lstStyle/>
                    <a:p>
                      <a:endParaRPr lang="en-US"/>
                    </a:p>
                  </p:txBody>
                </p:sp>
              </p:grpSp>
              <p:sp>
                <p:nvSpPr>
                  <p:cNvPr id="121067" name="Freeform 71"/>
                  <p:cNvSpPr>
                    <a:spLocks noEditPoints="1"/>
                  </p:cNvSpPr>
                  <p:nvPr/>
                </p:nvSpPr>
                <p:spPr bwMode="auto">
                  <a:xfrm>
                    <a:off x="1851" y="2865"/>
                    <a:ext cx="131" cy="135"/>
                  </a:xfrm>
                  <a:custGeom>
                    <a:avLst/>
                    <a:gdLst>
                      <a:gd name="T0" fmla="*/ 63 w 131"/>
                      <a:gd name="T1" fmla="*/ 9 h 135"/>
                      <a:gd name="T2" fmla="*/ 72 w 131"/>
                      <a:gd name="T3" fmla="*/ 0 h 135"/>
                      <a:gd name="T4" fmla="*/ 54 w 131"/>
                      <a:gd name="T5" fmla="*/ 10 h 135"/>
                      <a:gd name="T6" fmla="*/ 43 w 131"/>
                      <a:gd name="T7" fmla="*/ 4 h 135"/>
                      <a:gd name="T8" fmla="*/ 53 w 131"/>
                      <a:gd name="T9" fmla="*/ 1 h 135"/>
                      <a:gd name="T10" fmla="*/ 38 w 131"/>
                      <a:gd name="T11" fmla="*/ 16 h 135"/>
                      <a:gd name="T12" fmla="*/ 26 w 131"/>
                      <a:gd name="T13" fmla="*/ 13 h 135"/>
                      <a:gd name="T14" fmla="*/ 35 w 131"/>
                      <a:gd name="T15" fmla="*/ 8 h 135"/>
                      <a:gd name="T16" fmla="*/ 25 w 131"/>
                      <a:gd name="T17" fmla="*/ 26 h 135"/>
                      <a:gd name="T18" fmla="*/ 13 w 131"/>
                      <a:gd name="T19" fmla="*/ 27 h 135"/>
                      <a:gd name="T20" fmla="*/ 19 w 131"/>
                      <a:gd name="T21" fmla="*/ 19 h 135"/>
                      <a:gd name="T22" fmla="*/ 15 w 131"/>
                      <a:gd name="T23" fmla="*/ 40 h 135"/>
                      <a:gd name="T24" fmla="*/ 4 w 131"/>
                      <a:gd name="T25" fmla="*/ 44 h 135"/>
                      <a:gd name="T26" fmla="*/ 8 w 131"/>
                      <a:gd name="T27" fmla="*/ 35 h 135"/>
                      <a:gd name="T28" fmla="*/ 10 w 131"/>
                      <a:gd name="T29" fmla="*/ 56 h 135"/>
                      <a:gd name="T30" fmla="*/ 0 w 131"/>
                      <a:gd name="T31" fmla="*/ 63 h 135"/>
                      <a:gd name="T32" fmla="*/ 1 w 131"/>
                      <a:gd name="T33" fmla="*/ 53 h 135"/>
                      <a:gd name="T34" fmla="*/ 9 w 131"/>
                      <a:gd name="T35" fmla="*/ 74 h 135"/>
                      <a:gd name="T36" fmla="*/ 1 w 131"/>
                      <a:gd name="T37" fmla="*/ 82 h 135"/>
                      <a:gd name="T38" fmla="*/ 0 w 131"/>
                      <a:gd name="T39" fmla="*/ 72 h 135"/>
                      <a:gd name="T40" fmla="*/ 13 w 131"/>
                      <a:gd name="T41" fmla="*/ 91 h 135"/>
                      <a:gd name="T42" fmla="*/ 5 w 131"/>
                      <a:gd name="T43" fmla="*/ 94 h 135"/>
                      <a:gd name="T44" fmla="*/ 20 w 131"/>
                      <a:gd name="T45" fmla="*/ 103 h 135"/>
                      <a:gd name="T46" fmla="*/ 18 w 131"/>
                      <a:gd name="T47" fmla="*/ 115 h 135"/>
                      <a:gd name="T48" fmla="*/ 20 w 131"/>
                      <a:gd name="T49" fmla="*/ 103 h 135"/>
                      <a:gd name="T50" fmla="*/ 38 w 131"/>
                      <a:gd name="T51" fmla="*/ 119 h 135"/>
                      <a:gd name="T52" fmla="*/ 26 w 131"/>
                      <a:gd name="T53" fmla="*/ 122 h 135"/>
                      <a:gd name="T54" fmla="*/ 49 w 131"/>
                      <a:gd name="T55" fmla="*/ 124 h 135"/>
                      <a:gd name="T56" fmla="*/ 45 w 131"/>
                      <a:gd name="T57" fmla="*/ 132 h 135"/>
                      <a:gd name="T58" fmla="*/ 62 w 131"/>
                      <a:gd name="T59" fmla="*/ 126 h 135"/>
                      <a:gd name="T60" fmla="*/ 71 w 131"/>
                      <a:gd name="T61" fmla="*/ 135 h 135"/>
                      <a:gd name="T62" fmla="*/ 62 w 131"/>
                      <a:gd name="T63" fmla="*/ 126 h 135"/>
                      <a:gd name="T64" fmla="*/ 86 w 131"/>
                      <a:gd name="T65" fmla="*/ 122 h 135"/>
                      <a:gd name="T66" fmla="*/ 80 w 131"/>
                      <a:gd name="T67" fmla="*/ 134 h 135"/>
                      <a:gd name="T68" fmla="*/ 97 w 131"/>
                      <a:gd name="T69" fmla="*/ 116 h 135"/>
                      <a:gd name="T70" fmla="*/ 102 w 131"/>
                      <a:gd name="T71" fmla="*/ 124 h 135"/>
                      <a:gd name="T72" fmla="*/ 106 w 131"/>
                      <a:gd name="T73" fmla="*/ 108 h 135"/>
                      <a:gd name="T74" fmla="*/ 119 w 131"/>
                      <a:gd name="T75" fmla="*/ 107 h 135"/>
                      <a:gd name="T76" fmla="*/ 106 w 131"/>
                      <a:gd name="T77" fmla="*/ 108 h 135"/>
                      <a:gd name="T78" fmla="*/ 119 w 131"/>
                      <a:gd name="T79" fmla="*/ 86 h 135"/>
                      <a:gd name="T80" fmla="*/ 124 w 131"/>
                      <a:gd name="T81" fmla="*/ 98 h 135"/>
                      <a:gd name="T82" fmla="*/ 121 w 131"/>
                      <a:gd name="T83" fmla="*/ 74 h 135"/>
                      <a:gd name="T84" fmla="*/ 130 w 131"/>
                      <a:gd name="T85" fmla="*/ 75 h 135"/>
                      <a:gd name="T86" fmla="*/ 121 w 131"/>
                      <a:gd name="T87" fmla="*/ 62 h 135"/>
                      <a:gd name="T88" fmla="*/ 120 w 131"/>
                      <a:gd name="T89" fmla="*/ 54 h 135"/>
                      <a:gd name="T90" fmla="*/ 130 w 131"/>
                      <a:gd name="T91" fmla="*/ 61 h 135"/>
                      <a:gd name="T92" fmla="*/ 118 w 131"/>
                      <a:gd name="T93" fmla="*/ 46 h 135"/>
                      <a:gd name="T94" fmla="*/ 114 w 131"/>
                      <a:gd name="T95" fmla="*/ 38 h 135"/>
                      <a:gd name="T96" fmla="*/ 126 w 131"/>
                      <a:gd name="T97" fmla="*/ 42 h 135"/>
                      <a:gd name="T98" fmla="*/ 109 w 131"/>
                      <a:gd name="T99" fmla="*/ 31 h 135"/>
                      <a:gd name="T100" fmla="*/ 104 w 131"/>
                      <a:gd name="T101" fmla="*/ 25 h 135"/>
                      <a:gd name="T102" fmla="*/ 116 w 131"/>
                      <a:gd name="T103" fmla="*/ 25 h 135"/>
                      <a:gd name="T104" fmla="*/ 97 w 131"/>
                      <a:gd name="T105" fmla="*/ 20 h 135"/>
                      <a:gd name="T106" fmla="*/ 90 w 131"/>
                      <a:gd name="T107" fmla="*/ 15 h 135"/>
                      <a:gd name="T108" fmla="*/ 102 w 131"/>
                      <a:gd name="T109" fmla="*/ 12 h 135"/>
                      <a:gd name="T110" fmla="*/ 83 w 131"/>
                      <a:gd name="T111" fmla="*/ 12 h 135"/>
                      <a:gd name="T112" fmla="*/ 75 w 131"/>
                      <a:gd name="T113" fmla="*/ 10 h 135"/>
                      <a:gd name="T114" fmla="*/ 85 w 131"/>
                      <a:gd name="T115" fmla="*/ 3 h 1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
                      <a:gd name="T175" fmla="*/ 0 h 135"/>
                      <a:gd name="T176" fmla="*/ 131 w 131"/>
                      <a:gd name="T177" fmla="*/ 135 h 1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 h="135">
                        <a:moveTo>
                          <a:pt x="71" y="9"/>
                        </a:moveTo>
                        <a:lnTo>
                          <a:pt x="65" y="9"/>
                        </a:lnTo>
                        <a:lnTo>
                          <a:pt x="63" y="9"/>
                        </a:lnTo>
                        <a:lnTo>
                          <a:pt x="62" y="0"/>
                        </a:lnTo>
                        <a:lnTo>
                          <a:pt x="65" y="0"/>
                        </a:lnTo>
                        <a:lnTo>
                          <a:pt x="72" y="0"/>
                        </a:lnTo>
                        <a:lnTo>
                          <a:pt x="71" y="9"/>
                        </a:lnTo>
                        <a:close/>
                        <a:moveTo>
                          <a:pt x="54" y="10"/>
                        </a:moveTo>
                        <a:lnTo>
                          <a:pt x="54" y="10"/>
                        </a:lnTo>
                        <a:lnTo>
                          <a:pt x="48" y="12"/>
                        </a:lnTo>
                        <a:lnTo>
                          <a:pt x="47" y="12"/>
                        </a:lnTo>
                        <a:lnTo>
                          <a:pt x="43" y="4"/>
                        </a:lnTo>
                        <a:lnTo>
                          <a:pt x="46" y="3"/>
                        </a:lnTo>
                        <a:lnTo>
                          <a:pt x="52" y="1"/>
                        </a:lnTo>
                        <a:lnTo>
                          <a:pt x="53" y="1"/>
                        </a:lnTo>
                        <a:lnTo>
                          <a:pt x="54" y="10"/>
                        </a:lnTo>
                        <a:close/>
                        <a:moveTo>
                          <a:pt x="39" y="16"/>
                        </a:moveTo>
                        <a:lnTo>
                          <a:pt x="38" y="16"/>
                        </a:lnTo>
                        <a:lnTo>
                          <a:pt x="33" y="19"/>
                        </a:lnTo>
                        <a:lnTo>
                          <a:pt x="32" y="20"/>
                        </a:lnTo>
                        <a:lnTo>
                          <a:pt x="26" y="13"/>
                        </a:lnTo>
                        <a:lnTo>
                          <a:pt x="29" y="12"/>
                        </a:lnTo>
                        <a:lnTo>
                          <a:pt x="34" y="8"/>
                        </a:lnTo>
                        <a:lnTo>
                          <a:pt x="35" y="8"/>
                        </a:lnTo>
                        <a:lnTo>
                          <a:pt x="39" y="16"/>
                        </a:lnTo>
                        <a:close/>
                        <a:moveTo>
                          <a:pt x="26" y="26"/>
                        </a:moveTo>
                        <a:lnTo>
                          <a:pt x="25" y="26"/>
                        </a:lnTo>
                        <a:lnTo>
                          <a:pt x="21" y="31"/>
                        </a:lnTo>
                        <a:lnTo>
                          <a:pt x="20" y="32"/>
                        </a:lnTo>
                        <a:lnTo>
                          <a:pt x="13" y="27"/>
                        </a:lnTo>
                        <a:lnTo>
                          <a:pt x="15" y="25"/>
                        </a:lnTo>
                        <a:lnTo>
                          <a:pt x="19" y="20"/>
                        </a:lnTo>
                        <a:lnTo>
                          <a:pt x="19" y="19"/>
                        </a:lnTo>
                        <a:lnTo>
                          <a:pt x="26" y="26"/>
                        </a:lnTo>
                        <a:close/>
                        <a:moveTo>
                          <a:pt x="16" y="39"/>
                        </a:moveTo>
                        <a:lnTo>
                          <a:pt x="15" y="40"/>
                        </a:lnTo>
                        <a:lnTo>
                          <a:pt x="13" y="45"/>
                        </a:lnTo>
                        <a:lnTo>
                          <a:pt x="12" y="47"/>
                        </a:lnTo>
                        <a:lnTo>
                          <a:pt x="4" y="44"/>
                        </a:lnTo>
                        <a:lnTo>
                          <a:pt x="5" y="41"/>
                        </a:lnTo>
                        <a:lnTo>
                          <a:pt x="8" y="35"/>
                        </a:lnTo>
                        <a:lnTo>
                          <a:pt x="16" y="39"/>
                        </a:lnTo>
                        <a:close/>
                        <a:moveTo>
                          <a:pt x="10" y="55"/>
                        </a:moveTo>
                        <a:lnTo>
                          <a:pt x="10" y="56"/>
                        </a:lnTo>
                        <a:lnTo>
                          <a:pt x="9" y="62"/>
                        </a:lnTo>
                        <a:lnTo>
                          <a:pt x="9" y="63"/>
                        </a:lnTo>
                        <a:lnTo>
                          <a:pt x="0" y="63"/>
                        </a:lnTo>
                        <a:lnTo>
                          <a:pt x="0" y="61"/>
                        </a:lnTo>
                        <a:lnTo>
                          <a:pt x="1" y="54"/>
                        </a:lnTo>
                        <a:lnTo>
                          <a:pt x="1" y="53"/>
                        </a:lnTo>
                        <a:lnTo>
                          <a:pt x="10" y="55"/>
                        </a:lnTo>
                        <a:close/>
                        <a:moveTo>
                          <a:pt x="9" y="72"/>
                        </a:moveTo>
                        <a:lnTo>
                          <a:pt x="9" y="74"/>
                        </a:lnTo>
                        <a:lnTo>
                          <a:pt x="10" y="80"/>
                        </a:lnTo>
                        <a:lnTo>
                          <a:pt x="1" y="82"/>
                        </a:lnTo>
                        <a:lnTo>
                          <a:pt x="1" y="81"/>
                        </a:lnTo>
                        <a:lnTo>
                          <a:pt x="0" y="74"/>
                        </a:lnTo>
                        <a:lnTo>
                          <a:pt x="0" y="72"/>
                        </a:lnTo>
                        <a:lnTo>
                          <a:pt x="9" y="72"/>
                        </a:lnTo>
                        <a:close/>
                        <a:moveTo>
                          <a:pt x="12" y="88"/>
                        </a:moveTo>
                        <a:lnTo>
                          <a:pt x="13" y="91"/>
                        </a:lnTo>
                        <a:lnTo>
                          <a:pt x="15" y="96"/>
                        </a:lnTo>
                        <a:lnTo>
                          <a:pt x="7" y="99"/>
                        </a:lnTo>
                        <a:lnTo>
                          <a:pt x="5" y="94"/>
                        </a:lnTo>
                        <a:lnTo>
                          <a:pt x="4" y="91"/>
                        </a:lnTo>
                        <a:lnTo>
                          <a:pt x="12" y="88"/>
                        </a:lnTo>
                        <a:close/>
                        <a:moveTo>
                          <a:pt x="20" y="103"/>
                        </a:moveTo>
                        <a:lnTo>
                          <a:pt x="22" y="105"/>
                        </a:lnTo>
                        <a:lnTo>
                          <a:pt x="25" y="109"/>
                        </a:lnTo>
                        <a:lnTo>
                          <a:pt x="18" y="115"/>
                        </a:lnTo>
                        <a:lnTo>
                          <a:pt x="14" y="111"/>
                        </a:lnTo>
                        <a:lnTo>
                          <a:pt x="12" y="108"/>
                        </a:lnTo>
                        <a:lnTo>
                          <a:pt x="20" y="103"/>
                        </a:lnTo>
                        <a:close/>
                        <a:moveTo>
                          <a:pt x="31" y="115"/>
                        </a:moveTo>
                        <a:lnTo>
                          <a:pt x="34" y="117"/>
                        </a:lnTo>
                        <a:lnTo>
                          <a:pt x="38" y="119"/>
                        </a:lnTo>
                        <a:lnTo>
                          <a:pt x="33" y="127"/>
                        </a:lnTo>
                        <a:lnTo>
                          <a:pt x="28" y="124"/>
                        </a:lnTo>
                        <a:lnTo>
                          <a:pt x="26" y="122"/>
                        </a:lnTo>
                        <a:lnTo>
                          <a:pt x="31" y="115"/>
                        </a:lnTo>
                        <a:close/>
                        <a:moveTo>
                          <a:pt x="46" y="123"/>
                        </a:moveTo>
                        <a:lnTo>
                          <a:pt x="49" y="124"/>
                        </a:lnTo>
                        <a:lnTo>
                          <a:pt x="54" y="125"/>
                        </a:lnTo>
                        <a:lnTo>
                          <a:pt x="51" y="134"/>
                        </a:lnTo>
                        <a:lnTo>
                          <a:pt x="45" y="132"/>
                        </a:lnTo>
                        <a:lnTo>
                          <a:pt x="42" y="131"/>
                        </a:lnTo>
                        <a:lnTo>
                          <a:pt x="46" y="123"/>
                        </a:lnTo>
                        <a:close/>
                        <a:moveTo>
                          <a:pt x="62" y="126"/>
                        </a:moveTo>
                        <a:lnTo>
                          <a:pt x="65" y="127"/>
                        </a:lnTo>
                        <a:lnTo>
                          <a:pt x="70" y="126"/>
                        </a:lnTo>
                        <a:lnTo>
                          <a:pt x="71" y="135"/>
                        </a:lnTo>
                        <a:lnTo>
                          <a:pt x="65" y="135"/>
                        </a:lnTo>
                        <a:lnTo>
                          <a:pt x="61" y="135"/>
                        </a:lnTo>
                        <a:lnTo>
                          <a:pt x="62" y="126"/>
                        </a:lnTo>
                        <a:close/>
                        <a:moveTo>
                          <a:pt x="78" y="125"/>
                        </a:moveTo>
                        <a:lnTo>
                          <a:pt x="82" y="124"/>
                        </a:lnTo>
                        <a:lnTo>
                          <a:pt x="86" y="122"/>
                        </a:lnTo>
                        <a:lnTo>
                          <a:pt x="89" y="131"/>
                        </a:lnTo>
                        <a:lnTo>
                          <a:pt x="84" y="133"/>
                        </a:lnTo>
                        <a:lnTo>
                          <a:pt x="80" y="134"/>
                        </a:lnTo>
                        <a:lnTo>
                          <a:pt x="78" y="125"/>
                        </a:lnTo>
                        <a:close/>
                        <a:moveTo>
                          <a:pt x="93" y="119"/>
                        </a:moveTo>
                        <a:lnTo>
                          <a:pt x="97" y="116"/>
                        </a:lnTo>
                        <a:lnTo>
                          <a:pt x="100" y="114"/>
                        </a:lnTo>
                        <a:lnTo>
                          <a:pt x="106" y="121"/>
                        </a:lnTo>
                        <a:lnTo>
                          <a:pt x="102" y="124"/>
                        </a:lnTo>
                        <a:lnTo>
                          <a:pt x="98" y="126"/>
                        </a:lnTo>
                        <a:lnTo>
                          <a:pt x="93" y="119"/>
                        </a:lnTo>
                        <a:close/>
                        <a:moveTo>
                          <a:pt x="106" y="108"/>
                        </a:moveTo>
                        <a:lnTo>
                          <a:pt x="109" y="105"/>
                        </a:lnTo>
                        <a:lnTo>
                          <a:pt x="111" y="101"/>
                        </a:lnTo>
                        <a:lnTo>
                          <a:pt x="119" y="107"/>
                        </a:lnTo>
                        <a:lnTo>
                          <a:pt x="116" y="111"/>
                        </a:lnTo>
                        <a:lnTo>
                          <a:pt x="113" y="114"/>
                        </a:lnTo>
                        <a:lnTo>
                          <a:pt x="106" y="108"/>
                        </a:lnTo>
                        <a:close/>
                        <a:moveTo>
                          <a:pt x="116" y="94"/>
                        </a:moveTo>
                        <a:lnTo>
                          <a:pt x="117" y="91"/>
                        </a:lnTo>
                        <a:lnTo>
                          <a:pt x="119" y="86"/>
                        </a:lnTo>
                        <a:lnTo>
                          <a:pt x="127" y="90"/>
                        </a:lnTo>
                        <a:lnTo>
                          <a:pt x="126" y="94"/>
                        </a:lnTo>
                        <a:lnTo>
                          <a:pt x="124" y="98"/>
                        </a:lnTo>
                        <a:lnTo>
                          <a:pt x="116" y="94"/>
                        </a:lnTo>
                        <a:close/>
                        <a:moveTo>
                          <a:pt x="121" y="79"/>
                        </a:moveTo>
                        <a:lnTo>
                          <a:pt x="121" y="74"/>
                        </a:lnTo>
                        <a:lnTo>
                          <a:pt x="122" y="70"/>
                        </a:lnTo>
                        <a:lnTo>
                          <a:pt x="131" y="71"/>
                        </a:lnTo>
                        <a:lnTo>
                          <a:pt x="130" y="75"/>
                        </a:lnTo>
                        <a:lnTo>
                          <a:pt x="130" y="80"/>
                        </a:lnTo>
                        <a:lnTo>
                          <a:pt x="121" y="79"/>
                        </a:lnTo>
                        <a:close/>
                        <a:moveTo>
                          <a:pt x="121" y="62"/>
                        </a:moveTo>
                        <a:lnTo>
                          <a:pt x="121" y="62"/>
                        </a:lnTo>
                        <a:lnTo>
                          <a:pt x="121" y="56"/>
                        </a:lnTo>
                        <a:lnTo>
                          <a:pt x="120" y="54"/>
                        </a:lnTo>
                        <a:lnTo>
                          <a:pt x="129" y="51"/>
                        </a:lnTo>
                        <a:lnTo>
                          <a:pt x="129" y="54"/>
                        </a:lnTo>
                        <a:lnTo>
                          <a:pt x="130" y="61"/>
                        </a:lnTo>
                        <a:lnTo>
                          <a:pt x="121" y="62"/>
                        </a:lnTo>
                        <a:close/>
                        <a:moveTo>
                          <a:pt x="118" y="46"/>
                        </a:moveTo>
                        <a:lnTo>
                          <a:pt x="117" y="45"/>
                        </a:lnTo>
                        <a:lnTo>
                          <a:pt x="115" y="40"/>
                        </a:lnTo>
                        <a:lnTo>
                          <a:pt x="114" y="38"/>
                        </a:lnTo>
                        <a:lnTo>
                          <a:pt x="122" y="34"/>
                        </a:lnTo>
                        <a:lnTo>
                          <a:pt x="123" y="36"/>
                        </a:lnTo>
                        <a:lnTo>
                          <a:pt x="126" y="42"/>
                        </a:lnTo>
                        <a:lnTo>
                          <a:pt x="126" y="43"/>
                        </a:lnTo>
                        <a:lnTo>
                          <a:pt x="118" y="46"/>
                        </a:lnTo>
                        <a:close/>
                        <a:moveTo>
                          <a:pt x="109" y="31"/>
                        </a:moveTo>
                        <a:lnTo>
                          <a:pt x="109" y="30"/>
                        </a:lnTo>
                        <a:lnTo>
                          <a:pt x="105" y="26"/>
                        </a:lnTo>
                        <a:lnTo>
                          <a:pt x="104" y="25"/>
                        </a:lnTo>
                        <a:lnTo>
                          <a:pt x="110" y="19"/>
                        </a:lnTo>
                        <a:lnTo>
                          <a:pt x="112" y="20"/>
                        </a:lnTo>
                        <a:lnTo>
                          <a:pt x="116" y="25"/>
                        </a:lnTo>
                        <a:lnTo>
                          <a:pt x="117" y="26"/>
                        </a:lnTo>
                        <a:lnTo>
                          <a:pt x="109" y="31"/>
                        </a:lnTo>
                        <a:close/>
                        <a:moveTo>
                          <a:pt x="97" y="20"/>
                        </a:moveTo>
                        <a:lnTo>
                          <a:pt x="97" y="19"/>
                        </a:lnTo>
                        <a:lnTo>
                          <a:pt x="92" y="16"/>
                        </a:lnTo>
                        <a:lnTo>
                          <a:pt x="90" y="15"/>
                        </a:lnTo>
                        <a:lnTo>
                          <a:pt x="94" y="7"/>
                        </a:lnTo>
                        <a:lnTo>
                          <a:pt x="97" y="8"/>
                        </a:lnTo>
                        <a:lnTo>
                          <a:pt x="102" y="12"/>
                        </a:lnTo>
                        <a:lnTo>
                          <a:pt x="103" y="12"/>
                        </a:lnTo>
                        <a:lnTo>
                          <a:pt x="97" y="20"/>
                        </a:lnTo>
                        <a:close/>
                        <a:moveTo>
                          <a:pt x="83" y="12"/>
                        </a:moveTo>
                        <a:lnTo>
                          <a:pt x="82" y="12"/>
                        </a:lnTo>
                        <a:lnTo>
                          <a:pt x="76" y="10"/>
                        </a:lnTo>
                        <a:lnTo>
                          <a:pt x="75" y="10"/>
                        </a:lnTo>
                        <a:lnTo>
                          <a:pt x="76" y="1"/>
                        </a:lnTo>
                        <a:lnTo>
                          <a:pt x="79" y="1"/>
                        </a:lnTo>
                        <a:lnTo>
                          <a:pt x="85" y="3"/>
                        </a:lnTo>
                        <a:lnTo>
                          <a:pt x="86" y="4"/>
                        </a:lnTo>
                        <a:lnTo>
                          <a:pt x="83" y="12"/>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grpSp>
            <p:grpSp>
              <p:nvGrpSpPr>
                <p:cNvPr id="120871" name="Group 97"/>
                <p:cNvGrpSpPr>
                  <a:grpSpLocks/>
                </p:cNvGrpSpPr>
                <p:nvPr/>
              </p:nvGrpSpPr>
              <p:grpSpPr bwMode="auto">
                <a:xfrm>
                  <a:off x="2174" y="2739"/>
                  <a:ext cx="623" cy="791"/>
                  <a:chOff x="2174" y="2739"/>
                  <a:chExt cx="623" cy="791"/>
                </a:xfrm>
              </p:grpSpPr>
              <p:grpSp>
                <p:nvGrpSpPr>
                  <p:cNvPr id="121044" name="Group 94"/>
                  <p:cNvGrpSpPr>
                    <a:grpSpLocks/>
                  </p:cNvGrpSpPr>
                  <p:nvPr/>
                </p:nvGrpSpPr>
                <p:grpSpPr bwMode="auto">
                  <a:xfrm>
                    <a:off x="2174" y="2739"/>
                    <a:ext cx="623" cy="791"/>
                    <a:chOff x="2174" y="2739"/>
                    <a:chExt cx="623" cy="791"/>
                  </a:xfrm>
                </p:grpSpPr>
                <p:sp>
                  <p:nvSpPr>
                    <p:cNvPr id="121046" name="Rectangle 75"/>
                    <p:cNvSpPr>
                      <a:spLocks noChangeArrowheads="1"/>
                    </p:cNvSpPr>
                    <p:nvPr/>
                  </p:nvSpPr>
                  <p:spPr bwMode="auto">
                    <a:xfrm rot="720000">
                      <a:off x="2369" y="3430"/>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2.9 m</a:t>
                      </a:r>
                      <a:endParaRPr lang="en-US">
                        <a:cs typeface="Arial" charset="0"/>
                      </a:endParaRPr>
                    </a:p>
                  </p:txBody>
                </p:sp>
                <p:sp>
                  <p:nvSpPr>
                    <p:cNvPr id="121047" name="Freeform 76"/>
                    <p:cNvSpPr>
                      <a:spLocks noEditPoints="1"/>
                    </p:cNvSpPr>
                    <p:nvPr/>
                  </p:nvSpPr>
                  <p:spPr bwMode="auto">
                    <a:xfrm>
                      <a:off x="2325" y="3064"/>
                      <a:ext cx="36" cy="255"/>
                    </a:xfrm>
                    <a:custGeom>
                      <a:avLst/>
                      <a:gdLst>
                        <a:gd name="T0" fmla="*/ 204 w 356"/>
                        <a:gd name="T1" fmla="*/ 291 h 2486"/>
                        <a:gd name="T2" fmla="*/ 210 w 356"/>
                        <a:gd name="T3" fmla="*/ 2194 h 2486"/>
                        <a:gd name="T4" fmla="*/ 181 w 356"/>
                        <a:gd name="T5" fmla="*/ 2224 h 2486"/>
                        <a:gd name="T6" fmla="*/ 152 w 356"/>
                        <a:gd name="T7" fmla="*/ 2195 h 2486"/>
                        <a:gd name="T8" fmla="*/ 146 w 356"/>
                        <a:gd name="T9" fmla="*/ 291 h 2486"/>
                        <a:gd name="T10" fmla="*/ 175 w 356"/>
                        <a:gd name="T11" fmla="*/ 262 h 2486"/>
                        <a:gd name="T12" fmla="*/ 204 w 356"/>
                        <a:gd name="T13" fmla="*/ 291 h 2486"/>
                        <a:gd name="T14" fmla="*/ 0 w 356"/>
                        <a:gd name="T15" fmla="*/ 350 h 2486"/>
                        <a:gd name="T16" fmla="*/ 174 w 356"/>
                        <a:gd name="T17" fmla="*/ 0 h 2486"/>
                        <a:gd name="T18" fmla="*/ 350 w 356"/>
                        <a:gd name="T19" fmla="*/ 349 h 2486"/>
                        <a:gd name="T20" fmla="*/ 0 w 356"/>
                        <a:gd name="T21" fmla="*/ 350 h 2486"/>
                        <a:gd name="T22" fmla="*/ 356 w 356"/>
                        <a:gd name="T23" fmla="*/ 2136 h 2486"/>
                        <a:gd name="T24" fmla="*/ 182 w 356"/>
                        <a:gd name="T25" fmla="*/ 2486 h 2486"/>
                        <a:gd name="T26" fmla="*/ 6 w 356"/>
                        <a:gd name="T27" fmla="*/ 2137 h 2486"/>
                        <a:gd name="T28" fmla="*/ 356 w 356"/>
                        <a:gd name="T29" fmla="*/ 2136 h 24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2486"/>
                        <a:gd name="T47" fmla="*/ 356 w 356"/>
                        <a:gd name="T48" fmla="*/ 2486 h 24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2486">
                          <a:moveTo>
                            <a:pt x="204" y="291"/>
                          </a:moveTo>
                          <a:lnTo>
                            <a:pt x="210" y="2194"/>
                          </a:lnTo>
                          <a:cubicBezTo>
                            <a:pt x="210" y="2210"/>
                            <a:pt x="197" y="2224"/>
                            <a:pt x="181" y="2224"/>
                          </a:cubicBezTo>
                          <a:cubicBezTo>
                            <a:pt x="165" y="2224"/>
                            <a:pt x="152" y="2211"/>
                            <a:pt x="152" y="2195"/>
                          </a:cubicBezTo>
                          <a:lnTo>
                            <a:pt x="146" y="291"/>
                          </a:lnTo>
                          <a:cubicBezTo>
                            <a:pt x="146" y="275"/>
                            <a:pt x="159" y="262"/>
                            <a:pt x="175" y="262"/>
                          </a:cubicBezTo>
                          <a:cubicBezTo>
                            <a:pt x="191" y="262"/>
                            <a:pt x="204" y="275"/>
                            <a:pt x="204" y="291"/>
                          </a:cubicBezTo>
                          <a:close/>
                          <a:moveTo>
                            <a:pt x="0" y="350"/>
                          </a:moveTo>
                          <a:lnTo>
                            <a:pt x="174" y="0"/>
                          </a:lnTo>
                          <a:lnTo>
                            <a:pt x="350" y="349"/>
                          </a:lnTo>
                          <a:lnTo>
                            <a:pt x="0" y="350"/>
                          </a:lnTo>
                          <a:close/>
                          <a:moveTo>
                            <a:pt x="356" y="2136"/>
                          </a:moveTo>
                          <a:lnTo>
                            <a:pt x="182" y="2486"/>
                          </a:lnTo>
                          <a:lnTo>
                            <a:pt x="6" y="2137"/>
                          </a:lnTo>
                          <a:lnTo>
                            <a:pt x="356" y="2136"/>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1048" name="Rectangle 77"/>
                    <p:cNvSpPr>
                      <a:spLocks noChangeArrowheads="1"/>
                    </p:cNvSpPr>
                    <p:nvPr/>
                  </p:nvSpPr>
                  <p:spPr bwMode="auto">
                    <a:xfrm>
                      <a:off x="2174" y="3119"/>
                      <a:ext cx="270" cy="130"/>
                    </a:xfrm>
                    <a:prstGeom prst="rect">
                      <a:avLst/>
                    </a:prstGeom>
                    <a:solidFill>
                      <a:srgbClr val="FFFFFF"/>
                    </a:solidFill>
                    <a:ln w="9525">
                      <a:noFill/>
                      <a:miter lim="800000"/>
                      <a:headEnd/>
                      <a:tailEnd/>
                    </a:ln>
                  </p:spPr>
                  <p:txBody>
                    <a:bodyPr/>
                    <a:lstStyle/>
                    <a:p>
                      <a:endParaRPr lang="en-US">
                        <a:latin typeface="Tw Cen MT" pitchFamily="34" charset="0"/>
                      </a:endParaRPr>
                    </a:p>
                  </p:txBody>
                </p:sp>
                <p:sp>
                  <p:nvSpPr>
                    <p:cNvPr id="121049" name="Rectangle 78"/>
                    <p:cNvSpPr>
                      <a:spLocks noChangeArrowheads="1"/>
                    </p:cNvSpPr>
                    <p:nvPr/>
                  </p:nvSpPr>
                  <p:spPr bwMode="auto">
                    <a:xfrm>
                      <a:off x="2218" y="3144"/>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4.2 m</a:t>
                      </a:r>
                      <a:endParaRPr lang="en-US">
                        <a:cs typeface="Arial" charset="0"/>
                      </a:endParaRPr>
                    </a:p>
                  </p:txBody>
                </p:sp>
                <p:sp>
                  <p:nvSpPr>
                    <p:cNvPr id="121050" name="Freeform 79"/>
                    <p:cNvSpPr>
                      <a:spLocks/>
                    </p:cNvSpPr>
                    <p:nvPr/>
                  </p:nvSpPr>
                  <p:spPr bwMode="auto">
                    <a:xfrm>
                      <a:off x="2309" y="2739"/>
                      <a:ext cx="290" cy="309"/>
                    </a:xfrm>
                    <a:custGeom>
                      <a:avLst/>
                      <a:gdLst>
                        <a:gd name="T0" fmla="*/ 0 w 290"/>
                        <a:gd name="T1" fmla="*/ 225 h 309"/>
                        <a:gd name="T2" fmla="*/ 98 w 290"/>
                        <a:gd name="T3" fmla="*/ 309 h 309"/>
                        <a:gd name="T4" fmla="*/ 290 w 290"/>
                        <a:gd name="T5" fmla="*/ 83 h 309"/>
                        <a:gd name="T6" fmla="*/ 191 w 290"/>
                        <a:gd name="T7" fmla="*/ 0 h 309"/>
                        <a:gd name="T8" fmla="*/ 0 w 290"/>
                        <a:gd name="T9" fmla="*/ 225 h 309"/>
                        <a:gd name="T10" fmla="*/ 0 60000 65536"/>
                        <a:gd name="T11" fmla="*/ 0 60000 65536"/>
                        <a:gd name="T12" fmla="*/ 0 60000 65536"/>
                        <a:gd name="T13" fmla="*/ 0 60000 65536"/>
                        <a:gd name="T14" fmla="*/ 0 60000 65536"/>
                        <a:gd name="T15" fmla="*/ 0 w 290"/>
                        <a:gd name="T16" fmla="*/ 0 h 309"/>
                        <a:gd name="T17" fmla="*/ 290 w 290"/>
                        <a:gd name="T18" fmla="*/ 309 h 309"/>
                      </a:gdLst>
                      <a:ahLst/>
                      <a:cxnLst>
                        <a:cxn ang="T10">
                          <a:pos x="T0" y="T1"/>
                        </a:cxn>
                        <a:cxn ang="T11">
                          <a:pos x="T2" y="T3"/>
                        </a:cxn>
                        <a:cxn ang="T12">
                          <a:pos x="T4" y="T5"/>
                        </a:cxn>
                        <a:cxn ang="T13">
                          <a:pos x="T6" y="T7"/>
                        </a:cxn>
                        <a:cxn ang="T14">
                          <a:pos x="T8" y="T9"/>
                        </a:cxn>
                      </a:cxnLst>
                      <a:rect l="T15" t="T16" r="T17" b="T18"/>
                      <a:pathLst>
                        <a:path w="290" h="309">
                          <a:moveTo>
                            <a:pt x="0" y="225"/>
                          </a:moveTo>
                          <a:lnTo>
                            <a:pt x="98" y="309"/>
                          </a:lnTo>
                          <a:lnTo>
                            <a:pt x="290" y="83"/>
                          </a:lnTo>
                          <a:lnTo>
                            <a:pt x="191" y="0"/>
                          </a:lnTo>
                          <a:lnTo>
                            <a:pt x="0" y="225"/>
                          </a:lnTo>
                          <a:close/>
                        </a:path>
                      </a:pathLst>
                    </a:custGeom>
                    <a:solidFill>
                      <a:srgbClr val="FFFFFF"/>
                    </a:solidFill>
                    <a:ln w="9525">
                      <a:noFill/>
                      <a:round/>
                      <a:headEnd/>
                      <a:tailEnd/>
                    </a:ln>
                  </p:spPr>
                  <p:txBody>
                    <a:bodyPr/>
                    <a:lstStyle/>
                    <a:p>
                      <a:endParaRPr lang="en-US">
                        <a:latin typeface="Tw Cen MT" pitchFamily="34" charset="0"/>
                      </a:endParaRPr>
                    </a:p>
                  </p:txBody>
                </p:sp>
                <p:sp>
                  <p:nvSpPr>
                    <p:cNvPr id="121051" name="Rectangle 80"/>
                    <p:cNvSpPr>
                      <a:spLocks noChangeArrowheads="1"/>
                    </p:cNvSpPr>
                    <p:nvPr/>
                  </p:nvSpPr>
                  <p:spPr bwMode="auto">
                    <a:xfrm rot="-3000000">
                      <a:off x="2350" y="2842"/>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8.4 m</a:t>
                      </a:r>
                      <a:endParaRPr lang="en-US">
                        <a:cs typeface="Arial" charset="0"/>
                      </a:endParaRPr>
                    </a:p>
                  </p:txBody>
                </p:sp>
                <p:grpSp>
                  <p:nvGrpSpPr>
                    <p:cNvPr id="121052" name="Group 90"/>
                    <p:cNvGrpSpPr>
                      <a:grpSpLocks/>
                    </p:cNvGrpSpPr>
                    <p:nvPr/>
                  </p:nvGrpSpPr>
                  <p:grpSpPr bwMode="auto">
                    <a:xfrm>
                      <a:off x="2396" y="2786"/>
                      <a:ext cx="401" cy="599"/>
                      <a:chOff x="2396" y="2786"/>
                      <a:chExt cx="401" cy="599"/>
                    </a:xfrm>
                  </p:grpSpPr>
                  <p:sp>
                    <p:nvSpPr>
                      <p:cNvPr id="121056" name="Rectangle 81"/>
                      <p:cNvSpPr>
                        <a:spLocks noChangeArrowheads="1"/>
                      </p:cNvSpPr>
                      <p:nvPr/>
                    </p:nvSpPr>
                    <p:spPr bwMode="auto">
                      <a:xfrm>
                        <a:off x="2406" y="3069"/>
                        <a:ext cx="7" cy="267"/>
                      </a:xfrm>
                      <a:prstGeom prst="rect">
                        <a:avLst/>
                      </a:prstGeom>
                      <a:solidFill>
                        <a:srgbClr val="000000"/>
                      </a:solidFill>
                      <a:ln w="9525">
                        <a:noFill/>
                        <a:miter lim="800000"/>
                        <a:headEnd/>
                        <a:tailEnd/>
                      </a:ln>
                    </p:spPr>
                    <p:txBody>
                      <a:bodyPr/>
                      <a:lstStyle/>
                      <a:p>
                        <a:endParaRPr lang="en-US">
                          <a:latin typeface="Tw Cen MT" pitchFamily="34" charset="0"/>
                        </a:endParaRPr>
                      </a:p>
                    </p:txBody>
                  </p:sp>
                  <p:sp>
                    <p:nvSpPr>
                      <p:cNvPr id="121057" name="Freeform 82"/>
                      <p:cNvSpPr>
                        <a:spLocks/>
                      </p:cNvSpPr>
                      <p:nvPr/>
                    </p:nvSpPr>
                    <p:spPr bwMode="auto">
                      <a:xfrm>
                        <a:off x="2413" y="3075"/>
                        <a:ext cx="169" cy="44"/>
                      </a:xfrm>
                      <a:custGeom>
                        <a:avLst/>
                        <a:gdLst>
                          <a:gd name="T0" fmla="*/ 2 w 169"/>
                          <a:gd name="T1" fmla="*/ 0 h 44"/>
                          <a:gd name="T2" fmla="*/ 169 w 169"/>
                          <a:gd name="T3" fmla="*/ 39 h 44"/>
                          <a:gd name="T4" fmla="*/ 168 w 169"/>
                          <a:gd name="T5" fmla="*/ 44 h 44"/>
                          <a:gd name="T6" fmla="*/ 0 w 169"/>
                          <a:gd name="T7" fmla="*/ 5 h 44"/>
                          <a:gd name="T8" fmla="*/ 2 w 169"/>
                          <a:gd name="T9" fmla="*/ 0 h 44"/>
                          <a:gd name="T10" fmla="*/ 0 60000 65536"/>
                          <a:gd name="T11" fmla="*/ 0 60000 65536"/>
                          <a:gd name="T12" fmla="*/ 0 60000 65536"/>
                          <a:gd name="T13" fmla="*/ 0 60000 65536"/>
                          <a:gd name="T14" fmla="*/ 0 60000 65536"/>
                          <a:gd name="T15" fmla="*/ 0 w 169"/>
                          <a:gd name="T16" fmla="*/ 0 h 44"/>
                          <a:gd name="T17" fmla="*/ 169 w 169"/>
                          <a:gd name="T18" fmla="*/ 44 h 44"/>
                        </a:gdLst>
                        <a:ahLst/>
                        <a:cxnLst>
                          <a:cxn ang="T10">
                            <a:pos x="T0" y="T1"/>
                          </a:cxn>
                          <a:cxn ang="T11">
                            <a:pos x="T2" y="T3"/>
                          </a:cxn>
                          <a:cxn ang="T12">
                            <a:pos x="T4" y="T5"/>
                          </a:cxn>
                          <a:cxn ang="T13">
                            <a:pos x="T6" y="T7"/>
                          </a:cxn>
                          <a:cxn ang="T14">
                            <a:pos x="T8" y="T9"/>
                          </a:cxn>
                        </a:cxnLst>
                        <a:rect l="T15" t="T16" r="T17" b="T18"/>
                        <a:pathLst>
                          <a:path w="169" h="44">
                            <a:moveTo>
                              <a:pt x="2" y="0"/>
                            </a:moveTo>
                            <a:lnTo>
                              <a:pt x="169" y="39"/>
                            </a:lnTo>
                            <a:lnTo>
                              <a:pt x="168" y="44"/>
                            </a:lnTo>
                            <a:lnTo>
                              <a:pt x="0" y="5"/>
                            </a:lnTo>
                            <a:lnTo>
                              <a:pt x="2"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58" name="Rectangle 83"/>
                      <p:cNvSpPr>
                        <a:spLocks noChangeArrowheads="1"/>
                      </p:cNvSpPr>
                      <p:nvPr/>
                    </p:nvSpPr>
                    <p:spPr bwMode="auto">
                      <a:xfrm>
                        <a:off x="2570" y="3108"/>
                        <a:ext cx="7" cy="276"/>
                      </a:xfrm>
                      <a:prstGeom prst="rect">
                        <a:avLst/>
                      </a:prstGeom>
                      <a:solidFill>
                        <a:srgbClr val="000000"/>
                      </a:solidFill>
                      <a:ln w="9525">
                        <a:noFill/>
                        <a:miter lim="800000"/>
                        <a:headEnd/>
                        <a:tailEnd/>
                      </a:ln>
                    </p:spPr>
                    <p:txBody>
                      <a:bodyPr/>
                      <a:lstStyle/>
                      <a:p>
                        <a:endParaRPr lang="en-US">
                          <a:latin typeface="Tw Cen MT" pitchFamily="34" charset="0"/>
                        </a:endParaRPr>
                      </a:p>
                    </p:txBody>
                  </p:sp>
                  <p:sp>
                    <p:nvSpPr>
                      <p:cNvPr id="121059" name="Freeform 84"/>
                      <p:cNvSpPr>
                        <a:spLocks/>
                      </p:cNvSpPr>
                      <p:nvPr/>
                    </p:nvSpPr>
                    <p:spPr bwMode="auto">
                      <a:xfrm>
                        <a:off x="2396" y="3334"/>
                        <a:ext cx="178" cy="48"/>
                      </a:xfrm>
                      <a:custGeom>
                        <a:avLst/>
                        <a:gdLst>
                          <a:gd name="T0" fmla="*/ 176 w 178"/>
                          <a:gd name="T1" fmla="*/ 48 h 48"/>
                          <a:gd name="T2" fmla="*/ 0 w 178"/>
                          <a:gd name="T3" fmla="*/ 5 h 48"/>
                          <a:gd name="T4" fmla="*/ 1 w 178"/>
                          <a:gd name="T5" fmla="*/ 0 h 48"/>
                          <a:gd name="T6" fmla="*/ 178 w 178"/>
                          <a:gd name="T7" fmla="*/ 42 h 48"/>
                          <a:gd name="T8" fmla="*/ 176 w 178"/>
                          <a:gd name="T9" fmla="*/ 48 h 48"/>
                          <a:gd name="T10" fmla="*/ 0 60000 65536"/>
                          <a:gd name="T11" fmla="*/ 0 60000 65536"/>
                          <a:gd name="T12" fmla="*/ 0 60000 65536"/>
                          <a:gd name="T13" fmla="*/ 0 60000 65536"/>
                          <a:gd name="T14" fmla="*/ 0 60000 65536"/>
                          <a:gd name="T15" fmla="*/ 0 w 178"/>
                          <a:gd name="T16" fmla="*/ 0 h 48"/>
                          <a:gd name="T17" fmla="*/ 178 w 178"/>
                          <a:gd name="T18" fmla="*/ 48 h 48"/>
                        </a:gdLst>
                        <a:ahLst/>
                        <a:cxnLst>
                          <a:cxn ang="T10">
                            <a:pos x="T0" y="T1"/>
                          </a:cxn>
                          <a:cxn ang="T11">
                            <a:pos x="T2" y="T3"/>
                          </a:cxn>
                          <a:cxn ang="T12">
                            <a:pos x="T4" y="T5"/>
                          </a:cxn>
                          <a:cxn ang="T13">
                            <a:pos x="T6" y="T7"/>
                          </a:cxn>
                          <a:cxn ang="T14">
                            <a:pos x="T8" y="T9"/>
                          </a:cxn>
                        </a:cxnLst>
                        <a:rect l="T15" t="T16" r="T17" b="T18"/>
                        <a:pathLst>
                          <a:path w="178" h="48">
                            <a:moveTo>
                              <a:pt x="176" y="48"/>
                            </a:moveTo>
                            <a:lnTo>
                              <a:pt x="0" y="5"/>
                            </a:lnTo>
                            <a:lnTo>
                              <a:pt x="1" y="0"/>
                            </a:lnTo>
                            <a:lnTo>
                              <a:pt x="178" y="42"/>
                            </a:lnTo>
                            <a:lnTo>
                              <a:pt x="176" y="48"/>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60" name="Freeform 85"/>
                      <p:cNvSpPr>
                        <a:spLocks/>
                      </p:cNvSpPr>
                      <p:nvPr/>
                    </p:nvSpPr>
                    <p:spPr bwMode="auto">
                      <a:xfrm>
                        <a:off x="2571" y="3063"/>
                        <a:ext cx="220" cy="322"/>
                      </a:xfrm>
                      <a:custGeom>
                        <a:avLst/>
                        <a:gdLst>
                          <a:gd name="T0" fmla="*/ 0 w 220"/>
                          <a:gd name="T1" fmla="*/ 319 h 322"/>
                          <a:gd name="T2" fmla="*/ 215 w 220"/>
                          <a:gd name="T3" fmla="*/ 0 h 322"/>
                          <a:gd name="T4" fmla="*/ 220 w 220"/>
                          <a:gd name="T5" fmla="*/ 4 h 322"/>
                          <a:gd name="T6" fmla="*/ 5 w 220"/>
                          <a:gd name="T7" fmla="*/ 322 h 322"/>
                          <a:gd name="T8" fmla="*/ 0 w 220"/>
                          <a:gd name="T9" fmla="*/ 319 h 322"/>
                          <a:gd name="T10" fmla="*/ 0 60000 65536"/>
                          <a:gd name="T11" fmla="*/ 0 60000 65536"/>
                          <a:gd name="T12" fmla="*/ 0 60000 65536"/>
                          <a:gd name="T13" fmla="*/ 0 60000 65536"/>
                          <a:gd name="T14" fmla="*/ 0 60000 65536"/>
                          <a:gd name="T15" fmla="*/ 0 w 220"/>
                          <a:gd name="T16" fmla="*/ 0 h 322"/>
                          <a:gd name="T17" fmla="*/ 220 w 220"/>
                          <a:gd name="T18" fmla="*/ 322 h 322"/>
                        </a:gdLst>
                        <a:ahLst/>
                        <a:cxnLst>
                          <a:cxn ang="T10">
                            <a:pos x="T0" y="T1"/>
                          </a:cxn>
                          <a:cxn ang="T11">
                            <a:pos x="T2" y="T3"/>
                          </a:cxn>
                          <a:cxn ang="T12">
                            <a:pos x="T4" y="T5"/>
                          </a:cxn>
                          <a:cxn ang="T13">
                            <a:pos x="T6" y="T7"/>
                          </a:cxn>
                          <a:cxn ang="T14">
                            <a:pos x="T8" y="T9"/>
                          </a:cxn>
                        </a:cxnLst>
                        <a:rect l="T15" t="T16" r="T17" b="T18"/>
                        <a:pathLst>
                          <a:path w="220" h="322">
                            <a:moveTo>
                              <a:pt x="0" y="319"/>
                            </a:moveTo>
                            <a:lnTo>
                              <a:pt x="215" y="0"/>
                            </a:lnTo>
                            <a:lnTo>
                              <a:pt x="220" y="4"/>
                            </a:lnTo>
                            <a:lnTo>
                              <a:pt x="5" y="322"/>
                            </a:lnTo>
                            <a:lnTo>
                              <a:pt x="0" y="319"/>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61" name="Freeform 86"/>
                      <p:cNvSpPr>
                        <a:spLocks/>
                      </p:cNvSpPr>
                      <p:nvPr/>
                    </p:nvSpPr>
                    <p:spPr bwMode="auto">
                      <a:xfrm>
                        <a:off x="2785" y="2819"/>
                        <a:ext cx="11" cy="254"/>
                      </a:xfrm>
                      <a:custGeom>
                        <a:avLst/>
                        <a:gdLst>
                          <a:gd name="T0" fmla="*/ 0 w 11"/>
                          <a:gd name="T1" fmla="*/ 254 h 254"/>
                          <a:gd name="T2" fmla="*/ 5 w 11"/>
                          <a:gd name="T3" fmla="*/ 0 h 254"/>
                          <a:gd name="T4" fmla="*/ 11 w 11"/>
                          <a:gd name="T5" fmla="*/ 1 h 254"/>
                          <a:gd name="T6" fmla="*/ 7 w 11"/>
                          <a:gd name="T7" fmla="*/ 254 h 254"/>
                          <a:gd name="T8" fmla="*/ 0 w 11"/>
                          <a:gd name="T9" fmla="*/ 254 h 254"/>
                          <a:gd name="T10" fmla="*/ 0 60000 65536"/>
                          <a:gd name="T11" fmla="*/ 0 60000 65536"/>
                          <a:gd name="T12" fmla="*/ 0 60000 65536"/>
                          <a:gd name="T13" fmla="*/ 0 60000 65536"/>
                          <a:gd name="T14" fmla="*/ 0 60000 65536"/>
                          <a:gd name="T15" fmla="*/ 0 w 11"/>
                          <a:gd name="T16" fmla="*/ 0 h 254"/>
                          <a:gd name="T17" fmla="*/ 11 w 11"/>
                          <a:gd name="T18" fmla="*/ 254 h 254"/>
                        </a:gdLst>
                        <a:ahLst/>
                        <a:cxnLst>
                          <a:cxn ang="T10">
                            <a:pos x="T0" y="T1"/>
                          </a:cxn>
                          <a:cxn ang="T11">
                            <a:pos x="T2" y="T3"/>
                          </a:cxn>
                          <a:cxn ang="T12">
                            <a:pos x="T4" y="T5"/>
                          </a:cxn>
                          <a:cxn ang="T13">
                            <a:pos x="T6" y="T7"/>
                          </a:cxn>
                          <a:cxn ang="T14">
                            <a:pos x="T8" y="T9"/>
                          </a:cxn>
                        </a:cxnLst>
                        <a:rect l="T15" t="T16" r="T17" b="T18"/>
                        <a:pathLst>
                          <a:path w="11" h="254">
                            <a:moveTo>
                              <a:pt x="0" y="254"/>
                            </a:moveTo>
                            <a:lnTo>
                              <a:pt x="5" y="0"/>
                            </a:lnTo>
                            <a:lnTo>
                              <a:pt x="11" y="1"/>
                            </a:lnTo>
                            <a:lnTo>
                              <a:pt x="7" y="254"/>
                            </a:lnTo>
                            <a:lnTo>
                              <a:pt x="0" y="25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62" name="Freeform 87"/>
                      <p:cNvSpPr>
                        <a:spLocks/>
                      </p:cNvSpPr>
                      <p:nvPr/>
                    </p:nvSpPr>
                    <p:spPr bwMode="auto">
                      <a:xfrm>
                        <a:off x="2658" y="2786"/>
                        <a:ext cx="139" cy="36"/>
                      </a:xfrm>
                      <a:custGeom>
                        <a:avLst/>
                        <a:gdLst>
                          <a:gd name="T0" fmla="*/ 138 w 139"/>
                          <a:gd name="T1" fmla="*/ 36 h 36"/>
                          <a:gd name="T2" fmla="*/ 0 w 139"/>
                          <a:gd name="T3" fmla="*/ 6 h 36"/>
                          <a:gd name="T4" fmla="*/ 2 w 139"/>
                          <a:gd name="T5" fmla="*/ 0 h 36"/>
                          <a:gd name="T6" fmla="*/ 139 w 139"/>
                          <a:gd name="T7" fmla="*/ 31 h 36"/>
                          <a:gd name="T8" fmla="*/ 138 w 139"/>
                          <a:gd name="T9" fmla="*/ 36 h 36"/>
                          <a:gd name="T10" fmla="*/ 0 60000 65536"/>
                          <a:gd name="T11" fmla="*/ 0 60000 65536"/>
                          <a:gd name="T12" fmla="*/ 0 60000 65536"/>
                          <a:gd name="T13" fmla="*/ 0 60000 65536"/>
                          <a:gd name="T14" fmla="*/ 0 60000 65536"/>
                          <a:gd name="T15" fmla="*/ 0 w 139"/>
                          <a:gd name="T16" fmla="*/ 0 h 36"/>
                          <a:gd name="T17" fmla="*/ 139 w 139"/>
                          <a:gd name="T18" fmla="*/ 36 h 36"/>
                        </a:gdLst>
                        <a:ahLst/>
                        <a:cxnLst>
                          <a:cxn ang="T10">
                            <a:pos x="T0" y="T1"/>
                          </a:cxn>
                          <a:cxn ang="T11">
                            <a:pos x="T2" y="T3"/>
                          </a:cxn>
                          <a:cxn ang="T12">
                            <a:pos x="T4" y="T5"/>
                          </a:cxn>
                          <a:cxn ang="T13">
                            <a:pos x="T6" y="T7"/>
                          </a:cxn>
                          <a:cxn ang="T14">
                            <a:pos x="T8" y="T9"/>
                          </a:cxn>
                        </a:cxnLst>
                        <a:rect l="T15" t="T16" r="T17" b="T18"/>
                        <a:pathLst>
                          <a:path w="139" h="36">
                            <a:moveTo>
                              <a:pt x="138" y="36"/>
                            </a:moveTo>
                            <a:lnTo>
                              <a:pt x="0" y="6"/>
                            </a:lnTo>
                            <a:lnTo>
                              <a:pt x="2" y="0"/>
                            </a:lnTo>
                            <a:lnTo>
                              <a:pt x="139" y="31"/>
                            </a:lnTo>
                            <a:lnTo>
                              <a:pt x="138" y="36"/>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63" name="Freeform 88"/>
                      <p:cNvSpPr>
                        <a:spLocks/>
                      </p:cNvSpPr>
                      <p:nvPr/>
                    </p:nvSpPr>
                    <p:spPr bwMode="auto">
                      <a:xfrm>
                        <a:off x="2408" y="2788"/>
                        <a:ext cx="254" cy="292"/>
                      </a:xfrm>
                      <a:custGeom>
                        <a:avLst/>
                        <a:gdLst>
                          <a:gd name="T0" fmla="*/ 0 w 254"/>
                          <a:gd name="T1" fmla="*/ 288 h 292"/>
                          <a:gd name="T2" fmla="*/ 249 w 254"/>
                          <a:gd name="T3" fmla="*/ 0 h 292"/>
                          <a:gd name="T4" fmla="*/ 254 w 254"/>
                          <a:gd name="T5" fmla="*/ 3 h 292"/>
                          <a:gd name="T6" fmla="*/ 4 w 254"/>
                          <a:gd name="T7" fmla="*/ 292 h 292"/>
                          <a:gd name="T8" fmla="*/ 0 w 254"/>
                          <a:gd name="T9" fmla="*/ 288 h 292"/>
                          <a:gd name="T10" fmla="*/ 0 60000 65536"/>
                          <a:gd name="T11" fmla="*/ 0 60000 65536"/>
                          <a:gd name="T12" fmla="*/ 0 60000 65536"/>
                          <a:gd name="T13" fmla="*/ 0 60000 65536"/>
                          <a:gd name="T14" fmla="*/ 0 60000 65536"/>
                          <a:gd name="T15" fmla="*/ 0 w 254"/>
                          <a:gd name="T16" fmla="*/ 0 h 292"/>
                          <a:gd name="T17" fmla="*/ 254 w 254"/>
                          <a:gd name="T18" fmla="*/ 292 h 292"/>
                        </a:gdLst>
                        <a:ahLst/>
                        <a:cxnLst>
                          <a:cxn ang="T10">
                            <a:pos x="T0" y="T1"/>
                          </a:cxn>
                          <a:cxn ang="T11">
                            <a:pos x="T2" y="T3"/>
                          </a:cxn>
                          <a:cxn ang="T12">
                            <a:pos x="T4" y="T5"/>
                          </a:cxn>
                          <a:cxn ang="T13">
                            <a:pos x="T6" y="T7"/>
                          </a:cxn>
                          <a:cxn ang="T14">
                            <a:pos x="T8" y="T9"/>
                          </a:cxn>
                        </a:cxnLst>
                        <a:rect l="T15" t="T16" r="T17" b="T18"/>
                        <a:pathLst>
                          <a:path w="254" h="292">
                            <a:moveTo>
                              <a:pt x="0" y="288"/>
                            </a:moveTo>
                            <a:lnTo>
                              <a:pt x="249" y="0"/>
                            </a:lnTo>
                            <a:lnTo>
                              <a:pt x="254" y="3"/>
                            </a:lnTo>
                            <a:lnTo>
                              <a:pt x="4" y="292"/>
                            </a:lnTo>
                            <a:lnTo>
                              <a:pt x="0" y="288"/>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64" name="Freeform 89"/>
                      <p:cNvSpPr>
                        <a:spLocks/>
                      </p:cNvSpPr>
                      <p:nvPr/>
                    </p:nvSpPr>
                    <p:spPr bwMode="auto">
                      <a:xfrm>
                        <a:off x="2576" y="2822"/>
                        <a:ext cx="215" cy="287"/>
                      </a:xfrm>
                      <a:custGeom>
                        <a:avLst/>
                        <a:gdLst>
                          <a:gd name="T0" fmla="*/ 0 w 215"/>
                          <a:gd name="T1" fmla="*/ 284 h 287"/>
                          <a:gd name="T2" fmla="*/ 210 w 215"/>
                          <a:gd name="T3" fmla="*/ 0 h 287"/>
                          <a:gd name="T4" fmla="*/ 215 w 215"/>
                          <a:gd name="T5" fmla="*/ 4 h 287"/>
                          <a:gd name="T6" fmla="*/ 4 w 215"/>
                          <a:gd name="T7" fmla="*/ 287 h 287"/>
                          <a:gd name="T8" fmla="*/ 0 w 215"/>
                          <a:gd name="T9" fmla="*/ 284 h 287"/>
                          <a:gd name="T10" fmla="*/ 0 60000 65536"/>
                          <a:gd name="T11" fmla="*/ 0 60000 65536"/>
                          <a:gd name="T12" fmla="*/ 0 60000 65536"/>
                          <a:gd name="T13" fmla="*/ 0 60000 65536"/>
                          <a:gd name="T14" fmla="*/ 0 60000 65536"/>
                          <a:gd name="T15" fmla="*/ 0 w 215"/>
                          <a:gd name="T16" fmla="*/ 0 h 287"/>
                          <a:gd name="T17" fmla="*/ 215 w 215"/>
                          <a:gd name="T18" fmla="*/ 287 h 287"/>
                        </a:gdLst>
                        <a:ahLst/>
                        <a:cxnLst>
                          <a:cxn ang="T10">
                            <a:pos x="T0" y="T1"/>
                          </a:cxn>
                          <a:cxn ang="T11">
                            <a:pos x="T2" y="T3"/>
                          </a:cxn>
                          <a:cxn ang="T12">
                            <a:pos x="T4" y="T5"/>
                          </a:cxn>
                          <a:cxn ang="T13">
                            <a:pos x="T6" y="T7"/>
                          </a:cxn>
                          <a:cxn ang="T14">
                            <a:pos x="T8" y="T9"/>
                          </a:cxn>
                        </a:cxnLst>
                        <a:rect l="T15" t="T16" r="T17" b="T18"/>
                        <a:pathLst>
                          <a:path w="215" h="287">
                            <a:moveTo>
                              <a:pt x="0" y="284"/>
                            </a:moveTo>
                            <a:lnTo>
                              <a:pt x="210" y="0"/>
                            </a:lnTo>
                            <a:lnTo>
                              <a:pt x="215" y="4"/>
                            </a:lnTo>
                            <a:lnTo>
                              <a:pt x="4" y="287"/>
                            </a:lnTo>
                            <a:lnTo>
                              <a:pt x="0" y="284"/>
                            </a:lnTo>
                            <a:close/>
                          </a:path>
                        </a:pathLst>
                      </a:custGeom>
                      <a:solidFill>
                        <a:srgbClr val="000000"/>
                      </a:solidFill>
                      <a:ln w="9525">
                        <a:noFill/>
                        <a:round/>
                        <a:headEnd/>
                        <a:tailEnd/>
                      </a:ln>
                    </p:spPr>
                    <p:txBody>
                      <a:bodyPr/>
                      <a:lstStyle/>
                      <a:p>
                        <a:endParaRPr lang="en-US">
                          <a:latin typeface="Tw Cen MT" pitchFamily="34" charset="0"/>
                        </a:endParaRPr>
                      </a:p>
                    </p:txBody>
                  </p:sp>
                </p:grpSp>
                <p:sp>
                  <p:nvSpPr>
                    <p:cNvPr id="121053" name="Line 91"/>
                    <p:cNvSpPr>
                      <a:spLocks noChangeShapeType="1"/>
                    </p:cNvSpPr>
                    <p:nvPr/>
                  </p:nvSpPr>
                  <p:spPr bwMode="auto">
                    <a:xfrm>
                      <a:off x="2490" y="3098"/>
                      <a:ext cx="1" cy="261"/>
                    </a:xfrm>
                    <a:prstGeom prst="line">
                      <a:avLst/>
                    </a:prstGeom>
                    <a:noFill/>
                    <a:ln w="9">
                      <a:solidFill>
                        <a:srgbClr val="333399"/>
                      </a:solidFill>
                      <a:round/>
                      <a:headEnd/>
                      <a:tailEnd/>
                    </a:ln>
                  </p:spPr>
                  <p:txBody>
                    <a:bodyPr/>
                    <a:lstStyle/>
                    <a:p>
                      <a:endParaRPr lang="en-US"/>
                    </a:p>
                  </p:txBody>
                </p:sp>
                <p:sp>
                  <p:nvSpPr>
                    <p:cNvPr id="121054" name="Freeform 92"/>
                    <p:cNvSpPr>
                      <a:spLocks noEditPoints="1"/>
                    </p:cNvSpPr>
                    <p:nvPr/>
                  </p:nvSpPr>
                  <p:spPr bwMode="auto">
                    <a:xfrm>
                      <a:off x="2393" y="3372"/>
                      <a:ext cx="164" cy="54"/>
                    </a:xfrm>
                    <a:custGeom>
                      <a:avLst/>
                      <a:gdLst>
                        <a:gd name="T0" fmla="*/ 292 w 1604"/>
                        <a:gd name="T1" fmla="*/ 131 h 531"/>
                        <a:gd name="T2" fmla="*/ 1324 w 1604"/>
                        <a:gd name="T3" fmla="*/ 343 h 531"/>
                        <a:gd name="T4" fmla="*/ 1347 w 1604"/>
                        <a:gd name="T5" fmla="*/ 377 h 531"/>
                        <a:gd name="T6" fmla="*/ 1312 w 1604"/>
                        <a:gd name="T7" fmla="*/ 400 h 531"/>
                        <a:gd name="T8" fmla="*/ 280 w 1604"/>
                        <a:gd name="T9" fmla="*/ 189 h 531"/>
                        <a:gd name="T10" fmla="*/ 257 w 1604"/>
                        <a:gd name="T11" fmla="*/ 154 h 531"/>
                        <a:gd name="T12" fmla="*/ 292 w 1604"/>
                        <a:gd name="T13" fmla="*/ 131 h 531"/>
                        <a:gd name="T14" fmla="*/ 308 w 1604"/>
                        <a:gd name="T15" fmla="*/ 343 h 531"/>
                        <a:gd name="T16" fmla="*/ 0 w 1604"/>
                        <a:gd name="T17" fmla="*/ 102 h 531"/>
                        <a:gd name="T18" fmla="*/ 378 w 1604"/>
                        <a:gd name="T19" fmla="*/ 0 h 531"/>
                        <a:gd name="T20" fmla="*/ 308 w 1604"/>
                        <a:gd name="T21" fmla="*/ 343 h 531"/>
                        <a:gd name="T22" fmla="*/ 1296 w 1604"/>
                        <a:gd name="T23" fmla="*/ 188 h 531"/>
                        <a:gd name="T24" fmla="*/ 1604 w 1604"/>
                        <a:gd name="T25" fmla="*/ 430 h 531"/>
                        <a:gd name="T26" fmla="*/ 1226 w 1604"/>
                        <a:gd name="T27" fmla="*/ 531 h 531"/>
                        <a:gd name="T28" fmla="*/ 1296 w 1604"/>
                        <a:gd name="T29" fmla="*/ 188 h 5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4"/>
                        <a:gd name="T46" fmla="*/ 0 h 531"/>
                        <a:gd name="T47" fmla="*/ 1604 w 1604"/>
                        <a:gd name="T48" fmla="*/ 531 h 5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4" h="531">
                          <a:moveTo>
                            <a:pt x="292" y="131"/>
                          </a:moveTo>
                          <a:lnTo>
                            <a:pt x="1324" y="343"/>
                          </a:lnTo>
                          <a:cubicBezTo>
                            <a:pt x="1340" y="346"/>
                            <a:pt x="1350" y="361"/>
                            <a:pt x="1347" y="377"/>
                          </a:cubicBezTo>
                          <a:cubicBezTo>
                            <a:pt x="1344" y="393"/>
                            <a:pt x="1328" y="403"/>
                            <a:pt x="1312" y="400"/>
                          </a:cubicBezTo>
                          <a:lnTo>
                            <a:pt x="280" y="189"/>
                          </a:lnTo>
                          <a:cubicBezTo>
                            <a:pt x="264" y="185"/>
                            <a:pt x="254" y="170"/>
                            <a:pt x="257" y="154"/>
                          </a:cubicBezTo>
                          <a:cubicBezTo>
                            <a:pt x="260" y="138"/>
                            <a:pt x="276" y="128"/>
                            <a:pt x="292" y="131"/>
                          </a:cubicBezTo>
                          <a:close/>
                          <a:moveTo>
                            <a:pt x="308" y="343"/>
                          </a:moveTo>
                          <a:lnTo>
                            <a:pt x="0" y="102"/>
                          </a:lnTo>
                          <a:lnTo>
                            <a:pt x="378" y="0"/>
                          </a:lnTo>
                          <a:lnTo>
                            <a:pt x="308" y="343"/>
                          </a:lnTo>
                          <a:close/>
                          <a:moveTo>
                            <a:pt x="1296" y="188"/>
                          </a:moveTo>
                          <a:lnTo>
                            <a:pt x="1604" y="430"/>
                          </a:lnTo>
                          <a:lnTo>
                            <a:pt x="1226" y="531"/>
                          </a:lnTo>
                          <a:lnTo>
                            <a:pt x="1296" y="188"/>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1055" name="Freeform 93"/>
                    <p:cNvSpPr>
                      <a:spLocks noEditPoints="1"/>
                    </p:cNvSpPr>
                    <p:nvPr/>
                  </p:nvSpPr>
                  <p:spPr bwMode="auto">
                    <a:xfrm>
                      <a:off x="2381" y="2798"/>
                      <a:ext cx="227" cy="261"/>
                    </a:xfrm>
                    <a:custGeom>
                      <a:avLst/>
                      <a:gdLst>
                        <a:gd name="T0" fmla="*/ 169 w 2209"/>
                        <a:gd name="T1" fmla="*/ 2305 h 2545"/>
                        <a:gd name="T2" fmla="*/ 1996 w 2209"/>
                        <a:gd name="T3" fmla="*/ 201 h 2545"/>
                        <a:gd name="T4" fmla="*/ 2037 w 2209"/>
                        <a:gd name="T5" fmla="*/ 198 h 2545"/>
                        <a:gd name="T6" fmla="*/ 2040 w 2209"/>
                        <a:gd name="T7" fmla="*/ 239 h 2545"/>
                        <a:gd name="T8" fmla="*/ 213 w 2209"/>
                        <a:gd name="T9" fmla="*/ 2343 h 2545"/>
                        <a:gd name="T10" fmla="*/ 172 w 2209"/>
                        <a:gd name="T11" fmla="*/ 2346 h 2545"/>
                        <a:gd name="T12" fmla="*/ 169 w 2209"/>
                        <a:gd name="T13" fmla="*/ 2305 h 2545"/>
                        <a:gd name="T14" fmla="*/ 361 w 2209"/>
                        <a:gd name="T15" fmla="*/ 2395 h 2545"/>
                        <a:gd name="T16" fmla="*/ 0 w 2209"/>
                        <a:gd name="T17" fmla="*/ 2545 h 2545"/>
                        <a:gd name="T18" fmla="*/ 97 w 2209"/>
                        <a:gd name="T19" fmla="*/ 2166 h 2545"/>
                        <a:gd name="T20" fmla="*/ 361 w 2209"/>
                        <a:gd name="T21" fmla="*/ 2395 h 2545"/>
                        <a:gd name="T22" fmla="*/ 1847 w 2209"/>
                        <a:gd name="T23" fmla="*/ 149 h 2545"/>
                        <a:gd name="T24" fmla="*/ 2209 w 2209"/>
                        <a:gd name="T25" fmla="*/ 0 h 2545"/>
                        <a:gd name="T26" fmla="*/ 2112 w 2209"/>
                        <a:gd name="T27" fmla="*/ 379 h 2545"/>
                        <a:gd name="T28" fmla="*/ 1847 w 2209"/>
                        <a:gd name="T29" fmla="*/ 149 h 2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09"/>
                        <a:gd name="T46" fmla="*/ 0 h 2545"/>
                        <a:gd name="T47" fmla="*/ 2209 w 2209"/>
                        <a:gd name="T48" fmla="*/ 2545 h 2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09" h="2545">
                          <a:moveTo>
                            <a:pt x="169" y="2305"/>
                          </a:moveTo>
                          <a:lnTo>
                            <a:pt x="1996" y="201"/>
                          </a:lnTo>
                          <a:cubicBezTo>
                            <a:pt x="2006" y="189"/>
                            <a:pt x="2025" y="187"/>
                            <a:pt x="2037" y="198"/>
                          </a:cubicBezTo>
                          <a:cubicBezTo>
                            <a:pt x="2049" y="209"/>
                            <a:pt x="2050" y="227"/>
                            <a:pt x="2040" y="239"/>
                          </a:cubicBezTo>
                          <a:lnTo>
                            <a:pt x="213" y="2343"/>
                          </a:lnTo>
                          <a:cubicBezTo>
                            <a:pt x="202" y="2356"/>
                            <a:pt x="184" y="2357"/>
                            <a:pt x="172" y="2346"/>
                          </a:cubicBezTo>
                          <a:cubicBezTo>
                            <a:pt x="159" y="2336"/>
                            <a:pt x="158" y="2317"/>
                            <a:pt x="169" y="2305"/>
                          </a:cubicBezTo>
                          <a:close/>
                          <a:moveTo>
                            <a:pt x="361" y="2395"/>
                          </a:moveTo>
                          <a:lnTo>
                            <a:pt x="0" y="2545"/>
                          </a:lnTo>
                          <a:lnTo>
                            <a:pt x="97" y="2166"/>
                          </a:lnTo>
                          <a:lnTo>
                            <a:pt x="361" y="2395"/>
                          </a:lnTo>
                          <a:close/>
                          <a:moveTo>
                            <a:pt x="1847" y="149"/>
                          </a:moveTo>
                          <a:lnTo>
                            <a:pt x="2209" y="0"/>
                          </a:lnTo>
                          <a:lnTo>
                            <a:pt x="2112" y="379"/>
                          </a:lnTo>
                          <a:lnTo>
                            <a:pt x="1847" y="149"/>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grpSp>
              <p:sp>
                <p:nvSpPr>
                  <p:cNvPr id="121045" name="Freeform 96"/>
                  <p:cNvSpPr>
                    <a:spLocks noEditPoints="1"/>
                  </p:cNvSpPr>
                  <p:nvPr/>
                </p:nvSpPr>
                <p:spPr bwMode="auto">
                  <a:xfrm>
                    <a:off x="2519" y="3042"/>
                    <a:ext cx="130" cy="136"/>
                  </a:xfrm>
                  <a:custGeom>
                    <a:avLst/>
                    <a:gdLst>
                      <a:gd name="T0" fmla="*/ 62 w 130"/>
                      <a:gd name="T1" fmla="*/ 9 h 136"/>
                      <a:gd name="T2" fmla="*/ 71 w 130"/>
                      <a:gd name="T3" fmla="*/ 1 h 136"/>
                      <a:gd name="T4" fmla="*/ 53 w 130"/>
                      <a:gd name="T5" fmla="*/ 11 h 136"/>
                      <a:gd name="T6" fmla="*/ 43 w 130"/>
                      <a:gd name="T7" fmla="*/ 4 h 136"/>
                      <a:gd name="T8" fmla="*/ 53 w 130"/>
                      <a:gd name="T9" fmla="*/ 2 h 136"/>
                      <a:gd name="T10" fmla="*/ 38 w 130"/>
                      <a:gd name="T11" fmla="*/ 17 h 136"/>
                      <a:gd name="T12" fmla="*/ 26 w 130"/>
                      <a:gd name="T13" fmla="*/ 14 h 136"/>
                      <a:gd name="T14" fmla="*/ 34 w 130"/>
                      <a:gd name="T15" fmla="*/ 8 h 136"/>
                      <a:gd name="T16" fmla="*/ 25 w 130"/>
                      <a:gd name="T17" fmla="*/ 27 h 136"/>
                      <a:gd name="T18" fmla="*/ 13 w 130"/>
                      <a:gd name="T19" fmla="*/ 27 h 136"/>
                      <a:gd name="T20" fmla="*/ 19 w 130"/>
                      <a:gd name="T21" fmla="*/ 20 h 136"/>
                      <a:gd name="T22" fmla="*/ 15 w 130"/>
                      <a:gd name="T23" fmla="*/ 40 h 136"/>
                      <a:gd name="T24" fmla="*/ 4 w 130"/>
                      <a:gd name="T25" fmla="*/ 44 h 136"/>
                      <a:gd name="T26" fmla="*/ 8 w 130"/>
                      <a:gd name="T27" fmla="*/ 35 h 136"/>
                      <a:gd name="T28" fmla="*/ 9 w 130"/>
                      <a:gd name="T29" fmla="*/ 56 h 136"/>
                      <a:gd name="T30" fmla="*/ 0 w 130"/>
                      <a:gd name="T31" fmla="*/ 63 h 136"/>
                      <a:gd name="T32" fmla="*/ 1 w 130"/>
                      <a:gd name="T33" fmla="*/ 53 h 136"/>
                      <a:gd name="T34" fmla="*/ 9 w 130"/>
                      <a:gd name="T35" fmla="*/ 74 h 136"/>
                      <a:gd name="T36" fmla="*/ 1 w 130"/>
                      <a:gd name="T37" fmla="*/ 82 h 136"/>
                      <a:gd name="T38" fmla="*/ 0 w 130"/>
                      <a:gd name="T39" fmla="*/ 72 h 136"/>
                      <a:gd name="T40" fmla="*/ 13 w 130"/>
                      <a:gd name="T41" fmla="*/ 91 h 136"/>
                      <a:gd name="T42" fmla="*/ 4 w 130"/>
                      <a:gd name="T43" fmla="*/ 94 h 136"/>
                      <a:gd name="T44" fmla="*/ 19 w 130"/>
                      <a:gd name="T45" fmla="*/ 103 h 136"/>
                      <a:gd name="T46" fmla="*/ 18 w 130"/>
                      <a:gd name="T47" fmla="*/ 115 h 136"/>
                      <a:gd name="T48" fmla="*/ 19 w 130"/>
                      <a:gd name="T49" fmla="*/ 103 h 136"/>
                      <a:gd name="T50" fmla="*/ 38 w 130"/>
                      <a:gd name="T51" fmla="*/ 120 h 136"/>
                      <a:gd name="T52" fmla="*/ 25 w 130"/>
                      <a:gd name="T53" fmla="*/ 122 h 136"/>
                      <a:gd name="T54" fmla="*/ 48 w 130"/>
                      <a:gd name="T55" fmla="*/ 124 h 136"/>
                      <a:gd name="T56" fmla="*/ 45 w 130"/>
                      <a:gd name="T57" fmla="*/ 133 h 136"/>
                      <a:gd name="T58" fmla="*/ 61 w 130"/>
                      <a:gd name="T59" fmla="*/ 127 h 136"/>
                      <a:gd name="T60" fmla="*/ 70 w 130"/>
                      <a:gd name="T61" fmla="*/ 136 h 136"/>
                      <a:gd name="T62" fmla="*/ 61 w 130"/>
                      <a:gd name="T63" fmla="*/ 127 h 136"/>
                      <a:gd name="T64" fmla="*/ 86 w 130"/>
                      <a:gd name="T65" fmla="*/ 123 h 136"/>
                      <a:gd name="T66" fmla="*/ 80 w 130"/>
                      <a:gd name="T67" fmla="*/ 134 h 136"/>
                      <a:gd name="T68" fmla="*/ 97 w 130"/>
                      <a:gd name="T69" fmla="*/ 117 h 136"/>
                      <a:gd name="T70" fmla="*/ 101 w 130"/>
                      <a:gd name="T71" fmla="*/ 124 h 136"/>
                      <a:gd name="T72" fmla="*/ 106 w 130"/>
                      <a:gd name="T73" fmla="*/ 109 h 136"/>
                      <a:gd name="T74" fmla="*/ 118 w 130"/>
                      <a:gd name="T75" fmla="*/ 107 h 136"/>
                      <a:gd name="T76" fmla="*/ 106 w 130"/>
                      <a:gd name="T77" fmla="*/ 109 h 136"/>
                      <a:gd name="T78" fmla="*/ 118 w 130"/>
                      <a:gd name="T79" fmla="*/ 87 h 136"/>
                      <a:gd name="T80" fmla="*/ 123 w 130"/>
                      <a:gd name="T81" fmla="*/ 99 h 136"/>
                      <a:gd name="T82" fmla="*/ 121 w 130"/>
                      <a:gd name="T83" fmla="*/ 74 h 136"/>
                      <a:gd name="T84" fmla="*/ 130 w 130"/>
                      <a:gd name="T85" fmla="*/ 75 h 136"/>
                      <a:gd name="T86" fmla="*/ 121 w 130"/>
                      <a:gd name="T87" fmla="*/ 62 h 136"/>
                      <a:gd name="T88" fmla="*/ 120 w 130"/>
                      <a:gd name="T89" fmla="*/ 54 h 136"/>
                      <a:gd name="T90" fmla="*/ 130 w 130"/>
                      <a:gd name="T91" fmla="*/ 62 h 136"/>
                      <a:gd name="T92" fmla="*/ 117 w 130"/>
                      <a:gd name="T93" fmla="*/ 46 h 136"/>
                      <a:gd name="T94" fmla="*/ 114 w 130"/>
                      <a:gd name="T95" fmla="*/ 39 h 136"/>
                      <a:gd name="T96" fmla="*/ 125 w 130"/>
                      <a:gd name="T97" fmla="*/ 42 h 136"/>
                      <a:gd name="T98" fmla="*/ 109 w 130"/>
                      <a:gd name="T99" fmla="*/ 31 h 136"/>
                      <a:gd name="T100" fmla="*/ 104 w 130"/>
                      <a:gd name="T101" fmla="*/ 25 h 136"/>
                      <a:gd name="T102" fmla="*/ 116 w 130"/>
                      <a:gd name="T103" fmla="*/ 25 h 136"/>
                      <a:gd name="T104" fmla="*/ 97 w 130"/>
                      <a:gd name="T105" fmla="*/ 20 h 136"/>
                      <a:gd name="T106" fmla="*/ 90 w 130"/>
                      <a:gd name="T107" fmla="*/ 16 h 136"/>
                      <a:gd name="T108" fmla="*/ 102 w 130"/>
                      <a:gd name="T109" fmla="*/ 12 h 136"/>
                      <a:gd name="T110" fmla="*/ 82 w 130"/>
                      <a:gd name="T111" fmla="*/ 12 h 136"/>
                      <a:gd name="T112" fmla="*/ 74 w 130"/>
                      <a:gd name="T113" fmla="*/ 10 h 136"/>
                      <a:gd name="T114" fmla="*/ 85 w 130"/>
                      <a:gd name="T115" fmla="*/ 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0"/>
                      <a:gd name="T175" fmla="*/ 0 h 136"/>
                      <a:gd name="T176" fmla="*/ 130 w 130"/>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0" h="136">
                        <a:moveTo>
                          <a:pt x="71" y="10"/>
                        </a:moveTo>
                        <a:lnTo>
                          <a:pt x="65" y="9"/>
                        </a:lnTo>
                        <a:lnTo>
                          <a:pt x="62" y="9"/>
                        </a:lnTo>
                        <a:lnTo>
                          <a:pt x="62" y="1"/>
                        </a:lnTo>
                        <a:lnTo>
                          <a:pt x="65" y="0"/>
                        </a:lnTo>
                        <a:lnTo>
                          <a:pt x="71" y="1"/>
                        </a:lnTo>
                        <a:lnTo>
                          <a:pt x="71" y="10"/>
                        </a:lnTo>
                        <a:close/>
                        <a:moveTo>
                          <a:pt x="54" y="11"/>
                        </a:moveTo>
                        <a:lnTo>
                          <a:pt x="53" y="11"/>
                        </a:lnTo>
                        <a:lnTo>
                          <a:pt x="48" y="12"/>
                        </a:lnTo>
                        <a:lnTo>
                          <a:pt x="46" y="13"/>
                        </a:lnTo>
                        <a:lnTo>
                          <a:pt x="43" y="4"/>
                        </a:lnTo>
                        <a:lnTo>
                          <a:pt x="46" y="3"/>
                        </a:lnTo>
                        <a:lnTo>
                          <a:pt x="52" y="2"/>
                        </a:lnTo>
                        <a:lnTo>
                          <a:pt x="53" y="2"/>
                        </a:lnTo>
                        <a:lnTo>
                          <a:pt x="54" y="11"/>
                        </a:lnTo>
                        <a:close/>
                        <a:moveTo>
                          <a:pt x="38" y="16"/>
                        </a:moveTo>
                        <a:lnTo>
                          <a:pt x="38" y="17"/>
                        </a:lnTo>
                        <a:lnTo>
                          <a:pt x="33" y="19"/>
                        </a:lnTo>
                        <a:lnTo>
                          <a:pt x="32" y="21"/>
                        </a:lnTo>
                        <a:lnTo>
                          <a:pt x="26" y="14"/>
                        </a:lnTo>
                        <a:lnTo>
                          <a:pt x="28" y="12"/>
                        </a:lnTo>
                        <a:lnTo>
                          <a:pt x="34" y="8"/>
                        </a:lnTo>
                        <a:lnTo>
                          <a:pt x="38" y="16"/>
                        </a:lnTo>
                        <a:close/>
                        <a:moveTo>
                          <a:pt x="25" y="26"/>
                        </a:moveTo>
                        <a:lnTo>
                          <a:pt x="25" y="27"/>
                        </a:lnTo>
                        <a:lnTo>
                          <a:pt x="21" y="31"/>
                        </a:lnTo>
                        <a:lnTo>
                          <a:pt x="20" y="32"/>
                        </a:lnTo>
                        <a:lnTo>
                          <a:pt x="13" y="27"/>
                        </a:lnTo>
                        <a:lnTo>
                          <a:pt x="14" y="25"/>
                        </a:lnTo>
                        <a:lnTo>
                          <a:pt x="19" y="20"/>
                        </a:lnTo>
                        <a:lnTo>
                          <a:pt x="25" y="26"/>
                        </a:lnTo>
                        <a:close/>
                        <a:moveTo>
                          <a:pt x="15" y="40"/>
                        </a:moveTo>
                        <a:lnTo>
                          <a:pt x="15" y="40"/>
                        </a:lnTo>
                        <a:lnTo>
                          <a:pt x="13" y="45"/>
                        </a:lnTo>
                        <a:lnTo>
                          <a:pt x="12" y="47"/>
                        </a:lnTo>
                        <a:lnTo>
                          <a:pt x="4" y="44"/>
                        </a:lnTo>
                        <a:lnTo>
                          <a:pt x="5" y="42"/>
                        </a:lnTo>
                        <a:lnTo>
                          <a:pt x="7" y="36"/>
                        </a:lnTo>
                        <a:lnTo>
                          <a:pt x="8" y="35"/>
                        </a:lnTo>
                        <a:lnTo>
                          <a:pt x="15" y="40"/>
                        </a:lnTo>
                        <a:close/>
                        <a:moveTo>
                          <a:pt x="10" y="55"/>
                        </a:moveTo>
                        <a:lnTo>
                          <a:pt x="9" y="56"/>
                        </a:lnTo>
                        <a:lnTo>
                          <a:pt x="9" y="62"/>
                        </a:lnTo>
                        <a:lnTo>
                          <a:pt x="9" y="63"/>
                        </a:lnTo>
                        <a:lnTo>
                          <a:pt x="0" y="63"/>
                        </a:lnTo>
                        <a:lnTo>
                          <a:pt x="0" y="61"/>
                        </a:lnTo>
                        <a:lnTo>
                          <a:pt x="1" y="54"/>
                        </a:lnTo>
                        <a:lnTo>
                          <a:pt x="1" y="53"/>
                        </a:lnTo>
                        <a:lnTo>
                          <a:pt x="10" y="55"/>
                        </a:lnTo>
                        <a:close/>
                        <a:moveTo>
                          <a:pt x="8" y="72"/>
                        </a:moveTo>
                        <a:lnTo>
                          <a:pt x="9" y="74"/>
                        </a:lnTo>
                        <a:lnTo>
                          <a:pt x="10" y="80"/>
                        </a:lnTo>
                        <a:lnTo>
                          <a:pt x="1" y="82"/>
                        </a:lnTo>
                        <a:lnTo>
                          <a:pt x="0" y="75"/>
                        </a:lnTo>
                        <a:lnTo>
                          <a:pt x="0" y="72"/>
                        </a:lnTo>
                        <a:lnTo>
                          <a:pt x="8" y="72"/>
                        </a:lnTo>
                        <a:close/>
                        <a:moveTo>
                          <a:pt x="12" y="88"/>
                        </a:moveTo>
                        <a:lnTo>
                          <a:pt x="13" y="91"/>
                        </a:lnTo>
                        <a:lnTo>
                          <a:pt x="15" y="96"/>
                        </a:lnTo>
                        <a:lnTo>
                          <a:pt x="7" y="100"/>
                        </a:lnTo>
                        <a:lnTo>
                          <a:pt x="4" y="94"/>
                        </a:lnTo>
                        <a:lnTo>
                          <a:pt x="3" y="91"/>
                        </a:lnTo>
                        <a:lnTo>
                          <a:pt x="12" y="88"/>
                        </a:lnTo>
                        <a:close/>
                        <a:moveTo>
                          <a:pt x="19" y="103"/>
                        </a:moveTo>
                        <a:lnTo>
                          <a:pt x="21" y="106"/>
                        </a:lnTo>
                        <a:lnTo>
                          <a:pt x="25" y="110"/>
                        </a:lnTo>
                        <a:lnTo>
                          <a:pt x="18" y="115"/>
                        </a:lnTo>
                        <a:lnTo>
                          <a:pt x="14" y="111"/>
                        </a:lnTo>
                        <a:lnTo>
                          <a:pt x="12" y="108"/>
                        </a:lnTo>
                        <a:lnTo>
                          <a:pt x="19" y="103"/>
                        </a:lnTo>
                        <a:close/>
                        <a:moveTo>
                          <a:pt x="31" y="115"/>
                        </a:moveTo>
                        <a:lnTo>
                          <a:pt x="33" y="117"/>
                        </a:lnTo>
                        <a:lnTo>
                          <a:pt x="38" y="120"/>
                        </a:lnTo>
                        <a:lnTo>
                          <a:pt x="33" y="127"/>
                        </a:lnTo>
                        <a:lnTo>
                          <a:pt x="28" y="124"/>
                        </a:lnTo>
                        <a:lnTo>
                          <a:pt x="25" y="122"/>
                        </a:lnTo>
                        <a:lnTo>
                          <a:pt x="31" y="115"/>
                        </a:lnTo>
                        <a:close/>
                        <a:moveTo>
                          <a:pt x="45" y="123"/>
                        </a:moveTo>
                        <a:lnTo>
                          <a:pt x="48" y="124"/>
                        </a:lnTo>
                        <a:lnTo>
                          <a:pt x="53" y="126"/>
                        </a:lnTo>
                        <a:lnTo>
                          <a:pt x="51" y="134"/>
                        </a:lnTo>
                        <a:lnTo>
                          <a:pt x="45" y="133"/>
                        </a:lnTo>
                        <a:lnTo>
                          <a:pt x="42" y="131"/>
                        </a:lnTo>
                        <a:lnTo>
                          <a:pt x="45" y="123"/>
                        </a:lnTo>
                        <a:close/>
                        <a:moveTo>
                          <a:pt x="61" y="127"/>
                        </a:moveTo>
                        <a:lnTo>
                          <a:pt x="65" y="127"/>
                        </a:lnTo>
                        <a:lnTo>
                          <a:pt x="70" y="127"/>
                        </a:lnTo>
                        <a:lnTo>
                          <a:pt x="70" y="136"/>
                        </a:lnTo>
                        <a:lnTo>
                          <a:pt x="65" y="136"/>
                        </a:lnTo>
                        <a:lnTo>
                          <a:pt x="61" y="136"/>
                        </a:lnTo>
                        <a:lnTo>
                          <a:pt x="61" y="127"/>
                        </a:lnTo>
                        <a:close/>
                        <a:moveTo>
                          <a:pt x="78" y="125"/>
                        </a:moveTo>
                        <a:lnTo>
                          <a:pt x="82" y="124"/>
                        </a:lnTo>
                        <a:lnTo>
                          <a:pt x="86" y="123"/>
                        </a:lnTo>
                        <a:lnTo>
                          <a:pt x="89" y="131"/>
                        </a:lnTo>
                        <a:lnTo>
                          <a:pt x="84" y="133"/>
                        </a:lnTo>
                        <a:lnTo>
                          <a:pt x="80" y="134"/>
                        </a:lnTo>
                        <a:lnTo>
                          <a:pt x="78" y="125"/>
                        </a:lnTo>
                        <a:close/>
                        <a:moveTo>
                          <a:pt x="93" y="119"/>
                        </a:moveTo>
                        <a:lnTo>
                          <a:pt x="97" y="117"/>
                        </a:lnTo>
                        <a:lnTo>
                          <a:pt x="100" y="114"/>
                        </a:lnTo>
                        <a:lnTo>
                          <a:pt x="105" y="121"/>
                        </a:lnTo>
                        <a:lnTo>
                          <a:pt x="101" y="124"/>
                        </a:lnTo>
                        <a:lnTo>
                          <a:pt x="98" y="127"/>
                        </a:lnTo>
                        <a:lnTo>
                          <a:pt x="93" y="119"/>
                        </a:lnTo>
                        <a:close/>
                        <a:moveTo>
                          <a:pt x="106" y="109"/>
                        </a:moveTo>
                        <a:lnTo>
                          <a:pt x="109" y="105"/>
                        </a:lnTo>
                        <a:lnTo>
                          <a:pt x="111" y="102"/>
                        </a:lnTo>
                        <a:lnTo>
                          <a:pt x="118" y="107"/>
                        </a:lnTo>
                        <a:lnTo>
                          <a:pt x="115" y="111"/>
                        </a:lnTo>
                        <a:lnTo>
                          <a:pt x="113" y="114"/>
                        </a:lnTo>
                        <a:lnTo>
                          <a:pt x="106" y="109"/>
                        </a:lnTo>
                        <a:close/>
                        <a:moveTo>
                          <a:pt x="115" y="95"/>
                        </a:moveTo>
                        <a:lnTo>
                          <a:pt x="117" y="91"/>
                        </a:lnTo>
                        <a:lnTo>
                          <a:pt x="118" y="87"/>
                        </a:lnTo>
                        <a:lnTo>
                          <a:pt x="127" y="90"/>
                        </a:lnTo>
                        <a:lnTo>
                          <a:pt x="125" y="95"/>
                        </a:lnTo>
                        <a:lnTo>
                          <a:pt x="123" y="99"/>
                        </a:lnTo>
                        <a:lnTo>
                          <a:pt x="115" y="95"/>
                        </a:lnTo>
                        <a:close/>
                        <a:moveTo>
                          <a:pt x="120" y="79"/>
                        </a:moveTo>
                        <a:lnTo>
                          <a:pt x="121" y="74"/>
                        </a:lnTo>
                        <a:lnTo>
                          <a:pt x="121" y="70"/>
                        </a:lnTo>
                        <a:lnTo>
                          <a:pt x="130" y="71"/>
                        </a:lnTo>
                        <a:lnTo>
                          <a:pt x="130" y="75"/>
                        </a:lnTo>
                        <a:lnTo>
                          <a:pt x="129" y="80"/>
                        </a:lnTo>
                        <a:lnTo>
                          <a:pt x="120" y="79"/>
                        </a:lnTo>
                        <a:close/>
                        <a:moveTo>
                          <a:pt x="121" y="62"/>
                        </a:moveTo>
                        <a:lnTo>
                          <a:pt x="121" y="62"/>
                        </a:lnTo>
                        <a:lnTo>
                          <a:pt x="120" y="56"/>
                        </a:lnTo>
                        <a:lnTo>
                          <a:pt x="120" y="54"/>
                        </a:lnTo>
                        <a:lnTo>
                          <a:pt x="128" y="52"/>
                        </a:lnTo>
                        <a:lnTo>
                          <a:pt x="129" y="55"/>
                        </a:lnTo>
                        <a:lnTo>
                          <a:pt x="130" y="62"/>
                        </a:lnTo>
                        <a:lnTo>
                          <a:pt x="121" y="62"/>
                        </a:lnTo>
                        <a:close/>
                        <a:moveTo>
                          <a:pt x="117" y="46"/>
                        </a:moveTo>
                        <a:lnTo>
                          <a:pt x="117" y="45"/>
                        </a:lnTo>
                        <a:lnTo>
                          <a:pt x="114" y="40"/>
                        </a:lnTo>
                        <a:lnTo>
                          <a:pt x="114" y="39"/>
                        </a:lnTo>
                        <a:lnTo>
                          <a:pt x="121" y="34"/>
                        </a:lnTo>
                        <a:lnTo>
                          <a:pt x="123" y="36"/>
                        </a:lnTo>
                        <a:lnTo>
                          <a:pt x="125" y="42"/>
                        </a:lnTo>
                        <a:lnTo>
                          <a:pt x="126" y="43"/>
                        </a:lnTo>
                        <a:lnTo>
                          <a:pt x="117" y="46"/>
                        </a:lnTo>
                        <a:close/>
                        <a:moveTo>
                          <a:pt x="109" y="31"/>
                        </a:moveTo>
                        <a:lnTo>
                          <a:pt x="108" y="31"/>
                        </a:lnTo>
                        <a:lnTo>
                          <a:pt x="105" y="26"/>
                        </a:lnTo>
                        <a:lnTo>
                          <a:pt x="104" y="25"/>
                        </a:lnTo>
                        <a:lnTo>
                          <a:pt x="110" y="19"/>
                        </a:lnTo>
                        <a:lnTo>
                          <a:pt x="111" y="20"/>
                        </a:lnTo>
                        <a:lnTo>
                          <a:pt x="116" y="25"/>
                        </a:lnTo>
                        <a:lnTo>
                          <a:pt x="116" y="26"/>
                        </a:lnTo>
                        <a:lnTo>
                          <a:pt x="109" y="31"/>
                        </a:lnTo>
                        <a:close/>
                        <a:moveTo>
                          <a:pt x="97" y="20"/>
                        </a:moveTo>
                        <a:lnTo>
                          <a:pt x="96" y="19"/>
                        </a:lnTo>
                        <a:lnTo>
                          <a:pt x="92" y="16"/>
                        </a:lnTo>
                        <a:lnTo>
                          <a:pt x="90" y="16"/>
                        </a:lnTo>
                        <a:lnTo>
                          <a:pt x="94" y="8"/>
                        </a:lnTo>
                        <a:lnTo>
                          <a:pt x="96" y="9"/>
                        </a:lnTo>
                        <a:lnTo>
                          <a:pt x="102" y="12"/>
                        </a:lnTo>
                        <a:lnTo>
                          <a:pt x="103" y="13"/>
                        </a:lnTo>
                        <a:lnTo>
                          <a:pt x="97" y="20"/>
                        </a:lnTo>
                        <a:close/>
                        <a:moveTo>
                          <a:pt x="82" y="12"/>
                        </a:moveTo>
                        <a:lnTo>
                          <a:pt x="81" y="12"/>
                        </a:lnTo>
                        <a:lnTo>
                          <a:pt x="76" y="11"/>
                        </a:lnTo>
                        <a:lnTo>
                          <a:pt x="74" y="10"/>
                        </a:lnTo>
                        <a:lnTo>
                          <a:pt x="76" y="1"/>
                        </a:lnTo>
                        <a:lnTo>
                          <a:pt x="78" y="2"/>
                        </a:lnTo>
                        <a:lnTo>
                          <a:pt x="85" y="4"/>
                        </a:lnTo>
                        <a:lnTo>
                          <a:pt x="82" y="12"/>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grpSp>
            <p:sp>
              <p:nvSpPr>
                <p:cNvPr id="120872" name="Freeform 98"/>
                <p:cNvSpPr>
                  <a:spLocks noEditPoints="1"/>
                </p:cNvSpPr>
                <p:nvPr/>
              </p:nvSpPr>
              <p:spPr bwMode="auto">
                <a:xfrm>
                  <a:off x="1226" y="1826"/>
                  <a:ext cx="131" cy="135"/>
                </a:xfrm>
                <a:custGeom>
                  <a:avLst/>
                  <a:gdLst>
                    <a:gd name="T0" fmla="*/ 63 w 131"/>
                    <a:gd name="T1" fmla="*/ 9 h 135"/>
                    <a:gd name="T2" fmla="*/ 72 w 131"/>
                    <a:gd name="T3" fmla="*/ 0 h 135"/>
                    <a:gd name="T4" fmla="*/ 54 w 131"/>
                    <a:gd name="T5" fmla="*/ 10 h 135"/>
                    <a:gd name="T6" fmla="*/ 43 w 131"/>
                    <a:gd name="T7" fmla="*/ 4 h 135"/>
                    <a:gd name="T8" fmla="*/ 53 w 131"/>
                    <a:gd name="T9" fmla="*/ 1 h 135"/>
                    <a:gd name="T10" fmla="*/ 38 w 131"/>
                    <a:gd name="T11" fmla="*/ 16 h 135"/>
                    <a:gd name="T12" fmla="*/ 27 w 131"/>
                    <a:gd name="T13" fmla="*/ 13 h 135"/>
                    <a:gd name="T14" fmla="*/ 35 w 131"/>
                    <a:gd name="T15" fmla="*/ 8 h 135"/>
                    <a:gd name="T16" fmla="*/ 25 w 131"/>
                    <a:gd name="T17" fmla="*/ 26 h 135"/>
                    <a:gd name="T18" fmla="*/ 13 w 131"/>
                    <a:gd name="T19" fmla="*/ 27 h 135"/>
                    <a:gd name="T20" fmla="*/ 19 w 131"/>
                    <a:gd name="T21" fmla="*/ 19 h 135"/>
                    <a:gd name="T22" fmla="*/ 15 w 131"/>
                    <a:gd name="T23" fmla="*/ 40 h 135"/>
                    <a:gd name="T24" fmla="*/ 4 w 131"/>
                    <a:gd name="T25" fmla="*/ 44 h 135"/>
                    <a:gd name="T26" fmla="*/ 8 w 131"/>
                    <a:gd name="T27" fmla="*/ 35 h 135"/>
                    <a:gd name="T28" fmla="*/ 10 w 131"/>
                    <a:gd name="T29" fmla="*/ 56 h 135"/>
                    <a:gd name="T30" fmla="*/ 0 w 131"/>
                    <a:gd name="T31" fmla="*/ 62 h 135"/>
                    <a:gd name="T32" fmla="*/ 1 w 131"/>
                    <a:gd name="T33" fmla="*/ 53 h 135"/>
                    <a:gd name="T34" fmla="*/ 9 w 131"/>
                    <a:gd name="T35" fmla="*/ 74 h 135"/>
                    <a:gd name="T36" fmla="*/ 1 w 131"/>
                    <a:gd name="T37" fmla="*/ 81 h 135"/>
                    <a:gd name="T38" fmla="*/ 0 w 131"/>
                    <a:gd name="T39" fmla="*/ 72 h 135"/>
                    <a:gd name="T40" fmla="*/ 13 w 131"/>
                    <a:gd name="T41" fmla="*/ 91 h 135"/>
                    <a:gd name="T42" fmla="*/ 5 w 131"/>
                    <a:gd name="T43" fmla="*/ 94 h 135"/>
                    <a:gd name="T44" fmla="*/ 20 w 131"/>
                    <a:gd name="T45" fmla="*/ 102 h 135"/>
                    <a:gd name="T46" fmla="*/ 18 w 131"/>
                    <a:gd name="T47" fmla="*/ 115 h 135"/>
                    <a:gd name="T48" fmla="*/ 20 w 131"/>
                    <a:gd name="T49" fmla="*/ 102 h 135"/>
                    <a:gd name="T50" fmla="*/ 38 w 131"/>
                    <a:gd name="T51" fmla="*/ 119 h 135"/>
                    <a:gd name="T52" fmla="*/ 26 w 131"/>
                    <a:gd name="T53" fmla="*/ 121 h 135"/>
                    <a:gd name="T54" fmla="*/ 49 w 131"/>
                    <a:gd name="T55" fmla="*/ 124 h 135"/>
                    <a:gd name="T56" fmla="*/ 45 w 131"/>
                    <a:gd name="T57" fmla="*/ 132 h 135"/>
                    <a:gd name="T58" fmla="*/ 62 w 131"/>
                    <a:gd name="T59" fmla="*/ 126 h 135"/>
                    <a:gd name="T60" fmla="*/ 71 w 131"/>
                    <a:gd name="T61" fmla="*/ 135 h 135"/>
                    <a:gd name="T62" fmla="*/ 62 w 131"/>
                    <a:gd name="T63" fmla="*/ 126 h 135"/>
                    <a:gd name="T64" fmla="*/ 86 w 131"/>
                    <a:gd name="T65" fmla="*/ 122 h 135"/>
                    <a:gd name="T66" fmla="*/ 80 w 131"/>
                    <a:gd name="T67" fmla="*/ 133 h 135"/>
                    <a:gd name="T68" fmla="*/ 97 w 131"/>
                    <a:gd name="T69" fmla="*/ 116 h 135"/>
                    <a:gd name="T70" fmla="*/ 102 w 131"/>
                    <a:gd name="T71" fmla="*/ 124 h 135"/>
                    <a:gd name="T72" fmla="*/ 106 w 131"/>
                    <a:gd name="T73" fmla="*/ 108 h 135"/>
                    <a:gd name="T74" fmla="*/ 119 w 131"/>
                    <a:gd name="T75" fmla="*/ 106 h 135"/>
                    <a:gd name="T76" fmla="*/ 106 w 131"/>
                    <a:gd name="T77" fmla="*/ 108 h 135"/>
                    <a:gd name="T78" fmla="*/ 119 w 131"/>
                    <a:gd name="T79" fmla="*/ 86 h 135"/>
                    <a:gd name="T80" fmla="*/ 124 w 131"/>
                    <a:gd name="T81" fmla="*/ 98 h 135"/>
                    <a:gd name="T82" fmla="*/ 121 w 131"/>
                    <a:gd name="T83" fmla="*/ 73 h 135"/>
                    <a:gd name="T84" fmla="*/ 130 w 131"/>
                    <a:gd name="T85" fmla="*/ 75 h 135"/>
                    <a:gd name="T86" fmla="*/ 121 w 131"/>
                    <a:gd name="T87" fmla="*/ 61 h 135"/>
                    <a:gd name="T88" fmla="*/ 120 w 131"/>
                    <a:gd name="T89" fmla="*/ 53 h 135"/>
                    <a:gd name="T90" fmla="*/ 130 w 131"/>
                    <a:gd name="T91" fmla="*/ 61 h 135"/>
                    <a:gd name="T92" fmla="*/ 117 w 131"/>
                    <a:gd name="T93" fmla="*/ 45 h 135"/>
                    <a:gd name="T94" fmla="*/ 114 w 131"/>
                    <a:gd name="T95" fmla="*/ 38 h 135"/>
                    <a:gd name="T96" fmla="*/ 126 w 131"/>
                    <a:gd name="T97" fmla="*/ 41 h 135"/>
                    <a:gd name="T98" fmla="*/ 109 w 131"/>
                    <a:gd name="T99" fmla="*/ 31 h 135"/>
                    <a:gd name="T100" fmla="*/ 104 w 131"/>
                    <a:gd name="T101" fmla="*/ 25 h 135"/>
                    <a:gd name="T102" fmla="*/ 116 w 131"/>
                    <a:gd name="T103" fmla="*/ 25 h 135"/>
                    <a:gd name="T104" fmla="*/ 97 w 131"/>
                    <a:gd name="T105" fmla="*/ 19 h 135"/>
                    <a:gd name="T106" fmla="*/ 90 w 131"/>
                    <a:gd name="T107" fmla="*/ 15 h 135"/>
                    <a:gd name="T108" fmla="*/ 102 w 131"/>
                    <a:gd name="T109" fmla="*/ 12 h 135"/>
                    <a:gd name="T110" fmla="*/ 82 w 131"/>
                    <a:gd name="T111" fmla="*/ 12 h 135"/>
                    <a:gd name="T112" fmla="*/ 75 w 131"/>
                    <a:gd name="T113" fmla="*/ 10 h 135"/>
                    <a:gd name="T114" fmla="*/ 85 w 131"/>
                    <a:gd name="T115" fmla="*/ 3 h 1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
                    <a:gd name="T175" fmla="*/ 0 h 135"/>
                    <a:gd name="T176" fmla="*/ 131 w 131"/>
                    <a:gd name="T177" fmla="*/ 135 h 1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 h="135">
                      <a:moveTo>
                        <a:pt x="71" y="9"/>
                      </a:moveTo>
                      <a:lnTo>
                        <a:pt x="65" y="9"/>
                      </a:lnTo>
                      <a:lnTo>
                        <a:pt x="63" y="9"/>
                      </a:lnTo>
                      <a:lnTo>
                        <a:pt x="62" y="0"/>
                      </a:lnTo>
                      <a:lnTo>
                        <a:pt x="65" y="0"/>
                      </a:lnTo>
                      <a:lnTo>
                        <a:pt x="72" y="0"/>
                      </a:lnTo>
                      <a:lnTo>
                        <a:pt x="71" y="9"/>
                      </a:lnTo>
                      <a:close/>
                      <a:moveTo>
                        <a:pt x="54" y="10"/>
                      </a:moveTo>
                      <a:lnTo>
                        <a:pt x="54" y="10"/>
                      </a:lnTo>
                      <a:lnTo>
                        <a:pt x="48" y="11"/>
                      </a:lnTo>
                      <a:lnTo>
                        <a:pt x="46" y="12"/>
                      </a:lnTo>
                      <a:lnTo>
                        <a:pt x="43" y="4"/>
                      </a:lnTo>
                      <a:lnTo>
                        <a:pt x="46" y="3"/>
                      </a:lnTo>
                      <a:lnTo>
                        <a:pt x="52" y="1"/>
                      </a:lnTo>
                      <a:lnTo>
                        <a:pt x="53" y="1"/>
                      </a:lnTo>
                      <a:lnTo>
                        <a:pt x="54" y="10"/>
                      </a:lnTo>
                      <a:close/>
                      <a:moveTo>
                        <a:pt x="39" y="16"/>
                      </a:moveTo>
                      <a:lnTo>
                        <a:pt x="38" y="16"/>
                      </a:lnTo>
                      <a:lnTo>
                        <a:pt x="33" y="19"/>
                      </a:lnTo>
                      <a:lnTo>
                        <a:pt x="32" y="20"/>
                      </a:lnTo>
                      <a:lnTo>
                        <a:pt x="27" y="13"/>
                      </a:lnTo>
                      <a:lnTo>
                        <a:pt x="29" y="11"/>
                      </a:lnTo>
                      <a:lnTo>
                        <a:pt x="34" y="8"/>
                      </a:lnTo>
                      <a:lnTo>
                        <a:pt x="35" y="8"/>
                      </a:lnTo>
                      <a:lnTo>
                        <a:pt x="39" y="16"/>
                      </a:lnTo>
                      <a:close/>
                      <a:moveTo>
                        <a:pt x="26" y="26"/>
                      </a:moveTo>
                      <a:lnTo>
                        <a:pt x="25" y="26"/>
                      </a:lnTo>
                      <a:lnTo>
                        <a:pt x="22" y="30"/>
                      </a:lnTo>
                      <a:lnTo>
                        <a:pt x="20" y="32"/>
                      </a:lnTo>
                      <a:lnTo>
                        <a:pt x="13" y="27"/>
                      </a:lnTo>
                      <a:lnTo>
                        <a:pt x="15" y="24"/>
                      </a:lnTo>
                      <a:lnTo>
                        <a:pt x="19" y="20"/>
                      </a:lnTo>
                      <a:lnTo>
                        <a:pt x="19" y="19"/>
                      </a:lnTo>
                      <a:lnTo>
                        <a:pt x="26" y="26"/>
                      </a:lnTo>
                      <a:close/>
                      <a:moveTo>
                        <a:pt x="16" y="39"/>
                      </a:moveTo>
                      <a:lnTo>
                        <a:pt x="15" y="40"/>
                      </a:lnTo>
                      <a:lnTo>
                        <a:pt x="13" y="45"/>
                      </a:lnTo>
                      <a:lnTo>
                        <a:pt x="12" y="47"/>
                      </a:lnTo>
                      <a:lnTo>
                        <a:pt x="4" y="44"/>
                      </a:lnTo>
                      <a:lnTo>
                        <a:pt x="5" y="41"/>
                      </a:lnTo>
                      <a:lnTo>
                        <a:pt x="8" y="35"/>
                      </a:lnTo>
                      <a:lnTo>
                        <a:pt x="16" y="39"/>
                      </a:lnTo>
                      <a:close/>
                      <a:moveTo>
                        <a:pt x="10" y="55"/>
                      </a:moveTo>
                      <a:lnTo>
                        <a:pt x="10" y="56"/>
                      </a:lnTo>
                      <a:lnTo>
                        <a:pt x="9" y="62"/>
                      </a:lnTo>
                      <a:lnTo>
                        <a:pt x="9" y="63"/>
                      </a:lnTo>
                      <a:lnTo>
                        <a:pt x="0" y="62"/>
                      </a:lnTo>
                      <a:lnTo>
                        <a:pt x="0" y="60"/>
                      </a:lnTo>
                      <a:lnTo>
                        <a:pt x="1" y="54"/>
                      </a:lnTo>
                      <a:lnTo>
                        <a:pt x="1" y="53"/>
                      </a:lnTo>
                      <a:lnTo>
                        <a:pt x="10" y="55"/>
                      </a:lnTo>
                      <a:close/>
                      <a:moveTo>
                        <a:pt x="9" y="71"/>
                      </a:moveTo>
                      <a:lnTo>
                        <a:pt x="9" y="74"/>
                      </a:lnTo>
                      <a:lnTo>
                        <a:pt x="10" y="80"/>
                      </a:lnTo>
                      <a:lnTo>
                        <a:pt x="1" y="81"/>
                      </a:lnTo>
                      <a:lnTo>
                        <a:pt x="0" y="74"/>
                      </a:lnTo>
                      <a:lnTo>
                        <a:pt x="0" y="72"/>
                      </a:lnTo>
                      <a:lnTo>
                        <a:pt x="9" y="71"/>
                      </a:lnTo>
                      <a:close/>
                      <a:moveTo>
                        <a:pt x="12" y="88"/>
                      </a:moveTo>
                      <a:lnTo>
                        <a:pt x="13" y="91"/>
                      </a:lnTo>
                      <a:lnTo>
                        <a:pt x="15" y="95"/>
                      </a:lnTo>
                      <a:lnTo>
                        <a:pt x="7" y="99"/>
                      </a:lnTo>
                      <a:lnTo>
                        <a:pt x="5" y="94"/>
                      </a:lnTo>
                      <a:lnTo>
                        <a:pt x="4" y="90"/>
                      </a:lnTo>
                      <a:lnTo>
                        <a:pt x="12" y="88"/>
                      </a:lnTo>
                      <a:close/>
                      <a:moveTo>
                        <a:pt x="20" y="102"/>
                      </a:moveTo>
                      <a:lnTo>
                        <a:pt x="22" y="105"/>
                      </a:lnTo>
                      <a:lnTo>
                        <a:pt x="25" y="109"/>
                      </a:lnTo>
                      <a:lnTo>
                        <a:pt x="18" y="115"/>
                      </a:lnTo>
                      <a:lnTo>
                        <a:pt x="14" y="110"/>
                      </a:lnTo>
                      <a:lnTo>
                        <a:pt x="12" y="108"/>
                      </a:lnTo>
                      <a:lnTo>
                        <a:pt x="20" y="102"/>
                      </a:lnTo>
                      <a:close/>
                      <a:moveTo>
                        <a:pt x="31" y="114"/>
                      </a:moveTo>
                      <a:lnTo>
                        <a:pt x="34" y="116"/>
                      </a:lnTo>
                      <a:lnTo>
                        <a:pt x="38" y="119"/>
                      </a:lnTo>
                      <a:lnTo>
                        <a:pt x="33" y="127"/>
                      </a:lnTo>
                      <a:lnTo>
                        <a:pt x="28" y="123"/>
                      </a:lnTo>
                      <a:lnTo>
                        <a:pt x="26" y="121"/>
                      </a:lnTo>
                      <a:lnTo>
                        <a:pt x="31" y="114"/>
                      </a:lnTo>
                      <a:close/>
                      <a:moveTo>
                        <a:pt x="46" y="123"/>
                      </a:moveTo>
                      <a:lnTo>
                        <a:pt x="49" y="124"/>
                      </a:lnTo>
                      <a:lnTo>
                        <a:pt x="54" y="125"/>
                      </a:lnTo>
                      <a:lnTo>
                        <a:pt x="51" y="134"/>
                      </a:lnTo>
                      <a:lnTo>
                        <a:pt x="45" y="132"/>
                      </a:lnTo>
                      <a:lnTo>
                        <a:pt x="42" y="131"/>
                      </a:lnTo>
                      <a:lnTo>
                        <a:pt x="46" y="123"/>
                      </a:lnTo>
                      <a:close/>
                      <a:moveTo>
                        <a:pt x="62" y="126"/>
                      </a:moveTo>
                      <a:lnTo>
                        <a:pt x="65" y="126"/>
                      </a:lnTo>
                      <a:lnTo>
                        <a:pt x="70" y="126"/>
                      </a:lnTo>
                      <a:lnTo>
                        <a:pt x="71" y="135"/>
                      </a:lnTo>
                      <a:lnTo>
                        <a:pt x="65" y="135"/>
                      </a:lnTo>
                      <a:lnTo>
                        <a:pt x="61" y="135"/>
                      </a:lnTo>
                      <a:lnTo>
                        <a:pt x="62" y="126"/>
                      </a:lnTo>
                      <a:close/>
                      <a:moveTo>
                        <a:pt x="78" y="125"/>
                      </a:moveTo>
                      <a:lnTo>
                        <a:pt x="82" y="124"/>
                      </a:lnTo>
                      <a:lnTo>
                        <a:pt x="86" y="122"/>
                      </a:lnTo>
                      <a:lnTo>
                        <a:pt x="89" y="130"/>
                      </a:lnTo>
                      <a:lnTo>
                        <a:pt x="84" y="132"/>
                      </a:lnTo>
                      <a:lnTo>
                        <a:pt x="80" y="133"/>
                      </a:lnTo>
                      <a:lnTo>
                        <a:pt x="78" y="125"/>
                      </a:lnTo>
                      <a:close/>
                      <a:moveTo>
                        <a:pt x="93" y="118"/>
                      </a:moveTo>
                      <a:lnTo>
                        <a:pt x="97" y="116"/>
                      </a:lnTo>
                      <a:lnTo>
                        <a:pt x="100" y="113"/>
                      </a:lnTo>
                      <a:lnTo>
                        <a:pt x="106" y="121"/>
                      </a:lnTo>
                      <a:lnTo>
                        <a:pt x="102" y="124"/>
                      </a:lnTo>
                      <a:lnTo>
                        <a:pt x="98" y="126"/>
                      </a:lnTo>
                      <a:lnTo>
                        <a:pt x="93" y="118"/>
                      </a:lnTo>
                      <a:close/>
                      <a:moveTo>
                        <a:pt x="106" y="108"/>
                      </a:moveTo>
                      <a:lnTo>
                        <a:pt x="109" y="105"/>
                      </a:lnTo>
                      <a:lnTo>
                        <a:pt x="111" y="101"/>
                      </a:lnTo>
                      <a:lnTo>
                        <a:pt x="119" y="106"/>
                      </a:lnTo>
                      <a:lnTo>
                        <a:pt x="116" y="111"/>
                      </a:lnTo>
                      <a:lnTo>
                        <a:pt x="113" y="114"/>
                      </a:lnTo>
                      <a:lnTo>
                        <a:pt x="106" y="108"/>
                      </a:lnTo>
                      <a:close/>
                      <a:moveTo>
                        <a:pt x="116" y="94"/>
                      </a:moveTo>
                      <a:lnTo>
                        <a:pt x="117" y="90"/>
                      </a:lnTo>
                      <a:lnTo>
                        <a:pt x="119" y="86"/>
                      </a:lnTo>
                      <a:lnTo>
                        <a:pt x="127" y="89"/>
                      </a:lnTo>
                      <a:lnTo>
                        <a:pt x="125" y="94"/>
                      </a:lnTo>
                      <a:lnTo>
                        <a:pt x="124" y="98"/>
                      </a:lnTo>
                      <a:lnTo>
                        <a:pt x="116" y="94"/>
                      </a:lnTo>
                      <a:close/>
                      <a:moveTo>
                        <a:pt x="121" y="78"/>
                      </a:moveTo>
                      <a:lnTo>
                        <a:pt x="121" y="73"/>
                      </a:lnTo>
                      <a:lnTo>
                        <a:pt x="122" y="70"/>
                      </a:lnTo>
                      <a:lnTo>
                        <a:pt x="131" y="70"/>
                      </a:lnTo>
                      <a:lnTo>
                        <a:pt x="130" y="75"/>
                      </a:lnTo>
                      <a:lnTo>
                        <a:pt x="130" y="80"/>
                      </a:lnTo>
                      <a:lnTo>
                        <a:pt x="121" y="78"/>
                      </a:lnTo>
                      <a:close/>
                      <a:moveTo>
                        <a:pt x="121" y="61"/>
                      </a:moveTo>
                      <a:lnTo>
                        <a:pt x="121" y="61"/>
                      </a:lnTo>
                      <a:lnTo>
                        <a:pt x="121" y="55"/>
                      </a:lnTo>
                      <a:lnTo>
                        <a:pt x="120" y="53"/>
                      </a:lnTo>
                      <a:lnTo>
                        <a:pt x="129" y="51"/>
                      </a:lnTo>
                      <a:lnTo>
                        <a:pt x="129" y="54"/>
                      </a:lnTo>
                      <a:lnTo>
                        <a:pt x="130" y="61"/>
                      </a:lnTo>
                      <a:lnTo>
                        <a:pt x="121" y="61"/>
                      </a:lnTo>
                      <a:close/>
                      <a:moveTo>
                        <a:pt x="117" y="45"/>
                      </a:moveTo>
                      <a:lnTo>
                        <a:pt x="117" y="44"/>
                      </a:lnTo>
                      <a:lnTo>
                        <a:pt x="115" y="39"/>
                      </a:lnTo>
                      <a:lnTo>
                        <a:pt x="114" y="38"/>
                      </a:lnTo>
                      <a:lnTo>
                        <a:pt x="122" y="33"/>
                      </a:lnTo>
                      <a:lnTo>
                        <a:pt x="123" y="35"/>
                      </a:lnTo>
                      <a:lnTo>
                        <a:pt x="126" y="41"/>
                      </a:lnTo>
                      <a:lnTo>
                        <a:pt x="126" y="42"/>
                      </a:lnTo>
                      <a:lnTo>
                        <a:pt x="117" y="45"/>
                      </a:lnTo>
                      <a:close/>
                      <a:moveTo>
                        <a:pt x="109" y="31"/>
                      </a:moveTo>
                      <a:lnTo>
                        <a:pt x="109" y="30"/>
                      </a:lnTo>
                      <a:lnTo>
                        <a:pt x="105" y="26"/>
                      </a:lnTo>
                      <a:lnTo>
                        <a:pt x="104" y="25"/>
                      </a:lnTo>
                      <a:lnTo>
                        <a:pt x="110" y="18"/>
                      </a:lnTo>
                      <a:lnTo>
                        <a:pt x="112" y="20"/>
                      </a:lnTo>
                      <a:lnTo>
                        <a:pt x="116" y="25"/>
                      </a:lnTo>
                      <a:lnTo>
                        <a:pt x="109" y="31"/>
                      </a:lnTo>
                      <a:close/>
                      <a:moveTo>
                        <a:pt x="97" y="19"/>
                      </a:moveTo>
                      <a:lnTo>
                        <a:pt x="97" y="19"/>
                      </a:lnTo>
                      <a:lnTo>
                        <a:pt x="92" y="16"/>
                      </a:lnTo>
                      <a:lnTo>
                        <a:pt x="90" y="15"/>
                      </a:lnTo>
                      <a:lnTo>
                        <a:pt x="94" y="7"/>
                      </a:lnTo>
                      <a:lnTo>
                        <a:pt x="97" y="8"/>
                      </a:lnTo>
                      <a:lnTo>
                        <a:pt x="102" y="12"/>
                      </a:lnTo>
                      <a:lnTo>
                        <a:pt x="103" y="12"/>
                      </a:lnTo>
                      <a:lnTo>
                        <a:pt x="97" y="19"/>
                      </a:lnTo>
                      <a:close/>
                      <a:moveTo>
                        <a:pt x="82" y="12"/>
                      </a:moveTo>
                      <a:lnTo>
                        <a:pt x="82" y="11"/>
                      </a:lnTo>
                      <a:lnTo>
                        <a:pt x="76" y="10"/>
                      </a:lnTo>
                      <a:lnTo>
                        <a:pt x="75" y="10"/>
                      </a:lnTo>
                      <a:lnTo>
                        <a:pt x="76" y="1"/>
                      </a:lnTo>
                      <a:lnTo>
                        <a:pt x="79" y="1"/>
                      </a:lnTo>
                      <a:lnTo>
                        <a:pt x="85" y="3"/>
                      </a:lnTo>
                      <a:lnTo>
                        <a:pt x="86" y="3"/>
                      </a:lnTo>
                      <a:lnTo>
                        <a:pt x="82" y="12"/>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sp>
              <p:nvSpPr>
                <p:cNvPr id="120873" name="Freeform 99"/>
                <p:cNvSpPr>
                  <a:spLocks noEditPoints="1"/>
                </p:cNvSpPr>
                <p:nvPr/>
              </p:nvSpPr>
              <p:spPr bwMode="auto">
                <a:xfrm>
                  <a:off x="1969" y="1904"/>
                  <a:ext cx="895" cy="991"/>
                </a:xfrm>
                <a:custGeom>
                  <a:avLst/>
                  <a:gdLst>
                    <a:gd name="T0" fmla="*/ 48 w 895"/>
                    <a:gd name="T1" fmla="*/ 932 h 991"/>
                    <a:gd name="T2" fmla="*/ 6 w 895"/>
                    <a:gd name="T3" fmla="*/ 991 h 991"/>
                    <a:gd name="T4" fmla="*/ 66 w 895"/>
                    <a:gd name="T5" fmla="*/ 912 h 991"/>
                    <a:gd name="T6" fmla="*/ 121 w 895"/>
                    <a:gd name="T7" fmla="*/ 864 h 991"/>
                    <a:gd name="T8" fmla="*/ 66 w 895"/>
                    <a:gd name="T9" fmla="*/ 912 h 991"/>
                    <a:gd name="T10" fmla="*/ 180 w 895"/>
                    <a:gd name="T11" fmla="*/ 785 h 991"/>
                    <a:gd name="T12" fmla="*/ 139 w 895"/>
                    <a:gd name="T13" fmla="*/ 844 h 991"/>
                    <a:gd name="T14" fmla="*/ 198 w 895"/>
                    <a:gd name="T15" fmla="*/ 765 h 991"/>
                    <a:gd name="T16" fmla="*/ 253 w 895"/>
                    <a:gd name="T17" fmla="*/ 718 h 991"/>
                    <a:gd name="T18" fmla="*/ 198 w 895"/>
                    <a:gd name="T19" fmla="*/ 765 h 991"/>
                    <a:gd name="T20" fmla="*/ 312 w 895"/>
                    <a:gd name="T21" fmla="*/ 638 h 991"/>
                    <a:gd name="T22" fmla="*/ 271 w 895"/>
                    <a:gd name="T23" fmla="*/ 698 h 991"/>
                    <a:gd name="T24" fmla="*/ 331 w 895"/>
                    <a:gd name="T25" fmla="*/ 618 h 991"/>
                    <a:gd name="T26" fmla="*/ 385 w 895"/>
                    <a:gd name="T27" fmla="*/ 571 h 991"/>
                    <a:gd name="T28" fmla="*/ 331 w 895"/>
                    <a:gd name="T29" fmla="*/ 618 h 991"/>
                    <a:gd name="T30" fmla="*/ 445 w 895"/>
                    <a:gd name="T31" fmla="*/ 492 h 991"/>
                    <a:gd name="T32" fmla="*/ 403 w 895"/>
                    <a:gd name="T33" fmla="*/ 551 h 991"/>
                    <a:gd name="T34" fmla="*/ 463 w 895"/>
                    <a:gd name="T35" fmla="*/ 472 h 991"/>
                    <a:gd name="T36" fmla="*/ 518 w 895"/>
                    <a:gd name="T37" fmla="*/ 424 h 991"/>
                    <a:gd name="T38" fmla="*/ 463 w 895"/>
                    <a:gd name="T39" fmla="*/ 472 h 991"/>
                    <a:gd name="T40" fmla="*/ 577 w 895"/>
                    <a:gd name="T41" fmla="*/ 345 h 991"/>
                    <a:gd name="T42" fmla="*/ 536 w 895"/>
                    <a:gd name="T43" fmla="*/ 404 h 991"/>
                    <a:gd name="T44" fmla="*/ 595 w 895"/>
                    <a:gd name="T45" fmla="*/ 325 h 991"/>
                    <a:gd name="T46" fmla="*/ 650 w 895"/>
                    <a:gd name="T47" fmla="*/ 278 h 991"/>
                    <a:gd name="T48" fmla="*/ 595 w 895"/>
                    <a:gd name="T49" fmla="*/ 325 h 991"/>
                    <a:gd name="T50" fmla="*/ 709 w 895"/>
                    <a:gd name="T51" fmla="*/ 198 h 991"/>
                    <a:gd name="T52" fmla="*/ 668 w 895"/>
                    <a:gd name="T53" fmla="*/ 258 h 991"/>
                    <a:gd name="T54" fmla="*/ 728 w 895"/>
                    <a:gd name="T55" fmla="*/ 178 h 991"/>
                    <a:gd name="T56" fmla="*/ 782 w 895"/>
                    <a:gd name="T57" fmla="*/ 131 h 991"/>
                    <a:gd name="T58" fmla="*/ 728 w 895"/>
                    <a:gd name="T59" fmla="*/ 178 h 991"/>
                    <a:gd name="T60" fmla="*/ 842 w 895"/>
                    <a:gd name="T61" fmla="*/ 52 h 991"/>
                    <a:gd name="T62" fmla="*/ 800 w 895"/>
                    <a:gd name="T63" fmla="*/ 111 h 991"/>
                    <a:gd name="T64" fmla="*/ 860 w 895"/>
                    <a:gd name="T65" fmla="*/ 32 h 991"/>
                    <a:gd name="T66" fmla="*/ 895 w 895"/>
                    <a:gd name="T67" fmla="*/ 6 h 991"/>
                    <a:gd name="T68" fmla="*/ 860 w 895"/>
                    <a:gd name="T69" fmla="*/ 32 h 9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5"/>
                    <a:gd name="T106" fmla="*/ 0 h 991"/>
                    <a:gd name="T107" fmla="*/ 895 w 895"/>
                    <a:gd name="T108" fmla="*/ 991 h 9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5" h="991">
                      <a:moveTo>
                        <a:pt x="0" y="985"/>
                      </a:moveTo>
                      <a:lnTo>
                        <a:pt x="48" y="932"/>
                      </a:lnTo>
                      <a:lnTo>
                        <a:pt x="54" y="938"/>
                      </a:lnTo>
                      <a:lnTo>
                        <a:pt x="6" y="991"/>
                      </a:lnTo>
                      <a:lnTo>
                        <a:pt x="0" y="985"/>
                      </a:lnTo>
                      <a:close/>
                      <a:moveTo>
                        <a:pt x="66" y="912"/>
                      </a:moveTo>
                      <a:lnTo>
                        <a:pt x="114" y="858"/>
                      </a:lnTo>
                      <a:lnTo>
                        <a:pt x="121" y="864"/>
                      </a:lnTo>
                      <a:lnTo>
                        <a:pt x="72" y="918"/>
                      </a:lnTo>
                      <a:lnTo>
                        <a:pt x="66" y="912"/>
                      </a:lnTo>
                      <a:close/>
                      <a:moveTo>
                        <a:pt x="132" y="838"/>
                      </a:moveTo>
                      <a:lnTo>
                        <a:pt x="180" y="785"/>
                      </a:lnTo>
                      <a:lnTo>
                        <a:pt x="187" y="791"/>
                      </a:lnTo>
                      <a:lnTo>
                        <a:pt x="139" y="844"/>
                      </a:lnTo>
                      <a:lnTo>
                        <a:pt x="132" y="838"/>
                      </a:lnTo>
                      <a:close/>
                      <a:moveTo>
                        <a:pt x="198" y="765"/>
                      </a:moveTo>
                      <a:lnTo>
                        <a:pt x="246" y="712"/>
                      </a:lnTo>
                      <a:lnTo>
                        <a:pt x="253" y="718"/>
                      </a:lnTo>
                      <a:lnTo>
                        <a:pt x="205" y="771"/>
                      </a:lnTo>
                      <a:lnTo>
                        <a:pt x="198" y="765"/>
                      </a:lnTo>
                      <a:close/>
                      <a:moveTo>
                        <a:pt x="264" y="692"/>
                      </a:moveTo>
                      <a:lnTo>
                        <a:pt x="312" y="638"/>
                      </a:lnTo>
                      <a:lnTo>
                        <a:pt x="319" y="644"/>
                      </a:lnTo>
                      <a:lnTo>
                        <a:pt x="271" y="698"/>
                      </a:lnTo>
                      <a:lnTo>
                        <a:pt x="264" y="692"/>
                      </a:lnTo>
                      <a:close/>
                      <a:moveTo>
                        <a:pt x="331" y="618"/>
                      </a:moveTo>
                      <a:lnTo>
                        <a:pt x="379" y="565"/>
                      </a:lnTo>
                      <a:lnTo>
                        <a:pt x="385" y="571"/>
                      </a:lnTo>
                      <a:lnTo>
                        <a:pt x="337" y="624"/>
                      </a:lnTo>
                      <a:lnTo>
                        <a:pt x="331" y="618"/>
                      </a:lnTo>
                      <a:close/>
                      <a:moveTo>
                        <a:pt x="397" y="545"/>
                      </a:moveTo>
                      <a:lnTo>
                        <a:pt x="445" y="492"/>
                      </a:lnTo>
                      <a:lnTo>
                        <a:pt x="451" y="498"/>
                      </a:lnTo>
                      <a:lnTo>
                        <a:pt x="403" y="551"/>
                      </a:lnTo>
                      <a:lnTo>
                        <a:pt x="397" y="545"/>
                      </a:lnTo>
                      <a:close/>
                      <a:moveTo>
                        <a:pt x="463" y="472"/>
                      </a:moveTo>
                      <a:lnTo>
                        <a:pt x="511" y="418"/>
                      </a:lnTo>
                      <a:lnTo>
                        <a:pt x="518" y="424"/>
                      </a:lnTo>
                      <a:lnTo>
                        <a:pt x="469" y="478"/>
                      </a:lnTo>
                      <a:lnTo>
                        <a:pt x="463" y="472"/>
                      </a:lnTo>
                      <a:close/>
                      <a:moveTo>
                        <a:pt x="529" y="398"/>
                      </a:moveTo>
                      <a:lnTo>
                        <a:pt x="577" y="345"/>
                      </a:lnTo>
                      <a:lnTo>
                        <a:pt x="584" y="351"/>
                      </a:lnTo>
                      <a:lnTo>
                        <a:pt x="536" y="404"/>
                      </a:lnTo>
                      <a:lnTo>
                        <a:pt x="529" y="398"/>
                      </a:lnTo>
                      <a:close/>
                      <a:moveTo>
                        <a:pt x="595" y="325"/>
                      </a:moveTo>
                      <a:lnTo>
                        <a:pt x="643" y="272"/>
                      </a:lnTo>
                      <a:lnTo>
                        <a:pt x="650" y="278"/>
                      </a:lnTo>
                      <a:lnTo>
                        <a:pt x="602" y="331"/>
                      </a:lnTo>
                      <a:lnTo>
                        <a:pt x="595" y="325"/>
                      </a:lnTo>
                      <a:close/>
                      <a:moveTo>
                        <a:pt x="661" y="252"/>
                      </a:moveTo>
                      <a:lnTo>
                        <a:pt x="709" y="198"/>
                      </a:lnTo>
                      <a:lnTo>
                        <a:pt x="716" y="204"/>
                      </a:lnTo>
                      <a:lnTo>
                        <a:pt x="668" y="258"/>
                      </a:lnTo>
                      <a:lnTo>
                        <a:pt x="661" y="252"/>
                      </a:lnTo>
                      <a:close/>
                      <a:moveTo>
                        <a:pt x="728" y="178"/>
                      </a:moveTo>
                      <a:lnTo>
                        <a:pt x="776" y="125"/>
                      </a:lnTo>
                      <a:lnTo>
                        <a:pt x="782" y="131"/>
                      </a:lnTo>
                      <a:lnTo>
                        <a:pt x="734" y="184"/>
                      </a:lnTo>
                      <a:lnTo>
                        <a:pt x="728" y="178"/>
                      </a:lnTo>
                      <a:close/>
                      <a:moveTo>
                        <a:pt x="794" y="105"/>
                      </a:moveTo>
                      <a:lnTo>
                        <a:pt x="842" y="52"/>
                      </a:lnTo>
                      <a:lnTo>
                        <a:pt x="849" y="58"/>
                      </a:lnTo>
                      <a:lnTo>
                        <a:pt x="800" y="111"/>
                      </a:lnTo>
                      <a:lnTo>
                        <a:pt x="794" y="105"/>
                      </a:lnTo>
                      <a:close/>
                      <a:moveTo>
                        <a:pt x="860" y="32"/>
                      </a:moveTo>
                      <a:lnTo>
                        <a:pt x="889" y="0"/>
                      </a:lnTo>
                      <a:lnTo>
                        <a:pt x="895" y="6"/>
                      </a:lnTo>
                      <a:lnTo>
                        <a:pt x="867" y="38"/>
                      </a:lnTo>
                      <a:lnTo>
                        <a:pt x="860" y="32"/>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sp>
              <p:nvSpPr>
                <p:cNvPr id="120874" name="Freeform 100"/>
                <p:cNvSpPr>
                  <a:spLocks noEditPoints="1"/>
                </p:cNvSpPr>
                <p:nvPr/>
              </p:nvSpPr>
              <p:spPr bwMode="auto">
                <a:xfrm>
                  <a:off x="2599" y="1917"/>
                  <a:ext cx="260" cy="1132"/>
                </a:xfrm>
                <a:custGeom>
                  <a:avLst/>
                  <a:gdLst>
                    <a:gd name="T0" fmla="*/ 0 w 260"/>
                    <a:gd name="T1" fmla="*/ 1130 h 1132"/>
                    <a:gd name="T2" fmla="*/ 15 w 260"/>
                    <a:gd name="T3" fmla="*/ 1060 h 1132"/>
                    <a:gd name="T4" fmla="*/ 24 w 260"/>
                    <a:gd name="T5" fmla="*/ 1062 h 1132"/>
                    <a:gd name="T6" fmla="*/ 8 w 260"/>
                    <a:gd name="T7" fmla="*/ 1132 h 1132"/>
                    <a:gd name="T8" fmla="*/ 0 w 260"/>
                    <a:gd name="T9" fmla="*/ 1130 h 1132"/>
                    <a:gd name="T10" fmla="*/ 21 w 260"/>
                    <a:gd name="T11" fmla="*/ 1034 h 1132"/>
                    <a:gd name="T12" fmla="*/ 37 w 260"/>
                    <a:gd name="T13" fmla="*/ 964 h 1132"/>
                    <a:gd name="T14" fmla="*/ 45 w 260"/>
                    <a:gd name="T15" fmla="*/ 966 h 1132"/>
                    <a:gd name="T16" fmla="*/ 30 w 260"/>
                    <a:gd name="T17" fmla="*/ 1036 h 1132"/>
                    <a:gd name="T18" fmla="*/ 21 w 260"/>
                    <a:gd name="T19" fmla="*/ 1034 h 1132"/>
                    <a:gd name="T20" fmla="*/ 42 w 260"/>
                    <a:gd name="T21" fmla="*/ 938 h 1132"/>
                    <a:gd name="T22" fmla="*/ 58 w 260"/>
                    <a:gd name="T23" fmla="*/ 867 h 1132"/>
                    <a:gd name="T24" fmla="*/ 67 w 260"/>
                    <a:gd name="T25" fmla="*/ 869 h 1132"/>
                    <a:gd name="T26" fmla="*/ 51 w 260"/>
                    <a:gd name="T27" fmla="*/ 940 h 1132"/>
                    <a:gd name="T28" fmla="*/ 42 w 260"/>
                    <a:gd name="T29" fmla="*/ 938 h 1132"/>
                    <a:gd name="T30" fmla="*/ 64 w 260"/>
                    <a:gd name="T31" fmla="*/ 841 h 1132"/>
                    <a:gd name="T32" fmla="*/ 79 w 260"/>
                    <a:gd name="T33" fmla="*/ 771 h 1132"/>
                    <a:gd name="T34" fmla="*/ 88 w 260"/>
                    <a:gd name="T35" fmla="*/ 773 h 1132"/>
                    <a:gd name="T36" fmla="*/ 73 w 260"/>
                    <a:gd name="T37" fmla="*/ 843 h 1132"/>
                    <a:gd name="T38" fmla="*/ 64 w 260"/>
                    <a:gd name="T39" fmla="*/ 841 h 1132"/>
                    <a:gd name="T40" fmla="*/ 85 w 260"/>
                    <a:gd name="T41" fmla="*/ 745 h 1132"/>
                    <a:gd name="T42" fmla="*/ 101 w 260"/>
                    <a:gd name="T43" fmla="*/ 675 h 1132"/>
                    <a:gd name="T44" fmla="*/ 110 w 260"/>
                    <a:gd name="T45" fmla="*/ 677 h 1132"/>
                    <a:gd name="T46" fmla="*/ 94 w 260"/>
                    <a:gd name="T47" fmla="*/ 747 h 1132"/>
                    <a:gd name="T48" fmla="*/ 85 w 260"/>
                    <a:gd name="T49" fmla="*/ 745 h 1132"/>
                    <a:gd name="T50" fmla="*/ 107 w 260"/>
                    <a:gd name="T51" fmla="*/ 648 h 1132"/>
                    <a:gd name="T52" fmla="*/ 123 w 260"/>
                    <a:gd name="T53" fmla="*/ 578 h 1132"/>
                    <a:gd name="T54" fmla="*/ 131 w 260"/>
                    <a:gd name="T55" fmla="*/ 580 h 1132"/>
                    <a:gd name="T56" fmla="*/ 116 w 260"/>
                    <a:gd name="T57" fmla="*/ 650 h 1132"/>
                    <a:gd name="T58" fmla="*/ 107 w 260"/>
                    <a:gd name="T59" fmla="*/ 648 h 1132"/>
                    <a:gd name="T60" fmla="*/ 128 w 260"/>
                    <a:gd name="T61" fmla="*/ 552 h 1132"/>
                    <a:gd name="T62" fmla="*/ 144 w 260"/>
                    <a:gd name="T63" fmla="*/ 482 h 1132"/>
                    <a:gd name="T64" fmla="*/ 153 w 260"/>
                    <a:gd name="T65" fmla="*/ 484 h 1132"/>
                    <a:gd name="T66" fmla="*/ 137 w 260"/>
                    <a:gd name="T67" fmla="*/ 554 h 1132"/>
                    <a:gd name="T68" fmla="*/ 128 w 260"/>
                    <a:gd name="T69" fmla="*/ 552 h 1132"/>
                    <a:gd name="T70" fmla="*/ 150 w 260"/>
                    <a:gd name="T71" fmla="*/ 455 h 1132"/>
                    <a:gd name="T72" fmla="*/ 165 w 260"/>
                    <a:gd name="T73" fmla="*/ 385 h 1132"/>
                    <a:gd name="T74" fmla="*/ 174 w 260"/>
                    <a:gd name="T75" fmla="*/ 387 h 1132"/>
                    <a:gd name="T76" fmla="*/ 159 w 260"/>
                    <a:gd name="T77" fmla="*/ 457 h 1132"/>
                    <a:gd name="T78" fmla="*/ 150 w 260"/>
                    <a:gd name="T79" fmla="*/ 455 h 1132"/>
                    <a:gd name="T80" fmla="*/ 171 w 260"/>
                    <a:gd name="T81" fmla="*/ 359 h 1132"/>
                    <a:gd name="T82" fmla="*/ 187 w 260"/>
                    <a:gd name="T83" fmla="*/ 289 h 1132"/>
                    <a:gd name="T84" fmla="*/ 196 w 260"/>
                    <a:gd name="T85" fmla="*/ 291 h 1132"/>
                    <a:gd name="T86" fmla="*/ 180 w 260"/>
                    <a:gd name="T87" fmla="*/ 361 h 1132"/>
                    <a:gd name="T88" fmla="*/ 171 w 260"/>
                    <a:gd name="T89" fmla="*/ 359 h 1132"/>
                    <a:gd name="T90" fmla="*/ 193 w 260"/>
                    <a:gd name="T91" fmla="*/ 263 h 1132"/>
                    <a:gd name="T92" fmla="*/ 208 w 260"/>
                    <a:gd name="T93" fmla="*/ 193 h 1132"/>
                    <a:gd name="T94" fmla="*/ 217 w 260"/>
                    <a:gd name="T95" fmla="*/ 195 h 1132"/>
                    <a:gd name="T96" fmla="*/ 201 w 260"/>
                    <a:gd name="T97" fmla="*/ 265 h 1132"/>
                    <a:gd name="T98" fmla="*/ 193 w 260"/>
                    <a:gd name="T99" fmla="*/ 263 h 1132"/>
                    <a:gd name="T100" fmla="*/ 214 w 260"/>
                    <a:gd name="T101" fmla="*/ 166 h 1132"/>
                    <a:gd name="T102" fmla="*/ 230 w 260"/>
                    <a:gd name="T103" fmla="*/ 96 h 1132"/>
                    <a:gd name="T104" fmla="*/ 238 w 260"/>
                    <a:gd name="T105" fmla="*/ 98 h 1132"/>
                    <a:gd name="T106" fmla="*/ 223 w 260"/>
                    <a:gd name="T107" fmla="*/ 168 h 1132"/>
                    <a:gd name="T108" fmla="*/ 214 w 260"/>
                    <a:gd name="T109" fmla="*/ 166 h 1132"/>
                    <a:gd name="T110" fmla="*/ 236 w 260"/>
                    <a:gd name="T111" fmla="*/ 70 h 1132"/>
                    <a:gd name="T112" fmla="*/ 251 w 260"/>
                    <a:gd name="T113" fmla="*/ 0 h 1132"/>
                    <a:gd name="T114" fmla="*/ 260 w 260"/>
                    <a:gd name="T115" fmla="*/ 2 h 1132"/>
                    <a:gd name="T116" fmla="*/ 244 w 260"/>
                    <a:gd name="T117" fmla="*/ 72 h 1132"/>
                    <a:gd name="T118" fmla="*/ 236 w 260"/>
                    <a:gd name="T119" fmla="*/ 70 h 11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0"/>
                    <a:gd name="T181" fmla="*/ 0 h 1132"/>
                    <a:gd name="T182" fmla="*/ 260 w 260"/>
                    <a:gd name="T183" fmla="*/ 1132 h 11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0" h="1132">
                      <a:moveTo>
                        <a:pt x="0" y="1130"/>
                      </a:moveTo>
                      <a:lnTo>
                        <a:pt x="15" y="1060"/>
                      </a:lnTo>
                      <a:lnTo>
                        <a:pt x="24" y="1062"/>
                      </a:lnTo>
                      <a:lnTo>
                        <a:pt x="8" y="1132"/>
                      </a:lnTo>
                      <a:lnTo>
                        <a:pt x="0" y="1130"/>
                      </a:lnTo>
                      <a:close/>
                      <a:moveTo>
                        <a:pt x="21" y="1034"/>
                      </a:moveTo>
                      <a:lnTo>
                        <a:pt x="37" y="964"/>
                      </a:lnTo>
                      <a:lnTo>
                        <a:pt x="45" y="966"/>
                      </a:lnTo>
                      <a:lnTo>
                        <a:pt x="30" y="1036"/>
                      </a:lnTo>
                      <a:lnTo>
                        <a:pt x="21" y="1034"/>
                      </a:lnTo>
                      <a:close/>
                      <a:moveTo>
                        <a:pt x="42" y="938"/>
                      </a:moveTo>
                      <a:lnTo>
                        <a:pt x="58" y="867"/>
                      </a:lnTo>
                      <a:lnTo>
                        <a:pt x="67" y="869"/>
                      </a:lnTo>
                      <a:lnTo>
                        <a:pt x="51" y="940"/>
                      </a:lnTo>
                      <a:lnTo>
                        <a:pt x="42" y="938"/>
                      </a:lnTo>
                      <a:close/>
                      <a:moveTo>
                        <a:pt x="64" y="841"/>
                      </a:moveTo>
                      <a:lnTo>
                        <a:pt x="79" y="771"/>
                      </a:lnTo>
                      <a:lnTo>
                        <a:pt x="88" y="773"/>
                      </a:lnTo>
                      <a:lnTo>
                        <a:pt x="73" y="843"/>
                      </a:lnTo>
                      <a:lnTo>
                        <a:pt x="64" y="841"/>
                      </a:lnTo>
                      <a:close/>
                      <a:moveTo>
                        <a:pt x="85" y="745"/>
                      </a:moveTo>
                      <a:lnTo>
                        <a:pt x="101" y="675"/>
                      </a:lnTo>
                      <a:lnTo>
                        <a:pt x="110" y="677"/>
                      </a:lnTo>
                      <a:lnTo>
                        <a:pt x="94" y="747"/>
                      </a:lnTo>
                      <a:lnTo>
                        <a:pt x="85" y="745"/>
                      </a:lnTo>
                      <a:close/>
                      <a:moveTo>
                        <a:pt x="107" y="648"/>
                      </a:moveTo>
                      <a:lnTo>
                        <a:pt x="123" y="578"/>
                      </a:lnTo>
                      <a:lnTo>
                        <a:pt x="131" y="580"/>
                      </a:lnTo>
                      <a:lnTo>
                        <a:pt x="116" y="650"/>
                      </a:lnTo>
                      <a:lnTo>
                        <a:pt x="107" y="648"/>
                      </a:lnTo>
                      <a:close/>
                      <a:moveTo>
                        <a:pt x="128" y="552"/>
                      </a:moveTo>
                      <a:lnTo>
                        <a:pt x="144" y="482"/>
                      </a:lnTo>
                      <a:lnTo>
                        <a:pt x="153" y="484"/>
                      </a:lnTo>
                      <a:lnTo>
                        <a:pt x="137" y="554"/>
                      </a:lnTo>
                      <a:lnTo>
                        <a:pt x="128" y="552"/>
                      </a:lnTo>
                      <a:close/>
                      <a:moveTo>
                        <a:pt x="150" y="455"/>
                      </a:moveTo>
                      <a:lnTo>
                        <a:pt x="165" y="385"/>
                      </a:lnTo>
                      <a:lnTo>
                        <a:pt x="174" y="387"/>
                      </a:lnTo>
                      <a:lnTo>
                        <a:pt x="159" y="457"/>
                      </a:lnTo>
                      <a:lnTo>
                        <a:pt x="150" y="455"/>
                      </a:lnTo>
                      <a:close/>
                      <a:moveTo>
                        <a:pt x="171" y="359"/>
                      </a:moveTo>
                      <a:lnTo>
                        <a:pt x="187" y="289"/>
                      </a:lnTo>
                      <a:lnTo>
                        <a:pt x="196" y="291"/>
                      </a:lnTo>
                      <a:lnTo>
                        <a:pt x="180" y="361"/>
                      </a:lnTo>
                      <a:lnTo>
                        <a:pt x="171" y="359"/>
                      </a:lnTo>
                      <a:close/>
                      <a:moveTo>
                        <a:pt x="193" y="263"/>
                      </a:moveTo>
                      <a:lnTo>
                        <a:pt x="208" y="193"/>
                      </a:lnTo>
                      <a:lnTo>
                        <a:pt x="217" y="195"/>
                      </a:lnTo>
                      <a:lnTo>
                        <a:pt x="201" y="265"/>
                      </a:lnTo>
                      <a:lnTo>
                        <a:pt x="193" y="263"/>
                      </a:lnTo>
                      <a:close/>
                      <a:moveTo>
                        <a:pt x="214" y="166"/>
                      </a:moveTo>
                      <a:lnTo>
                        <a:pt x="230" y="96"/>
                      </a:lnTo>
                      <a:lnTo>
                        <a:pt x="238" y="98"/>
                      </a:lnTo>
                      <a:lnTo>
                        <a:pt x="223" y="168"/>
                      </a:lnTo>
                      <a:lnTo>
                        <a:pt x="214" y="166"/>
                      </a:lnTo>
                      <a:close/>
                      <a:moveTo>
                        <a:pt x="236" y="70"/>
                      </a:moveTo>
                      <a:lnTo>
                        <a:pt x="251" y="0"/>
                      </a:lnTo>
                      <a:lnTo>
                        <a:pt x="260" y="2"/>
                      </a:lnTo>
                      <a:lnTo>
                        <a:pt x="244" y="72"/>
                      </a:lnTo>
                      <a:lnTo>
                        <a:pt x="236" y="70"/>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sp>
              <p:nvSpPr>
                <p:cNvPr id="120875" name="Freeform 101"/>
                <p:cNvSpPr>
                  <a:spLocks noEditPoints="1"/>
                </p:cNvSpPr>
                <p:nvPr/>
              </p:nvSpPr>
              <p:spPr bwMode="auto">
                <a:xfrm>
                  <a:off x="1342" y="1880"/>
                  <a:ext cx="1514" cy="36"/>
                </a:xfrm>
                <a:custGeom>
                  <a:avLst/>
                  <a:gdLst>
                    <a:gd name="T0" fmla="*/ 72 w 1514"/>
                    <a:gd name="T1" fmla="*/ 2 h 36"/>
                    <a:gd name="T2" fmla="*/ 0 w 1514"/>
                    <a:gd name="T3" fmla="*/ 9 h 36"/>
                    <a:gd name="T4" fmla="*/ 99 w 1514"/>
                    <a:gd name="T5" fmla="*/ 2 h 36"/>
                    <a:gd name="T6" fmla="*/ 170 w 1514"/>
                    <a:gd name="T7" fmla="*/ 12 h 36"/>
                    <a:gd name="T8" fmla="*/ 99 w 1514"/>
                    <a:gd name="T9" fmla="*/ 2 h 36"/>
                    <a:gd name="T10" fmla="*/ 269 w 1514"/>
                    <a:gd name="T11" fmla="*/ 5 h 36"/>
                    <a:gd name="T12" fmla="*/ 197 w 1514"/>
                    <a:gd name="T13" fmla="*/ 13 h 36"/>
                    <a:gd name="T14" fmla="*/ 296 w 1514"/>
                    <a:gd name="T15" fmla="*/ 6 h 36"/>
                    <a:gd name="T16" fmla="*/ 368 w 1514"/>
                    <a:gd name="T17" fmla="*/ 16 h 36"/>
                    <a:gd name="T18" fmla="*/ 296 w 1514"/>
                    <a:gd name="T19" fmla="*/ 6 h 36"/>
                    <a:gd name="T20" fmla="*/ 467 w 1514"/>
                    <a:gd name="T21" fmla="*/ 9 h 36"/>
                    <a:gd name="T22" fmla="*/ 395 w 1514"/>
                    <a:gd name="T23" fmla="*/ 16 h 36"/>
                    <a:gd name="T24" fmla="*/ 494 w 1514"/>
                    <a:gd name="T25" fmla="*/ 9 h 36"/>
                    <a:gd name="T26" fmla="*/ 565 w 1514"/>
                    <a:gd name="T27" fmla="*/ 19 h 36"/>
                    <a:gd name="T28" fmla="*/ 494 w 1514"/>
                    <a:gd name="T29" fmla="*/ 9 h 36"/>
                    <a:gd name="T30" fmla="*/ 664 w 1514"/>
                    <a:gd name="T31" fmla="*/ 12 h 36"/>
                    <a:gd name="T32" fmla="*/ 592 w 1514"/>
                    <a:gd name="T33" fmla="*/ 20 h 36"/>
                    <a:gd name="T34" fmla="*/ 691 w 1514"/>
                    <a:gd name="T35" fmla="*/ 13 h 36"/>
                    <a:gd name="T36" fmla="*/ 763 w 1514"/>
                    <a:gd name="T37" fmla="*/ 23 h 36"/>
                    <a:gd name="T38" fmla="*/ 691 w 1514"/>
                    <a:gd name="T39" fmla="*/ 13 h 36"/>
                    <a:gd name="T40" fmla="*/ 862 w 1514"/>
                    <a:gd name="T41" fmla="*/ 16 h 36"/>
                    <a:gd name="T42" fmla="*/ 790 w 1514"/>
                    <a:gd name="T43" fmla="*/ 23 h 36"/>
                    <a:gd name="T44" fmla="*/ 889 w 1514"/>
                    <a:gd name="T45" fmla="*/ 16 h 36"/>
                    <a:gd name="T46" fmla="*/ 961 w 1514"/>
                    <a:gd name="T47" fmla="*/ 26 h 36"/>
                    <a:gd name="T48" fmla="*/ 889 w 1514"/>
                    <a:gd name="T49" fmla="*/ 16 h 36"/>
                    <a:gd name="T50" fmla="*/ 1060 w 1514"/>
                    <a:gd name="T51" fmla="*/ 19 h 36"/>
                    <a:gd name="T52" fmla="*/ 987 w 1514"/>
                    <a:gd name="T53" fmla="*/ 27 h 36"/>
                    <a:gd name="T54" fmla="*/ 1086 w 1514"/>
                    <a:gd name="T55" fmla="*/ 20 h 36"/>
                    <a:gd name="T56" fmla="*/ 1158 w 1514"/>
                    <a:gd name="T57" fmla="*/ 30 h 36"/>
                    <a:gd name="T58" fmla="*/ 1086 w 1514"/>
                    <a:gd name="T59" fmla="*/ 20 h 36"/>
                    <a:gd name="T60" fmla="*/ 1257 w 1514"/>
                    <a:gd name="T61" fmla="*/ 23 h 36"/>
                    <a:gd name="T62" fmla="*/ 1185 w 1514"/>
                    <a:gd name="T63" fmla="*/ 30 h 36"/>
                    <a:gd name="T64" fmla="*/ 1284 w 1514"/>
                    <a:gd name="T65" fmla="*/ 23 h 36"/>
                    <a:gd name="T66" fmla="*/ 1356 w 1514"/>
                    <a:gd name="T67" fmla="*/ 34 h 36"/>
                    <a:gd name="T68" fmla="*/ 1284 w 1514"/>
                    <a:gd name="T69" fmla="*/ 23 h 36"/>
                    <a:gd name="T70" fmla="*/ 1455 w 1514"/>
                    <a:gd name="T71" fmla="*/ 26 h 36"/>
                    <a:gd name="T72" fmla="*/ 1383 w 1514"/>
                    <a:gd name="T73" fmla="*/ 34 h 36"/>
                    <a:gd name="T74" fmla="*/ 1482 w 1514"/>
                    <a:gd name="T75" fmla="*/ 27 h 36"/>
                    <a:gd name="T76" fmla="*/ 1514 w 1514"/>
                    <a:gd name="T77" fmla="*/ 36 h 36"/>
                    <a:gd name="T78" fmla="*/ 1482 w 1514"/>
                    <a:gd name="T79" fmla="*/ 27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14"/>
                    <a:gd name="T121" fmla="*/ 0 h 36"/>
                    <a:gd name="T122" fmla="*/ 1514 w 1514"/>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14" h="36">
                      <a:moveTo>
                        <a:pt x="0" y="0"/>
                      </a:moveTo>
                      <a:lnTo>
                        <a:pt x="72" y="2"/>
                      </a:lnTo>
                      <a:lnTo>
                        <a:pt x="72" y="11"/>
                      </a:lnTo>
                      <a:lnTo>
                        <a:pt x="0" y="9"/>
                      </a:lnTo>
                      <a:lnTo>
                        <a:pt x="0" y="0"/>
                      </a:lnTo>
                      <a:close/>
                      <a:moveTo>
                        <a:pt x="99" y="2"/>
                      </a:moveTo>
                      <a:lnTo>
                        <a:pt x="170" y="3"/>
                      </a:lnTo>
                      <a:lnTo>
                        <a:pt x="170" y="12"/>
                      </a:lnTo>
                      <a:lnTo>
                        <a:pt x="98" y="11"/>
                      </a:lnTo>
                      <a:lnTo>
                        <a:pt x="99" y="2"/>
                      </a:lnTo>
                      <a:close/>
                      <a:moveTo>
                        <a:pt x="197" y="4"/>
                      </a:moveTo>
                      <a:lnTo>
                        <a:pt x="269" y="5"/>
                      </a:lnTo>
                      <a:lnTo>
                        <a:pt x="269" y="14"/>
                      </a:lnTo>
                      <a:lnTo>
                        <a:pt x="197" y="13"/>
                      </a:lnTo>
                      <a:lnTo>
                        <a:pt x="197" y="4"/>
                      </a:lnTo>
                      <a:close/>
                      <a:moveTo>
                        <a:pt x="296" y="6"/>
                      </a:moveTo>
                      <a:lnTo>
                        <a:pt x="368" y="7"/>
                      </a:lnTo>
                      <a:lnTo>
                        <a:pt x="368" y="16"/>
                      </a:lnTo>
                      <a:lnTo>
                        <a:pt x="296" y="15"/>
                      </a:lnTo>
                      <a:lnTo>
                        <a:pt x="296" y="6"/>
                      </a:lnTo>
                      <a:close/>
                      <a:moveTo>
                        <a:pt x="395" y="7"/>
                      </a:moveTo>
                      <a:lnTo>
                        <a:pt x="467" y="9"/>
                      </a:lnTo>
                      <a:lnTo>
                        <a:pt x="467" y="18"/>
                      </a:lnTo>
                      <a:lnTo>
                        <a:pt x="395" y="16"/>
                      </a:lnTo>
                      <a:lnTo>
                        <a:pt x="395" y="7"/>
                      </a:lnTo>
                      <a:close/>
                      <a:moveTo>
                        <a:pt x="494" y="9"/>
                      </a:moveTo>
                      <a:lnTo>
                        <a:pt x="566" y="10"/>
                      </a:lnTo>
                      <a:lnTo>
                        <a:pt x="565" y="19"/>
                      </a:lnTo>
                      <a:lnTo>
                        <a:pt x="494" y="18"/>
                      </a:lnTo>
                      <a:lnTo>
                        <a:pt x="494" y="9"/>
                      </a:lnTo>
                      <a:close/>
                      <a:moveTo>
                        <a:pt x="592" y="11"/>
                      </a:moveTo>
                      <a:lnTo>
                        <a:pt x="664" y="12"/>
                      </a:lnTo>
                      <a:lnTo>
                        <a:pt x="664" y="21"/>
                      </a:lnTo>
                      <a:lnTo>
                        <a:pt x="592" y="20"/>
                      </a:lnTo>
                      <a:lnTo>
                        <a:pt x="592" y="11"/>
                      </a:lnTo>
                      <a:close/>
                      <a:moveTo>
                        <a:pt x="691" y="13"/>
                      </a:moveTo>
                      <a:lnTo>
                        <a:pt x="763" y="14"/>
                      </a:lnTo>
                      <a:lnTo>
                        <a:pt x="763" y="23"/>
                      </a:lnTo>
                      <a:lnTo>
                        <a:pt x="691" y="22"/>
                      </a:lnTo>
                      <a:lnTo>
                        <a:pt x="691" y="13"/>
                      </a:lnTo>
                      <a:close/>
                      <a:moveTo>
                        <a:pt x="790" y="14"/>
                      </a:moveTo>
                      <a:lnTo>
                        <a:pt x="862" y="16"/>
                      </a:lnTo>
                      <a:lnTo>
                        <a:pt x="862" y="25"/>
                      </a:lnTo>
                      <a:lnTo>
                        <a:pt x="790" y="23"/>
                      </a:lnTo>
                      <a:lnTo>
                        <a:pt x="790" y="14"/>
                      </a:lnTo>
                      <a:close/>
                      <a:moveTo>
                        <a:pt x="889" y="16"/>
                      </a:moveTo>
                      <a:lnTo>
                        <a:pt x="961" y="18"/>
                      </a:lnTo>
                      <a:lnTo>
                        <a:pt x="961" y="26"/>
                      </a:lnTo>
                      <a:lnTo>
                        <a:pt x="889" y="25"/>
                      </a:lnTo>
                      <a:lnTo>
                        <a:pt x="889" y="16"/>
                      </a:lnTo>
                      <a:close/>
                      <a:moveTo>
                        <a:pt x="988" y="18"/>
                      </a:moveTo>
                      <a:lnTo>
                        <a:pt x="1060" y="19"/>
                      </a:lnTo>
                      <a:lnTo>
                        <a:pt x="1059" y="28"/>
                      </a:lnTo>
                      <a:lnTo>
                        <a:pt x="987" y="27"/>
                      </a:lnTo>
                      <a:lnTo>
                        <a:pt x="988" y="18"/>
                      </a:lnTo>
                      <a:close/>
                      <a:moveTo>
                        <a:pt x="1086" y="20"/>
                      </a:moveTo>
                      <a:lnTo>
                        <a:pt x="1158" y="21"/>
                      </a:lnTo>
                      <a:lnTo>
                        <a:pt x="1158" y="30"/>
                      </a:lnTo>
                      <a:lnTo>
                        <a:pt x="1086" y="29"/>
                      </a:lnTo>
                      <a:lnTo>
                        <a:pt x="1086" y="20"/>
                      </a:lnTo>
                      <a:close/>
                      <a:moveTo>
                        <a:pt x="1185" y="22"/>
                      </a:moveTo>
                      <a:lnTo>
                        <a:pt x="1257" y="23"/>
                      </a:lnTo>
                      <a:lnTo>
                        <a:pt x="1257" y="32"/>
                      </a:lnTo>
                      <a:lnTo>
                        <a:pt x="1185" y="30"/>
                      </a:lnTo>
                      <a:lnTo>
                        <a:pt x="1185" y="22"/>
                      </a:lnTo>
                      <a:close/>
                      <a:moveTo>
                        <a:pt x="1284" y="23"/>
                      </a:moveTo>
                      <a:lnTo>
                        <a:pt x="1356" y="24"/>
                      </a:lnTo>
                      <a:lnTo>
                        <a:pt x="1356" y="34"/>
                      </a:lnTo>
                      <a:lnTo>
                        <a:pt x="1284" y="32"/>
                      </a:lnTo>
                      <a:lnTo>
                        <a:pt x="1284" y="23"/>
                      </a:lnTo>
                      <a:close/>
                      <a:moveTo>
                        <a:pt x="1383" y="25"/>
                      </a:moveTo>
                      <a:lnTo>
                        <a:pt x="1455" y="26"/>
                      </a:lnTo>
                      <a:lnTo>
                        <a:pt x="1454" y="35"/>
                      </a:lnTo>
                      <a:lnTo>
                        <a:pt x="1383" y="34"/>
                      </a:lnTo>
                      <a:lnTo>
                        <a:pt x="1383" y="25"/>
                      </a:lnTo>
                      <a:close/>
                      <a:moveTo>
                        <a:pt x="1482" y="27"/>
                      </a:moveTo>
                      <a:lnTo>
                        <a:pt x="1514" y="27"/>
                      </a:lnTo>
                      <a:lnTo>
                        <a:pt x="1514" y="36"/>
                      </a:lnTo>
                      <a:lnTo>
                        <a:pt x="1481" y="36"/>
                      </a:lnTo>
                      <a:lnTo>
                        <a:pt x="1482" y="27"/>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sp>
              <p:nvSpPr>
                <p:cNvPr id="120876" name="Freeform 104"/>
                <p:cNvSpPr>
                  <a:spLocks/>
                </p:cNvSpPr>
                <p:nvPr/>
              </p:nvSpPr>
              <p:spPr bwMode="auto">
                <a:xfrm>
                  <a:off x="247" y="1702"/>
                  <a:ext cx="1051" cy="1325"/>
                </a:xfrm>
                <a:custGeom>
                  <a:avLst/>
                  <a:gdLst>
                    <a:gd name="T0" fmla="*/ 0 w 1051"/>
                    <a:gd name="T1" fmla="*/ 0 h 1325"/>
                    <a:gd name="T2" fmla="*/ 1051 w 1051"/>
                    <a:gd name="T3" fmla="*/ 193 h 1325"/>
                    <a:gd name="T4" fmla="*/ 1003 w 1051"/>
                    <a:gd name="T5" fmla="*/ 1325 h 1325"/>
                    <a:gd name="T6" fmla="*/ 49 w 1051"/>
                    <a:gd name="T7" fmla="*/ 1066 h 1325"/>
                    <a:gd name="T8" fmla="*/ 0 w 1051"/>
                    <a:gd name="T9" fmla="*/ 0 h 1325"/>
                    <a:gd name="T10" fmla="*/ 0 60000 65536"/>
                    <a:gd name="T11" fmla="*/ 0 60000 65536"/>
                    <a:gd name="T12" fmla="*/ 0 60000 65536"/>
                    <a:gd name="T13" fmla="*/ 0 60000 65536"/>
                    <a:gd name="T14" fmla="*/ 0 60000 65536"/>
                    <a:gd name="T15" fmla="*/ 0 w 1051"/>
                    <a:gd name="T16" fmla="*/ 0 h 1325"/>
                    <a:gd name="T17" fmla="*/ 1051 w 1051"/>
                    <a:gd name="T18" fmla="*/ 1325 h 1325"/>
                  </a:gdLst>
                  <a:ahLst/>
                  <a:cxnLst>
                    <a:cxn ang="T10">
                      <a:pos x="T0" y="T1"/>
                    </a:cxn>
                    <a:cxn ang="T11">
                      <a:pos x="T2" y="T3"/>
                    </a:cxn>
                    <a:cxn ang="T12">
                      <a:pos x="T4" y="T5"/>
                    </a:cxn>
                    <a:cxn ang="T13">
                      <a:pos x="T6" y="T7"/>
                    </a:cxn>
                    <a:cxn ang="T14">
                      <a:pos x="T8" y="T9"/>
                    </a:cxn>
                  </a:cxnLst>
                  <a:rect l="T15" t="T16" r="T17" b="T18"/>
                  <a:pathLst>
                    <a:path w="1051" h="1325">
                      <a:moveTo>
                        <a:pt x="0" y="0"/>
                      </a:moveTo>
                      <a:lnTo>
                        <a:pt x="1051" y="193"/>
                      </a:lnTo>
                      <a:lnTo>
                        <a:pt x="1003" y="1325"/>
                      </a:lnTo>
                      <a:lnTo>
                        <a:pt x="49" y="1066"/>
                      </a:lnTo>
                      <a:lnTo>
                        <a:pt x="0" y="0"/>
                      </a:lnTo>
                      <a:close/>
                    </a:path>
                  </a:pathLst>
                </a:custGeom>
                <a:noFill/>
                <a:ln w="5" cap="rnd">
                  <a:solidFill>
                    <a:srgbClr val="000000"/>
                  </a:solidFill>
                  <a:round/>
                  <a:headEnd/>
                  <a:tailEnd/>
                </a:ln>
              </p:spPr>
              <p:txBody>
                <a:bodyPr/>
                <a:lstStyle/>
                <a:p>
                  <a:endParaRPr lang="en-US">
                    <a:latin typeface="Tw Cen MT" pitchFamily="34" charset="0"/>
                  </a:endParaRPr>
                </a:p>
              </p:txBody>
            </p:sp>
            <p:grpSp>
              <p:nvGrpSpPr>
                <p:cNvPr id="120877" name="Group 117"/>
                <p:cNvGrpSpPr>
                  <a:grpSpLocks/>
                </p:cNvGrpSpPr>
                <p:nvPr/>
              </p:nvGrpSpPr>
              <p:grpSpPr bwMode="auto">
                <a:xfrm>
                  <a:off x="242" y="873"/>
                  <a:ext cx="2241" cy="2164"/>
                  <a:chOff x="242" y="873"/>
                  <a:chExt cx="2241" cy="2164"/>
                </a:xfrm>
              </p:grpSpPr>
              <p:sp>
                <p:nvSpPr>
                  <p:cNvPr id="121035" name="Freeform 108"/>
                  <p:cNvSpPr>
                    <a:spLocks/>
                  </p:cNvSpPr>
                  <p:nvPr/>
                </p:nvSpPr>
                <p:spPr bwMode="auto">
                  <a:xfrm>
                    <a:off x="242" y="1700"/>
                    <a:ext cx="1059" cy="195"/>
                  </a:xfrm>
                  <a:custGeom>
                    <a:avLst/>
                    <a:gdLst>
                      <a:gd name="T0" fmla="*/ 1 w 1059"/>
                      <a:gd name="T1" fmla="*/ 0 h 195"/>
                      <a:gd name="T2" fmla="*/ 1059 w 1059"/>
                      <a:gd name="T3" fmla="*/ 189 h 195"/>
                      <a:gd name="T4" fmla="*/ 1058 w 1059"/>
                      <a:gd name="T5" fmla="*/ 195 h 195"/>
                      <a:gd name="T6" fmla="*/ 0 w 1059"/>
                      <a:gd name="T7" fmla="*/ 6 h 195"/>
                      <a:gd name="T8" fmla="*/ 1 w 1059"/>
                      <a:gd name="T9" fmla="*/ 0 h 195"/>
                      <a:gd name="T10" fmla="*/ 0 60000 65536"/>
                      <a:gd name="T11" fmla="*/ 0 60000 65536"/>
                      <a:gd name="T12" fmla="*/ 0 60000 65536"/>
                      <a:gd name="T13" fmla="*/ 0 60000 65536"/>
                      <a:gd name="T14" fmla="*/ 0 60000 65536"/>
                      <a:gd name="T15" fmla="*/ 0 w 1059"/>
                      <a:gd name="T16" fmla="*/ 0 h 195"/>
                      <a:gd name="T17" fmla="*/ 1059 w 1059"/>
                      <a:gd name="T18" fmla="*/ 195 h 195"/>
                    </a:gdLst>
                    <a:ahLst/>
                    <a:cxnLst>
                      <a:cxn ang="T10">
                        <a:pos x="T0" y="T1"/>
                      </a:cxn>
                      <a:cxn ang="T11">
                        <a:pos x="T2" y="T3"/>
                      </a:cxn>
                      <a:cxn ang="T12">
                        <a:pos x="T4" y="T5"/>
                      </a:cxn>
                      <a:cxn ang="T13">
                        <a:pos x="T6" y="T7"/>
                      </a:cxn>
                      <a:cxn ang="T14">
                        <a:pos x="T8" y="T9"/>
                      </a:cxn>
                    </a:cxnLst>
                    <a:rect l="T15" t="T16" r="T17" b="T18"/>
                    <a:pathLst>
                      <a:path w="1059" h="195">
                        <a:moveTo>
                          <a:pt x="1" y="0"/>
                        </a:moveTo>
                        <a:lnTo>
                          <a:pt x="1059" y="189"/>
                        </a:lnTo>
                        <a:lnTo>
                          <a:pt x="1058" y="195"/>
                        </a:lnTo>
                        <a:lnTo>
                          <a:pt x="0" y="6"/>
                        </a:lnTo>
                        <a:lnTo>
                          <a:pt x="1"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36" name="Freeform 109"/>
                  <p:cNvSpPr>
                    <a:spLocks/>
                  </p:cNvSpPr>
                  <p:nvPr/>
                </p:nvSpPr>
                <p:spPr bwMode="auto">
                  <a:xfrm>
                    <a:off x="1251" y="1892"/>
                    <a:ext cx="47" cy="1138"/>
                  </a:xfrm>
                  <a:custGeom>
                    <a:avLst/>
                    <a:gdLst>
                      <a:gd name="T0" fmla="*/ 47 w 47"/>
                      <a:gd name="T1" fmla="*/ 0 h 1138"/>
                      <a:gd name="T2" fmla="*/ 6 w 47"/>
                      <a:gd name="T3" fmla="*/ 1138 h 1138"/>
                      <a:gd name="T4" fmla="*/ 0 w 47"/>
                      <a:gd name="T5" fmla="*/ 1138 h 1138"/>
                      <a:gd name="T6" fmla="*/ 41 w 47"/>
                      <a:gd name="T7" fmla="*/ 0 h 1138"/>
                      <a:gd name="T8" fmla="*/ 47 w 47"/>
                      <a:gd name="T9" fmla="*/ 0 h 1138"/>
                      <a:gd name="T10" fmla="*/ 0 60000 65536"/>
                      <a:gd name="T11" fmla="*/ 0 60000 65536"/>
                      <a:gd name="T12" fmla="*/ 0 60000 65536"/>
                      <a:gd name="T13" fmla="*/ 0 60000 65536"/>
                      <a:gd name="T14" fmla="*/ 0 60000 65536"/>
                      <a:gd name="T15" fmla="*/ 0 w 47"/>
                      <a:gd name="T16" fmla="*/ 0 h 1138"/>
                      <a:gd name="T17" fmla="*/ 47 w 47"/>
                      <a:gd name="T18" fmla="*/ 1138 h 1138"/>
                    </a:gdLst>
                    <a:ahLst/>
                    <a:cxnLst>
                      <a:cxn ang="T10">
                        <a:pos x="T0" y="T1"/>
                      </a:cxn>
                      <a:cxn ang="T11">
                        <a:pos x="T2" y="T3"/>
                      </a:cxn>
                      <a:cxn ang="T12">
                        <a:pos x="T4" y="T5"/>
                      </a:cxn>
                      <a:cxn ang="T13">
                        <a:pos x="T6" y="T7"/>
                      </a:cxn>
                      <a:cxn ang="T14">
                        <a:pos x="T8" y="T9"/>
                      </a:cxn>
                    </a:cxnLst>
                    <a:rect l="T15" t="T16" r="T17" b="T18"/>
                    <a:pathLst>
                      <a:path w="47" h="1138">
                        <a:moveTo>
                          <a:pt x="47" y="0"/>
                        </a:moveTo>
                        <a:lnTo>
                          <a:pt x="6" y="1138"/>
                        </a:lnTo>
                        <a:lnTo>
                          <a:pt x="0" y="1138"/>
                        </a:lnTo>
                        <a:lnTo>
                          <a:pt x="41" y="0"/>
                        </a:lnTo>
                        <a:lnTo>
                          <a:pt x="47"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37" name="Freeform 110"/>
                  <p:cNvSpPr>
                    <a:spLocks/>
                  </p:cNvSpPr>
                  <p:nvPr/>
                </p:nvSpPr>
                <p:spPr bwMode="auto">
                  <a:xfrm>
                    <a:off x="244" y="1708"/>
                    <a:ext cx="53" cy="1062"/>
                  </a:xfrm>
                  <a:custGeom>
                    <a:avLst/>
                    <a:gdLst>
                      <a:gd name="T0" fmla="*/ 7 w 53"/>
                      <a:gd name="T1" fmla="*/ 0 h 1062"/>
                      <a:gd name="T2" fmla="*/ 53 w 53"/>
                      <a:gd name="T3" fmla="*/ 1062 h 1062"/>
                      <a:gd name="T4" fmla="*/ 47 w 53"/>
                      <a:gd name="T5" fmla="*/ 1062 h 1062"/>
                      <a:gd name="T6" fmla="*/ 0 w 53"/>
                      <a:gd name="T7" fmla="*/ 1 h 1062"/>
                      <a:gd name="T8" fmla="*/ 7 w 53"/>
                      <a:gd name="T9" fmla="*/ 0 h 1062"/>
                      <a:gd name="T10" fmla="*/ 0 60000 65536"/>
                      <a:gd name="T11" fmla="*/ 0 60000 65536"/>
                      <a:gd name="T12" fmla="*/ 0 60000 65536"/>
                      <a:gd name="T13" fmla="*/ 0 60000 65536"/>
                      <a:gd name="T14" fmla="*/ 0 60000 65536"/>
                      <a:gd name="T15" fmla="*/ 0 w 53"/>
                      <a:gd name="T16" fmla="*/ 0 h 1062"/>
                      <a:gd name="T17" fmla="*/ 53 w 53"/>
                      <a:gd name="T18" fmla="*/ 1062 h 1062"/>
                    </a:gdLst>
                    <a:ahLst/>
                    <a:cxnLst>
                      <a:cxn ang="T10">
                        <a:pos x="T0" y="T1"/>
                      </a:cxn>
                      <a:cxn ang="T11">
                        <a:pos x="T2" y="T3"/>
                      </a:cxn>
                      <a:cxn ang="T12">
                        <a:pos x="T4" y="T5"/>
                      </a:cxn>
                      <a:cxn ang="T13">
                        <a:pos x="T6" y="T7"/>
                      </a:cxn>
                      <a:cxn ang="T14">
                        <a:pos x="T8" y="T9"/>
                      </a:cxn>
                    </a:cxnLst>
                    <a:rect l="T15" t="T16" r="T17" b="T18"/>
                    <a:pathLst>
                      <a:path w="53" h="1062">
                        <a:moveTo>
                          <a:pt x="7" y="0"/>
                        </a:moveTo>
                        <a:lnTo>
                          <a:pt x="53" y="1062"/>
                        </a:lnTo>
                        <a:lnTo>
                          <a:pt x="47" y="1062"/>
                        </a:lnTo>
                        <a:lnTo>
                          <a:pt x="0" y="1"/>
                        </a:lnTo>
                        <a:lnTo>
                          <a:pt x="7"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38" name="Freeform 111"/>
                  <p:cNvSpPr>
                    <a:spLocks/>
                  </p:cNvSpPr>
                  <p:nvPr/>
                </p:nvSpPr>
                <p:spPr bwMode="auto">
                  <a:xfrm>
                    <a:off x="288" y="2768"/>
                    <a:ext cx="967" cy="265"/>
                  </a:xfrm>
                  <a:custGeom>
                    <a:avLst/>
                    <a:gdLst>
                      <a:gd name="T0" fmla="*/ 1 w 967"/>
                      <a:gd name="T1" fmla="*/ 0 h 265"/>
                      <a:gd name="T2" fmla="*/ 967 w 967"/>
                      <a:gd name="T3" fmla="*/ 260 h 265"/>
                      <a:gd name="T4" fmla="*/ 966 w 967"/>
                      <a:gd name="T5" fmla="*/ 265 h 265"/>
                      <a:gd name="T6" fmla="*/ 0 w 967"/>
                      <a:gd name="T7" fmla="*/ 5 h 265"/>
                      <a:gd name="T8" fmla="*/ 1 w 967"/>
                      <a:gd name="T9" fmla="*/ 0 h 265"/>
                      <a:gd name="T10" fmla="*/ 0 60000 65536"/>
                      <a:gd name="T11" fmla="*/ 0 60000 65536"/>
                      <a:gd name="T12" fmla="*/ 0 60000 65536"/>
                      <a:gd name="T13" fmla="*/ 0 60000 65536"/>
                      <a:gd name="T14" fmla="*/ 0 60000 65536"/>
                      <a:gd name="T15" fmla="*/ 0 w 967"/>
                      <a:gd name="T16" fmla="*/ 0 h 265"/>
                      <a:gd name="T17" fmla="*/ 967 w 967"/>
                      <a:gd name="T18" fmla="*/ 265 h 265"/>
                    </a:gdLst>
                    <a:ahLst/>
                    <a:cxnLst>
                      <a:cxn ang="T10">
                        <a:pos x="T0" y="T1"/>
                      </a:cxn>
                      <a:cxn ang="T11">
                        <a:pos x="T2" y="T3"/>
                      </a:cxn>
                      <a:cxn ang="T12">
                        <a:pos x="T4" y="T5"/>
                      </a:cxn>
                      <a:cxn ang="T13">
                        <a:pos x="T6" y="T7"/>
                      </a:cxn>
                      <a:cxn ang="T14">
                        <a:pos x="T8" y="T9"/>
                      </a:cxn>
                    </a:cxnLst>
                    <a:rect l="T15" t="T16" r="T17" b="T18"/>
                    <a:pathLst>
                      <a:path w="967" h="265">
                        <a:moveTo>
                          <a:pt x="1" y="0"/>
                        </a:moveTo>
                        <a:lnTo>
                          <a:pt x="967" y="260"/>
                        </a:lnTo>
                        <a:lnTo>
                          <a:pt x="966" y="265"/>
                        </a:lnTo>
                        <a:lnTo>
                          <a:pt x="0" y="5"/>
                        </a:lnTo>
                        <a:lnTo>
                          <a:pt x="1"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39" name="Freeform 112"/>
                  <p:cNvSpPr>
                    <a:spLocks/>
                  </p:cNvSpPr>
                  <p:nvPr/>
                </p:nvSpPr>
                <p:spPr bwMode="auto">
                  <a:xfrm>
                    <a:off x="247" y="873"/>
                    <a:ext cx="1862" cy="832"/>
                  </a:xfrm>
                  <a:custGeom>
                    <a:avLst/>
                    <a:gdLst>
                      <a:gd name="T0" fmla="*/ 0 w 1862"/>
                      <a:gd name="T1" fmla="*/ 827 h 832"/>
                      <a:gd name="T2" fmla="*/ 1860 w 1862"/>
                      <a:gd name="T3" fmla="*/ 0 h 832"/>
                      <a:gd name="T4" fmla="*/ 1862 w 1862"/>
                      <a:gd name="T5" fmla="*/ 6 h 832"/>
                      <a:gd name="T6" fmla="*/ 2 w 1862"/>
                      <a:gd name="T7" fmla="*/ 832 h 832"/>
                      <a:gd name="T8" fmla="*/ 0 w 1862"/>
                      <a:gd name="T9" fmla="*/ 827 h 832"/>
                      <a:gd name="T10" fmla="*/ 0 60000 65536"/>
                      <a:gd name="T11" fmla="*/ 0 60000 65536"/>
                      <a:gd name="T12" fmla="*/ 0 60000 65536"/>
                      <a:gd name="T13" fmla="*/ 0 60000 65536"/>
                      <a:gd name="T14" fmla="*/ 0 60000 65536"/>
                      <a:gd name="T15" fmla="*/ 0 w 1862"/>
                      <a:gd name="T16" fmla="*/ 0 h 832"/>
                      <a:gd name="T17" fmla="*/ 1862 w 1862"/>
                      <a:gd name="T18" fmla="*/ 832 h 832"/>
                    </a:gdLst>
                    <a:ahLst/>
                    <a:cxnLst>
                      <a:cxn ang="T10">
                        <a:pos x="T0" y="T1"/>
                      </a:cxn>
                      <a:cxn ang="T11">
                        <a:pos x="T2" y="T3"/>
                      </a:cxn>
                      <a:cxn ang="T12">
                        <a:pos x="T4" y="T5"/>
                      </a:cxn>
                      <a:cxn ang="T13">
                        <a:pos x="T6" y="T7"/>
                      </a:cxn>
                      <a:cxn ang="T14">
                        <a:pos x="T8" y="T9"/>
                      </a:cxn>
                    </a:cxnLst>
                    <a:rect l="T15" t="T16" r="T17" b="T18"/>
                    <a:pathLst>
                      <a:path w="1862" h="832">
                        <a:moveTo>
                          <a:pt x="0" y="827"/>
                        </a:moveTo>
                        <a:lnTo>
                          <a:pt x="1860" y="0"/>
                        </a:lnTo>
                        <a:lnTo>
                          <a:pt x="1862" y="6"/>
                        </a:lnTo>
                        <a:lnTo>
                          <a:pt x="2" y="832"/>
                        </a:lnTo>
                        <a:lnTo>
                          <a:pt x="0" y="827"/>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40" name="Freeform 113"/>
                  <p:cNvSpPr>
                    <a:spLocks/>
                  </p:cNvSpPr>
                  <p:nvPr/>
                </p:nvSpPr>
                <p:spPr bwMode="auto">
                  <a:xfrm>
                    <a:off x="1303" y="904"/>
                    <a:ext cx="1180" cy="990"/>
                  </a:xfrm>
                  <a:custGeom>
                    <a:avLst/>
                    <a:gdLst>
                      <a:gd name="T0" fmla="*/ 0 w 1180"/>
                      <a:gd name="T1" fmla="*/ 985 h 990"/>
                      <a:gd name="T2" fmla="*/ 1175 w 1180"/>
                      <a:gd name="T3" fmla="*/ 0 h 990"/>
                      <a:gd name="T4" fmla="*/ 1180 w 1180"/>
                      <a:gd name="T5" fmla="*/ 5 h 990"/>
                      <a:gd name="T6" fmla="*/ 4 w 1180"/>
                      <a:gd name="T7" fmla="*/ 990 h 990"/>
                      <a:gd name="T8" fmla="*/ 0 w 1180"/>
                      <a:gd name="T9" fmla="*/ 985 h 990"/>
                      <a:gd name="T10" fmla="*/ 0 60000 65536"/>
                      <a:gd name="T11" fmla="*/ 0 60000 65536"/>
                      <a:gd name="T12" fmla="*/ 0 60000 65536"/>
                      <a:gd name="T13" fmla="*/ 0 60000 65536"/>
                      <a:gd name="T14" fmla="*/ 0 60000 65536"/>
                      <a:gd name="T15" fmla="*/ 0 w 1180"/>
                      <a:gd name="T16" fmla="*/ 0 h 990"/>
                      <a:gd name="T17" fmla="*/ 1180 w 1180"/>
                      <a:gd name="T18" fmla="*/ 990 h 990"/>
                    </a:gdLst>
                    <a:ahLst/>
                    <a:cxnLst>
                      <a:cxn ang="T10">
                        <a:pos x="T0" y="T1"/>
                      </a:cxn>
                      <a:cxn ang="T11">
                        <a:pos x="T2" y="T3"/>
                      </a:cxn>
                      <a:cxn ang="T12">
                        <a:pos x="T4" y="T5"/>
                      </a:cxn>
                      <a:cxn ang="T13">
                        <a:pos x="T6" y="T7"/>
                      </a:cxn>
                      <a:cxn ang="T14">
                        <a:pos x="T8" y="T9"/>
                      </a:cxn>
                    </a:cxnLst>
                    <a:rect l="T15" t="T16" r="T17" b="T18"/>
                    <a:pathLst>
                      <a:path w="1180" h="990">
                        <a:moveTo>
                          <a:pt x="0" y="985"/>
                        </a:moveTo>
                        <a:lnTo>
                          <a:pt x="1175" y="0"/>
                        </a:lnTo>
                        <a:lnTo>
                          <a:pt x="1180" y="5"/>
                        </a:lnTo>
                        <a:lnTo>
                          <a:pt x="4" y="990"/>
                        </a:lnTo>
                        <a:lnTo>
                          <a:pt x="0" y="985"/>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41" name="Freeform 114"/>
                  <p:cNvSpPr>
                    <a:spLocks/>
                  </p:cNvSpPr>
                  <p:nvPr/>
                </p:nvSpPr>
                <p:spPr bwMode="auto">
                  <a:xfrm>
                    <a:off x="1251" y="1298"/>
                    <a:ext cx="1191" cy="1739"/>
                  </a:xfrm>
                  <a:custGeom>
                    <a:avLst/>
                    <a:gdLst>
                      <a:gd name="T0" fmla="*/ 0 w 1191"/>
                      <a:gd name="T1" fmla="*/ 1735 h 1739"/>
                      <a:gd name="T2" fmla="*/ 1186 w 1191"/>
                      <a:gd name="T3" fmla="*/ 0 h 1739"/>
                      <a:gd name="T4" fmla="*/ 1191 w 1191"/>
                      <a:gd name="T5" fmla="*/ 3 h 1739"/>
                      <a:gd name="T6" fmla="*/ 6 w 1191"/>
                      <a:gd name="T7" fmla="*/ 1739 h 1739"/>
                      <a:gd name="T8" fmla="*/ 0 w 1191"/>
                      <a:gd name="T9" fmla="*/ 1735 h 1739"/>
                      <a:gd name="T10" fmla="*/ 0 60000 65536"/>
                      <a:gd name="T11" fmla="*/ 0 60000 65536"/>
                      <a:gd name="T12" fmla="*/ 0 60000 65536"/>
                      <a:gd name="T13" fmla="*/ 0 60000 65536"/>
                      <a:gd name="T14" fmla="*/ 0 60000 65536"/>
                      <a:gd name="T15" fmla="*/ 0 w 1191"/>
                      <a:gd name="T16" fmla="*/ 0 h 1739"/>
                      <a:gd name="T17" fmla="*/ 1191 w 1191"/>
                      <a:gd name="T18" fmla="*/ 1739 h 1739"/>
                    </a:gdLst>
                    <a:ahLst/>
                    <a:cxnLst>
                      <a:cxn ang="T10">
                        <a:pos x="T0" y="T1"/>
                      </a:cxn>
                      <a:cxn ang="T11">
                        <a:pos x="T2" y="T3"/>
                      </a:cxn>
                      <a:cxn ang="T12">
                        <a:pos x="T4" y="T5"/>
                      </a:cxn>
                      <a:cxn ang="T13">
                        <a:pos x="T6" y="T7"/>
                      </a:cxn>
                      <a:cxn ang="T14">
                        <a:pos x="T8" y="T9"/>
                      </a:cxn>
                    </a:cxnLst>
                    <a:rect l="T15" t="T16" r="T17" b="T18"/>
                    <a:pathLst>
                      <a:path w="1191" h="1739">
                        <a:moveTo>
                          <a:pt x="0" y="1735"/>
                        </a:moveTo>
                        <a:lnTo>
                          <a:pt x="1186" y="0"/>
                        </a:lnTo>
                        <a:lnTo>
                          <a:pt x="1191" y="3"/>
                        </a:lnTo>
                        <a:lnTo>
                          <a:pt x="6" y="1739"/>
                        </a:lnTo>
                        <a:lnTo>
                          <a:pt x="0" y="1735"/>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42" name="Freeform 115"/>
                  <p:cNvSpPr>
                    <a:spLocks/>
                  </p:cNvSpPr>
                  <p:nvPr/>
                </p:nvSpPr>
                <p:spPr bwMode="auto">
                  <a:xfrm>
                    <a:off x="2431" y="911"/>
                    <a:ext cx="41" cy="399"/>
                  </a:xfrm>
                  <a:custGeom>
                    <a:avLst/>
                    <a:gdLst>
                      <a:gd name="T0" fmla="*/ 41 w 41"/>
                      <a:gd name="T1" fmla="*/ 1 h 399"/>
                      <a:gd name="T2" fmla="*/ 7 w 41"/>
                      <a:gd name="T3" fmla="*/ 399 h 399"/>
                      <a:gd name="T4" fmla="*/ 0 w 41"/>
                      <a:gd name="T5" fmla="*/ 398 h 399"/>
                      <a:gd name="T6" fmla="*/ 36 w 41"/>
                      <a:gd name="T7" fmla="*/ 0 h 399"/>
                      <a:gd name="T8" fmla="*/ 41 w 41"/>
                      <a:gd name="T9" fmla="*/ 1 h 399"/>
                      <a:gd name="T10" fmla="*/ 0 60000 65536"/>
                      <a:gd name="T11" fmla="*/ 0 60000 65536"/>
                      <a:gd name="T12" fmla="*/ 0 60000 65536"/>
                      <a:gd name="T13" fmla="*/ 0 60000 65536"/>
                      <a:gd name="T14" fmla="*/ 0 60000 65536"/>
                      <a:gd name="T15" fmla="*/ 0 w 41"/>
                      <a:gd name="T16" fmla="*/ 0 h 399"/>
                      <a:gd name="T17" fmla="*/ 41 w 41"/>
                      <a:gd name="T18" fmla="*/ 399 h 399"/>
                    </a:gdLst>
                    <a:ahLst/>
                    <a:cxnLst>
                      <a:cxn ang="T10">
                        <a:pos x="T0" y="T1"/>
                      </a:cxn>
                      <a:cxn ang="T11">
                        <a:pos x="T2" y="T3"/>
                      </a:cxn>
                      <a:cxn ang="T12">
                        <a:pos x="T4" y="T5"/>
                      </a:cxn>
                      <a:cxn ang="T13">
                        <a:pos x="T6" y="T7"/>
                      </a:cxn>
                      <a:cxn ang="T14">
                        <a:pos x="T8" y="T9"/>
                      </a:cxn>
                    </a:cxnLst>
                    <a:rect l="T15" t="T16" r="T17" b="T18"/>
                    <a:pathLst>
                      <a:path w="41" h="399">
                        <a:moveTo>
                          <a:pt x="41" y="1"/>
                        </a:moveTo>
                        <a:lnTo>
                          <a:pt x="7" y="399"/>
                        </a:lnTo>
                        <a:lnTo>
                          <a:pt x="0" y="398"/>
                        </a:lnTo>
                        <a:lnTo>
                          <a:pt x="36" y="0"/>
                        </a:lnTo>
                        <a:lnTo>
                          <a:pt x="41" y="1"/>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43" name="Freeform 116"/>
                  <p:cNvSpPr>
                    <a:spLocks/>
                  </p:cNvSpPr>
                  <p:nvPr/>
                </p:nvSpPr>
                <p:spPr bwMode="auto">
                  <a:xfrm>
                    <a:off x="2102" y="873"/>
                    <a:ext cx="374" cy="41"/>
                  </a:xfrm>
                  <a:custGeom>
                    <a:avLst/>
                    <a:gdLst>
                      <a:gd name="T0" fmla="*/ 0 w 374"/>
                      <a:gd name="T1" fmla="*/ 0 h 41"/>
                      <a:gd name="T2" fmla="*/ 374 w 374"/>
                      <a:gd name="T3" fmla="*/ 36 h 41"/>
                      <a:gd name="T4" fmla="*/ 373 w 374"/>
                      <a:gd name="T5" fmla="*/ 41 h 41"/>
                      <a:gd name="T6" fmla="*/ 0 w 374"/>
                      <a:gd name="T7" fmla="*/ 6 h 41"/>
                      <a:gd name="T8" fmla="*/ 0 w 374"/>
                      <a:gd name="T9" fmla="*/ 0 h 41"/>
                      <a:gd name="T10" fmla="*/ 0 60000 65536"/>
                      <a:gd name="T11" fmla="*/ 0 60000 65536"/>
                      <a:gd name="T12" fmla="*/ 0 60000 65536"/>
                      <a:gd name="T13" fmla="*/ 0 60000 65536"/>
                      <a:gd name="T14" fmla="*/ 0 60000 65536"/>
                      <a:gd name="T15" fmla="*/ 0 w 374"/>
                      <a:gd name="T16" fmla="*/ 0 h 41"/>
                      <a:gd name="T17" fmla="*/ 374 w 374"/>
                      <a:gd name="T18" fmla="*/ 41 h 41"/>
                    </a:gdLst>
                    <a:ahLst/>
                    <a:cxnLst>
                      <a:cxn ang="T10">
                        <a:pos x="T0" y="T1"/>
                      </a:cxn>
                      <a:cxn ang="T11">
                        <a:pos x="T2" y="T3"/>
                      </a:cxn>
                      <a:cxn ang="T12">
                        <a:pos x="T4" y="T5"/>
                      </a:cxn>
                      <a:cxn ang="T13">
                        <a:pos x="T6" y="T7"/>
                      </a:cxn>
                      <a:cxn ang="T14">
                        <a:pos x="T8" y="T9"/>
                      </a:cxn>
                    </a:cxnLst>
                    <a:rect l="T15" t="T16" r="T17" b="T18"/>
                    <a:pathLst>
                      <a:path w="374" h="41">
                        <a:moveTo>
                          <a:pt x="0" y="0"/>
                        </a:moveTo>
                        <a:lnTo>
                          <a:pt x="374" y="36"/>
                        </a:lnTo>
                        <a:lnTo>
                          <a:pt x="373" y="41"/>
                        </a:lnTo>
                        <a:lnTo>
                          <a:pt x="0" y="6"/>
                        </a:lnTo>
                        <a:lnTo>
                          <a:pt x="0" y="0"/>
                        </a:lnTo>
                        <a:close/>
                      </a:path>
                    </a:pathLst>
                  </a:custGeom>
                  <a:solidFill>
                    <a:srgbClr val="000000"/>
                  </a:solidFill>
                  <a:ln w="9525">
                    <a:noFill/>
                    <a:round/>
                    <a:headEnd/>
                    <a:tailEnd/>
                  </a:ln>
                </p:spPr>
                <p:txBody>
                  <a:bodyPr/>
                  <a:lstStyle/>
                  <a:p>
                    <a:endParaRPr lang="en-US">
                      <a:latin typeface="Tw Cen MT" pitchFamily="34" charset="0"/>
                    </a:endParaRPr>
                  </a:p>
                </p:txBody>
              </p:sp>
            </p:grpSp>
            <p:sp>
              <p:nvSpPr>
                <p:cNvPr id="120878" name="Line 119"/>
                <p:cNvSpPr>
                  <a:spLocks noChangeShapeType="1"/>
                </p:cNvSpPr>
                <p:nvPr/>
              </p:nvSpPr>
              <p:spPr bwMode="auto">
                <a:xfrm>
                  <a:off x="330" y="1720"/>
                  <a:ext cx="33" cy="1065"/>
                </a:xfrm>
                <a:prstGeom prst="line">
                  <a:avLst/>
                </a:prstGeom>
                <a:noFill/>
                <a:ln w="9">
                  <a:solidFill>
                    <a:srgbClr val="333399"/>
                  </a:solidFill>
                  <a:round/>
                  <a:headEnd/>
                  <a:tailEnd/>
                </a:ln>
              </p:spPr>
              <p:txBody>
                <a:bodyPr/>
                <a:lstStyle/>
                <a:p>
                  <a:endParaRPr lang="en-US"/>
                </a:p>
              </p:txBody>
            </p:sp>
            <p:sp>
              <p:nvSpPr>
                <p:cNvPr id="120879" name="Line 120"/>
                <p:cNvSpPr>
                  <a:spLocks noChangeShapeType="1"/>
                </p:cNvSpPr>
                <p:nvPr/>
              </p:nvSpPr>
              <p:spPr bwMode="auto">
                <a:xfrm>
                  <a:off x="409" y="1736"/>
                  <a:ext cx="34" cy="1072"/>
                </a:xfrm>
                <a:prstGeom prst="line">
                  <a:avLst/>
                </a:prstGeom>
                <a:noFill/>
                <a:ln w="9">
                  <a:solidFill>
                    <a:srgbClr val="333399"/>
                  </a:solidFill>
                  <a:round/>
                  <a:headEnd/>
                  <a:tailEnd/>
                </a:ln>
              </p:spPr>
              <p:txBody>
                <a:bodyPr/>
                <a:lstStyle/>
                <a:p>
                  <a:endParaRPr lang="en-US"/>
                </a:p>
              </p:txBody>
            </p:sp>
            <p:sp>
              <p:nvSpPr>
                <p:cNvPr id="120880" name="Line 121"/>
                <p:cNvSpPr>
                  <a:spLocks noChangeShapeType="1"/>
                </p:cNvSpPr>
                <p:nvPr/>
              </p:nvSpPr>
              <p:spPr bwMode="auto">
                <a:xfrm>
                  <a:off x="494" y="1742"/>
                  <a:ext cx="28" cy="1089"/>
                </a:xfrm>
                <a:prstGeom prst="line">
                  <a:avLst/>
                </a:prstGeom>
                <a:noFill/>
                <a:ln w="9">
                  <a:solidFill>
                    <a:srgbClr val="333399"/>
                  </a:solidFill>
                  <a:round/>
                  <a:headEnd/>
                  <a:tailEnd/>
                </a:ln>
              </p:spPr>
              <p:txBody>
                <a:bodyPr/>
                <a:lstStyle/>
                <a:p>
                  <a:endParaRPr lang="en-US"/>
                </a:p>
              </p:txBody>
            </p:sp>
            <p:sp>
              <p:nvSpPr>
                <p:cNvPr id="120881" name="Line 122"/>
                <p:cNvSpPr>
                  <a:spLocks noChangeShapeType="1"/>
                </p:cNvSpPr>
                <p:nvPr/>
              </p:nvSpPr>
              <p:spPr bwMode="auto">
                <a:xfrm>
                  <a:off x="573" y="1764"/>
                  <a:ext cx="17" cy="1084"/>
                </a:xfrm>
                <a:prstGeom prst="line">
                  <a:avLst/>
                </a:prstGeom>
                <a:noFill/>
                <a:ln w="9">
                  <a:solidFill>
                    <a:srgbClr val="333399"/>
                  </a:solidFill>
                  <a:round/>
                  <a:headEnd/>
                  <a:tailEnd/>
                </a:ln>
              </p:spPr>
              <p:txBody>
                <a:bodyPr/>
                <a:lstStyle/>
                <a:p>
                  <a:endParaRPr lang="en-US"/>
                </a:p>
              </p:txBody>
            </p:sp>
            <p:sp>
              <p:nvSpPr>
                <p:cNvPr id="120882" name="Line 123"/>
                <p:cNvSpPr>
                  <a:spLocks noChangeShapeType="1"/>
                </p:cNvSpPr>
                <p:nvPr/>
              </p:nvSpPr>
              <p:spPr bwMode="auto">
                <a:xfrm>
                  <a:off x="658" y="1776"/>
                  <a:ext cx="18" cy="1089"/>
                </a:xfrm>
                <a:prstGeom prst="line">
                  <a:avLst/>
                </a:prstGeom>
                <a:noFill/>
                <a:ln w="9">
                  <a:solidFill>
                    <a:srgbClr val="333399"/>
                  </a:solidFill>
                  <a:round/>
                  <a:headEnd/>
                  <a:tailEnd/>
                </a:ln>
              </p:spPr>
              <p:txBody>
                <a:bodyPr/>
                <a:lstStyle/>
                <a:p>
                  <a:endParaRPr lang="en-US"/>
                </a:p>
              </p:txBody>
            </p:sp>
            <p:sp>
              <p:nvSpPr>
                <p:cNvPr id="120883" name="Line 124"/>
                <p:cNvSpPr>
                  <a:spLocks noChangeShapeType="1"/>
                </p:cNvSpPr>
                <p:nvPr/>
              </p:nvSpPr>
              <p:spPr bwMode="auto">
                <a:xfrm>
                  <a:off x="755" y="1793"/>
                  <a:ext cx="1" cy="1095"/>
                </a:xfrm>
                <a:prstGeom prst="line">
                  <a:avLst/>
                </a:prstGeom>
                <a:noFill/>
                <a:ln w="9">
                  <a:solidFill>
                    <a:srgbClr val="333399"/>
                  </a:solidFill>
                  <a:round/>
                  <a:headEnd/>
                  <a:tailEnd/>
                </a:ln>
              </p:spPr>
              <p:txBody>
                <a:bodyPr/>
                <a:lstStyle/>
                <a:p>
                  <a:endParaRPr lang="en-US"/>
                </a:p>
              </p:txBody>
            </p:sp>
            <p:sp>
              <p:nvSpPr>
                <p:cNvPr id="120884" name="Line 125"/>
                <p:cNvSpPr>
                  <a:spLocks noChangeShapeType="1"/>
                </p:cNvSpPr>
                <p:nvPr/>
              </p:nvSpPr>
              <p:spPr bwMode="auto">
                <a:xfrm>
                  <a:off x="841" y="1812"/>
                  <a:ext cx="1" cy="1094"/>
                </a:xfrm>
                <a:prstGeom prst="line">
                  <a:avLst/>
                </a:prstGeom>
                <a:noFill/>
                <a:ln w="9">
                  <a:solidFill>
                    <a:srgbClr val="333399"/>
                  </a:solidFill>
                  <a:round/>
                  <a:headEnd/>
                  <a:tailEnd/>
                </a:ln>
              </p:spPr>
              <p:txBody>
                <a:bodyPr/>
                <a:lstStyle/>
                <a:p>
                  <a:endParaRPr lang="en-US"/>
                </a:p>
              </p:txBody>
            </p:sp>
            <p:sp>
              <p:nvSpPr>
                <p:cNvPr id="120885" name="Line 126"/>
                <p:cNvSpPr>
                  <a:spLocks noChangeShapeType="1"/>
                </p:cNvSpPr>
                <p:nvPr/>
              </p:nvSpPr>
              <p:spPr bwMode="auto">
                <a:xfrm>
                  <a:off x="927" y="1834"/>
                  <a:ext cx="1" cy="1095"/>
                </a:xfrm>
                <a:prstGeom prst="line">
                  <a:avLst/>
                </a:prstGeom>
                <a:noFill/>
                <a:ln w="9">
                  <a:solidFill>
                    <a:srgbClr val="333399"/>
                  </a:solidFill>
                  <a:round/>
                  <a:headEnd/>
                  <a:tailEnd/>
                </a:ln>
              </p:spPr>
              <p:txBody>
                <a:bodyPr/>
                <a:lstStyle/>
                <a:p>
                  <a:endParaRPr lang="en-US"/>
                </a:p>
              </p:txBody>
            </p:sp>
            <p:sp>
              <p:nvSpPr>
                <p:cNvPr id="120886" name="Line 127"/>
                <p:cNvSpPr>
                  <a:spLocks noChangeShapeType="1"/>
                </p:cNvSpPr>
                <p:nvPr/>
              </p:nvSpPr>
              <p:spPr bwMode="auto">
                <a:xfrm flipH="1">
                  <a:off x="1007" y="1847"/>
                  <a:ext cx="5" cy="1106"/>
                </a:xfrm>
                <a:prstGeom prst="line">
                  <a:avLst/>
                </a:prstGeom>
                <a:noFill/>
                <a:ln w="9">
                  <a:solidFill>
                    <a:srgbClr val="333399"/>
                  </a:solidFill>
                  <a:round/>
                  <a:headEnd/>
                  <a:tailEnd/>
                </a:ln>
              </p:spPr>
              <p:txBody>
                <a:bodyPr/>
                <a:lstStyle/>
                <a:p>
                  <a:endParaRPr lang="en-US"/>
                </a:p>
              </p:txBody>
            </p:sp>
            <p:sp>
              <p:nvSpPr>
                <p:cNvPr id="120887" name="Line 128"/>
                <p:cNvSpPr>
                  <a:spLocks noChangeShapeType="1"/>
                </p:cNvSpPr>
                <p:nvPr/>
              </p:nvSpPr>
              <p:spPr bwMode="auto">
                <a:xfrm>
                  <a:off x="1104" y="1859"/>
                  <a:ext cx="1" cy="1123"/>
                </a:xfrm>
                <a:prstGeom prst="line">
                  <a:avLst/>
                </a:prstGeom>
                <a:noFill/>
                <a:ln w="9">
                  <a:solidFill>
                    <a:srgbClr val="333399"/>
                  </a:solidFill>
                  <a:round/>
                  <a:headEnd/>
                  <a:tailEnd/>
                </a:ln>
              </p:spPr>
              <p:txBody>
                <a:bodyPr/>
                <a:lstStyle/>
                <a:p>
                  <a:endParaRPr lang="en-US"/>
                </a:p>
              </p:txBody>
            </p:sp>
            <p:sp>
              <p:nvSpPr>
                <p:cNvPr id="120888" name="Line 129"/>
                <p:cNvSpPr>
                  <a:spLocks noChangeShapeType="1"/>
                </p:cNvSpPr>
                <p:nvPr/>
              </p:nvSpPr>
              <p:spPr bwMode="auto">
                <a:xfrm flipH="1">
                  <a:off x="1185" y="1877"/>
                  <a:ext cx="12" cy="1135"/>
                </a:xfrm>
                <a:prstGeom prst="line">
                  <a:avLst/>
                </a:prstGeom>
                <a:noFill/>
                <a:ln w="9">
                  <a:solidFill>
                    <a:srgbClr val="333399"/>
                  </a:solidFill>
                  <a:round/>
                  <a:headEnd/>
                  <a:tailEnd/>
                </a:ln>
              </p:spPr>
              <p:txBody>
                <a:bodyPr/>
                <a:lstStyle/>
                <a:p>
                  <a:endParaRPr lang="en-US"/>
                </a:p>
              </p:txBody>
            </p:sp>
            <p:sp>
              <p:nvSpPr>
                <p:cNvPr id="120889" name="Line 130"/>
                <p:cNvSpPr>
                  <a:spLocks noChangeShapeType="1"/>
                </p:cNvSpPr>
                <p:nvPr/>
              </p:nvSpPr>
              <p:spPr bwMode="auto">
                <a:xfrm>
                  <a:off x="330" y="1720"/>
                  <a:ext cx="33" cy="1065"/>
                </a:xfrm>
                <a:prstGeom prst="line">
                  <a:avLst/>
                </a:prstGeom>
                <a:noFill/>
                <a:ln w="9">
                  <a:solidFill>
                    <a:srgbClr val="333399"/>
                  </a:solidFill>
                  <a:round/>
                  <a:headEnd/>
                  <a:tailEnd/>
                </a:ln>
              </p:spPr>
              <p:txBody>
                <a:bodyPr/>
                <a:lstStyle/>
                <a:p>
                  <a:endParaRPr lang="en-US"/>
                </a:p>
              </p:txBody>
            </p:sp>
            <p:sp>
              <p:nvSpPr>
                <p:cNvPr id="120890" name="Line 131"/>
                <p:cNvSpPr>
                  <a:spLocks noChangeShapeType="1"/>
                </p:cNvSpPr>
                <p:nvPr/>
              </p:nvSpPr>
              <p:spPr bwMode="auto">
                <a:xfrm>
                  <a:off x="409" y="1736"/>
                  <a:ext cx="34" cy="1072"/>
                </a:xfrm>
                <a:prstGeom prst="line">
                  <a:avLst/>
                </a:prstGeom>
                <a:noFill/>
                <a:ln w="9">
                  <a:solidFill>
                    <a:srgbClr val="333399"/>
                  </a:solidFill>
                  <a:round/>
                  <a:headEnd/>
                  <a:tailEnd/>
                </a:ln>
              </p:spPr>
              <p:txBody>
                <a:bodyPr/>
                <a:lstStyle/>
                <a:p>
                  <a:endParaRPr lang="en-US"/>
                </a:p>
              </p:txBody>
            </p:sp>
            <p:sp>
              <p:nvSpPr>
                <p:cNvPr id="120891" name="Line 132"/>
                <p:cNvSpPr>
                  <a:spLocks noChangeShapeType="1"/>
                </p:cNvSpPr>
                <p:nvPr/>
              </p:nvSpPr>
              <p:spPr bwMode="auto">
                <a:xfrm>
                  <a:off x="494" y="1742"/>
                  <a:ext cx="28" cy="1089"/>
                </a:xfrm>
                <a:prstGeom prst="line">
                  <a:avLst/>
                </a:prstGeom>
                <a:noFill/>
                <a:ln w="9">
                  <a:solidFill>
                    <a:srgbClr val="333399"/>
                  </a:solidFill>
                  <a:round/>
                  <a:headEnd/>
                  <a:tailEnd/>
                </a:ln>
              </p:spPr>
              <p:txBody>
                <a:bodyPr/>
                <a:lstStyle/>
                <a:p>
                  <a:endParaRPr lang="en-US"/>
                </a:p>
              </p:txBody>
            </p:sp>
            <p:sp>
              <p:nvSpPr>
                <p:cNvPr id="120892" name="Line 133"/>
                <p:cNvSpPr>
                  <a:spLocks noChangeShapeType="1"/>
                </p:cNvSpPr>
                <p:nvPr/>
              </p:nvSpPr>
              <p:spPr bwMode="auto">
                <a:xfrm>
                  <a:off x="573" y="1764"/>
                  <a:ext cx="17" cy="1084"/>
                </a:xfrm>
                <a:prstGeom prst="line">
                  <a:avLst/>
                </a:prstGeom>
                <a:noFill/>
                <a:ln w="9">
                  <a:solidFill>
                    <a:srgbClr val="333399"/>
                  </a:solidFill>
                  <a:round/>
                  <a:headEnd/>
                  <a:tailEnd/>
                </a:ln>
              </p:spPr>
              <p:txBody>
                <a:bodyPr/>
                <a:lstStyle/>
                <a:p>
                  <a:endParaRPr lang="en-US"/>
                </a:p>
              </p:txBody>
            </p:sp>
            <p:sp>
              <p:nvSpPr>
                <p:cNvPr id="120893" name="Line 134"/>
                <p:cNvSpPr>
                  <a:spLocks noChangeShapeType="1"/>
                </p:cNvSpPr>
                <p:nvPr/>
              </p:nvSpPr>
              <p:spPr bwMode="auto">
                <a:xfrm>
                  <a:off x="658" y="1776"/>
                  <a:ext cx="18" cy="1089"/>
                </a:xfrm>
                <a:prstGeom prst="line">
                  <a:avLst/>
                </a:prstGeom>
                <a:noFill/>
                <a:ln w="9">
                  <a:solidFill>
                    <a:srgbClr val="333399"/>
                  </a:solidFill>
                  <a:round/>
                  <a:headEnd/>
                  <a:tailEnd/>
                </a:ln>
              </p:spPr>
              <p:txBody>
                <a:bodyPr/>
                <a:lstStyle/>
                <a:p>
                  <a:endParaRPr lang="en-US"/>
                </a:p>
              </p:txBody>
            </p:sp>
            <p:sp>
              <p:nvSpPr>
                <p:cNvPr id="120894" name="Line 135"/>
                <p:cNvSpPr>
                  <a:spLocks noChangeShapeType="1"/>
                </p:cNvSpPr>
                <p:nvPr/>
              </p:nvSpPr>
              <p:spPr bwMode="auto">
                <a:xfrm>
                  <a:off x="755" y="1793"/>
                  <a:ext cx="1" cy="1095"/>
                </a:xfrm>
                <a:prstGeom prst="line">
                  <a:avLst/>
                </a:prstGeom>
                <a:noFill/>
                <a:ln w="9">
                  <a:solidFill>
                    <a:srgbClr val="333399"/>
                  </a:solidFill>
                  <a:round/>
                  <a:headEnd/>
                  <a:tailEnd/>
                </a:ln>
              </p:spPr>
              <p:txBody>
                <a:bodyPr/>
                <a:lstStyle/>
                <a:p>
                  <a:endParaRPr lang="en-US"/>
                </a:p>
              </p:txBody>
            </p:sp>
            <p:sp>
              <p:nvSpPr>
                <p:cNvPr id="120895" name="Line 136"/>
                <p:cNvSpPr>
                  <a:spLocks noChangeShapeType="1"/>
                </p:cNvSpPr>
                <p:nvPr/>
              </p:nvSpPr>
              <p:spPr bwMode="auto">
                <a:xfrm>
                  <a:off x="841" y="1812"/>
                  <a:ext cx="1" cy="1094"/>
                </a:xfrm>
                <a:prstGeom prst="line">
                  <a:avLst/>
                </a:prstGeom>
                <a:noFill/>
                <a:ln w="9">
                  <a:solidFill>
                    <a:srgbClr val="333399"/>
                  </a:solidFill>
                  <a:round/>
                  <a:headEnd/>
                  <a:tailEnd/>
                </a:ln>
              </p:spPr>
              <p:txBody>
                <a:bodyPr/>
                <a:lstStyle/>
                <a:p>
                  <a:endParaRPr lang="en-US"/>
                </a:p>
              </p:txBody>
            </p:sp>
            <p:sp>
              <p:nvSpPr>
                <p:cNvPr id="120896" name="Line 137"/>
                <p:cNvSpPr>
                  <a:spLocks noChangeShapeType="1"/>
                </p:cNvSpPr>
                <p:nvPr/>
              </p:nvSpPr>
              <p:spPr bwMode="auto">
                <a:xfrm>
                  <a:off x="927" y="1834"/>
                  <a:ext cx="1" cy="1095"/>
                </a:xfrm>
                <a:prstGeom prst="line">
                  <a:avLst/>
                </a:prstGeom>
                <a:noFill/>
                <a:ln w="9">
                  <a:solidFill>
                    <a:srgbClr val="333399"/>
                  </a:solidFill>
                  <a:round/>
                  <a:headEnd/>
                  <a:tailEnd/>
                </a:ln>
              </p:spPr>
              <p:txBody>
                <a:bodyPr/>
                <a:lstStyle/>
                <a:p>
                  <a:endParaRPr lang="en-US"/>
                </a:p>
              </p:txBody>
            </p:sp>
            <p:sp>
              <p:nvSpPr>
                <p:cNvPr id="120897" name="Line 138"/>
                <p:cNvSpPr>
                  <a:spLocks noChangeShapeType="1"/>
                </p:cNvSpPr>
                <p:nvPr/>
              </p:nvSpPr>
              <p:spPr bwMode="auto">
                <a:xfrm flipH="1">
                  <a:off x="1007" y="1847"/>
                  <a:ext cx="5" cy="1106"/>
                </a:xfrm>
                <a:prstGeom prst="line">
                  <a:avLst/>
                </a:prstGeom>
                <a:noFill/>
                <a:ln w="9">
                  <a:solidFill>
                    <a:srgbClr val="333399"/>
                  </a:solidFill>
                  <a:round/>
                  <a:headEnd/>
                  <a:tailEnd/>
                </a:ln>
              </p:spPr>
              <p:txBody>
                <a:bodyPr/>
                <a:lstStyle/>
                <a:p>
                  <a:endParaRPr lang="en-US"/>
                </a:p>
              </p:txBody>
            </p:sp>
            <p:sp>
              <p:nvSpPr>
                <p:cNvPr id="120898" name="Line 139"/>
                <p:cNvSpPr>
                  <a:spLocks noChangeShapeType="1"/>
                </p:cNvSpPr>
                <p:nvPr/>
              </p:nvSpPr>
              <p:spPr bwMode="auto">
                <a:xfrm>
                  <a:off x="1104" y="1859"/>
                  <a:ext cx="1" cy="1123"/>
                </a:xfrm>
                <a:prstGeom prst="line">
                  <a:avLst/>
                </a:prstGeom>
                <a:noFill/>
                <a:ln w="9">
                  <a:solidFill>
                    <a:srgbClr val="333399"/>
                  </a:solidFill>
                  <a:round/>
                  <a:headEnd/>
                  <a:tailEnd/>
                </a:ln>
              </p:spPr>
              <p:txBody>
                <a:bodyPr/>
                <a:lstStyle/>
                <a:p>
                  <a:endParaRPr lang="en-US"/>
                </a:p>
              </p:txBody>
            </p:sp>
            <p:sp>
              <p:nvSpPr>
                <p:cNvPr id="120899" name="Line 140"/>
                <p:cNvSpPr>
                  <a:spLocks noChangeShapeType="1"/>
                </p:cNvSpPr>
                <p:nvPr/>
              </p:nvSpPr>
              <p:spPr bwMode="auto">
                <a:xfrm flipH="1">
                  <a:off x="1185" y="1877"/>
                  <a:ext cx="12" cy="1135"/>
                </a:xfrm>
                <a:prstGeom prst="line">
                  <a:avLst/>
                </a:prstGeom>
                <a:noFill/>
                <a:ln w="9">
                  <a:solidFill>
                    <a:srgbClr val="333399"/>
                  </a:solidFill>
                  <a:round/>
                  <a:headEnd/>
                  <a:tailEnd/>
                </a:ln>
              </p:spPr>
              <p:txBody>
                <a:bodyPr/>
                <a:lstStyle/>
                <a:p>
                  <a:endParaRPr lang="en-US"/>
                </a:p>
              </p:txBody>
            </p:sp>
            <p:sp>
              <p:nvSpPr>
                <p:cNvPr id="120900" name="Freeform 141"/>
                <p:cNvSpPr>
                  <a:spLocks noEditPoints="1"/>
                </p:cNvSpPr>
                <p:nvPr/>
              </p:nvSpPr>
              <p:spPr bwMode="auto">
                <a:xfrm>
                  <a:off x="255" y="2823"/>
                  <a:ext cx="970" cy="277"/>
                </a:xfrm>
                <a:custGeom>
                  <a:avLst/>
                  <a:gdLst>
                    <a:gd name="T0" fmla="*/ 289 w 9450"/>
                    <a:gd name="T1" fmla="*/ 125 h 2700"/>
                    <a:gd name="T2" fmla="*/ 9176 w 9450"/>
                    <a:gd name="T3" fmla="*/ 2518 h 2700"/>
                    <a:gd name="T4" fmla="*/ 9196 w 9450"/>
                    <a:gd name="T5" fmla="*/ 2554 h 2700"/>
                    <a:gd name="T6" fmla="*/ 9161 w 9450"/>
                    <a:gd name="T7" fmla="*/ 2575 h 2700"/>
                    <a:gd name="T8" fmla="*/ 274 w 9450"/>
                    <a:gd name="T9" fmla="*/ 182 h 2700"/>
                    <a:gd name="T10" fmla="*/ 253 w 9450"/>
                    <a:gd name="T11" fmla="*/ 146 h 2700"/>
                    <a:gd name="T12" fmla="*/ 289 w 9450"/>
                    <a:gd name="T13" fmla="*/ 125 h 2700"/>
                    <a:gd name="T14" fmla="*/ 292 w 9450"/>
                    <a:gd name="T15" fmla="*/ 338 h 2700"/>
                    <a:gd name="T16" fmla="*/ 0 w 9450"/>
                    <a:gd name="T17" fmla="*/ 78 h 2700"/>
                    <a:gd name="T18" fmla="*/ 383 w 9450"/>
                    <a:gd name="T19" fmla="*/ 0 h 2700"/>
                    <a:gd name="T20" fmla="*/ 292 w 9450"/>
                    <a:gd name="T21" fmla="*/ 338 h 2700"/>
                    <a:gd name="T22" fmla="*/ 9157 w 9450"/>
                    <a:gd name="T23" fmla="*/ 2362 h 2700"/>
                    <a:gd name="T24" fmla="*/ 9450 w 9450"/>
                    <a:gd name="T25" fmla="*/ 2622 h 2700"/>
                    <a:gd name="T26" fmla="*/ 9066 w 9450"/>
                    <a:gd name="T27" fmla="*/ 2700 h 2700"/>
                    <a:gd name="T28" fmla="*/ 9157 w 9450"/>
                    <a:gd name="T29" fmla="*/ 2362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50"/>
                    <a:gd name="T46" fmla="*/ 0 h 2700"/>
                    <a:gd name="T47" fmla="*/ 9450 w 9450"/>
                    <a:gd name="T48" fmla="*/ 2700 h 27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50" h="2700">
                      <a:moveTo>
                        <a:pt x="289" y="125"/>
                      </a:moveTo>
                      <a:lnTo>
                        <a:pt x="9176" y="2518"/>
                      </a:lnTo>
                      <a:cubicBezTo>
                        <a:pt x="9191" y="2523"/>
                        <a:pt x="9201" y="2539"/>
                        <a:pt x="9196" y="2554"/>
                      </a:cubicBezTo>
                      <a:cubicBezTo>
                        <a:pt x="9192" y="2570"/>
                        <a:pt x="9176" y="2579"/>
                        <a:pt x="9161" y="2575"/>
                      </a:cubicBezTo>
                      <a:lnTo>
                        <a:pt x="274" y="182"/>
                      </a:lnTo>
                      <a:cubicBezTo>
                        <a:pt x="258" y="177"/>
                        <a:pt x="249" y="161"/>
                        <a:pt x="253" y="146"/>
                      </a:cubicBezTo>
                      <a:cubicBezTo>
                        <a:pt x="258" y="130"/>
                        <a:pt x="274" y="121"/>
                        <a:pt x="289" y="125"/>
                      </a:cubicBezTo>
                      <a:close/>
                      <a:moveTo>
                        <a:pt x="292" y="338"/>
                      </a:moveTo>
                      <a:lnTo>
                        <a:pt x="0" y="78"/>
                      </a:lnTo>
                      <a:lnTo>
                        <a:pt x="383" y="0"/>
                      </a:lnTo>
                      <a:lnTo>
                        <a:pt x="292" y="338"/>
                      </a:lnTo>
                      <a:close/>
                      <a:moveTo>
                        <a:pt x="9157" y="2362"/>
                      </a:moveTo>
                      <a:lnTo>
                        <a:pt x="9450" y="2622"/>
                      </a:lnTo>
                      <a:lnTo>
                        <a:pt x="9066" y="2700"/>
                      </a:lnTo>
                      <a:lnTo>
                        <a:pt x="9157" y="2362"/>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01" name="Freeform 142"/>
                <p:cNvSpPr>
                  <a:spLocks/>
                </p:cNvSpPr>
                <p:nvPr/>
              </p:nvSpPr>
              <p:spPr bwMode="auto">
                <a:xfrm>
                  <a:off x="512" y="2856"/>
                  <a:ext cx="332" cy="200"/>
                </a:xfrm>
                <a:custGeom>
                  <a:avLst/>
                  <a:gdLst>
                    <a:gd name="T0" fmla="*/ 31 w 332"/>
                    <a:gd name="T1" fmla="*/ 0 h 200"/>
                    <a:gd name="T2" fmla="*/ 0 w 332"/>
                    <a:gd name="T3" fmla="*/ 126 h 200"/>
                    <a:gd name="T4" fmla="*/ 301 w 332"/>
                    <a:gd name="T5" fmla="*/ 200 h 200"/>
                    <a:gd name="T6" fmla="*/ 332 w 332"/>
                    <a:gd name="T7" fmla="*/ 74 h 200"/>
                    <a:gd name="T8" fmla="*/ 31 w 332"/>
                    <a:gd name="T9" fmla="*/ 0 h 200"/>
                    <a:gd name="T10" fmla="*/ 0 60000 65536"/>
                    <a:gd name="T11" fmla="*/ 0 60000 65536"/>
                    <a:gd name="T12" fmla="*/ 0 60000 65536"/>
                    <a:gd name="T13" fmla="*/ 0 60000 65536"/>
                    <a:gd name="T14" fmla="*/ 0 60000 65536"/>
                    <a:gd name="T15" fmla="*/ 0 w 332"/>
                    <a:gd name="T16" fmla="*/ 0 h 200"/>
                    <a:gd name="T17" fmla="*/ 332 w 332"/>
                    <a:gd name="T18" fmla="*/ 200 h 200"/>
                  </a:gdLst>
                  <a:ahLst/>
                  <a:cxnLst>
                    <a:cxn ang="T10">
                      <a:pos x="T0" y="T1"/>
                    </a:cxn>
                    <a:cxn ang="T11">
                      <a:pos x="T2" y="T3"/>
                    </a:cxn>
                    <a:cxn ang="T12">
                      <a:pos x="T4" y="T5"/>
                    </a:cxn>
                    <a:cxn ang="T13">
                      <a:pos x="T6" y="T7"/>
                    </a:cxn>
                    <a:cxn ang="T14">
                      <a:pos x="T8" y="T9"/>
                    </a:cxn>
                  </a:cxnLst>
                  <a:rect l="T15" t="T16" r="T17" b="T18"/>
                  <a:pathLst>
                    <a:path w="332" h="200">
                      <a:moveTo>
                        <a:pt x="31" y="0"/>
                      </a:moveTo>
                      <a:lnTo>
                        <a:pt x="0" y="126"/>
                      </a:lnTo>
                      <a:lnTo>
                        <a:pt x="301" y="200"/>
                      </a:lnTo>
                      <a:lnTo>
                        <a:pt x="332" y="74"/>
                      </a:lnTo>
                      <a:lnTo>
                        <a:pt x="31" y="0"/>
                      </a:lnTo>
                      <a:close/>
                    </a:path>
                  </a:pathLst>
                </a:custGeom>
                <a:solidFill>
                  <a:srgbClr val="FFFFFF"/>
                </a:solidFill>
                <a:ln w="9525">
                  <a:noFill/>
                  <a:round/>
                  <a:headEnd/>
                  <a:tailEnd/>
                </a:ln>
              </p:spPr>
              <p:txBody>
                <a:bodyPr/>
                <a:lstStyle/>
                <a:p>
                  <a:endParaRPr lang="en-US">
                    <a:latin typeface="Tw Cen MT" pitchFamily="34" charset="0"/>
                  </a:endParaRPr>
                </a:p>
              </p:txBody>
            </p:sp>
            <p:sp>
              <p:nvSpPr>
                <p:cNvPr id="120902" name="Rectangle 143"/>
                <p:cNvSpPr>
                  <a:spLocks noChangeArrowheads="1"/>
                </p:cNvSpPr>
                <p:nvPr/>
              </p:nvSpPr>
              <p:spPr bwMode="auto">
                <a:xfrm rot="780000">
                  <a:off x="581" y="2916"/>
                  <a:ext cx="226" cy="87"/>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15.7 m</a:t>
                  </a:r>
                  <a:endParaRPr lang="en-US">
                    <a:cs typeface="Arial" charset="0"/>
                  </a:endParaRPr>
                </a:p>
              </p:txBody>
            </p:sp>
            <p:sp>
              <p:nvSpPr>
                <p:cNvPr id="120903" name="Freeform 145"/>
                <p:cNvSpPr>
                  <a:spLocks/>
                </p:cNvSpPr>
                <p:nvPr/>
              </p:nvSpPr>
              <p:spPr bwMode="auto">
                <a:xfrm>
                  <a:off x="922" y="1143"/>
                  <a:ext cx="280" cy="214"/>
                </a:xfrm>
                <a:custGeom>
                  <a:avLst/>
                  <a:gdLst>
                    <a:gd name="T0" fmla="*/ 0 w 280"/>
                    <a:gd name="T1" fmla="*/ 94 h 214"/>
                    <a:gd name="T2" fmla="*/ 48 w 280"/>
                    <a:gd name="T3" fmla="*/ 214 h 214"/>
                    <a:gd name="T4" fmla="*/ 280 w 280"/>
                    <a:gd name="T5" fmla="*/ 120 h 214"/>
                    <a:gd name="T6" fmla="*/ 231 w 280"/>
                    <a:gd name="T7" fmla="*/ 0 h 214"/>
                    <a:gd name="T8" fmla="*/ 0 w 280"/>
                    <a:gd name="T9" fmla="*/ 94 h 214"/>
                    <a:gd name="T10" fmla="*/ 0 60000 65536"/>
                    <a:gd name="T11" fmla="*/ 0 60000 65536"/>
                    <a:gd name="T12" fmla="*/ 0 60000 65536"/>
                    <a:gd name="T13" fmla="*/ 0 60000 65536"/>
                    <a:gd name="T14" fmla="*/ 0 60000 65536"/>
                    <a:gd name="T15" fmla="*/ 0 w 280"/>
                    <a:gd name="T16" fmla="*/ 0 h 214"/>
                    <a:gd name="T17" fmla="*/ 280 w 280"/>
                    <a:gd name="T18" fmla="*/ 214 h 214"/>
                  </a:gdLst>
                  <a:ahLst/>
                  <a:cxnLst>
                    <a:cxn ang="T10">
                      <a:pos x="T0" y="T1"/>
                    </a:cxn>
                    <a:cxn ang="T11">
                      <a:pos x="T2" y="T3"/>
                    </a:cxn>
                    <a:cxn ang="T12">
                      <a:pos x="T4" y="T5"/>
                    </a:cxn>
                    <a:cxn ang="T13">
                      <a:pos x="T6" y="T7"/>
                    </a:cxn>
                    <a:cxn ang="T14">
                      <a:pos x="T8" y="T9"/>
                    </a:cxn>
                  </a:cxnLst>
                  <a:rect l="T15" t="T16" r="T17" b="T18"/>
                  <a:pathLst>
                    <a:path w="280" h="214">
                      <a:moveTo>
                        <a:pt x="0" y="94"/>
                      </a:moveTo>
                      <a:lnTo>
                        <a:pt x="48" y="214"/>
                      </a:lnTo>
                      <a:lnTo>
                        <a:pt x="280" y="120"/>
                      </a:lnTo>
                      <a:lnTo>
                        <a:pt x="231" y="0"/>
                      </a:lnTo>
                      <a:lnTo>
                        <a:pt x="0" y="94"/>
                      </a:lnTo>
                      <a:close/>
                    </a:path>
                  </a:pathLst>
                </a:custGeom>
                <a:solidFill>
                  <a:srgbClr val="FFFFFF"/>
                </a:solidFill>
                <a:ln w="9525">
                  <a:noFill/>
                  <a:round/>
                  <a:headEnd/>
                  <a:tailEnd/>
                </a:ln>
              </p:spPr>
              <p:txBody>
                <a:bodyPr/>
                <a:lstStyle/>
                <a:p>
                  <a:endParaRPr lang="en-US">
                    <a:latin typeface="Tw Cen MT" pitchFamily="34" charset="0"/>
                  </a:endParaRPr>
                </a:p>
              </p:txBody>
            </p:sp>
            <p:sp>
              <p:nvSpPr>
                <p:cNvPr id="120904" name="Rectangle 146"/>
                <p:cNvSpPr>
                  <a:spLocks noChangeArrowheads="1"/>
                </p:cNvSpPr>
                <p:nvPr/>
              </p:nvSpPr>
              <p:spPr bwMode="auto">
                <a:xfrm rot="-1380000">
                  <a:off x="979" y="1193"/>
                  <a:ext cx="199"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78 m</a:t>
                  </a:r>
                  <a:endParaRPr lang="en-US">
                    <a:cs typeface="Arial" charset="0"/>
                  </a:endParaRPr>
                </a:p>
              </p:txBody>
            </p:sp>
            <p:grpSp>
              <p:nvGrpSpPr>
                <p:cNvPr id="120905" name="Group 149"/>
                <p:cNvGrpSpPr>
                  <a:grpSpLocks/>
                </p:cNvGrpSpPr>
                <p:nvPr/>
              </p:nvGrpSpPr>
              <p:grpSpPr bwMode="auto">
                <a:xfrm>
                  <a:off x="2759" y="757"/>
                  <a:ext cx="1354" cy="1456"/>
                  <a:chOff x="2759" y="757"/>
                  <a:chExt cx="1354" cy="1456"/>
                </a:xfrm>
              </p:grpSpPr>
              <p:pic>
                <p:nvPicPr>
                  <p:cNvPr id="121033" name="Picture 147"/>
                  <p:cNvPicPr>
                    <a:picLocks noChangeAspect="1" noChangeArrowheads="1"/>
                  </p:cNvPicPr>
                  <p:nvPr/>
                </p:nvPicPr>
                <p:blipFill>
                  <a:blip r:embed="rId3"/>
                  <a:srcRect/>
                  <a:stretch>
                    <a:fillRect/>
                  </a:stretch>
                </p:blipFill>
                <p:spPr bwMode="auto">
                  <a:xfrm>
                    <a:off x="2759" y="757"/>
                    <a:ext cx="1354" cy="1456"/>
                  </a:xfrm>
                  <a:prstGeom prst="rect">
                    <a:avLst/>
                  </a:prstGeom>
                  <a:noFill/>
                  <a:ln w="9525">
                    <a:noFill/>
                    <a:miter lim="800000"/>
                    <a:headEnd/>
                    <a:tailEnd/>
                  </a:ln>
                </p:spPr>
              </p:pic>
              <p:pic>
                <p:nvPicPr>
                  <p:cNvPr id="121034" name="Picture 148"/>
                  <p:cNvPicPr>
                    <a:picLocks noChangeAspect="1" noChangeArrowheads="1"/>
                  </p:cNvPicPr>
                  <p:nvPr/>
                </p:nvPicPr>
                <p:blipFill>
                  <a:blip r:embed="rId4"/>
                  <a:srcRect/>
                  <a:stretch>
                    <a:fillRect/>
                  </a:stretch>
                </p:blipFill>
                <p:spPr bwMode="auto">
                  <a:xfrm>
                    <a:off x="2759" y="757"/>
                    <a:ext cx="1354" cy="1456"/>
                  </a:xfrm>
                  <a:prstGeom prst="rect">
                    <a:avLst/>
                  </a:prstGeom>
                  <a:noFill/>
                  <a:ln w="9525">
                    <a:noFill/>
                    <a:miter lim="800000"/>
                    <a:headEnd/>
                    <a:tailEnd/>
                  </a:ln>
                </p:spPr>
              </p:pic>
            </p:grpSp>
            <p:sp>
              <p:nvSpPr>
                <p:cNvPr id="120906" name="Freeform 152"/>
                <p:cNvSpPr>
                  <a:spLocks noEditPoints="1"/>
                </p:cNvSpPr>
                <p:nvPr/>
              </p:nvSpPr>
              <p:spPr bwMode="auto">
                <a:xfrm>
                  <a:off x="2751" y="792"/>
                  <a:ext cx="1495" cy="1490"/>
                </a:xfrm>
                <a:custGeom>
                  <a:avLst/>
                  <a:gdLst>
                    <a:gd name="T0" fmla="*/ 3362 w 7283"/>
                    <a:gd name="T1" fmla="*/ 12 h 7259"/>
                    <a:gd name="T2" fmla="*/ 2916 w 7283"/>
                    <a:gd name="T3" fmla="*/ 118 h 7259"/>
                    <a:gd name="T4" fmla="*/ 2698 w 7283"/>
                    <a:gd name="T5" fmla="*/ 170 h 7259"/>
                    <a:gd name="T6" fmla="*/ 2645 w 7283"/>
                    <a:gd name="T7" fmla="*/ 139 h 7259"/>
                    <a:gd name="T8" fmla="*/ 1984 w 7283"/>
                    <a:gd name="T9" fmla="*/ 398 h 7259"/>
                    <a:gd name="T10" fmla="*/ 1558 w 7283"/>
                    <a:gd name="T11" fmla="*/ 707 h 7259"/>
                    <a:gd name="T12" fmla="*/ 1420 w 7283"/>
                    <a:gd name="T13" fmla="*/ 810 h 7259"/>
                    <a:gd name="T14" fmla="*/ 1396 w 7283"/>
                    <a:gd name="T15" fmla="*/ 773 h 7259"/>
                    <a:gd name="T16" fmla="*/ 888 w 7283"/>
                    <a:gd name="T17" fmla="*/ 1255 h 7259"/>
                    <a:gd name="T18" fmla="*/ 561 w 7283"/>
                    <a:gd name="T19" fmla="*/ 1777 h 7259"/>
                    <a:gd name="T20" fmla="*/ 437 w 7283"/>
                    <a:gd name="T21" fmla="*/ 1999 h 7259"/>
                    <a:gd name="T22" fmla="*/ 495 w 7283"/>
                    <a:gd name="T23" fmla="*/ 1890 h 7259"/>
                    <a:gd name="T24" fmla="*/ 191 w 7283"/>
                    <a:gd name="T25" fmla="*/ 2466 h 7259"/>
                    <a:gd name="T26" fmla="*/ 36 w 7283"/>
                    <a:gd name="T27" fmla="*/ 3113 h 7259"/>
                    <a:gd name="T28" fmla="*/ 48 w 7283"/>
                    <a:gd name="T29" fmla="*/ 3447 h 7259"/>
                    <a:gd name="T30" fmla="*/ 45 w 7283"/>
                    <a:gd name="T31" fmla="*/ 3726 h 7259"/>
                    <a:gd name="T32" fmla="*/ 45 w 7283"/>
                    <a:gd name="T33" fmla="*/ 3726 h 7259"/>
                    <a:gd name="T34" fmla="*/ 73 w 7283"/>
                    <a:gd name="T35" fmla="*/ 4362 h 7259"/>
                    <a:gd name="T36" fmla="*/ 273 w 7283"/>
                    <a:gd name="T37" fmla="*/ 5012 h 7259"/>
                    <a:gd name="T38" fmla="*/ 478 w 7283"/>
                    <a:gd name="T39" fmla="*/ 5340 h 7259"/>
                    <a:gd name="T40" fmla="*/ 592 w 7283"/>
                    <a:gd name="T41" fmla="*/ 5535 h 7259"/>
                    <a:gd name="T42" fmla="*/ 573 w 7283"/>
                    <a:gd name="T43" fmla="*/ 5587 h 7259"/>
                    <a:gd name="T44" fmla="*/ 1066 w 7283"/>
                    <a:gd name="T45" fmla="*/ 6197 h 7259"/>
                    <a:gd name="T46" fmla="*/ 1420 w 7283"/>
                    <a:gd name="T47" fmla="*/ 6452 h 7259"/>
                    <a:gd name="T48" fmla="*/ 1630 w 7283"/>
                    <a:gd name="T49" fmla="*/ 6604 h 7259"/>
                    <a:gd name="T50" fmla="*/ 1551 w 7283"/>
                    <a:gd name="T51" fmla="*/ 6603 h 7259"/>
                    <a:gd name="T52" fmla="*/ 2142 w 7283"/>
                    <a:gd name="T53" fmla="*/ 6939 h 7259"/>
                    <a:gd name="T54" fmla="*/ 2756 w 7283"/>
                    <a:gd name="T55" fmla="*/ 7106 h 7259"/>
                    <a:gd name="T56" fmla="*/ 3005 w 7283"/>
                    <a:gd name="T57" fmla="*/ 7160 h 7259"/>
                    <a:gd name="T58" fmla="*/ 2883 w 7283"/>
                    <a:gd name="T59" fmla="*/ 7136 h 7259"/>
                    <a:gd name="T60" fmla="*/ 3453 w 7283"/>
                    <a:gd name="T61" fmla="*/ 7255 h 7259"/>
                    <a:gd name="T62" fmla="*/ 4105 w 7283"/>
                    <a:gd name="T63" fmla="*/ 7231 h 7259"/>
                    <a:gd name="T64" fmla="*/ 4647 w 7283"/>
                    <a:gd name="T65" fmla="*/ 7075 h 7259"/>
                    <a:gd name="T66" fmla="*/ 4879 w 7283"/>
                    <a:gd name="T67" fmla="*/ 6999 h 7259"/>
                    <a:gd name="T68" fmla="*/ 4772 w 7283"/>
                    <a:gd name="T69" fmla="*/ 7036 h 7259"/>
                    <a:gd name="T70" fmla="*/ 5378 w 7283"/>
                    <a:gd name="T71" fmla="*/ 6822 h 7259"/>
                    <a:gd name="T72" fmla="*/ 5938 w 7283"/>
                    <a:gd name="T73" fmla="*/ 6448 h 7259"/>
                    <a:gd name="T74" fmla="*/ 6186 w 7283"/>
                    <a:gd name="T75" fmla="*/ 6166 h 7259"/>
                    <a:gd name="T76" fmla="*/ 6349 w 7283"/>
                    <a:gd name="T77" fmla="*/ 5993 h 7259"/>
                    <a:gd name="T78" fmla="*/ 6396 w 7283"/>
                    <a:gd name="T79" fmla="*/ 6006 h 7259"/>
                    <a:gd name="T80" fmla="*/ 6844 w 7283"/>
                    <a:gd name="T81" fmla="*/ 5361 h 7259"/>
                    <a:gd name="T82" fmla="*/ 6990 w 7283"/>
                    <a:gd name="T83" fmla="*/ 4945 h 7259"/>
                    <a:gd name="T84" fmla="*/ 7078 w 7283"/>
                    <a:gd name="T85" fmla="*/ 4697 h 7259"/>
                    <a:gd name="T86" fmla="*/ 7100 w 7283"/>
                    <a:gd name="T87" fmla="*/ 4771 h 7259"/>
                    <a:gd name="T88" fmla="*/ 7254 w 7283"/>
                    <a:gd name="T89" fmla="*/ 4093 h 7259"/>
                    <a:gd name="T90" fmla="*/ 7237 w 7283"/>
                    <a:gd name="T91" fmla="*/ 3472 h 7259"/>
                    <a:gd name="T92" fmla="*/ 7211 w 7283"/>
                    <a:gd name="T93" fmla="*/ 3174 h 7259"/>
                    <a:gd name="T94" fmla="*/ 7148 w 7283"/>
                    <a:gd name="T95" fmla="*/ 2821 h 7259"/>
                    <a:gd name="T96" fmla="*/ 7201 w 7283"/>
                    <a:gd name="T97" fmla="*/ 2860 h 7259"/>
                    <a:gd name="T98" fmla="*/ 6998 w 7283"/>
                    <a:gd name="T99" fmla="*/ 2218 h 7259"/>
                    <a:gd name="T100" fmla="*/ 6657 w 7283"/>
                    <a:gd name="T101" fmla="*/ 1673 h 7259"/>
                    <a:gd name="T102" fmla="*/ 6525 w 7283"/>
                    <a:gd name="T103" fmla="*/ 1485 h 7259"/>
                    <a:gd name="T104" fmla="*/ 6583 w 7283"/>
                    <a:gd name="T105" fmla="*/ 1565 h 7259"/>
                    <a:gd name="T106" fmla="*/ 6217 w 7283"/>
                    <a:gd name="T107" fmla="*/ 1064 h 7259"/>
                    <a:gd name="T108" fmla="*/ 5680 w 7283"/>
                    <a:gd name="T109" fmla="*/ 622 h 7259"/>
                    <a:gd name="T110" fmla="*/ 5357 w 7283"/>
                    <a:gd name="T111" fmla="*/ 477 h 7259"/>
                    <a:gd name="T112" fmla="*/ 5124 w 7283"/>
                    <a:gd name="T113" fmla="*/ 362 h 7259"/>
                    <a:gd name="T114" fmla="*/ 5141 w 7283"/>
                    <a:gd name="T115" fmla="*/ 322 h 7259"/>
                    <a:gd name="T116" fmla="*/ 4376 w 7283"/>
                    <a:gd name="T117" fmla="*/ 74 h 7259"/>
                    <a:gd name="T118" fmla="*/ 3918 w 7283"/>
                    <a:gd name="T119" fmla="*/ 55 h 7259"/>
                    <a:gd name="T120" fmla="*/ 3734 w 7283"/>
                    <a:gd name="T121" fmla="*/ 45 h 72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83"/>
                    <a:gd name="T184" fmla="*/ 0 h 7259"/>
                    <a:gd name="T185" fmla="*/ 7283 w 7283"/>
                    <a:gd name="T186" fmla="*/ 7259 h 72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83" h="7259">
                      <a:moveTo>
                        <a:pt x="3660" y="11"/>
                      </a:moveTo>
                      <a:lnTo>
                        <a:pt x="3661" y="12"/>
                      </a:lnTo>
                      <a:cubicBezTo>
                        <a:pt x="3665" y="19"/>
                        <a:pt x="3665" y="27"/>
                        <a:pt x="3661" y="34"/>
                      </a:cubicBezTo>
                      <a:cubicBezTo>
                        <a:pt x="3657" y="41"/>
                        <a:pt x="3650" y="45"/>
                        <a:pt x="3642" y="45"/>
                      </a:cubicBezTo>
                      <a:lnTo>
                        <a:pt x="3549" y="46"/>
                      </a:lnTo>
                      <a:lnTo>
                        <a:pt x="3457" y="50"/>
                      </a:lnTo>
                      <a:lnTo>
                        <a:pt x="3365" y="56"/>
                      </a:lnTo>
                      <a:lnTo>
                        <a:pt x="3296" y="62"/>
                      </a:lnTo>
                      <a:lnTo>
                        <a:pt x="3292" y="18"/>
                      </a:lnTo>
                      <a:lnTo>
                        <a:pt x="3362" y="12"/>
                      </a:lnTo>
                      <a:lnTo>
                        <a:pt x="3455" y="6"/>
                      </a:lnTo>
                      <a:lnTo>
                        <a:pt x="3548" y="3"/>
                      </a:lnTo>
                      <a:lnTo>
                        <a:pt x="3642" y="1"/>
                      </a:lnTo>
                      <a:lnTo>
                        <a:pt x="3623" y="34"/>
                      </a:lnTo>
                      <a:lnTo>
                        <a:pt x="3622" y="33"/>
                      </a:lnTo>
                      <a:lnTo>
                        <a:pt x="3660" y="11"/>
                      </a:lnTo>
                      <a:close/>
                      <a:moveTo>
                        <a:pt x="3167" y="76"/>
                      </a:moveTo>
                      <a:lnTo>
                        <a:pt x="3093" y="86"/>
                      </a:lnTo>
                      <a:lnTo>
                        <a:pt x="3005" y="101"/>
                      </a:lnTo>
                      <a:lnTo>
                        <a:pt x="2916" y="118"/>
                      </a:lnTo>
                      <a:lnTo>
                        <a:pt x="2829" y="137"/>
                      </a:lnTo>
                      <a:lnTo>
                        <a:pt x="2824" y="138"/>
                      </a:lnTo>
                      <a:lnTo>
                        <a:pt x="2814" y="95"/>
                      </a:lnTo>
                      <a:lnTo>
                        <a:pt x="2820" y="94"/>
                      </a:lnTo>
                      <a:lnTo>
                        <a:pt x="2908" y="75"/>
                      </a:lnTo>
                      <a:lnTo>
                        <a:pt x="2997" y="58"/>
                      </a:lnTo>
                      <a:lnTo>
                        <a:pt x="3087" y="43"/>
                      </a:lnTo>
                      <a:lnTo>
                        <a:pt x="3161" y="33"/>
                      </a:lnTo>
                      <a:lnTo>
                        <a:pt x="3167" y="76"/>
                      </a:lnTo>
                      <a:close/>
                      <a:moveTo>
                        <a:pt x="2698" y="170"/>
                      </a:moveTo>
                      <a:lnTo>
                        <a:pt x="2656" y="181"/>
                      </a:lnTo>
                      <a:lnTo>
                        <a:pt x="2571" y="206"/>
                      </a:lnTo>
                      <a:lnTo>
                        <a:pt x="2487" y="234"/>
                      </a:lnTo>
                      <a:lnTo>
                        <a:pt x="2404" y="263"/>
                      </a:lnTo>
                      <a:lnTo>
                        <a:pt x="2367" y="277"/>
                      </a:lnTo>
                      <a:lnTo>
                        <a:pt x="2351" y="236"/>
                      </a:lnTo>
                      <a:lnTo>
                        <a:pt x="2390" y="222"/>
                      </a:lnTo>
                      <a:lnTo>
                        <a:pt x="2474" y="192"/>
                      </a:lnTo>
                      <a:lnTo>
                        <a:pt x="2559" y="165"/>
                      </a:lnTo>
                      <a:lnTo>
                        <a:pt x="2645" y="139"/>
                      </a:lnTo>
                      <a:lnTo>
                        <a:pt x="2686" y="128"/>
                      </a:lnTo>
                      <a:lnTo>
                        <a:pt x="2698" y="170"/>
                      </a:lnTo>
                      <a:close/>
                      <a:moveTo>
                        <a:pt x="2245" y="325"/>
                      </a:moveTo>
                      <a:lnTo>
                        <a:pt x="2241" y="327"/>
                      </a:lnTo>
                      <a:lnTo>
                        <a:pt x="2161" y="362"/>
                      </a:lnTo>
                      <a:lnTo>
                        <a:pt x="2081" y="399"/>
                      </a:lnTo>
                      <a:lnTo>
                        <a:pt x="2003" y="438"/>
                      </a:lnTo>
                      <a:lnTo>
                        <a:pt x="1932" y="475"/>
                      </a:lnTo>
                      <a:lnTo>
                        <a:pt x="1911" y="437"/>
                      </a:lnTo>
                      <a:lnTo>
                        <a:pt x="1984" y="398"/>
                      </a:lnTo>
                      <a:lnTo>
                        <a:pt x="2063" y="359"/>
                      </a:lnTo>
                      <a:lnTo>
                        <a:pt x="2143" y="322"/>
                      </a:lnTo>
                      <a:lnTo>
                        <a:pt x="2224" y="286"/>
                      </a:lnTo>
                      <a:lnTo>
                        <a:pt x="2229" y="285"/>
                      </a:lnTo>
                      <a:lnTo>
                        <a:pt x="2245" y="325"/>
                      </a:lnTo>
                      <a:close/>
                      <a:moveTo>
                        <a:pt x="1818" y="539"/>
                      </a:moveTo>
                      <a:lnTo>
                        <a:pt x="1776" y="564"/>
                      </a:lnTo>
                      <a:lnTo>
                        <a:pt x="1702" y="610"/>
                      </a:lnTo>
                      <a:lnTo>
                        <a:pt x="1630" y="658"/>
                      </a:lnTo>
                      <a:lnTo>
                        <a:pt x="1558" y="707"/>
                      </a:lnTo>
                      <a:lnTo>
                        <a:pt x="1527" y="729"/>
                      </a:lnTo>
                      <a:lnTo>
                        <a:pt x="1501" y="694"/>
                      </a:lnTo>
                      <a:lnTo>
                        <a:pt x="1534" y="671"/>
                      </a:lnTo>
                      <a:lnTo>
                        <a:pt x="1606" y="621"/>
                      </a:lnTo>
                      <a:lnTo>
                        <a:pt x="1679" y="573"/>
                      </a:lnTo>
                      <a:lnTo>
                        <a:pt x="1753" y="527"/>
                      </a:lnTo>
                      <a:lnTo>
                        <a:pt x="1796" y="501"/>
                      </a:lnTo>
                      <a:lnTo>
                        <a:pt x="1818" y="539"/>
                      </a:lnTo>
                      <a:close/>
                      <a:moveTo>
                        <a:pt x="1423" y="808"/>
                      </a:moveTo>
                      <a:lnTo>
                        <a:pt x="1420" y="810"/>
                      </a:lnTo>
                      <a:lnTo>
                        <a:pt x="1353" y="864"/>
                      </a:lnTo>
                      <a:lnTo>
                        <a:pt x="1287" y="920"/>
                      </a:lnTo>
                      <a:lnTo>
                        <a:pt x="1222" y="977"/>
                      </a:lnTo>
                      <a:lnTo>
                        <a:pt x="1159" y="1035"/>
                      </a:lnTo>
                      <a:lnTo>
                        <a:pt x="1129" y="1003"/>
                      </a:lnTo>
                      <a:lnTo>
                        <a:pt x="1193" y="944"/>
                      </a:lnTo>
                      <a:lnTo>
                        <a:pt x="1258" y="886"/>
                      </a:lnTo>
                      <a:lnTo>
                        <a:pt x="1325" y="830"/>
                      </a:lnTo>
                      <a:lnTo>
                        <a:pt x="1393" y="775"/>
                      </a:lnTo>
                      <a:lnTo>
                        <a:pt x="1396" y="773"/>
                      </a:lnTo>
                      <a:lnTo>
                        <a:pt x="1423" y="808"/>
                      </a:lnTo>
                      <a:close/>
                      <a:moveTo>
                        <a:pt x="1067" y="1126"/>
                      </a:moveTo>
                      <a:lnTo>
                        <a:pt x="1037" y="1157"/>
                      </a:lnTo>
                      <a:lnTo>
                        <a:pt x="978" y="1220"/>
                      </a:lnTo>
                      <a:lnTo>
                        <a:pt x="921" y="1284"/>
                      </a:lnTo>
                      <a:lnTo>
                        <a:pt x="865" y="1350"/>
                      </a:lnTo>
                      <a:lnTo>
                        <a:pt x="835" y="1386"/>
                      </a:lnTo>
                      <a:lnTo>
                        <a:pt x="801" y="1359"/>
                      </a:lnTo>
                      <a:lnTo>
                        <a:pt x="831" y="1322"/>
                      </a:lnTo>
                      <a:lnTo>
                        <a:pt x="888" y="1255"/>
                      </a:lnTo>
                      <a:lnTo>
                        <a:pt x="946" y="1190"/>
                      </a:lnTo>
                      <a:lnTo>
                        <a:pt x="1005" y="1126"/>
                      </a:lnTo>
                      <a:lnTo>
                        <a:pt x="1035" y="1096"/>
                      </a:lnTo>
                      <a:lnTo>
                        <a:pt x="1067" y="1126"/>
                      </a:lnTo>
                      <a:close/>
                      <a:moveTo>
                        <a:pt x="755" y="1489"/>
                      </a:moveTo>
                      <a:lnTo>
                        <a:pt x="707" y="1555"/>
                      </a:lnTo>
                      <a:lnTo>
                        <a:pt x="658" y="1626"/>
                      </a:lnTo>
                      <a:lnTo>
                        <a:pt x="610" y="1698"/>
                      </a:lnTo>
                      <a:lnTo>
                        <a:pt x="564" y="1772"/>
                      </a:lnTo>
                      <a:lnTo>
                        <a:pt x="561" y="1777"/>
                      </a:lnTo>
                      <a:lnTo>
                        <a:pt x="523" y="1755"/>
                      </a:lnTo>
                      <a:lnTo>
                        <a:pt x="527" y="1748"/>
                      </a:lnTo>
                      <a:lnTo>
                        <a:pt x="573" y="1674"/>
                      </a:lnTo>
                      <a:lnTo>
                        <a:pt x="622" y="1601"/>
                      </a:lnTo>
                      <a:lnTo>
                        <a:pt x="672" y="1530"/>
                      </a:lnTo>
                      <a:lnTo>
                        <a:pt x="720" y="1463"/>
                      </a:lnTo>
                      <a:lnTo>
                        <a:pt x="755" y="1489"/>
                      </a:lnTo>
                      <a:close/>
                      <a:moveTo>
                        <a:pt x="495" y="1890"/>
                      </a:moveTo>
                      <a:lnTo>
                        <a:pt x="477" y="1922"/>
                      </a:lnTo>
                      <a:lnTo>
                        <a:pt x="437" y="1999"/>
                      </a:lnTo>
                      <a:lnTo>
                        <a:pt x="398" y="2077"/>
                      </a:lnTo>
                      <a:lnTo>
                        <a:pt x="361" y="2156"/>
                      </a:lnTo>
                      <a:lnTo>
                        <a:pt x="341" y="2202"/>
                      </a:lnTo>
                      <a:lnTo>
                        <a:pt x="300" y="2184"/>
                      </a:lnTo>
                      <a:lnTo>
                        <a:pt x="321" y="2137"/>
                      </a:lnTo>
                      <a:lnTo>
                        <a:pt x="359" y="2057"/>
                      </a:lnTo>
                      <a:lnTo>
                        <a:pt x="398" y="1978"/>
                      </a:lnTo>
                      <a:lnTo>
                        <a:pt x="439" y="1901"/>
                      </a:lnTo>
                      <a:lnTo>
                        <a:pt x="457" y="1869"/>
                      </a:lnTo>
                      <a:lnTo>
                        <a:pt x="495" y="1890"/>
                      </a:lnTo>
                      <a:close/>
                      <a:moveTo>
                        <a:pt x="291" y="2322"/>
                      </a:moveTo>
                      <a:lnTo>
                        <a:pt x="261" y="2398"/>
                      </a:lnTo>
                      <a:lnTo>
                        <a:pt x="232" y="2481"/>
                      </a:lnTo>
                      <a:lnTo>
                        <a:pt x="205" y="2565"/>
                      </a:lnTo>
                      <a:lnTo>
                        <a:pt x="179" y="2649"/>
                      </a:lnTo>
                      <a:lnTo>
                        <a:pt x="179" y="2651"/>
                      </a:lnTo>
                      <a:lnTo>
                        <a:pt x="137" y="2640"/>
                      </a:lnTo>
                      <a:lnTo>
                        <a:pt x="138" y="2637"/>
                      </a:lnTo>
                      <a:lnTo>
                        <a:pt x="163" y="2551"/>
                      </a:lnTo>
                      <a:lnTo>
                        <a:pt x="191" y="2466"/>
                      </a:lnTo>
                      <a:lnTo>
                        <a:pt x="221" y="2383"/>
                      </a:lnTo>
                      <a:lnTo>
                        <a:pt x="250" y="2306"/>
                      </a:lnTo>
                      <a:lnTo>
                        <a:pt x="291" y="2322"/>
                      </a:lnTo>
                      <a:close/>
                      <a:moveTo>
                        <a:pt x="146" y="2778"/>
                      </a:moveTo>
                      <a:lnTo>
                        <a:pt x="135" y="2821"/>
                      </a:lnTo>
                      <a:lnTo>
                        <a:pt x="116" y="2908"/>
                      </a:lnTo>
                      <a:lnTo>
                        <a:pt x="99" y="2996"/>
                      </a:lnTo>
                      <a:lnTo>
                        <a:pt x="85" y="3085"/>
                      </a:lnTo>
                      <a:lnTo>
                        <a:pt x="80" y="3119"/>
                      </a:lnTo>
                      <a:lnTo>
                        <a:pt x="36" y="3113"/>
                      </a:lnTo>
                      <a:lnTo>
                        <a:pt x="41" y="3078"/>
                      </a:lnTo>
                      <a:lnTo>
                        <a:pt x="56" y="2988"/>
                      </a:lnTo>
                      <a:lnTo>
                        <a:pt x="73" y="2899"/>
                      </a:lnTo>
                      <a:lnTo>
                        <a:pt x="93" y="2811"/>
                      </a:lnTo>
                      <a:lnTo>
                        <a:pt x="103" y="2767"/>
                      </a:lnTo>
                      <a:lnTo>
                        <a:pt x="146" y="2778"/>
                      </a:lnTo>
                      <a:close/>
                      <a:moveTo>
                        <a:pt x="63" y="3249"/>
                      </a:moveTo>
                      <a:lnTo>
                        <a:pt x="61" y="3264"/>
                      </a:lnTo>
                      <a:lnTo>
                        <a:pt x="54" y="3355"/>
                      </a:lnTo>
                      <a:lnTo>
                        <a:pt x="48" y="3447"/>
                      </a:lnTo>
                      <a:lnTo>
                        <a:pt x="44" y="3539"/>
                      </a:lnTo>
                      <a:lnTo>
                        <a:pt x="43" y="3596"/>
                      </a:lnTo>
                      <a:lnTo>
                        <a:pt x="0" y="3595"/>
                      </a:lnTo>
                      <a:lnTo>
                        <a:pt x="0" y="3537"/>
                      </a:lnTo>
                      <a:lnTo>
                        <a:pt x="4" y="3444"/>
                      </a:lnTo>
                      <a:lnTo>
                        <a:pt x="10" y="3351"/>
                      </a:lnTo>
                      <a:lnTo>
                        <a:pt x="18" y="3259"/>
                      </a:lnTo>
                      <a:lnTo>
                        <a:pt x="20" y="3243"/>
                      </a:lnTo>
                      <a:lnTo>
                        <a:pt x="63" y="3249"/>
                      </a:lnTo>
                      <a:close/>
                      <a:moveTo>
                        <a:pt x="45" y="3726"/>
                      </a:moveTo>
                      <a:lnTo>
                        <a:pt x="48" y="3816"/>
                      </a:lnTo>
                      <a:lnTo>
                        <a:pt x="54" y="3907"/>
                      </a:lnTo>
                      <a:lnTo>
                        <a:pt x="62" y="3998"/>
                      </a:lnTo>
                      <a:lnTo>
                        <a:pt x="71" y="4073"/>
                      </a:lnTo>
                      <a:lnTo>
                        <a:pt x="27" y="4078"/>
                      </a:lnTo>
                      <a:lnTo>
                        <a:pt x="18" y="4002"/>
                      </a:lnTo>
                      <a:lnTo>
                        <a:pt x="10" y="3910"/>
                      </a:lnTo>
                      <a:lnTo>
                        <a:pt x="4" y="3818"/>
                      </a:lnTo>
                      <a:lnTo>
                        <a:pt x="1" y="3727"/>
                      </a:lnTo>
                      <a:lnTo>
                        <a:pt x="45" y="3726"/>
                      </a:lnTo>
                      <a:close/>
                      <a:moveTo>
                        <a:pt x="89" y="4202"/>
                      </a:moveTo>
                      <a:lnTo>
                        <a:pt x="100" y="4266"/>
                      </a:lnTo>
                      <a:lnTo>
                        <a:pt x="116" y="4354"/>
                      </a:lnTo>
                      <a:lnTo>
                        <a:pt x="136" y="4441"/>
                      </a:lnTo>
                      <a:lnTo>
                        <a:pt x="157" y="4527"/>
                      </a:lnTo>
                      <a:lnTo>
                        <a:pt x="161" y="4542"/>
                      </a:lnTo>
                      <a:lnTo>
                        <a:pt x="118" y="4553"/>
                      </a:lnTo>
                      <a:lnTo>
                        <a:pt x="114" y="4538"/>
                      </a:lnTo>
                      <a:lnTo>
                        <a:pt x="93" y="4450"/>
                      </a:lnTo>
                      <a:lnTo>
                        <a:pt x="73" y="4362"/>
                      </a:lnTo>
                      <a:lnTo>
                        <a:pt x="56" y="4273"/>
                      </a:lnTo>
                      <a:lnTo>
                        <a:pt x="46" y="4209"/>
                      </a:lnTo>
                      <a:lnTo>
                        <a:pt x="89" y="4202"/>
                      </a:lnTo>
                      <a:close/>
                      <a:moveTo>
                        <a:pt x="196" y="4668"/>
                      </a:moveTo>
                      <a:lnTo>
                        <a:pt x="205" y="4697"/>
                      </a:lnTo>
                      <a:lnTo>
                        <a:pt x="233" y="4781"/>
                      </a:lnTo>
                      <a:lnTo>
                        <a:pt x="262" y="4864"/>
                      </a:lnTo>
                      <a:lnTo>
                        <a:pt x="293" y="4946"/>
                      </a:lnTo>
                      <a:lnTo>
                        <a:pt x="313" y="4995"/>
                      </a:lnTo>
                      <a:lnTo>
                        <a:pt x="273" y="5012"/>
                      </a:lnTo>
                      <a:lnTo>
                        <a:pt x="252" y="4961"/>
                      </a:lnTo>
                      <a:lnTo>
                        <a:pt x="221" y="4879"/>
                      </a:lnTo>
                      <a:lnTo>
                        <a:pt x="191" y="4795"/>
                      </a:lnTo>
                      <a:lnTo>
                        <a:pt x="163" y="4710"/>
                      </a:lnTo>
                      <a:lnTo>
                        <a:pt x="154" y="4680"/>
                      </a:lnTo>
                      <a:lnTo>
                        <a:pt x="196" y="4668"/>
                      </a:lnTo>
                      <a:close/>
                      <a:moveTo>
                        <a:pt x="365" y="5115"/>
                      </a:moveTo>
                      <a:lnTo>
                        <a:pt x="398" y="5186"/>
                      </a:lnTo>
                      <a:lnTo>
                        <a:pt x="437" y="5263"/>
                      </a:lnTo>
                      <a:lnTo>
                        <a:pt x="478" y="5340"/>
                      </a:lnTo>
                      <a:lnTo>
                        <a:pt x="520" y="5416"/>
                      </a:lnTo>
                      <a:lnTo>
                        <a:pt x="524" y="5423"/>
                      </a:lnTo>
                      <a:lnTo>
                        <a:pt x="487" y="5446"/>
                      </a:lnTo>
                      <a:lnTo>
                        <a:pt x="482" y="5437"/>
                      </a:lnTo>
                      <a:lnTo>
                        <a:pt x="439" y="5361"/>
                      </a:lnTo>
                      <a:lnTo>
                        <a:pt x="398" y="5283"/>
                      </a:lnTo>
                      <a:lnTo>
                        <a:pt x="359" y="5204"/>
                      </a:lnTo>
                      <a:lnTo>
                        <a:pt x="325" y="5133"/>
                      </a:lnTo>
                      <a:lnTo>
                        <a:pt x="365" y="5115"/>
                      </a:lnTo>
                      <a:close/>
                      <a:moveTo>
                        <a:pt x="592" y="5535"/>
                      </a:moveTo>
                      <a:lnTo>
                        <a:pt x="610" y="5564"/>
                      </a:lnTo>
                      <a:lnTo>
                        <a:pt x="658" y="5636"/>
                      </a:lnTo>
                      <a:lnTo>
                        <a:pt x="707" y="5707"/>
                      </a:lnTo>
                      <a:lnTo>
                        <a:pt x="758" y="5777"/>
                      </a:lnTo>
                      <a:lnTo>
                        <a:pt x="792" y="5820"/>
                      </a:lnTo>
                      <a:lnTo>
                        <a:pt x="757" y="5847"/>
                      </a:lnTo>
                      <a:lnTo>
                        <a:pt x="723" y="5802"/>
                      </a:lnTo>
                      <a:lnTo>
                        <a:pt x="671" y="5732"/>
                      </a:lnTo>
                      <a:lnTo>
                        <a:pt x="621" y="5660"/>
                      </a:lnTo>
                      <a:lnTo>
                        <a:pt x="573" y="5587"/>
                      </a:lnTo>
                      <a:lnTo>
                        <a:pt x="555" y="5558"/>
                      </a:lnTo>
                      <a:lnTo>
                        <a:pt x="592" y="5535"/>
                      </a:lnTo>
                      <a:close/>
                      <a:moveTo>
                        <a:pt x="873" y="5922"/>
                      </a:moveTo>
                      <a:lnTo>
                        <a:pt x="921" y="5978"/>
                      </a:lnTo>
                      <a:lnTo>
                        <a:pt x="978" y="6042"/>
                      </a:lnTo>
                      <a:lnTo>
                        <a:pt x="1037" y="6105"/>
                      </a:lnTo>
                      <a:lnTo>
                        <a:pt x="1097" y="6166"/>
                      </a:lnTo>
                      <a:lnTo>
                        <a:pt x="1109" y="6178"/>
                      </a:lnTo>
                      <a:lnTo>
                        <a:pt x="1078" y="6209"/>
                      </a:lnTo>
                      <a:lnTo>
                        <a:pt x="1066" y="6197"/>
                      </a:lnTo>
                      <a:lnTo>
                        <a:pt x="1005" y="6135"/>
                      </a:lnTo>
                      <a:lnTo>
                        <a:pt x="946" y="6071"/>
                      </a:lnTo>
                      <a:lnTo>
                        <a:pt x="888" y="6006"/>
                      </a:lnTo>
                      <a:lnTo>
                        <a:pt x="840" y="5950"/>
                      </a:lnTo>
                      <a:lnTo>
                        <a:pt x="873" y="5922"/>
                      </a:lnTo>
                      <a:close/>
                      <a:moveTo>
                        <a:pt x="1203" y="6268"/>
                      </a:moveTo>
                      <a:lnTo>
                        <a:pt x="1222" y="6285"/>
                      </a:lnTo>
                      <a:lnTo>
                        <a:pt x="1287" y="6342"/>
                      </a:lnTo>
                      <a:lnTo>
                        <a:pt x="1353" y="6398"/>
                      </a:lnTo>
                      <a:lnTo>
                        <a:pt x="1420" y="6452"/>
                      </a:lnTo>
                      <a:lnTo>
                        <a:pt x="1471" y="6490"/>
                      </a:lnTo>
                      <a:lnTo>
                        <a:pt x="1444" y="6525"/>
                      </a:lnTo>
                      <a:lnTo>
                        <a:pt x="1393" y="6486"/>
                      </a:lnTo>
                      <a:lnTo>
                        <a:pt x="1325" y="6431"/>
                      </a:lnTo>
                      <a:lnTo>
                        <a:pt x="1258" y="6375"/>
                      </a:lnTo>
                      <a:lnTo>
                        <a:pt x="1193" y="6317"/>
                      </a:lnTo>
                      <a:lnTo>
                        <a:pt x="1174" y="6300"/>
                      </a:lnTo>
                      <a:lnTo>
                        <a:pt x="1203" y="6268"/>
                      </a:lnTo>
                      <a:close/>
                      <a:moveTo>
                        <a:pt x="1576" y="6567"/>
                      </a:moveTo>
                      <a:lnTo>
                        <a:pt x="1630" y="6604"/>
                      </a:lnTo>
                      <a:lnTo>
                        <a:pt x="1702" y="6652"/>
                      </a:lnTo>
                      <a:lnTo>
                        <a:pt x="1776" y="6697"/>
                      </a:lnTo>
                      <a:lnTo>
                        <a:pt x="1851" y="6741"/>
                      </a:lnTo>
                      <a:lnTo>
                        <a:pt x="1870" y="6752"/>
                      </a:lnTo>
                      <a:lnTo>
                        <a:pt x="1849" y="6790"/>
                      </a:lnTo>
                      <a:lnTo>
                        <a:pt x="1828" y="6779"/>
                      </a:lnTo>
                      <a:lnTo>
                        <a:pt x="1753" y="6735"/>
                      </a:lnTo>
                      <a:lnTo>
                        <a:pt x="1678" y="6688"/>
                      </a:lnTo>
                      <a:lnTo>
                        <a:pt x="1605" y="6640"/>
                      </a:lnTo>
                      <a:lnTo>
                        <a:pt x="1551" y="6603"/>
                      </a:lnTo>
                      <a:lnTo>
                        <a:pt x="1576" y="6567"/>
                      </a:lnTo>
                      <a:close/>
                      <a:moveTo>
                        <a:pt x="1985" y="6814"/>
                      </a:moveTo>
                      <a:lnTo>
                        <a:pt x="2003" y="6824"/>
                      </a:lnTo>
                      <a:lnTo>
                        <a:pt x="2082" y="6863"/>
                      </a:lnTo>
                      <a:lnTo>
                        <a:pt x="2161" y="6900"/>
                      </a:lnTo>
                      <a:lnTo>
                        <a:pt x="2241" y="6934"/>
                      </a:lnTo>
                      <a:lnTo>
                        <a:pt x="2301" y="6959"/>
                      </a:lnTo>
                      <a:lnTo>
                        <a:pt x="2285" y="6999"/>
                      </a:lnTo>
                      <a:lnTo>
                        <a:pt x="2224" y="6975"/>
                      </a:lnTo>
                      <a:lnTo>
                        <a:pt x="2142" y="6939"/>
                      </a:lnTo>
                      <a:lnTo>
                        <a:pt x="2062" y="6902"/>
                      </a:lnTo>
                      <a:lnTo>
                        <a:pt x="1983" y="6863"/>
                      </a:lnTo>
                      <a:lnTo>
                        <a:pt x="1965" y="6853"/>
                      </a:lnTo>
                      <a:lnTo>
                        <a:pt x="1985" y="6814"/>
                      </a:lnTo>
                      <a:close/>
                      <a:moveTo>
                        <a:pt x="2423" y="7005"/>
                      </a:moveTo>
                      <a:lnTo>
                        <a:pt x="2488" y="7028"/>
                      </a:lnTo>
                      <a:lnTo>
                        <a:pt x="2571" y="7055"/>
                      </a:lnTo>
                      <a:lnTo>
                        <a:pt x="2656" y="7080"/>
                      </a:lnTo>
                      <a:lnTo>
                        <a:pt x="2742" y="7103"/>
                      </a:lnTo>
                      <a:lnTo>
                        <a:pt x="2756" y="7106"/>
                      </a:lnTo>
                      <a:lnTo>
                        <a:pt x="2745" y="7149"/>
                      </a:lnTo>
                      <a:lnTo>
                        <a:pt x="2731" y="7145"/>
                      </a:lnTo>
                      <a:lnTo>
                        <a:pt x="2644" y="7122"/>
                      </a:lnTo>
                      <a:lnTo>
                        <a:pt x="2558" y="7097"/>
                      </a:lnTo>
                      <a:lnTo>
                        <a:pt x="2473" y="7069"/>
                      </a:lnTo>
                      <a:lnTo>
                        <a:pt x="2409" y="7046"/>
                      </a:lnTo>
                      <a:lnTo>
                        <a:pt x="2423" y="7005"/>
                      </a:lnTo>
                      <a:close/>
                      <a:moveTo>
                        <a:pt x="2883" y="7136"/>
                      </a:moveTo>
                      <a:lnTo>
                        <a:pt x="2916" y="7143"/>
                      </a:lnTo>
                      <a:lnTo>
                        <a:pt x="3005" y="7160"/>
                      </a:lnTo>
                      <a:lnTo>
                        <a:pt x="3094" y="7174"/>
                      </a:lnTo>
                      <a:lnTo>
                        <a:pt x="3183" y="7187"/>
                      </a:lnTo>
                      <a:lnTo>
                        <a:pt x="3226" y="7192"/>
                      </a:lnTo>
                      <a:lnTo>
                        <a:pt x="3221" y="7235"/>
                      </a:lnTo>
                      <a:lnTo>
                        <a:pt x="3177" y="7230"/>
                      </a:lnTo>
                      <a:lnTo>
                        <a:pt x="3086" y="7218"/>
                      </a:lnTo>
                      <a:lnTo>
                        <a:pt x="2996" y="7203"/>
                      </a:lnTo>
                      <a:lnTo>
                        <a:pt x="2907" y="7186"/>
                      </a:lnTo>
                      <a:lnTo>
                        <a:pt x="2874" y="7179"/>
                      </a:lnTo>
                      <a:lnTo>
                        <a:pt x="2883" y="7136"/>
                      </a:lnTo>
                      <a:close/>
                      <a:moveTo>
                        <a:pt x="3356" y="7204"/>
                      </a:moveTo>
                      <a:lnTo>
                        <a:pt x="3364" y="7205"/>
                      </a:lnTo>
                      <a:lnTo>
                        <a:pt x="3456" y="7211"/>
                      </a:lnTo>
                      <a:lnTo>
                        <a:pt x="3549" y="7214"/>
                      </a:lnTo>
                      <a:lnTo>
                        <a:pt x="3641" y="7215"/>
                      </a:lnTo>
                      <a:lnTo>
                        <a:pt x="3704" y="7215"/>
                      </a:lnTo>
                      <a:lnTo>
                        <a:pt x="3704" y="7259"/>
                      </a:lnTo>
                      <a:lnTo>
                        <a:pt x="3641" y="7259"/>
                      </a:lnTo>
                      <a:lnTo>
                        <a:pt x="3547" y="7258"/>
                      </a:lnTo>
                      <a:lnTo>
                        <a:pt x="3453" y="7255"/>
                      </a:lnTo>
                      <a:lnTo>
                        <a:pt x="3361" y="7249"/>
                      </a:lnTo>
                      <a:lnTo>
                        <a:pt x="3352" y="7248"/>
                      </a:lnTo>
                      <a:lnTo>
                        <a:pt x="3356" y="7204"/>
                      </a:lnTo>
                      <a:close/>
                      <a:moveTo>
                        <a:pt x="3834" y="7211"/>
                      </a:moveTo>
                      <a:lnTo>
                        <a:pt x="3919" y="7206"/>
                      </a:lnTo>
                      <a:lnTo>
                        <a:pt x="4010" y="7198"/>
                      </a:lnTo>
                      <a:lnTo>
                        <a:pt x="4100" y="7188"/>
                      </a:lnTo>
                      <a:lnTo>
                        <a:pt x="4180" y="7177"/>
                      </a:lnTo>
                      <a:lnTo>
                        <a:pt x="4186" y="7220"/>
                      </a:lnTo>
                      <a:lnTo>
                        <a:pt x="4105" y="7231"/>
                      </a:lnTo>
                      <a:lnTo>
                        <a:pt x="4014" y="7242"/>
                      </a:lnTo>
                      <a:lnTo>
                        <a:pt x="3922" y="7250"/>
                      </a:lnTo>
                      <a:lnTo>
                        <a:pt x="3837" y="7255"/>
                      </a:lnTo>
                      <a:lnTo>
                        <a:pt x="3834" y="7211"/>
                      </a:lnTo>
                      <a:close/>
                      <a:moveTo>
                        <a:pt x="4309" y="7155"/>
                      </a:moveTo>
                      <a:lnTo>
                        <a:pt x="4368" y="7144"/>
                      </a:lnTo>
                      <a:lnTo>
                        <a:pt x="4455" y="7125"/>
                      </a:lnTo>
                      <a:lnTo>
                        <a:pt x="4542" y="7104"/>
                      </a:lnTo>
                      <a:lnTo>
                        <a:pt x="4627" y="7081"/>
                      </a:lnTo>
                      <a:lnTo>
                        <a:pt x="4647" y="7075"/>
                      </a:lnTo>
                      <a:lnTo>
                        <a:pt x="4659" y="7117"/>
                      </a:lnTo>
                      <a:lnTo>
                        <a:pt x="4639" y="7123"/>
                      </a:lnTo>
                      <a:lnTo>
                        <a:pt x="4552" y="7146"/>
                      </a:lnTo>
                      <a:lnTo>
                        <a:pt x="4464" y="7168"/>
                      </a:lnTo>
                      <a:lnTo>
                        <a:pt x="4376" y="7187"/>
                      </a:lnTo>
                      <a:lnTo>
                        <a:pt x="4317" y="7198"/>
                      </a:lnTo>
                      <a:lnTo>
                        <a:pt x="4309" y="7155"/>
                      </a:lnTo>
                      <a:close/>
                      <a:moveTo>
                        <a:pt x="4772" y="7036"/>
                      </a:moveTo>
                      <a:lnTo>
                        <a:pt x="4797" y="7028"/>
                      </a:lnTo>
                      <a:lnTo>
                        <a:pt x="4879" y="6999"/>
                      </a:lnTo>
                      <a:lnTo>
                        <a:pt x="4962" y="6968"/>
                      </a:lnTo>
                      <a:lnTo>
                        <a:pt x="5043" y="6935"/>
                      </a:lnTo>
                      <a:lnTo>
                        <a:pt x="5096" y="6911"/>
                      </a:lnTo>
                      <a:lnTo>
                        <a:pt x="5114" y="6952"/>
                      </a:lnTo>
                      <a:lnTo>
                        <a:pt x="5059" y="6975"/>
                      </a:lnTo>
                      <a:lnTo>
                        <a:pt x="4977" y="7009"/>
                      </a:lnTo>
                      <a:lnTo>
                        <a:pt x="4894" y="7040"/>
                      </a:lnTo>
                      <a:lnTo>
                        <a:pt x="4810" y="7070"/>
                      </a:lnTo>
                      <a:lnTo>
                        <a:pt x="4785" y="7078"/>
                      </a:lnTo>
                      <a:lnTo>
                        <a:pt x="4772" y="7036"/>
                      </a:lnTo>
                      <a:close/>
                      <a:moveTo>
                        <a:pt x="5214" y="6857"/>
                      </a:moveTo>
                      <a:lnTo>
                        <a:pt x="5281" y="6824"/>
                      </a:lnTo>
                      <a:lnTo>
                        <a:pt x="5358" y="6784"/>
                      </a:lnTo>
                      <a:lnTo>
                        <a:pt x="5433" y="6741"/>
                      </a:lnTo>
                      <a:lnTo>
                        <a:pt x="5508" y="6697"/>
                      </a:lnTo>
                      <a:lnTo>
                        <a:pt x="5520" y="6690"/>
                      </a:lnTo>
                      <a:lnTo>
                        <a:pt x="5543" y="6727"/>
                      </a:lnTo>
                      <a:lnTo>
                        <a:pt x="5530" y="6735"/>
                      </a:lnTo>
                      <a:lnTo>
                        <a:pt x="5455" y="6780"/>
                      </a:lnTo>
                      <a:lnTo>
                        <a:pt x="5378" y="6822"/>
                      </a:lnTo>
                      <a:lnTo>
                        <a:pt x="5300" y="6863"/>
                      </a:lnTo>
                      <a:lnTo>
                        <a:pt x="5234" y="6896"/>
                      </a:lnTo>
                      <a:lnTo>
                        <a:pt x="5214" y="6857"/>
                      </a:lnTo>
                      <a:close/>
                      <a:moveTo>
                        <a:pt x="5630" y="6620"/>
                      </a:moveTo>
                      <a:lnTo>
                        <a:pt x="5654" y="6604"/>
                      </a:lnTo>
                      <a:lnTo>
                        <a:pt x="5725" y="6555"/>
                      </a:lnTo>
                      <a:lnTo>
                        <a:pt x="5795" y="6504"/>
                      </a:lnTo>
                      <a:lnTo>
                        <a:pt x="5864" y="6452"/>
                      </a:lnTo>
                      <a:lnTo>
                        <a:pt x="5910" y="6414"/>
                      </a:lnTo>
                      <a:lnTo>
                        <a:pt x="5938" y="6448"/>
                      </a:lnTo>
                      <a:lnTo>
                        <a:pt x="5890" y="6486"/>
                      </a:lnTo>
                      <a:lnTo>
                        <a:pt x="5821" y="6539"/>
                      </a:lnTo>
                      <a:lnTo>
                        <a:pt x="5750" y="6591"/>
                      </a:lnTo>
                      <a:lnTo>
                        <a:pt x="5678" y="6641"/>
                      </a:lnTo>
                      <a:lnTo>
                        <a:pt x="5654" y="6657"/>
                      </a:lnTo>
                      <a:lnTo>
                        <a:pt x="5630" y="6620"/>
                      </a:lnTo>
                      <a:close/>
                      <a:moveTo>
                        <a:pt x="6010" y="6331"/>
                      </a:moveTo>
                      <a:lnTo>
                        <a:pt x="6062" y="6285"/>
                      </a:lnTo>
                      <a:lnTo>
                        <a:pt x="6125" y="6226"/>
                      </a:lnTo>
                      <a:lnTo>
                        <a:pt x="6186" y="6166"/>
                      </a:lnTo>
                      <a:lnTo>
                        <a:pt x="6247" y="6105"/>
                      </a:lnTo>
                      <a:lnTo>
                        <a:pt x="6261" y="6090"/>
                      </a:lnTo>
                      <a:lnTo>
                        <a:pt x="6293" y="6120"/>
                      </a:lnTo>
                      <a:lnTo>
                        <a:pt x="6278" y="6135"/>
                      </a:lnTo>
                      <a:lnTo>
                        <a:pt x="6217" y="6198"/>
                      </a:lnTo>
                      <a:lnTo>
                        <a:pt x="6155" y="6259"/>
                      </a:lnTo>
                      <a:lnTo>
                        <a:pt x="6091" y="6318"/>
                      </a:lnTo>
                      <a:lnTo>
                        <a:pt x="6039" y="6363"/>
                      </a:lnTo>
                      <a:lnTo>
                        <a:pt x="6010" y="6331"/>
                      </a:lnTo>
                      <a:close/>
                      <a:moveTo>
                        <a:pt x="6349" y="5993"/>
                      </a:moveTo>
                      <a:lnTo>
                        <a:pt x="6363" y="5977"/>
                      </a:lnTo>
                      <a:lnTo>
                        <a:pt x="6419" y="5912"/>
                      </a:lnTo>
                      <a:lnTo>
                        <a:pt x="6473" y="5844"/>
                      </a:lnTo>
                      <a:lnTo>
                        <a:pt x="6526" y="5776"/>
                      </a:lnTo>
                      <a:lnTo>
                        <a:pt x="6566" y="5721"/>
                      </a:lnTo>
                      <a:lnTo>
                        <a:pt x="6601" y="5747"/>
                      </a:lnTo>
                      <a:lnTo>
                        <a:pt x="6560" y="5803"/>
                      </a:lnTo>
                      <a:lnTo>
                        <a:pt x="6507" y="5872"/>
                      </a:lnTo>
                      <a:lnTo>
                        <a:pt x="6452" y="5940"/>
                      </a:lnTo>
                      <a:lnTo>
                        <a:pt x="6396" y="6006"/>
                      </a:lnTo>
                      <a:lnTo>
                        <a:pt x="6382" y="6022"/>
                      </a:lnTo>
                      <a:lnTo>
                        <a:pt x="6349" y="5993"/>
                      </a:lnTo>
                      <a:close/>
                      <a:moveTo>
                        <a:pt x="6640" y="5614"/>
                      </a:moveTo>
                      <a:lnTo>
                        <a:pt x="6673" y="5563"/>
                      </a:lnTo>
                      <a:lnTo>
                        <a:pt x="6719" y="5490"/>
                      </a:lnTo>
                      <a:lnTo>
                        <a:pt x="6764" y="5416"/>
                      </a:lnTo>
                      <a:lnTo>
                        <a:pt x="6806" y="5340"/>
                      </a:lnTo>
                      <a:lnTo>
                        <a:pt x="6819" y="5316"/>
                      </a:lnTo>
                      <a:lnTo>
                        <a:pt x="6857" y="5336"/>
                      </a:lnTo>
                      <a:lnTo>
                        <a:pt x="6844" y="5361"/>
                      </a:lnTo>
                      <a:lnTo>
                        <a:pt x="6801" y="5438"/>
                      </a:lnTo>
                      <a:lnTo>
                        <a:pt x="6757" y="5513"/>
                      </a:lnTo>
                      <a:lnTo>
                        <a:pt x="6710" y="5588"/>
                      </a:lnTo>
                      <a:lnTo>
                        <a:pt x="6676" y="5638"/>
                      </a:lnTo>
                      <a:lnTo>
                        <a:pt x="6640" y="5614"/>
                      </a:lnTo>
                      <a:close/>
                      <a:moveTo>
                        <a:pt x="6878" y="5200"/>
                      </a:moveTo>
                      <a:lnTo>
                        <a:pt x="6885" y="5185"/>
                      </a:lnTo>
                      <a:lnTo>
                        <a:pt x="6922" y="5106"/>
                      </a:lnTo>
                      <a:lnTo>
                        <a:pt x="6957" y="5026"/>
                      </a:lnTo>
                      <a:lnTo>
                        <a:pt x="6990" y="4945"/>
                      </a:lnTo>
                      <a:lnTo>
                        <a:pt x="7015" y="4880"/>
                      </a:lnTo>
                      <a:lnTo>
                        <a:pt x="7056" y="4896"/>
                      </a:lnTo>
                      <a:lnTo>
                        <a:pt x="7031" y="4962"/>
                      </a:lnTo>
                      <a:lnTo>
                        <a:pt x="6997" y="5044"/>
                      </a:lnTo>
                      <a:lnTo>
                        <a:pt x="6962" y="5125"/>
                      </a:lnTo>
                      <a:lnTo>
                        <a:pt x="6925" y="5205"/>
                      </a:lnTo>
                      <a:lnTo>
                        <a:pt x="6917" y="5219"/>
                      </a:lnTo>
                      <a:lnTo>
                        <a:pt x="6878" y="5200"/>
                      </a:lnTo>
                      <a:close/>
                      <a:moveTo>
                        <a:pt x="7059" y="4757"/>
                      </a:moveTo>
                      <a:lnTo>
                        <a:pt x="7078" y="4697"/>
                      </a:lnTo>
                      <a:lnTo>
                        <a:pt x="7103" y="4612"/>
                      </a:lnTo>
                      <a:lnTo>
                        <a:pt x="7127" y="4527"/>
                      </a:lnTo>
                      <a:lnTo>
                        <a:pt x="7148" y="4441"/>
                      </a:lnTo>
                      <a:lnTo>
                        <a:pt x="7152" y="4422"/>
                      </a:lnTo>
                      <a:lnTo>
                        <a:pt x="7194" y="4432"/>
                      </a:lnTo>
                      <a:lnTo>
                        <a:pt x="7190" y="4451"/>
                      </a:lnTo>
                      <a:lnTo>
                        <a:pt x="7169" y="4538"/>
                      </a:lnTo>
                      <a:lnTo>
                        <a:pt x="7145" y="4625"/>
                      </a:lnTo>
                      <a:lnTo>
                        <a:pt x="7120" y="4711"/>
                      </a:lnTo>
                      <a:lnTo>
                        <a:pt x="7100" y="4771"/>
                      </a:lnTo>
                      <a:lnTo>
                        <a:pt x="7059" y="4757"/>
                      </a:lnTo>
                      <a:close/>
                      <a:moveTo>
                        <a:pt x="7178" y="4294"/>
                      </a:moveTo>
                      <a:lnTo>
                        <a:pt x="7184" y="4265"/>
                      </a:lnTo>
                      <a:lnTo>
                        <a:pt x="7198" y="4177"/>
                      </a:lnTo>
                      <a:lnTo>
                        <a:pt x="7211" y="4087"/>
                      </a:lnTo>
                      <a:lnTo>
                        <a:pt x="7221" y="3997"/>
                      </a:lnTo>
                      <a:lnTo>
                        <a:pt x="7225" y="3950"/>
                      </a:lnTo>
                      <a:lnTo>
                        <a:pt x="7269" y="3954"/>
                      </a:lnTo>
                      <a:lnTo>
                        <a:pt x="7265" y="4002"/>
                      </a:lnTo>
                      <a:lnTo>
                        <a:pt x="7254" y="4093"/>
                      </a:lnTo>
                      <a:lnTo>
                        <a:pt x="7242" y="4184"/>
                      </a:lnTo>
                      <a:lnTo>
                        <a:pt x="7227" y="4274"/>
                      </a:lnTo>
                      <a:lnTo>
                        <a:pt x="7221" y="4303"/>
                      </a:lnTo>
                      <a:lnTo>
                        <a:pt x="7178" y="4294"/>
                      </a:lnTo>
                      <a:close/>
                      <a:moveTo>
                        <a:pt x="7235" y="3820"/>
                      </a:moveTo>
                      <a:lnTo>
                        <a:pt x="7235" y="3815"/>
                      </a:lnTo>
                      <a:lnTo>
                        <a:pt x="7239" y="3723"/>
                      </a:lnTo>
                      <a:lnTo>
                        <a:pt x="7240" y="3630"/>
                      </a:lnTo>
                      <a:lnTo>
                        <a:pt x="7239" y="3538"/>
                      </a:lnTo>
                      <a:lnTo>
                        <a:pt x="7237" y="3472"/>
                      </a:lnTo>
                      <a:lnTo>
                        <a:pt x="7280" y="3470"/>
                      </a:lnTo>
                      <a:lnTo>
                        <a:pt x="7283" y="3538"/>
                      </a:lnTo>
                      <a:lnTo>
                        <a:pt x="7283" y="3631"/>
                      </a:lnTo>
                      <a:lnTo>
                        <a:pt x="7282" y="3725"/>
                      </a:lnTo>
                      <a:lnTo>
                        <a:pt x="7279" y="3818"/>
                      </a:lnTo>
                      <a:lnTo>
                        <a:pt x="7279" y="3822"/>
                      </a:lnTo>
                      <a:lnTo>
                        <a:pt x="7235" y="3820"/>
                      </a:lnTo>
                      <a:close/>
                      <a:moveTo>
                        <a:pt x="7229" y="3342"/>
                      </a:moveTo>
                      <a:lnTo>
                        <a:pt x="7222" y="3264"/>
                      </a:lnTo>
                      <a:lnTo>
                        <a:pt x="7211" y="3174"/>
                      </a:lnTo>
                      <a:lnTo>
                        <a:pt x="7199" y="3085"/>
                      </a:lnTo>
                      <a:lnTo>
                        <a:pt x="7184" y="2997"/>
                      </a:lnTo>
                      <a:lnTo>
                        <a:pt x="7227" y="2990"/>
                      </a:lnTo>
                      <a:lnTo>
                        <a:pt x="7242" y="3078"/>
                      </a:lnTo>
                      <a:lnTo>
                        <a:pt x="7255" y="3169"/>
                      </a:lnTo>
                      <a:lnTo>
                        <a:pt x="7265" y="3260"/>
                      </a:lnTo>
                      <a:lnTo>
                        <a:pt x="7272" y="3338"/>
                      </a:lnTo>
                      <a:lnTo>
                        <a:pt x="7229" y="3342"/>
                      </a:lnTo>
                      <a:close/>
                      <a:moveTo>
                        <a:pt x="7159" y="2869"/>
                      </a:moveTo>
                      <a:lnTo>
                        <a:pt x="7148" y="2821"/>
                      </a:lnTo>
                      <a:lnTo>
                        <a:pt x="7127" y="2734"/>
                      </a:lnTo>
                      <a:lnTo>
                        <a:pt x="7104" y="2649"/>
                      </a:lnTo>
                      <a:lnTo>
                        <a:pt x="7079" y="2564"/>
                      </a:lnTo>
                      <a:lnTo>
                        <a:pt x="7068" y="2533"/>
                      </a:lnTo>
                      <a:lnTo>
                        <a:pt x="7110" y="2520"/>
                      </a:lnTo>
                      <a:lnTo>
                        <a:pt x="7120" y="2552"/>
                      </a:lnTo>
                      <a:lnTo>
                        <a:pt x="7146" y="2638"/>
                      </a:lnTo>
                      <a:lnTo>
                        <a:pt x="7169" y="2724"/>
                      </a:lnTo>
                      <a:lnTo>
                        <a:pt x="7191" y="2812"/>
                      </a:lnTo>
                      <a:lnTo>
                        <a:pt x="7201" y="2860"/>
                      </a:lnTo>
                      <a:lnTo>
                        <a:pt x="7159" y="2869"/>
                      </a:lnTo>
                      <a:close/>
                      <a:moveTo>
                        <a:pt x="7026" y="2410"/>
                      </a:moveTo>
                      <a:lnTo>
                        <a:pt x="7022" y="2398"/>
                      </a:lnTo>
                      <a:lnTo>
                        <a:pt x="6991" y="2316"/>
                      </a:lnTo>
                      <a:lnTo>
                        <a:pt x="6957" y="2235"/>
                      </a:lnTo>
                      <a:lnTo>
                        <a:pt x="6922" y="2155"/>
                      </a:lnTo>
                      <a:lnTo>
                        <a:pt x="6892" y="2089"/>
                      </a:lnTo>
                      <a:lnTo>
                        <a:pt x="6931" y="2071"/>
                      </a:lnTo>
                      <a:lnTo>
                        <a:pt x="6962" y="2137"/>
                      </a:lnTo>
                      <a:lnTo>
                        <a:pt x="6998" y="2218"/>
                      </a:lnTo>
                      <a:lnTo>
                        <a:pt x="7032" y="2300"/>
                      </a:lnTo>
                      <a:lnTo>
                        <a:pt x="7063" y="2383"/>
                      </a:lnTo>
                      <a:lnTo>
                        <a:pt x="7067" y="2395"/>
                      </a:lnTo>
                      <a:lnTo>
                        <a:pt x="7026" y="2410"/>
                      </a:lnTo>
                      <a:close/>
                      <a:moveTo>
                        <a:pt x="6833" y="1973"/>
                      </a:moveTo>
                      <a:lnTo>
                        <a:pt x="6806" y="1921"/>
                      </a:lnTo>
                      <a:lnTo>
                        <a:pt x="6763" y="1846"/>
                      </a:lnTo>
                      <a:lnTo>
                        <a:pt x="6719" y="1771"/>
                      </a:lnTo>
                      <a:lnTo>
                        <a:pt x="6673" y="1698"/>
                      </a:lnTo>
                      <a:lnTo>
                        <a:pt x="6657" y="1673"/>
                      </a:lnTo>
                      <a:lnTo>
                        <a:pt x="6693" y="1649"/>
                      </a:lnTo>
                      <a:lnTo>
                        <a:pt x="6711" y="1675"/>
                      </a:lnTo>
                      <a:lnTo>
                        <a:pt x="6757" y="1749"/>
                      </a:lnTo>
                      <a:lnTo>
                        <a:pt x="6802" y="1824"/>
                      </a:lnTo>
                      <a:lnTo>
                        <a:pt x="6845" y="1901"/>
                      </a:lnTo>
                      <a:lnTo>
                        <a:pt x="6872" y="1952"/>
                      </a:lnTo>
                      <a:lnTo>
                        <a:pt x="6833" y="1973"/>
                      </a:lnTo>
                      <a:close/>
                      <a:moveTo>
                        <a:pt x="6583" y="1565"/>
                      </a:moveTo>
                      <a:lnTo>
                        <a:pt x="6576" y="1555"/>
                      </a:lnTo>
                      <a:lnTo>
                        <a:pt x="6525" y="1485"/>
                      </a:lnTo>
                      <a:lnTo>
                        <a:pt x="6473" y="1417"/>
                      </a:lnTo>
                      <a:lnTo>
                        <a:pt x="6418" y="1350"/>
                      </a:lnTo>
                      <a:lnTo>
                        <a:pt x="6369" y="1291"/>
                      </a:lnTo>
                      <a:lnTo>
                        <a:pt x="6402" y="1263"/>
                      </a:lnTo>
                      <a:lnTo>
                        <a:pt x="6452" y="1322"/>
                      </a:lnTo>
                      <a:lnTo>
                        <a:pt x="6507" y="1390"/>
                      </a:lnTo>
                      <a:lnTo>
                        <a:pt x="6561" y="1459"/>
                      </a:lnTo>
                      <a:lnTo>
                        <a:pt x="6612" y="1530"/>
                      </a:lnTo>
                      <a:lnTo>
                        <a:pt x="6619" y="1540"/>
                      </a:lnTo>
                      <a:lnTo>
                        <a:pt x="6583" y="1565"/>
                      </a:lnTo>
                      <a:close/>
                      <a:moveTo>
                        <a:pt x="6282" y="1194"/>
                      </a:moveTo>
                      <a:lnTo>
                        <a:pt x="6247" y="1157"/>
                      </a:lnTo>
                      <a:lnTo>
                        <a:pt x="6186" y="1095"/>
                      </a:lnTo>
                      <a:lnTo>
                        <a:pt x="6124" y="1035"/>
                      </a:lnTo>
                      <a:lnTo>
                        <a:pt x="6061" y="976"/>
                      </a:lnTo>
                      <a:lnTo>
                        <a:pt x="6033" y="951"/>
                      </a:lnTo>
                      <a:lnTo>
                        <a:pt x="6062" y="919"/>
                      </a:lnTo>
                      <a:lnTo>
                        <a:pt x="6091" y="944"/>
                      </a:lnTo>
                      <a:lnTo>
                        <a:pt x="6155" y="1004"/>
                      </a:lnTo>
                      <a:lnTo>
                        <a:pt x="6217" y="1064"/>
                      </a:lnTo>
                      <a:lnTo>
                        <a:pt x="6278" y="1127"/>
                      </a:lnTo>
                      <a:lnTo>
                        <a:pt x="6314" y="1164"/>
                      </a:lnTo>
                      <a:lnTo>
                        <a:pt x="6282" y="1194"/>
                      </a:lnTo>
                      <a:close/>
                      <a:moveTo>
                        <a:pt x="5934" y="866"/>
                      </a:moveTo>
                      <a:lnTo>
                        <a:pt x="5931" y="863"/>
                      </a:lnTo>
                      <a:lnTo>
                        <a:pt x="5863" y="810"/>
                      </a:lnTo>
                      <a:lnTo>
                        <a:pt x="5795" y="757"/>
                      </a:lnTo>
                      <a:lnTo>
                        <a:pt x="5725" y="706"/>
                      </a:lnTo>
                      <a:lnTo>
                        <a:pt x="5655" y="658"/>
                      </a:lnTo>
                      <a:lnTo>
                        <a:pt x="5680" y="622"/>
                      </a:lnTo>
                      <a:lnTo>
                        <a:pt x="5750" y="671"/>
                      </a:lnTo>
                      <a:lnTo>
                        <a:pt x="5821" y="722"/>
                      </a:lnTo>
                      <a:lnTo>
                        <a:pt x="5891" y="775"/>
                      </a:lnTo>
                      <a:lnTo>
                        <a:pt x="5959" y="830"/>
                      </a:lnTo>
                      <a:lnTo>
                        <a:pt x="5962" y="833"/>
                      </a:lnTo>
                      <a:lnTo>
                        <a:pt x="5934" y="866"/>
                      </a:lnTo>
                      <a:close/>
                      <a:moveTo>
                        <a:pt x="5546" y="588"/>
                      </a:moveTo>
                      <a:lnTo>
                        <a:pt x="5507" y="564"/>
                      </a:lnTo>
                      <a:lnTo>
                        <a:pt x="5433" y="520"/>
                      </a:lnTo>
                      <a:lnTo>
                        <a:pt x="5357" y="477"/>
                      </a:lnTo>
                      <a:lnTo>
                        <a:pt x="5280" y="437"/>
                      </a:lnTo>
                      <a:lnTo>
                        <a:pt x="5242" y="418"/>
                      </a:lnTo>
                      <a:lnTo>
                        <a:pt x="5262" y="379"/>
                      </a:lnTo>
                      <a:lnTo>
                        <a:pt x="5300" y="398"/>
                      </a:lnTo>
                      <a:lnTo>
                        <a:pt x="5378" y="439"/>
                      </a:lnTo>
                      <a:lnTo>
                        <a:pt x="5455" y="482"/>
                      </a:lnTo>
                      <a:lnTo>
                        <a:pt x="5530" y="527"/>
                      </a:lnTo>
                      <a:lnTo>
                        <a:pt x="5569" y="550"/>
                      </a:lnTo>
                      <a:lnTo>
                        <a:pt x="5546" y="588"/>
                      </a:lnTo>
                      <a:close/>
                      <a:moveTo>
                        <a:pt x="5124" y="362"/>
                      </a:moveTo>
                      <a:lnTo>
                        <a:pt x="5122" y="361"/>
                      </a:lnTo>
                      <a:lnTo>
                        <a:pt x="5042" y="326"/>
                      </a:lnTo>
                      <a:lnTo>
                        <a:pt x="4961" y="293"/>
                      </a:lnTo>
                      <a:lnTo>
                        <a:pt x="4879" y="262"/>
                      </a:lnTo>
                      <a:lnTo>
                        <a:pt x="4801" y="235"/>
                      </a:lnTo>
                      <a:lnTo>
                        <a:pt x="4815" y="193"/>
                      </a:lnTo>
                      <a:lnTo>
                        <a:pt x="4894" y="221"/>
                      </a:lnTo>
                      <a:lnTo>
                        <a:pt x="4977" y="253"/>
                      </a:lnTo>
                      <a:lnTo>
                        <a:pt x="5060" y="286"/>
                      </a:lnTo>
                      <a:lnTo>
                        <a:pt x="5141" y="322"/>
                      </a:lnTo>
                      <a:lnTo>
                        <a:pt x="5143" y="322"/>
                      </a:lnTo>
                      <a:lnTo>
                        <a:pt x="5124" y="362"/>
                      </a:lnTo>
                      <a:close/>
                      <a:moveTo>
                        <a:pt x="4677" y="195"/>
                      </a:moveTo>
                      <a:lnTo>
                        <a:pt x="4627" y="180"/>
                      </a:lnTo>
                      <a:lnTo>
                        <a:pt x="4541" y="157"/>
                      </a:lnTo>
                      <a:lnTo>
                        <a:pt x="4454" y="136"/>
                      </a:lnTo>
                      <a:lnTo>
                        <a:pt x="4367" y="117"/>
                      </a:lnTo>
                      <a:lnTo>
                        <a:pt x="4339" y="112"/>
                      </a:lnTo>
                      <a:lnTo>
                        <a:pt x="4347" y="69"/>
                      </a:lnTo>
                      <a:lnTo>
                        <a:pt x="4376" y="74"/>
                      </a:lnTo>
                      <a:lnTo>
                        <a:pt x="4464" y="93"/>
                      </a:lnTo>
                      <a:lnTo>
                        <a:pt x="4552" y="115"/>
                      </a:lnTo>
                      <a:lnTo>
                        <a:pt x="4639" y="138"/>
                      </a:lnTo>
                      <a:lnTo>
                        <a:pt x="4689" y="153"/>
                      </a:lnTo>
                      <a:lnTo>
                        <a:pt x="4677" y="195"/>
                      </a:lnTo>
                      <a:close/>
                      <a:moveTo>
                        <a:pt x="4210" y="89"/>
                      </a:moveTo>
                      <a:lnTo>
                        <a:pt x="4189" y="86"/>
                      </a:lnTo>
                      <a:lnTo>
                        <a:pt x="4099" y="73"/>
                      </a:lnTo>
                      <a:lnTo>
                        <a:pt x="4009" y="62"/>
                      </a:lnTo>
                      <a:lnTo>
                        <a:pt x="3918" y="55"/>
                      </a:lnTo>
                      <a:lnTo>
                        <a:pt x="3865" y="51"/>
                      </a:lnTo>
                      <a:lnTo>
                        <a:pt x="3868" y="7"/>
                      </a:lnTo>
                      <a:lnTo>
                        <a:pt x="3922" y="11"/>
                      </a:lnTo>
                      <a:lnTo>
                        <a:pt x="4014" y="19"/>
                      </a:lnTo>
                      <a:lnTo>
                        <a:pt x="4106" y="30"/>
                      </a:lnTo>
                      <a:lnTo>
                        <a:pt x="4196" y="42"/>
                      </a:lnTo>
                      <a:lnTo>
                        <a:pt x="4217" y="46"/>
                      </a:lnTo>
                      <a:lnTo>
                        <a:pt x="4210" y="89"/>
                      </a:lnTo>
                      <a:close/>
                      <a:moveTo>
                        <a:pt x="3734" y="45"/>
                      </a:moveTo>
                      <a:lnTo>
                        <a:pt x="3734" y="45"/>
                      </a:lnTo>
                      <a:lnTo>
                        <a:pt x="3641" y="44"/>
                      </a:lnTo>
                      <a:lnTo>
                        <a:pt x="3642" y="0"/>
                      </a:lnTo>
                      <a:lnTo>
                        <a:pt x="3736" y="1"/>
                      </a:lnTo>
                      <a:lnTo>
                        <a:pt x="3734" y="45"/>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grpSp>
              <p:nvGrpSpPr>
                <p:cNvPr id="120907" name="Group 158"/>
                <p:cNvGrpSpPr>
                  <a:grpSpLocks/>
                </p:cNvGrpSpPr>
                <p:nvPr/>
              </p:nvGrpSpPr>
              <p:grpSpPr bwMode="auto">
                <a:xfrm>
                  <a:off x="1500" y="2883"/>
                  <a:ext cx="413" cy="466"/>
                  <a:chOff x="1500" y="2883"/>
                  <a:chExt cx="413" cy="466"/>
                </a:xfrm>
              </p:grpSpPr>
              <p:sp>
                <p:nvSpPr>
                  <p:cNvPr id="121028" name="Rectangle 153"/>
                  <p:cNvSpPr>
                    <a:spLocks noChangeArrowheads="1"/>
                  </p:cNvSpPr>
                  <p:nvPr/>
                </p:nvSpPr>
                <p:spPr bwMode="auto">
                  <a:xfrm rot="720000">
                    <a:off x="1695" y="3249"/>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2.9 m</a:t>
                    </a:r>
                    <a:endParaRPr lang="en-US">
                      <a:cs typeface="Arial" charset="0"/>
                    </a:endParaRPr>
                  </a:p>
                </p:txBody>
              </p:sp>
              <p:sp>
                <p:nvSpPr>
                  <p:cNvPr id="121029" name="Freeform 154"/>
                  <p:cNvSpPr>
                    <a:spLocks noEditPoints="1"/>
                  </p:cNvSpPr>
                  <p:nvPr/>
                </p:nvSpPr>
                <p:spPr bwMode="auto">
                  <a:xfrm>
                    <a:off x="1651" y="2883"/>
                    <a:ext cx="36" cy="255"/>
                  </a:xfrm>
                  <a:custGeom>
                    <a:avLst/>
                    <a:gdLst>
                      <a:gd name="T0" fmla="*/ 204 w 355"/>
                      <a:gd name="T1" fmla="*/ 292 h 2487"/>
                      <a:gd name="T2" fmla="*/ 209 w 355"/>
                      <a:gd name="T3" fmla="*/ 2195 h 2487"/>
                      <a:gd name="T4" fmla="*/ 180 w 355"/>
                      <a:gd name="T5" fmla="*/ 2224 h 2487"/>
                      <a:gd name="T6" fmla="*/ 151 w 355"/>
                      <a:gd name="T7" fmla="*/ 2195 h 2487"/>
                      <a:gd name="T8" fmla="*/ 146 w 355"/>
                      <a:gd name="T9" fmla="*/ 292 h 2487"/>
                      <a:gd name="T10" fmla="*/ 175 w 355"/>
                      <a:gd name="T11" fmla="*/ 263 h 2487"/>
                      <a:gd name="T12" fmla="*/ 204 w 355"/>
                      <a:gd name="T13" fmla="*/ 292 h 2487"/>
                      <a:gd name="T14" fmla="*/ 0 w 355"/>
                      <a:gd name="T15" fmla="*/ 351 h 2487"/>
                      <a:gd name="T16" fmla="*/ 174 w 355"/>
                      <a:gd name="T17" fmla="*/ 0 h 2487"/>
                      <a:gd name="T18" fmla="*/ 350 w 355"/>
                      <a:gd name="T19" fmla="*/ 350 h 2487"/>
                      <a:gd name="T20" fmla="*/ 0 w 355"/>
                      <a:gd name="T21" fmla="*/ 351 h 2487"/>
                      <a:gd name="T22" fmla="*/ 355 w 355"/>
                      <a:gd name="T23" fmla="*/ 2136 h 2487"/>
                      <a:gd name="T24" fmla="*/ 181 w 355"/>
                      <a:gd name="T25" fmla="*/ 2487 h 2487"/>
                      <a:gd name="T26" fmla="*/ 5 w 355"/>
                      <a:gd name="T27" fmla="*/ 2137 h 2487"/>
                      <a:gd name="T28" fmla="*/ 355 w 355"/>
                      <a:gd name="T29" fmla="*/ 2136 h 24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5"/>
                      <a:gd name="T46" fmla="*/ 0 h 2487"/>
                      <a:gd name="T47" fmla="*/ 355 w 355"/>
                      <a:gd name="T48" fmla="*/ 2487 h 24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5" h="2487">
                        <a:moveTo>
                          <a:pt x="204" y="292"/>
                        </a:moveTo>
                        <a:lnTo>
                          <a:pt x="209" y="2195"/>
                        </a:lnTo>
                        <a:cubicBezTo>
                          <a:pt x="210" y="2211"/>
                          <a:pt x="197" y="2224"/>
                          <a:pt x="180" y="2224"/>
                        </a:cubicBezTo>
                        <a:cubicBezTo>
                          <a:pt x="164" y="2224"/>
                          <a:pt x="151" y="2211"/>
                          <a:pt x="151" y="2195"/>
                        </a:cubicBezTo>
                        <a:lnTo>
                          <a:pt x="146" y="292"/>
                        </a:lnTo>
                        <a:cubicBezTo>
                          <a:pt x="146" y="276"/>
                          <a:pt x="159" y="263"/>
                          <a:pt x="175" y="263"/>
                        </a:cubicBezTo>
                        <a:cubicBezTo>
                          <a:pt x="191" y="263"/>
                          <a:pt x="204" y="276"/>
                          <a:pt x="204" y="292"/>
                        </a:cubicBezTo>
                        <a:close/>
                        <a:moveTo>
                          <a:pt x="0" y="351"/>
                        </a:moveTo>
                        <a:lnTo>
                          <a:pt x="174" y="0"/>
                        </a:lnTo>
                        <a:lnTo>
                          <a:pt x="350" y="350"/>
                        </a:lnTo>
                        <a:lnTo>
                          <a:pt x="0" y="351"/>
                        </a:lnTo>
                        <a:close/>
                        <a:moveTo>
                          <a:pt x="355" y="2136"/>
                        </a:moveTo>
                        <a:lnTo>
                          <a:pt x="181" y="2487"/>
                        </a:lnTo>
                        <a:lnTo>
                          <a:pt x="5" y="2137"/>
                        </a:lnTo>
                        <a:lnTo>
                          <a:pt x="355" y="2136"/>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1030" name="Rectangle 155"/>
                  <p:cNvSpPr>
                    <a:spLocks noChangeArrowheads="1"/>
                  </p:cNvSpPr>
                  <p:nvPr/>
                </p:nvSpPr>
                <p:spPr bwMode="auto">
                  <a:xfrm>
                    <a:off x="1500" y="2938"/>
                    <a:ext cx="271" cy="130"/>
                  </a:xfrm>
                  <a:prstGeom prst="rect">
                    <a:avLst/>
                  </a:prstGeom>
                  <a:solidFill>
                    <a:srgbClr val="FFFFFF"/>
                  </a:solidFill>
                  <a:ln w="9525">
                    <a:noFill/>
                    <a:miter lim="800000"/>
                    <a:headEnd/>
                    <a:tailEnd/>
                  </a:ln>
                </p:spPr>
                <p:txBody>
                  <a:bodyPr/>
                  <a:lstStyle/>
                  <a:p>
                    <a:endParaRPr lang="en-US">
                      <a:latin typeface="Tw Cen MT" pitchFamily="34" charset="0"/>
                    </a:endParaRPr>
                  </a:p>
                </p:txBody>
              </p:sp>
              <p:sp>
                <p:nvSpPr>
                  <p:cNvPr id="121031" name="Rectangle 156"/>
                  <p:cNvSpPr>
                    <a:spLocks noChangeArrowheads="1"/>
                  </p:cNvSpPr>
                  <p:nvPr/>
                </p:nvSpPr>
                <p:spPr bwMode="auto">
                  <a:xfrm>
                    <a:off x="1544" y="2963"/>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4.2 m</a:t>
                    </a:r>
                    <a:endParaRPr lang="en-US">
                      <a:cs typeface="Arial" charset="0"/>
                    </a:endParaRPr>
                  </a:p>
                </p:txBody>
              </p:sp>
              <p:sp>
                <p:nvSpPr>
                  <p:cNvPr id="121032" name="Freeform 157"/>
                  <p:cNvSpPr>
                    <a:spLocks noEditPoints="1"/>
                  </p:cNvSpPr>
                  <p:nvPr/>
                </p:nvSpPr>
                <p:spPr bwMode="auto">
                  <a:xfrm>
                    <a:off x="1719" y="3191"/>
                    <a:ext cx="165" cy="54"/>
                  </a:xfrm>
                  <a:custGeom>
                    <a:avLst/>
                    <a:gdLst>
                      <a:gd name="T0" fmla="*/ 292 w 1605"/>
                      <a:gd name="T1" fmla="*/ 131 h 530"/>
                      <a:gd name="T2" fmla="*/ 1325 w 1605"/>
                      <a:gd name="T3" fmla="*/ 342 h 530"/>
                      <a:gd name="T4" fmla="*/ 1347 w 1605"/>
                      <a:gd name="T5" fmla="*/ 377 h 530"/>
                      <a:gd name="T6" fmla="*/ 1313 w 1605"/>
                      <a:gd name="T7" fmla="*/ 399 h 530"/>
                      <a:gd name="T8" fmla="*/ 280 w 1605"/>
                      <a:gd name="T9" fmla="*/ 188 h 530"/>
                      <a:gd name="T10" fmla="*/ 258 w 1605"/>
                      <a:gd name="T11" fmla="*/ 154 h 530"/>
                      <a:gd name="T12" fmla="*/ 292 w 1605"/>
                      <a:gd name="T13" fmla="*/ 131 h 530"/>
                      <a:gd name="T14" fmla="*/ 308 w 1605"/>
                      <a:gd name="T15" fmla="*/ 343 h 530"/>
                      <a:gd name="T16" fmla="*/ 0 w 1605"/>
                      <a:gd name="T17" fmla="*/ 101 h 530"/>
                      <a:gd name="T18" fmla="*/ 378 w 1605"/>
                      <a:gd name="T19" fmla="*/ 0 h 530"/>
                      <a:gd name="T20" fmla="*/ 308 w 1605"/>
                      <a:gd name="T21" fmla="*/ 343 h 530"/>
                      <a:gd name="T22" fmla="*/ 1297 w 1605"/>
                      <a:gd name="T23" fmla="*/ 188 h 530"/>
                      <a:gd name="T24" fmla="*/ 1605 w 1605"/>
                      <a:gd name="T25" fmla="*/ 429 h 530"/>
                      <a:gd name="T26" fmla="*/ 1227 w 1605"/>
                      <a:gd name="T27" fmla="*/ 530 h 530"/>
                      <a:gd name="T28" fmla="*/ 1297 w 1605"/>
                      <a:gd name="T29" fmla="*/ 188 h 5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5"/>
                      <a:gd name="T46" fmla="*/ 0 h 530"/>
                      <a:gd name="T47" fmla="*/ 1605 w 1605"/>
                      <a:gd name="T48" fmla="*/ 530 h 5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5" h="530">
                        <a:moveTo>
                          <a:pt x="292" y="131"/>
                        </a:moveTo>
                        <a:lnTo>
                          <a:pt x="1325" y="342"/>
                        </a:lnTo>
                        <a:cubicBezTo>
                          <a:pt x="1340" y="345"/>
                          <a:pt x="1351" y="361"/>
                          <a:pt x="1347" y="377"/>
                        </a:cubicBezTo>
                        <a:cubicBezTo>
                          <a:pt x="1344" y="392"/>
                          <a:pt x="1329" y="402"/>
                          <a:pt x="1313" y="399"/>
                        </a:cubicBezTo>
                        <a:lnTo>
                          <a:pt x="280" y="188"/>
                        </a:lnTo>
                        <a:cubicBezTo>
                          <a:pt x="265" y="185"/>
                          <a:pt x="254" y="169"/>
                          <a:pt x="258" y="154"/>
                        </a:cubicBezTo>
                        <a:cubicBezTo>
                          <a:pt x="261" y="138"/>
                          <a:pt x="276" y="128"/>
                          <a:pt x="292" y="131"/>
                        </a:cubicBezTo>
                        <a:close/>
                        <a:moveTo>
                          <a:pt x="308" y="343"/>
                        </a:moveTo>
                        <a:lnTo>
                          <a:pt x="0" y="101"/>
                        </a:lnTo>
                        <a:lnTo>
                          <a:pt x="378" y="0"/>
                        </a:lnTo>
                        <a:lnTo>
                          <a:pt x="308" y="343"/>
                        </a:lnTo>
                        <a:close/>
                        <a:moveTo>
                          <a:pt x="1297" y="188"/>
                        </a:moveTo>
                        <a:lnTo>
                          <a:pt x="1605" y="429"/>
                        </a:lnTo>
                        <a:lnTo>
                          <a:pt x="1227" y="530"/>
                        </a:lnTo>
                        <a:lnTo>
                          <a:pt x="1297" y="188"/>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grpSp>
            <p:grpSp>
              <p:nvGrpSpPr>
                <p:cNvPr id="120908" name="Group 175"/>
                <p:cNvGrpSpPr>
                  <a:grpSpLocks/>
                </p:cNvGrpSpPr>
                <p:nvPr/>
              </p:nvGrpSpPr>
              <p:grpSpPr bwMode="auto">
                <a:xfrm>
                  <a:off x="1685" y="2423"/>
                  <a:ext cx="573" cy="780"/>
                  <a:chOff x="1685" y="2423"/>
                  <a:chExt cx="573" cy="780"/>
                </a:xfrm>
              </p:grpSpPr>
              <p:sp>
                <p:nvSpPr>
                  <p:cNvPr id="121014" name="Freeform 161"/>
                  <p:cNvSpPr>
                    <a:spLocks noEditPoints="1"/>
                  </p:cNvSpPr>
                  <p:nvPr/>
                </p:nvSpPr>
                <p:spPr bwMode="auto">
                  <a:xfrm>
                    <a:off x="1685" y="2423"/>
                    <a:ext cx="369" cy="431"/>
                  </a:xfrm>
                  <a:custGeom>
                    <a:avLst/>
                    <a:gdLst>
                      <a:gd name="T0" fmla="*/ 168 w 3588"/>
                      <a:gd name="T1" fmla="*/ 3959 h 4200"/>
                      <a:gd name="T2" fmla="*/ 3376 w 3588"/>
                      <a:gd name="T3" fmla="*/ 203 h 4200"/>
                      <a:gd name="T4" fmla="*/ 3417 w 3588"/>
                      <a:gd name="T5" fmla="*/ 199 h 4200"/>
                      <a:gd name="T6" fmla="*/ 3421 w 3588"/>
                      <a:gd name="T7" fmla="*/ 240 h 4200"/>
                      <a:gd name="T8" fmla="*/ 212 w 3588"/>
                      <a:gd name="T9" fmla="*/ 3997 h 4200"/>
                      <a:gd name="T10" fmla="*/ 171 w 3588"/>
                      <a:gd name="T11" fmla="*/ 4000 h 4200"/>
                      <a:gd name="T12" fmla="*/ 168 w 3588"/>
                      <a:gd name="T13" fmla="*/ 3959 h 4200"/>
                      <a:gd name="T14" fmla="*/ 361 w 3588"/>
                      <a:gd name="T15" fmla="*/ 4047 h 4200"/>
                      <a:gd name="T16" fmla="*/ 0 w 3588"/>
                      <a:gd name="T17" fmla="*/ 4200 h 4200"/>
                      <a:gd name="T18" fmla="*/ 95 w 3588"/>
                      <a:gd name="T19" fmla="*/ 3820 h 4200"/>
                      <a:gd name="T20" fmla="*/ 361 w 3588"/>
                      <a:gd name="T21" fmla="*/ 4047 h 4200"/>
                      <a:gd name="T22" fmla="*/ 3227 w 3588"/>
                      <a:gd name="T23" fmla="*/ 152 h 4200"/>
                      <a:gd name="T24" fmla="*/ 3588 w 3588"/>
                      <a:gd name="T25" fmla="*/ 0 h 4200"/>
                      <a:gd name="T26" fmla="*/ 3494 w 3588"/>
                      <a:gd name="T27" fmla="*/ 379 h 4200"/>
                      <a:gd name="T28" fmla="*/ 3227 w 3588"/>
                      <a:gd name="T29" fmla="*/ 152 h 4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8"/>
                      <a:gd name="T46" fmla="*/ 0 h 4200"/>
                      <a:gd name="T47" fmla="*/ 3588 w 3588"/>
                      <a:gd name="T48" fmla="*/ 4200 h 4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8" h="4200">
                        <a:moveTo>
                          <a:pt x="168" y="3959"/>
                        </a:moveTo>
                        <a:lnTo>
                          <a:pt x="3376" y="203"/>
                        </a:lnTo>
                        <a:cubicBezTo>
                          <a:pt x="3387" y="190"/>
                          <a:pt x="3405" y="189"/>
                          <a:pt x="3417" y="199"/>
                        </a:cubicBezTo>
                        <a:cubicBezTo>
                          <a:pt x="3430" y="210"/>
                          <a:pt x="3431" y="228"/>
                          <a:pt x="3421" y="240"/>
                        </a:cubicBezTo>
                        <a:lnTo>
                          <a:pt x="212" y="3997"/>
                        </a:lnTo>
                        <a:cubicBezTo>
                          <a:pt x="201" y="4009"/>
                          <a:pt x="183" y="4011"/>
                          <a:pt x="171" y="4000"/>
                        </a:cubicBezTo>
                        <a:cubicBezTo>
                          <a:pt x="159" y="3990"/>
                          <a:pt x="157" y="3971"/>
                          <a:pt x="168" y="3959"/>
                        </a:cubicBezTo>
                        <a:close/>
                        <a:moveTo>
                          <a:pt x="361" y="4047"/>
                        </a:moveTo>
                        <a:lnTo>
                          <a:pt x="0" y="4200"/>
                        </a:lnTo>
                        <a:lnTo>
                          <a:pt x="95" y="3820"/>
                        </a:lnTo>
                        <a:lnTo>
                          <a:pt x="361" y="4047"/>
                        </a:lnTo>
                        <a:close/>
                        <a:moveTo>
                          <a:pt x="3227" y="152"/>
                        </a:moveTo>
                        <a:lnTo>
                          <a:pt x="3588" y="0"/>
                        </a:lnTo>
                        <a:lnTo>
                          <a:pt x="3494" y="379"/>
                        </a:lnTo>
                        <a:lnTo>
                          <a:pt x="3227" y="152"/>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1015" name="Freeform 162"/>
                  <p:cNvSpPr>
                    <a:spLocks/>
                  </p:cNvSpPr>
                  <p:nvPr/>
                </p:nvSpPr>
                <p:spPr bwMode="auto">
                  <a:xfrm>
                    <a:off x="1722" y="2467"/>
                    <a:ext cx="304" cy="316"/>
                  </a:xfrm>
                  <a:custGeom>
                    <a:avLst/>
                    <a:gdLst>
                      <a:gd name="T0" fmla="*/ 0 w 304"/>
                      <a:gd name="T1" fmla="*/ 229 h 316"/>
                      <a:gd name="T2" fmla="*/ 96 w 304"/>
                      <a:gd name="T3" fmla="*/ 316 h 316"/>
                      <a:gd name="T4" fmla="*/ 304 w 304"/>
                      <a:gd name="T5" fmla="*/ 87 h 316"/>
                      <a:gd name="T6" fmla="*/ 207 w 304"/>
                      <a:gd name="T7" fmla="*/ 0 h 316"/>
                      <a:gd name="T8" fmla="*/ 0 w 304"/>
                      <a:gd name="T9" fmla="*/ 229 h 316"/>
                      <a:gd name="T10" fmla="*/ 0 60000 65536"/>
                      <a:gd name="T11" fmla="*/ 0 60000 65536"/>
                      <a:gd name="T12" fmla="*/ 0 60000 65536"/>
                      <a:gd name="T13" fmla="*/ 0 60000 65536"/>
                      <a:gd name="T14" fmla="*/ 0 60000 65536"/>
                      <a:gd name="T15" fmla="*/ 0 w 304"/>
                      <a:gd name="T16" fmla="*/ 0 h 316"/>
                      <a:gd name="T17" fmla="*/ 304 w 304"/>
                      <a:gd name="T18" fmla="*/ 316 h 316"/>
                    </a:gdLst>
                    <a:ahLst/>
                    <a:cxnLst>
                      <a:cxn ang="T10">
                        <a:pos x="T0" y="T1"/>
                      </a:cxn>
                      <a:cxn ang="T11">
                        <a:pos x="T2" y="T3"/>
                      </a:cxn>
                      <a:cxn ang="T12">
                        <a:pos x="T4" y="T5"/>
                      </a:cxn>
                      <a:cxn ang="T13">
                        <a:pos x="T6" y="T7"/>
                      </a:cxn>
                      <a:cxn ang="T14">
                        <a:pos x="T8" y="T9"/>
                      </a:cxn>
                    </a:cxnLst>
                    <a:rect l="T15" t="T16" r="T17" b="T18"/>
                    <a:pathLst>
                      <a:path w="304" h="316">
                        <a:moveTo>
                          <a:pt x="0" y="229"/>
                        </a:moveTo>
                        <a:lnTo>
                          <a:pt x="96" y="316"/>
                        </a:lnTo>
                        <a:lnTo>
                          <a:pt x="304" y="87"/>
                        </a:lnTo>
                        <a:lnTo>
                          <a:pt x="207" y="0"/>
                        </a:lnTo>
                        <a:lnTo>
                          <a:pt x="0" y="229"/>
                        </a:lnTo>
                        <a:close/>
                      </a:path>
                    </a:pathLst>
                  </a:custGeom>
                  <a:solidFill>
                    <a:srgbClr val="FFFFFF"/>
                  </a:solidFill>
                  <a:ln w="9525">
                    <a:noFill/>
                    <a:round/>
                    <a:headEnd/>
                    <a:tailEnd/>
                  </a:ln>
                </p:spPr>
                <p:txBody>
                  <a:bodyPr/>
                  <a:lstStyle/>
                  <a:p>
                    <a:endParaRPr lang="en-US">
                      <a:latin typeface="Tw Cen MT" pitchFamily="34" charset="0"/>
                    </a:endParaRPr>
                  </a:p>
                </p:txBody>
              </p:sp>
              <p:sp>
                <p:nvSpPr>
                  <p:cNvPr id="121016" name="Rectangle 163"/>
                  <p:cNvSpPr>
                    <a:spLocks noChangeArrowheads="1"/>
                  </p:cNvSpPr>
                  <p:nvPr/>
                </p:nvSpPr>
                <p:spPr bwMode="auto">
                  <a:xfrm rot="-2880000">
                    <a:off x="1758" y="2563"/>
                    <a:ext cx="259"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14.3 m</a:t>
                    </a:r>
                    <a:endParaRPr lang="en-US">
                      <a:cs typeface="Arial" charset="0"/>
                    </a:endParaRPr>
                  </a:p>
                </p:txBody>
              </p:sp>
              <p:grpSp>
                <p:nvGrpSpPr>
                  <p:cNvPr id="121017" name="Group 173"/>
                  <p:cNvGrpSpPr>
                    <a:grpSpLocks/>
                  </p:cNvGrpSpPr>
                  <p:nvPr/>
                </p:nvGrpSpPr>
                <p:grpSpPr bwMode="auto">
                  <a:xfrm>
                    <a:off x="1725" y="2445"/>
                    <a:ext cx="533" cy="758"/>
                    <a:chOff x="1725" y="2445"/>
                    <a:chExt cx="533" cy="758"/>
                  </a:xfrm>
                </p:grpSpPr>
                <p:sp>
                  <p:nvSpPr>
                    <p:cNvPr id="121019" name="Freeform 164"/>
                    <p:cNvSpPr>
                      <a:spLocks/>
                    </p:cNvSpPr>
                    <p:nvPr/>
                  </p:nvSpPr>
                  <p:spPr bwMode="auto">
                    <a:xfrm>
                      <a:off x="1903" y="2934"/>
                      <a:ext cx="10" cy="268"/>
                    </a:xfrm>
                    <a:custGeom>
                      <a:avLst/>
                      <a:gdLst>
                        <a:gd name="T0" fmla="*/ 0 w 10"/>
                        <a:gd name="T1" fmla="*/ 268 h 268"/>
                        <a:gd name="T2" fmla="*/ 4 w 10"/>
                        <a:gd name="T3" fmla="*/ 0 h 268"/>
                        <a:gd name="T4" fmla="*/ 10 w 10"/>
                        <a:gd name="T5" fmla="*/ 1 h 268"/>
                        <a:gd name="T6" fmla="*/ 7 w 10"/>
                        <a:gd name="T7" fmla="*/ 268 h 268"/>
                        <a:gd name="T8" fmla="*/ 0 w 10"/>
                        <a:gd name="T9" fmla="*/ 268 h 268"/>
                        <a:gd name="T10" fmla="*/ 0 60000 65536"/>
                        <a:gd name="T11" fmla="*/ 0 60000 65536"/>
                        <a:gd name="T12" fmla="*/ 0 60000 65536"/>
                        <a:gd name="T13" fmla="*/ 0 60000 65536"/>
                        <a:gd name="T14" fmla="*/ 0 60000 65536"/>
                        <a:gd name="T15" fmla="*/ 0 w 10"/>
                        <a:gd name="T16" fmla="*/ 0 h 268"/>
                        <a:gd name="T17" fmla="*/ 10 w 10"/>
                        <a:gd name="T18" fmla="*/ 268 h 268"/>
                      </a:gdLst>
                      <a:ahLst/>
                      <a:cxnLst>
                        <a:cxn ang="T10">
                          <a:pos x="T0" y="T1"/>
                        </a:cxn>
                        <a:cxn ang="T11">
                          <a:pos x="T2" y="T3"/>
                        </a:cxn>
                        <a:cxn ang="T12">
                          <a:pos x="T4" y="T5"/>
                        </a:cxn>
                        <a:cxn ang="T13">
                          <a:pos x="T6" y="T7"/>
                        </a:cxn>
                        <a:cxn ang="T14">
                          <a:pos x="T8" y="T9"/>
                        </a:cxn>
                      </a:cxnLst>
                      <a:rect l="T15" t="T16" r="T17" b="T18"/>
                      <a:pathLst>
                        <a:path w="10" h="268">
                          <a:moveTo>
                            <a:pt x="0" y="268"/>
                          </a:moveTo>
                          <a:lnTo>
                            <a:pt x="4" y="0"/>
                          </a:lnTo>
                          <a:lnTo>
                            <a:pt x="10" y="1"/>
                          </a:lnTo>
                          <a:lnTo>
                            <a:pt x="7" y="268"/>
                          </a:lnTo>
                          <a:lnTo>
                            <a:pt x="0" y="268"/>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20" name="Freeform 165"/>
                    <p:cNvSpPr>
                      <a:spLocks/>
                    </p:cNvSpPr>
                    <p:nvPr/>
                  </p:nvSpPr>
                  <p:spPr bwMode="auto">
                    <a:xfrm>
                      <a:off x="1904" y="2696"/>
                      <a:ext cx="344" cy="507"/>
                    </a:xfrm>
                    <a:custGeom>
                      <a:avLst/>
                      <a:gdLst>
                        <a:gd name="T0" fmla="*/ 0 w 344"/>
                        <a:gd name="T1" fmla="*/ 504 h 507"/>
                        <a:gd name="T2" fmla="*/ 340 w 344"/>
                        <a:gd name="T3" fmla="*/ 0 h 507"/>
                        <a:gd name="T4" fmla="*/ 344 w 344"/>
                        <a:gd name="T5" fmla="*/ 4 h 507"/>
                        <a:gd name="T6" fmla="*/ 5 w 344"/>
                        <a:gd name="T7" fmla="*/ 507 h 507"/>
                        <a:gd name="T8" fmla="*/ 0 w 344"/>
                        <a:gd name="T9" fmla="*/ 504 h 507"/>
                        <a:gd name="T10" fmla="*/ 0 60000 65536"/>
                        <a:gd name="T11" fmla="*/ 0 60000 65536"/>
                        <a:gd name="T12" fmla="*/ 0 60000 65536"/>
                        <a:gd name="T13" fmla="*/ 0 60000 65536"/>
                        <a:gd name="T14" fmla="*/ 0 60000 65536"/>
                        <a:gd name="T15" fmla="*/ 0 w 344"/>
                        <a:gd name="T16" fmla="*/ 0 h 507"/>
                        <a:gd name="T17" fmla="*/ 344 w 344"/>
                        <a:gd name="T18" fmla="*/ 507 h 507"/>
                      </a:gdLst>
                      <a:ahLst/>
                      <a:cxnLst>
                        <a:cxn ang="T10">
                          <a:pos x="T0" y="T1"/>
                        </a:cxn>
                        <a:cxn ang="T11">
                          <a:pos x="T2" y="T3"/>
                        </a:cxn>
                        <a:cxn ang="T12">
                          <a:pos x="T4" y="T5"/>
                        </a:cxn>
                        <a:cxn ang="T13">
                          <a:pos x="T6" y="T7"/>
                        </a:cxn>
                        <a:cxn ang="T14">
                          <a:pos x="T8" y="T9"/>
                        </a:cxn>
                      </a:cxnLst>
                      <a:rect l="T15" t="T16" r="T17" b="T18"/>
                      <a:pathLst>
                        <a:path w="344" h="507">
                          <a:moveTo>
                            <a:pt x="0" y="504"/>
                          </a:moveTo>
                          <a:lnTo>
                            <a:pt x="340" y="0"/>
                          </a:lnTo>
                          <a:lnTo>
                            <a:pt x="344" y="4"/>
                          </a:lnTo>
                          <a:lnTo>
                            <a:pt x="5" y="507"/>
                          </a:lnTo>
                          <a:lnTo>
                            <a:pt x="0" y="50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21" name="Freeform 166"/>
                    <p:cNvSpPr>
                      <a:spLocks/>
                    </p:cNvSpPr>
                    <p:nvPr/>
                  </p:nvSpPr>
                  <p:spPr bwMode="auto">
                    <a:xfrm>
                      <a:off x="1750" y="2893"/>
                      <a:ext cx="170" cy="44"/>
                    </a:xfrm>
                    <a:custGeom>
                      <a:avLst/>
                      <a:gdLst>
                        <a:gd name="T0" fmla="*/ 169 w 170"/>
                        <a:gd name="T1" fmla="*/ 44 h 44"/>
                        <a:gd name="T2" fmla="*/ 0 w 170"/>
                        <a:gd name="T3" fmla="*/ 6 h 44"/>
                        <a:gd name="T4" fmla="*/ 1 w 170"/>
                        <a:gd name="T5" fmla="*/ 0 h 44"/>
                        <a:gd name="T6" fmla="*/ 170 w 170"/>
                        <a:gd name="T7" fmla="*/ 39 h 44"/>
                        <a:gd name="T8" fmla="*/ 169 w 170"/>
                        <a:gd name="T9" fmla="*/ 44 h 44"/>
                        <a:gd name="T10" fmla="*/ 0 60000 65536"/>
                        <a:gd name="T11" fmla="*/ 0 60000 65536"/>
                        <a:gd name="T12" fmla="*/ 0 60000 65536"/>
                        <a:gd name="T13" fmla="*/ 0 60000 65536"/>
                        <a:gd name="T14" fmla="*/ 0 60000 65536"/>
                        <a:gd name="T15" fmla="*/ 0 w 170"/>
                        <a:gd name="T16" fmla="*/ 0 h 44"/>
                        <a:gd name="T17" fmla="*/ 170 w 170"/>
                        <a:gd name="T18" fmla="*/ 44 h 44"/>
                      </a:gdLst>
                      <a:ahLst/>
                      <a:cxnLst>
                        <a:cxn ang="T10">
                          <a:pos x="T0" y="T1"/>
                        </a:cxn>
                        <a:cxn ang="T11">
                          <a:pos x="T2" y="T3"/>
                        </a:cxn>
                        <a:cxn ang="T12">
                          <a:pos x="T4" y="T5"/>
                        </a:cxn>
                        <a:cxn ang="T13">
                          <a:pos x="T6" y="T7"/>
                        </a:cxn>
                        <a:cxn ang="T14">
                          <a:pos x="T8" y="T9"/>
                        </a:cxn>
                      </a:cxnLst>
                      <a:rect l="T15" t="T16" r="T17" b="T18"/>
                      <a:pathLst>
                        <a:path w="170" h="44">
                          <a:moveTo>
                            <a:pt x="169" y="44"/>
                          </a:moveTo>
                          <a:lnTo>
                            <a:pt x="0" y="6"/>
                          </a:lnTo>
                          <a:lnTo>
                            <a:pt x="1" y="0"/>
                          </a:lnTo>
                          <a:lnTo>
                            <a:pt x="170" y="39"/>
                          </a:lnTo>
                          <a:lnTo>
                            <a:pt x="169" y="4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22" name="Freeform 167"/>
                    <p:cNvSpPr>
                      <a:spLocks/>
                    </p:cNvSpPr>
                    <p:nvPr/>
                  </p:nvSpPr>
                  <p:spPr bwMode="auto">
                    <a:xfrm>
                      <a:off x="1725" y="3152"/>
                      <a:ext cx="169" cy="44"/>
                    </a:xfrm>
                    <a:custGeom>
                      <a:avLst/>
                      <a:gdLst>
                        <a:gd name="T0" fmla="*/ 168 w 169"/>
                        <a:gd name="T1" fmla="*/ 44 h 44"/>
                        <a:gd name="T2" fmla="*/ 0 w 169"/>
                        <a:gd name="T3" fmla="*/ 5 h 44"/>
                        <a:gd name="T4" fmla="*/ 1 w 169"/>
                        <a:gd name="T5" fmla="*/ 0 h 44"/>
                        <a:gd name="T6" fmla="*/ 169 w 169"/>
                        <a:gd name="T7" fmla="*/ 38 h 44"/>
                        <a:gd name="T8" fmla="*/ 168 w 169"/>
                        <a:gd name="T9" fmla="*/ 44 h 44"/>
                        <a:gd name="T10" fmla="*/ 0 60000 65536"/>
                        <a:gd name="T11" fmla="*/ 0 60000 65536"/>
                        <a:gd name="T12" fmla="*/ 0 60000 65536"/>
                        <a:gd name="T13" fmla="*/ 0 60000 65536"/>
                        <a:gd name="T14" fmla="*/ 0 60000 65536"/>
                        <a:gd name="T15" fmla="*/ 0 w 169"/>
                        <a:gd name="T16" fmla="*/ 0 h 44"/>
                        <a:gd name="T17" fmla="*/ 169 w 169"/>
                        <a:gd name="T18" fmla="*/ 44 h 44"/>
                      </a:gdLst>
                      <a:ahLst/>
                      <a:cxnLst>
                        <a:cxn ang="T10">
                          <a:pos x="T0" y="T1"/>
                        </a:cxn>
                        <a:cxn ang="T11">
                          <a:pos x="T2" y="T3"/>
                        </a:cxn>
                        <a:cxn ang="T12">
                          <a:pos x="T4" y="T5"/>
                        </a:cxn>
                        <a:cxn ang="T13">
                          <a:pos x="T6" y="T7"/>
                        </a:cxn>
                        <a:cxn ang="T14">
                          <a:pos x="T8" y="T9"/>
                        </a:cxn>
                      </a:cxnLst>
                      <a:rect l="T15" t="T16" r="T17" b="T18"/>
                      <a:pathLst>
                        <a:path w="169" h="44">
                          <a:moveTo>
                            <a:pt x="168" y="44"/>
                          </a:moveTo>
                          <a:lnTo>
                            <a:pt x="0" y="5"/>
                          </a:lnTo>
                          <a:lnTo>
                            <a:pt x="1" y="0"/>
                          </a:lnTo>
                          <a:lnTo>
                            <a:pt x="169" y="38"/>
                          </a:lnTo>
                          <a:lnTo>
                            <a:pt x="168" y="4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23" name="Freeform 168"/>
                    <p:cNvSpPr>
                      <a:spLocks/>
                    </p:cNvSpPr>
                    <p:nvPr/>
                  </p:nvSpPr>
                  <p:spPr bwMode="auto">
                    <a:xfrm>
                      <a:off x="1735" y="2891"/>
                      <a:ext cx="11" cy="267"/>
                    </a:xfrm>
                    <a:custGeom>
                      <a:avLst/>
                      <a:gdLst>
                        <a:gd name="T0" fmla="*/ 11 w 11"/>
                        <a:gd name="T1" fmla="*/ 0 h 267"/>
                        <a:gd name="T2" fmla="*/ 6 w 11"/>
                        <a:gd name="T3" fmla="*/ 267 h 267"/>
                        <a:gd name="T4" fmla="*/ 0 w 11"/>
                        <a:gd name="T5" fmla="*/ 267 h 267"/>
                        <a:gd name="T6" fmla="*/ 4 w 11"/>
                        <a:gd name="T7" fmla="*/ 0 h 267"/>
                        <a:gd name="T8" fmla="*/ 11 w 11"/>
                        <a:gd name="T9" fmla="*/ 0 h 267"/>
                        <a:gd name="T10" fmla="*/ 0 60000 65536"/>
                        <a:gd name="T11" fmla="*/ 0 60000 65536"/>
                        <a:gd name="T12" fmla="*/ 0 60000 65536"/>
                        <a:gd name="T13" fmla="*/ 0 60000 65536"/>
                        <a:gd name="T14" fmla="*/ 0 60000 65536"/>
                        <a:gd name="T15" fmla="*/ 0 w 11"/>
                        <a:gd name="T16" fmla="*/ 0 h 267"/>
                        <a:gd name="T17" fmla="*/ 11 w 11"/>
                        <a:gd name="T18" fmla="*/ 267 h 267"/>
                      </a:gdLst>
                      <a:ahLst/>
                      <a:cxnLst>
                        <a:cxn ang="T10">
                          <a:pos x="T0" y="T1"/>
                        </a:cxn>
                        <a:cxn ang="T11">
                          <a:pos x="T2" y="T3"/>
                        </a:cxn>
                        <a:cxn ang="T12">
                          <a:pos x="T4" y="T5"/>
                        </a:cxn>
                        <a:cxn ang="T13">
                          <a:pos x="T6" y="T7"/>
                        </a:cxn>
                        <a:cxn ang="T14">
                          <a:pos x="T8" y="T9"/>
                        </a:cxn>
                      </a:cxnLst>
                      <a:rect l="T15" t="T16" r="T17" b="T18"/>
                      <a:pathLst>
                        <a:path w="11" h="267">
                          <a:moveTo>
                            <a:pt x="11" y="0"/>
                          </a:moveTo>
                          <a:lnTo>
                            <a:pt x="6" y="267"/>
                          </a:lnTo>
                          <a:lnTo>
                            <a:pt x="0" y="267"/>
                          </a:lnTo>
                          <a:lnTo>
                            <a:pt x="4" y="0"/>
                          </a:lnTo>
                          <a:lnTo>
                            <a:pt x="11"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24" name="Freeform 169"/>
                    <p:cNvSpPr>
                      <a:spLocks/>
                    </p:cNvSpPr>
                    <p:nvPr/>
                  </p:nvSpPr>
                  <p:spPr bwMode="auto">
                    <a:xfrm>
                      <a:off x="1909" y="2472"/>
                      <a:ext cx="348" cy="464"/>
                    </a:xfrm>
                    <a:custGeom>
                      <a:avLst/>
                      <a:gdLst>
                        <a:gd name="T0" fmla="*/ 0 w 348"/>
                        <a:gd name="T1" fmla="*/ 461 h 464"/>
                        <a:gd name="T2" fmla="*/ 344 w 348"/>
                        <a:gd name="T3" fmla="*/ 0 h 464"/>
                        <a:gd name="T4" fmla="*/ 348 w 348"/>
                        <a:gd name="T5" fmla="*/ 3 h 464"/>
                        <a:gd name="T6" fmla="*/ 4 w 348"/>
                        <a:gd name="T7" fmla="*/ 464 h 464"/>
                        <a:gd name="T8" fmla="*/ 0 w 348"/>
                        <a:gd name="T9" fmla="*/ 461 h 464"/>
                        <a:gd name="T10" fmla="*/ 0 60000 65536"/>
                        <a:gd name="T11" fmla="*/ 0 60000 65536"/>
                        <a:gd name="T12" fmla="*/ 0 60000 65536"/>
                        <a:gd name="T13" fmla="*/ 0 60000 65536"/>
                        <a:gd name="T14" fmla="*/ 0 60000 65536"/>
                        <a:gd name="T15" fmla="*/ 0 w 348"/>
                        <a:gd name="T16" fmla="*/ 0 h 464"/>
                        <a:gd name="T17" fmla="*/ 348 w 348"/>
                        <a:gd name="T18" fmla="*/ 464 h 464"/>
                      </a:gdLst>
                      <a:ahLst/>
                      <a:cxnLst>
                        <a:cxn ang="T10">
                          <a:pos x="T0" y="T1"/>
                        </a:cxn>
                        <a:cxn ang="T11">
                          <a:pos x="T2" y="T3"/>
                        </a:cxn>
                        <a:cxn ang="T12">
                          <a:pos x="T4" y="T5"/>
                        </a:cxn>
                        <a:cxn ang="T13">
                          <a:pos x="T6" y="T7"/>
                        </a:cxn>
                        <a:cxn ang="T14">
                          <a:pos x="T8" y="T9"/>
                        </a:cxn>
                      </a:cxnLst>
                      <a:rect l="T15" t="T16" r="T17" b="T18"/>
                      <a:pathLst>
                        <a:path w="348" h="464">
                          <a:moveTo>
                            <a:pt x="0" y="461"/>
                          </a:moveTo>
                          <a:lnTo>
                            <a:pt x="344" y="0"/>
                          </a:lnTo>
                          <a:lnTo>
                            <a:pt x="348" y="3"/>
                          </a:lnTo>
                          <a:lnTo>
                            <a:pt x="4" y="464"/>
                          </a:lnTo>
                          <a:lnTo>
                            <a:pt x="0" y="461"/>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25" name="Freeform 170"/>
                    <p:cNvSpPr>
                      <a:spLocks/>
                    </p:cNvSpPr>
                    <p:nvPr/>
                  </p:nvSpPr>
                  <p:spPr bwMode="auto">
                    <a:xfrm>
                      <a:off x="2244" y="2486"/>
                      <a:ext cx="14" cy="220"/>
                    </a:xfrm>
                    <a:custGeom>
                      <a:avLst/>
                      <a:gdLst>
                        <a:gd name="T0" fmla="*/ 14 w 14"/>
                        <a:gd name="T1" fmla="*/ 0 h 220"/>
                        <a:gd name="T2" fmla="*/ 6 w 14"/>
                        <a:gd name="T3" fmla="*/ 220 h 220"/>
                        <a:gd name="T4" fmla="*/ 0 w 14"/>
                        <a:gd name="T5" fmla="*/ 220 h 220"/>
                        <a:gd name="T6" fmla="*/ 8 w 14"/>
                        <a:gd name="T7" fmla="*/ 0 h 220"/>
                        <a:gd name="T8" fmla="*/ 14 w 14"/>
                        <a:gd name="T9" fmla="*/ 0 h 220"/>
                        <a:gd name="T10" fmla="*/ 0 60000 65536"/>
                        <a:gd name="T11" fmla="*/ 0 60000 65536"/>
                        <a:gd name="T12" fmla="*/ 0 60000 65536"/>
                        <a:gd name="T13" fmla="*/ 0 60000 65536"/>
                        <a:gd name="T14" fmla="*/ 0 60000 65536"/>
                        <a:gd name="T15" fmla="*/ 0 w 14"/>
                        <a:gd name="T16" fmla="*/ 0 h 220"/>
                        <a:gd name="T17" fmla="*/ 14 w 14"/>
                        <a:gd name="T18" fmla="*/ 220 h 220"/>
                      </a:gdLst>
                      <a:ahLst/>
                      <a:cxnLst>
                        <a:cxn ang="T10">
                          <a:pos x="T0" y="T1"/>
                        </a:cxn>
                        <a:cxn ang="T11">
                          <a:pos x="T2" y="T3"/>
                        </a:cxn>
                        <a:cxn ang="T12">
                          <a:pos x="T4" y="T5"/>
                        </a:cxn>
                        <a:cxn ang="T13">
                          <a:pos x="T6" y="T7"/>
                        </a:cxn>
                        <a:cxn ang="T14">
                          <a:pos x="T8" y="T9"/>
                        </a:cxn>
                      </a:cxnLst>
                      <a:rect l="T15" t="T16" r="T17" b="T18"/>
                      <a:pathLst>
                        <a:path w="14" h="220">
                          <a:moveTo>
                            <a:pt x="14" y="0"/>
                          </a:moveTo>
                          <a:lnTo>
                            <a:pt x="6" y="220"/>
                          </a:lnTo>
                          <a:lnTo>
                            <a:pt x="0" y="220"/>
                          </a:lnTo>
                          <a:lnTo>
                            <a:pt x="8" y="0"/>
                          </a:lnTo>
                          <a:lnTo>
                            <a:pt x="14"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26" name="Freeform 171"/>
                    <p:cNvSpPr>
                      <a:spLocks/>
                    </p:cNvSpPr>
                    <p:nvPr/>
                  </p:nvSpPr>
                  <p:spPr bwMode="auto">
                    <a:xfrm>
                      <a:off x="2099" y="2445"/>
                      <a:ext cx="148" cy="40"/>
                    </a:xfrm>
                    <a:custGeom>
                      <a:avLst/>
                      <a:gdLst>
                        <a:gd name="T0" fmla="*/ 147 w 148"/>
                        <a:gd name="T1" fmla="*/ 40 h 40"/>
                        <a:gd name="T2" fmla="*/ 0 w 148"/>
                        <a:gd name="T3" fmla="*/ 6 h 40"/>
                        <a:gd name="T4" fmla="*/ 1 w 148"/>
                        <a:gd name="T5" fmla="*/ 0 h 40"/>
                        <a:gd name="T6" fmla="*/ 148 w 148"/>
                        <a:gd name="T7" fmla="*/ 35 h 40"/>
                        <a:gd name="T8" fmla="*/ 147 w 148"/>
                        <a:gd name="T9" fmla="*/ 40 h 40"/>
                        <a:gd name="T10" fmla="*/ 0 60000 65536"/>
                        <a:gd name="T11" fmla="*/ 0 60000 65536"/>
                        <a:gd name="T12" fmla="*/ 0 60000 65536"/>
                        <a:gd name="T13" fmla="*/ 0 60000 65536"/>
                        <a:gd name="T14" fmla="*/ 0 60000 65536"/>
                        <a:gd name="T15" fmla="*/ 0 w 148"/>
                        <a:gd name="T16" fmla="*/ 0 h 40"/>
                        <a:gd name="T17" fmla="*/ 148 w 148"/>
                        <a:gd name="T18" fmla="*/ 40 h 40"/>
                      </a:gdLst>
                      <a:ahLst/>
                      <a:cxnLst>
                        <a:cxn ang="T10">
                          <a:pos x="T0" y="T1"/>
                        </a:cxn>
                        <a:cxn ang="T11">
                          <a:pos x="T2" y="T3"/>
                        </a:cxn>
                        <a:cxn ang="T12">
                          <a:pos x="T4" y="T5"/>
                        </a:cxn>
                        <a:cxn ang="T13">
                          <a:pos x="T6" y="T7"/>
                        </a:cxn>
                        <a:cxn ang="T14">
                          <a:pos x="T8" y="T9"/>
                        </a:cxn>
                      </a:cxnLst>
                      <a:rect l="T15" t="T16" r="T17" b="T18"/>
                      <a:pathLst>
                        <a:path w="148" h="40">
                          <a:moveTo>
                            <a:pt x="147" y="40"/>
                          </a:moveTo>
                          <a:lnTo>
                            <a:pt x="0" y="6"/>
                          </a:lnTo>
                          <a:lnTo>
                            <a:pt x="1" y="0"/>
                          </a:lnTo>
                          <a:lnTo>
                            <a:pt x="148" y="35"/>
                          </a:lnTo>
                          <a:lnTo>
                            <a:pt x="147" y="4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27" name="Freeform 172"/>
                    <p:cNvSpPr>
                      <a:spLocks/>
                    </p:cNvSpPr>
                    <p:nvPr/>
                  </p:nvSpPr>
                  <p:spPr bwMode="auto">
                    <a:xfrm>
                      <a:off x="1740" y="2446"/>
                      <a:ext cx="370" cy="448"/>
                    </a:xfrm>
                    <a:custGeom>
                      <a:avLst/>
                      <a:gdLst>
                        <a:gd name="T0" fmla="*/ 0 w 370"/>
                        <a:gd name="T1" fmla="*/ 443 h 448"/>
                        <a:gd name="T2" fmla="*/ 366 w 370"/>
                        <a:gd name="T3" fmla="*/ 0 h 448"/>
                        <a:gd name="T4" fmla="*/ 370 w 370"/>
                        <a:gd name="T5" fmla="*/ 3 h 448"/>
                        <a:gd name="T6" fmla="*/ 5 w 370"/>
                        <a:gd name="T7" fmla="*/ 448 h 448"/>
                        <a:gd name="T8" fmla="*/ 0 w 370"/>
                        <a:gd name="T9" fmla="*/ 443 h 448"/>
                        <a:gd name="T10" fmla="*/ 0 60000 65536"/>
                        <a:gd name="T11" fmla="*/ 0 60000 65536"/>
                        <a:gd name="T12" fmla="*/ 0 60000 65536"/>
                        <a:gd name="T13" fmla="*/ 0 60000 65536"/>
                        <a:gd name="T14" fmla="*/ 0 60000 65536"/>
                        <a:gd name="T15" fmla="*/ 0 w 370"/>
                        <a:gd name="T16" fmla="*/ 0 h 448"/>
                        <a:gd name="T17" fmla="*/ 370 w 370"/>
                        <a:gd name="T18" fmla="*/ 448 h 448"/>
                      </a:gdLst>
                      <a:ahLst/>
                      <a:cxnLst>
                        <a:cxn ang="T10">
                          <a:pos x="T0" y="T1"/>
                        </a:cxn>
                        <a:cxn ang="T11">
                          <a:pos x="T2" y="T3"/>
                        </a:cxn>
                        <a:cxn ang="T12">
                          <a:pos x="T4" y="T5"/>
                        </a:cxn>
                        <a:cxn ang="T13">
                          <a:pos x="T6" y="T7"/>
                        </a:cxn>
                        <a:cxn ang="T14">
                          <a:pos x="T8" y="T9"/>
                        </a:cxn>
                      </a:cxnLst>
                      <a:rect l="T15" t="T16" r="T17" b="T18"/>
                      <a:pathLst>
                        <a:path w="370" h="448">
                          <a:moveTo>
                            <a:pt x="0" y="443"/>
                          </a:moveTo>
                          <a:lnTo>
                            <a:pt x="366" y="0"/>
                          </a:lnTo>
                          <a:lnTo>
                            <a:pt x="370" y="3"/>
                          </a:lnTo>
                          <a:lnTo>
                            <a:pt x="5" y="448"/>
                          </a:lnTo>
                          <a:lnTo>
                            <a:pt x="0" y="443"/>
                          </a:lnTo>
                          <a:close/>
                        </a:path>
                      </a:pathLst>
                    </a:custGeom>
                    <a:solidFill>
                      <a:srgbClr val="000000"/>
                    </a:solidFill>
                    <a:ln w="9525">
                      <a:noFill/>
                      <a:round/>
                      <a:headEnd/>
                      <a:tailEnd/>
                    </a:ln>
                  </p:spPr>
                  <p:txBody>
                    <a:bodyPr/>
                    <a:lstStyle/>
                    <a:p>
                      <a:endParaRPr lang="en-US">
                        <a:latin typeface="Tw Cen MT" pitchFamily="34" charset="0"/>
                      </a:endParaRPr>
                    </a:p>
                  </p:txBody>
                </p:sp>
              </p:grpSp>
              <p:sp>
                <p:nvSpPr>
                  <p:cNvPr id="121018" name="Line 174"/>
                  <p:cNvSpPr>
                    <a:spLocks noChangeShapeType="1"/>
                  </p:cNvSpPr>
                  <p:nvPr/>
                </p:nvSpPr>
                <p:spPr bwMode="auto">
                  <a:xfrm flipH="1">
                    <a:off x="1827" y="2917"/>
                    <a:ext cx="6" cy="266"/>
                  </a:xfrm>
                  <a:prstGeom prst="line">
                    <a:avLst/>
                  </a:prstGeom>
                  <a:noFill/>
                  <a:ln w="9">
                    <a:solidFill>
                      <a:srgbClr val="333399"/>
                    </a:solidFill>
                    <a:round/>
                    <a:headEnd/>
                    <a:tailEnd/>
                  </a:ln>
                </p:spPr>
                <p:txBody>
                  <a:bodyPr/>
                  <a:lstStyle/>
                  <a:p>
                    <a:endParaRPr lang="en-US"/>
                  </a:p>
                </p:txBody>
              </p:sp>
            </p:grpSp>
            <p:sp>
              <p:nvSpPr>
                <p:cNvPr id="120909" name="Freeform 178"/>
                <p:cNvSpPr>
                  <a:spLocks noEditPoints="1"/>
                </p:cNvSpPr>
                <p:nvPr/>
              </p:nvSpPr>
              <p:spPr bwMode="auto">
                <a:xfrm>
                  <a:off x="1851" y="2865"/>
                  <a:ext cx="131" cy="135"/>
                </a:xfrm>
                <a:custGeom>
                  <a:avLst/>
                  <a:gdLst>
                    <a:gd name="T0" fmla="*/ 63 w 131"/>
                    <a:gd name="T1" fmla="*/ 9 h 135"/>
                    <a:gd name="T2" fmla="*/ 72 w 131"/>
                    <a:gd name="T3" fmla="*/ 0 h 135"/>
                    <a:gd name="T4" fmla="*/ 54 w 131"/>
                    <a:gd name="T5" fmla="*/ 10 h 135"/>
                    <a:gd name="T6" fmla="*/ 43 w 131"/>
                    <a:gd name="T7" fmla="*/ 4 h 135"/>
                    <a:gd name="T8" fmla="*/ 53 w 131"/>
                    <a:gd name="T9" fmla="*/ 1 h 135"/>
                    <a:gd name="T10" fmla="*/ 38 w 131"/>
                    <a:gd name="T11" fmla="*/ 16 h 135"/>
                    <a:gd name="T12" fmla="*/ 26 w 131"/>
                    <a:gd name="T13" fmla="*/ 13 h 135"/>
                    <a:gd name="T14" fmla="*/ 35 w 131"/>
                    <a:gd name="T15" fmla="*/ 8 h 135"/>
                    <a:gd name="T16" fmla="*/ 25 w 131"/>
                    <a:gd name="T17" fmla="*/ 26 h 135"/>
                    <a:gd name="T18" fmla="*/ 13 w 131"/>
                    <a:gd name="T19" fmla="*/ 27 h 135"/>
                    <a:gd name="T20" fmla="*/ 19 w 131"/>
                    <a:gd name="T21" fmla="*/ 19 h 135"/>
                    <a:gd name="T22" fmla="*/ 15 w 131"/>
                    <a:gd name="T23" fmla="*/ 40 h 135"/>
                    <a:gd name="T24" fmla="*/ 4 w 131"/>
                    <a:gd name="T25" fmla="*/ 44 h 135"/>
                    <a:gd name="T26" fmla="*/ 8 w 131"/>
                    <a:gd name="T27" fmla="*/ 35 h 135"/>
                    <a:gd name="T28" fmla="*/ 10 w 131"/>
                    <a:gd name="T29" fmla="*/ 56 h 135"/>
                    <a:gd name="T30" fmla="*/ 0 w 131"/>
                    <a:gd name="T31" fmla="*/ 63 h 135"/>
                    <a:gd name="T32" fmla="*/ 1 w 131"/>
                    <a:gd name="T33" fmla="*/ 53 h 135"/>
                    <a:gd name="T34" fmla="*/ 9 w 131"/>
                    <a:gd name="T35" fmla="*/ 74 h 135"/>
                    <a:gd name="T36" fmla="*/ 1 w 131"/>
                    <a:gd name="T37" fmla="*/ 82 h 135"/>
                    <a:gd name="T38" fmla="*/ 0 w 131"/>
                    <a:gd name="T39" fmla="*/ 72 h 135"/>
                    <a:gd name="T40" fmla="*/ 13 w 131"/>
                    <a:gd name="T41" fmla="*/ 91 h 135"/>
                    <a:gd name="T42" fmla="*/ 5 w 131"/>
                    <a:gd name="T43" fmla="*/ 94 h 135"/>
                    <a:gd name="T44" fmla="*/ 20 w 131"/>
                    <a:gd name="T45" fmla="*/ 103 h 135"/>
                    <a:gd name="T46" fmla="*/ 18 w 131"/>
                    <a:gd name="T47" fmla="*/ 115 h 135"/>
                    <a:gd name="T48" fmla="*/ 20 w 131"/>
                    <a:gd name="T49" fmla="*/ 103 h 135"/>
                    <a:gd name="T50" fmla="*/ 38 w 131"/>
                    <a:gd name="T51" fmla="*/ 119 h 135"/>
                    <a:gd name="T52" fmla="*/ 26 w 131"/>
                    <a:gd name="T53" fmla="*/ 122 h 135"/>
                    <a:gd name="T54" fmla="*/ 49 w 131"/>
                    <a:gd name="T55" fmla="*/ 124 h 135"/>
                    <a:gd name="T56" fmla="*/ 45 w 131"/>
                    <a:gd name="T57" fmla="*/ 132 h 135"/>
                    <a:gd name="T58" fmla="*/ 62 w 131"/>
                    <a:gd name="T59" fmla="*/ 126 h 135"/>
                    <a:gd name="T60" fmla="*/ 71 w 131"/>
                    <a:gd name="T61" fmla="*/ 135 h 135"/>
                    <a:gd name="T62" fmla="*/ 62 w 131"/>
                    <a:gd name="T63" fmla="*/ 126 h 135"/>
                    <a:gd name="T64" fmla="*/ 86 w 131"/>
                    <a:gd name="T65" fmla="*/ 122 h 135"/>
                    <a:gd name="T66" fmla="*/ 80 w 131"/>
                    <a:gd name="T67" fmla="*/ 134 h 135"/>
                    <a:gd name="T68" fmla="*/ 97 w 131"/>
                    <a:gd name="T69" fmla="*/ 116 h 135"/>
                    <a:gd name="T70" fmla="*/ 102 w 131"/>
                    <a:gd name="T71" fmla="*/ 124 h 135"/>
                    <a:gd name="T72" fmla="*/ 106 w 131"/>
                    <a:gd name="T73" fmla="*/ 108 h 135"/>
                    <a:gd name="T74" fmla="*/ 119 w 131"/>
                    <a:gd name="T75" fmla="*/ 107 h 135"/>
                    <a:gd name="T76" fmla="*/ 106 w 131"/>
                    <a:gd name="T77" fmla="*/ 108 h 135"/>
                    <a:gd name="T78" fmla="*/ 119 w 131"/>
                    <a:gd name="T79" fmla="*/ 86 h 135"/>
                    <a:gd name="T80" fmla="*/ 124 w 131"/>
                    <a:gd name="T81" fmla="*/ 98 h 135"/>
                    <a:gd name="T82" fmla="*/ 121 w 131"/>
                    <a:gd name="T83" fmla="*/ 74 h 135"/>
                    <a:gd name="T84" fmla="*/ 130 w 131"/>
                    <a:gd name="T85" fmla="*/ 75 h 135"/>
                    <a:gd name="T86" fmla="*/ 121 w 131"/>
                    <a:gd name="T87" fmla="*/ 62 h 135"/>
                    <a:gd name="T88" fmla="*/ 120 w 131"/>
                    <a:gd name="T89" fmla="*/ 54 h 135"/>
                    <a:gd name="T90" fmla="*/ 130 w 131"/>
                    <a:gd name="T91" fmla="*/ 61 h 135"/>
                    <a:gd name="T92" fmla="*/ 118 w 131"/>
                    <a:gd name="T93" fmla="*/ 46 h 135"/>
                    <a:gd name="T94" fmla="*/ 114 w 131"/>
                    <a:gd name="T95" fmla="*/ 38 h 135"/>
                    <a:gd name="T96" fmla="*/ 126 w 131"/>
                    <a:gd name="T97" fmla="*/ 42 h 135"/>
                    <a:gd name="T98" fmla="*/ 109 w 131"/>
                    <a:gd name="T99" fmla="*/ 31 h 135"/>
                    <a:gd name="T100" fmla="*/ 104 w 131"/>
                    <a:gd name="T101" fmla="*/ 25 h 135"/>
                    <a:gd name="T102" fmla="*/ 116 w 131"/>
                    <a:gd name="T103" fmla="*/ 25 h 135"/>
                    <a:gd name="T104" fmla="*/ 97 w 131"/>
                    <a:gd name="T105" fmla="*/ 20 h 135"/>
                    <a:gd name="T106" fmla="*/ 90 w 131"/>
                    <a:gd name="T107" fmla="*/ 15 h 135"/>
                    <a:gd name="T108" fmla="*/ 102 w 131"/>
                    <a:gd name="T109" fmla="*/ 12 h 135"/>
                    <a:gd name="T110" fmla="*/ 83 w 131"/>
                    <a:gd name="T111" fmla="*/ 12 h 135"/>
                    <a:gd name="T112" fmla="*/ 75 w 131"/>
                    <a:gd name="T113" fmla="*/ 10 h 135"/>
                    <a:gd name="T114" fmla="*/ 85 w 131"/>
                    <a:gd name="T115" fmla="*/ 3 h 1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
                    <a:gd name="T175" fmla="*/ 0 h 135"/>
                    <a:gd name="T176" fmla="*/ 131 w 131"/>
                    <a:gd name="T177" fmla="*/ 135 h 1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 h="135">
                      <a:moveTo>
                        <a:pt x="71" y="9"/>
                      </a:moveTo>
                      <a:lnTo>
                        <a:pt x="65" y="9"/>
                      </a:lnTo>
                      <a:lnTo>
                        <a:pt x="63" y="9"/>
                      </a:lnTo>
                      <a:lnTo>
                        <a:pt x="62" y="0"/>
                      </a:lnTo>
                      <a:lnTo>
                        <a:pt x="65" y="0"/>
                      </a:lnTo>
                      <a:lnTo>
                        <a:pt x="72" y="0"/>
                      </a:lnTo>
                      <a:lnTo>
                        <a:pt x="71" y="9"/>
                      </a:lnTo>
                      <a:close/>
                      <a:moveTo>
                        <a:pt x="54" y="10"/>
                      </a:moveTo>
                      <a:lnTo>
                        <a:pt x="54" y="10"/>
                      </a:lnTo>
                      <a:lnTo>
                        <a:pt x="48" y="12"/>
                      </a:lnTo>
                      <a:lnTo>
                        <a:pt x="47" y="12"/>
                      </a:lnTo>
                      <a:lnTo>
                        <a:pt x="43" y="4"/>
                      </a:lnTo>
                      <a:lnTo>
                        <a:pt x="46" y="3"/>
                      </a:lnTo>
                      <a:lnTo>
                        <a:pt x="52" y="1"/>
                      </a:lnTo>
                      <a:lnTo>
                        <a:pt x="53" y="1"/>
                      </a:lnTo>
                      <a:lnTo>
                        <a:pt x="54" y="10"/>
                      </a:lnTo>
                      <a:close/>
                      <a:moveTo>
                        <a:pt x="39" y="16"/>
                      </a:moveTo>
                      <a:lnTo>
                        <a:pt x="38" y="16"/>
                      </a:lnTo>
                      <a:lnTo>
                        <a:pt x="33" y="19"/>
                      </a:lnTo>
                      <a:lnTo>
                        <a:pt x="32" y="20"/>
                      </a:lnTo>
                      <a:lnTo>
                        <a:pt x="26" y="13"/>
                      </a:lnTo>
                      <a:lnTo>
                        <a:pt x="29" y="12"/>
                      </a:lnTo>
                      <a:lnTo>
                        <a:pt x="34" y="8"/>
                      </a:lnTo>
                      <a:lnTo>
                        <a:pt x="35" y="8"/>
                      </a:lnTo>
                      <a:lnTo>
                        <a:pt x="39" y="16"/>
                      </a:lnTo>
                      <a:close/>
                      <a:moveTo>
                        <a:pt x="26" y="26"/>
                      </a:moveTo>
                      <a:lnTo>
                        <a:pt x="25" y="26"/>
                      </a:lnTo>
                      <a:lnTo>
                        <a:pt x="21" y="31"/>
                      </a:lnTo>
                      <a:lnTo>
                        <a:pt x="20" y="32"/>
                      </a:lnTo>
                      <a:lnTo>
                        <a:pt x="13" y="27"/>
                      </a:lnTo>
                      <a:lnTo>
                        <a:pt x="15" y="25"/>
                      </a:lnTo>
                      <a:lnTo>
                        <a:pt x="19" y="20"/>
                      </a:lnTo>
                      <a:lnTo>
                        <a:pt x="19" y="19"/>
                      </a:lnTo>
                      <a:lnTo>
                        <a:pt x="26" y="26"/>
                      </a:lnTo>
                      <a:close/>
                      <a:moveTo>
                        <a:pt x="16" y="39"/>
                      </a:moveTo>
                      <a:lnTo>
                        <a:pt x="15" y="40"/>
                      </a:lnTo>
                      <a:lnTo>
                        <a:pt x="13" y="45"/>
                      </a:lnTo>
                      <a:lnTo>
                        <a:pt x="12" y="47"/>
                      </a:lnTo>
                      <a:lnTo>
                        <a:pt x="4" y="44"/>
                      </a:lnTo>
                      <a:lnTo>
                        <a:pt x="5" y="41"/>
                      </a:lnTo>
                      <a:lnTo>
                        <a:pt x="8" y="35"/>
                      </a:lnTo>
                      <a:lnTo>
                        <a:pt x="16" y="39"/>
                      </a:lnTo>
                      <a:close/>
                      <a:moveTo>
                        <a:pt x="10" y="55"/>
                      </a:moveTo>
                      <a:lnTo>
                        <a:pt x="10" y="56"/>
                      </a:lnTo>
                      <a:lnTo>
                        <a:pt x="9" y="62"/>
                      </a:lnTo>
                      <a:lnTo>
                        <a:pt x="9" y="63"/>
                      </a:lnTo>
                      <a:lnTo>
                        <a:pt x="0" y="63"/>
                      </a:lnTo>
                      <a:lnTo>
                        <a:pt x="0" y="61"/>
                      </a:lnTo>
                      <a:lnTo>
                        <a:pt x="1" y="54"/>
                      </a:lnTo>
                      <a:lnTo>
                        <a:pt x="1" y="53"/>
                      </a:lnTo>
                      <a:lnTo>
                        <a:pt x="10" y="55"/>
                      </a:lnTo>
                      <a:close/>
                      <a:moveTo>
                        <a:pt x="9" y="72"/>
                      </a:moveTo>
                      <a:lnTo>
                        <a:pt x="9" y="74"/>
                      </a:lnTo>
                      <a:lnTo>
                        <a:pt x="10" y="80"/>
                      </a:lnTo>
                      <a:lnTo>
                        <a:pt x="1" y="82"/>
                      </a:lnTo>
                      <a:lnTo>
                        <a:pt x="1" y="81"/>
                      </a:lnTo>
                      <a:lnTo>
                        <a:pt x="0" y="74"/>
                      </a:lnTo>
                      <a:lnTo>
                        <a:pt x="0" y="72"/>
                      </a:lnTo>
                      <a:lnTo>
                        <a:pt x="9" y="72"/>
                      </a:lnTo>
                      <a:close/>
                      <a:moveTo>
                        <a:pt x="12" y="88"/>
                      </a:moveTo>
                      <a:lnTo>
                        <a:pt x="13" y="91"/>
                      </a:lnTo>
                      <a:lnTo>
                        <a:pt x="15" y="96"/>
                      </a:lnTo>
                      <a:lnTo>
                        <a:pt x="7" y="99"/>
                      </a:lnTo>
                      <a:lnTo>
                        <a:pt x="5" y="94"/>
                      </a:lnTo>
                      <a:lnTo>
                        <a:pt x="4" y="91"/>
                      </a:lnTo>
                      <a:lnTo>
                        <a:pt x="12" y="88"/>
                      </a:lnTo>
                      <a:close/>
                      <a:moveTo>
                        <a:pt x="20" y="103"/>
                      </a:moveTo>
                      <a:lnTo>
                        <a:pt x="22" y="105"/>
                      </a:lnTo>
                      <a:lnTo>
                        <a:pt x="25" y="109"/>
                      </a:lnTo>
                      <a:lnTo>
                        <a:pt x="18" y="115"/>
                      </a:lnTo>
                      <a:lnTo>
                        <a:pt x="14" y="111"/>
                      </a:lnTo>
                      <a:lnTo>
                        <a:pt x="12" y="108"/>
                      </a:lnTo>
                      <a:lnTo>
                        <a:pt x="20" y="103"/>
                      </a:lnTo>
                      <a:close/>
                      <a:moveTo>
                        <a:pt x="31" y="115"/>
                      </a:moveTo>
                      <a:lnTo>
                        <a:pt x="34" y="117"/>
                      </a:lnTo>
                      <a:lnTo>
                        <a:pt x="38" y="119"/>
                      </a:lnTo>
                      <a:lnTo>
                        <a:pt x="33" y="127"/>
                      </a:lnTo>
                      <a:lnTo>
                        <a:pt x="28" y="124"/>
                      </a:lnTo>
                      <a:lnTo>
                        <a:pt x="26" y="122"/>
                      </a:lnTo>
                      <a:lnTo>
                        <a:pt x="31" y="115"/>
                      </a:lnTo>
                      <a:close/>
                      <a:moveTo>
                        <a:pt x="46" y="123"/>
                      </a:moveTo>
                      <a:lnTo>
                        <a:pt x="49" y="124"/>
                      </a:lnTo>
                      <a:lnTo>
                        <a:pt x="54" y="125"/>
                      </a:lnTo>
                      <a:lnTo>
                        <a:pt x="51" y="134"/>
                      </a:lnTo>
                      <a:lnTo>
                        <a:pt x="45" y="132"/>
                      </a:lnTo>
                      <a:lnTo>
                        <a:pt x="42" y="131"/>
                      </a:lnTo>
                      <a:lnTo>
                        <a:pt x="46" y="123"/>
                      </a:lnTo>
                      <a:close/>
                      <a:moveTo>
                        <a:pt x="62" y="126"/>
                      </a:moveTo>
                      <a:lnTo>
                        <a:pt x="65" y="127"/>
                      </a:lnTo>
                      <a:lnTo>
                        <a:pt x="70" y="126"/>
                      </a:lnTo>
                      <a:lnTo>
                        <a:pt x="71" y="135"/>
                      </a:lnTo>
                      <a:lnTo>
                        <a:pt x="65" y="135"/>
                      </a:lnTo>
                      <a:lnTo>
                        <a:pt x="61" y="135"/>
                      </a:lnTo>
                      <a:lnTo>
                        <a:pt x="62" y="126"/>
                      </a:lnTo>
                      <a:close/>
                      <a:moveTo>
                        <a:pt x="78" y="125"/>
                      </a:moveTo>
                      <a:lnTo>
                        <a:pt x="82" y="124"/>
                      </a:lnTo>
                      <a:lnTo>
                        <a:pt x="86" y="122"/>
                      </a:lnTo>
                      <a:lnTo>
                        <a:pt x="89" y="131"/>
                      </a:lnTo>
                      <a:lnTo>
                        <a:pt x="84" y="133"/>
                      </a:lnTo>
                      <a:lnTo>
                        <a:pt x="80" y="134"/>
                      </a:lnTo>
                      <a:lnTo>
                        <a:pt x="78" y="125"/>
                      </a:lnTo>
                      <a:close/>
                      <a:moveTo>
                        <a:pt x="93" y="119"/>
                      </a:moveTo>
                      <a:lnTo>
                        <a:pt x="97" y="116"/>
                      </a:lnTo>
                      <a:lnTo>
                        <a:pt x="100" y="114"/>
                      </a:lnTo>
                      <a:lnTo>
                        <a:pt x="106" y="121"/>
                      </a:lnTo>
                      <a:lnTo>
                        <a:pt x="102" y="124"/>
                      </a:lnTo>
                      <a:lnTo>
                        <a:pt x="98" y="126"/>
                      </a:lnTo>
                      <a:lnTo>
                        <a:pt x="93" y="119"/>
                      </a:lnTo>
                      <a:close/>
                      <a:moveTo>
                        <a:pt x="106" y="108"/>
                      </a:moveTo>
                      <a:lnTo>
                        <a:pt x="109" y="105"/>
                      </a:lnTo>
                      <a:lnTo>
                        <a:pt x="111" y="101"/>
                      </a:lnTo>
                      <a:lnTo>
                        <a:pt x="119" y="107"/>
                      </a:lnTo>
                      <a:lnTo>
                        <a:pt x="116" y="111"/>
                      </a:lnTo>
                      <a:lnTo>
                        <a:pt x="113" y="114"/>
                      </a:lnTo>
                      <a:lnTo>
                        <a:pt x="106" y="108"/>
                      </a:lnTo>
                      <a:close/>
                      <a:moveTo>
                        <a:pt x="116" y="94"/>
                      </a:moveTo>
                      <a:lnTo>
                        <a:pt x="117" y="91"/>
                      </a:lnTo>
                      <a:lnTo>
                        <a:pt x="119" y="86"/>
                      </a:lnTo>
                      <a:lnTo>
                        <a:pt x="127" y="90"/>
                      </a:lnTo>
                      <a:lnTo>
                        <a:pt x="126" y="94"/>
                      </a:lnTo>
                      <a:lnTo>
                        <a:pt x="124" y="98"/>
                      </a:lnTo>
                      <a:lnTo>
                        <a:pt x="116" y="94"/>
                      </a:lnTo>
                      <a:close/>
                      <a:moveTo>
                        <a:pt x="121" y="79"/>
                      </a:moveTo>
                      <a:lnTo>
                        <a:pt x="121" y="74"/>
                      </a:lnTo>
                      <a:lnTo>
                        <a:pt x="122" y="70"/>
                      </a:lnTo>
                      <a:lnTo>
                        <a:pt x="131" y="71"/>
                      </a:lnTo>
                      <a:lnTo>
                        <a:pt x="130" y="75"/>
                      </a:lnTo>
                      <a:lnTo>
                        <a:pt x="130" y="80"/>
                      </a:lnTo>
                      <a:lnTo>
                        <a:pt x="121" y="79"/>
                      </a:lnTo>
                      <a:close/>
                      <a:moveTo>
                        <a:pt x="121" y="62"/>
                      </a:moveTo>
                      <a:lnTo>
                        <a:pt x="121" y="62"/>
                      </a:lnTo>
                      <a:lnTo>
                        <a:pt x="121" y="56"/>
                      </a:lnTo>
                      <a:lnTo>
                        <a:pt x="120" y="54"/>
                      </a:lnTo>
                      <a:lnTo>
                        <a:pt x="129" y="51"/>
                      </a:lnTo>
                      <a:lnTo>
                        <a:pt x="129" y="54"/>
                      </a:lnTo>
                      <a:lnTo>
                        <a:pt x="130" y="61"/>
                      </a:lnTo>
                      <a:lnTo>
                        <a:pt x="121" y="62"/>
                      </a:lnTo>
                      <a:close/>
                      <a:moveTo>
                        <a:pt x="118" y="46"/>
                      </a:moveTo>
                      <a:lnTo>
                        <a:pt x="117" y="45"/>
                      </a:lnTo>
                      <a:lnTo>
                        <a:pt x="115" y="40"/>
                      </a:lnTo>
                      <a:lnTo>
                        <a:pt x="114" y="38"/>
                      </a:lnTo>
                      <a:lnTo>
                        <a:pt x="122" y="34"/>
                      </a:lnTo>
                      <a:lnTo>
                        <a:pt x="123" y="36"/>
                      </a:lnTo>
                      <a:lnTo>
                        <a:pt x="126" y="42"/>
                      </a:lnTo>
                      <a:lnTo>
                        <a:pt x="126" y="43"/>
                      </a:lnTo>
                      <a:lnTo>
                        <a:pt x="118" y="46"/>
                      </a:lnTo>
                      <a:close/>
                      <a:moveTo>
                        <a:pt x="109" y="31"/>
                      </a:moveTo>
                      <a:lnTo>
                        <a:pt x="109" y="30"/>
                      </a:lnTo>
                      <a:lnTo>
                        <a:pt x="105" y="26"/>
                      </a:lnTo>
                      <a:lnTo>
                        <a:pt x="104" y="25"/>
                      </a:lnTo>
                      <a:lnTo>
                        <a:pt x="110" y="19"/>
                      </a:lnTo>
                      <a:lnTo>
                        <a:pt x="112" y="20"/>
                      </a:lnTo>
                      <a:lnTo>
                        <a:pt x="116" y="25"/>
                      </a:lnTo>
                      <a:lnTo>
                        <a:pt x="117" y="26"/>
                      </a:lnTo>
                      <a:lnTo>
                        <a:pt x="109" y="31"/>
                      </a:lnTo>
                      <a:close/>
                      <a:moveTo>
                        <a:pt x="97" y="20"/>
                      </a:moveTo>
                      <a:lnTo>
                        <a:pt x="97" y="19"/>
                      </a:lnTo>
                      <a:lnTo>
                        <a:pt x="92" y="16"/>
                      </a:lnTo>
                      <a:lnTo>
                        <a:pt x="90" y="15"/>
                      </a:lnTo>
                      <a:lnTo>
                        <a:pt x="94" y="7"/>
                      </a:lnTo>
                      <a:lnTo>
                        <a:pt x="97" y="8"/>
                      </a:lnTo>
                      <a:lnTo>
                        <a:pt x="102" y="12"/>
                      </a:lnTo>
                      <a:lnTo>
                        <a:pt x="103" y="12"/>
                      </a:lnTo>
                      <a:lnTo>
                        <a:pt x="97" y="20"/>
                      </a:lnTo>
                      <a:close/>
                      <a:moveTo>
                        <a:pt x="83" y="12"/>
                      </a:moveTo>
                      <a:lnTo>
                        <a:pt x="82" y="12"/>
                      </a:lnTo>
                      <a:lnTo>
                        <a:pt x="76" y="10"/>
                      </a:lnTo>
                      <a:lnTo>
                        <a:pt x="75" y="10"/>
                      </a:lnTo>
                      <a:lnTo>
                        <a:pt x="76" y="1"/>
                      </a:lnTo>
                      <a:lnTo>
                        <a:pt x="79" y="1"/>
                      </a:lnTo>
                      <a:lnTo>
                        <a:pt x="85" y="3"/>
                      </a:lnTo>
                      <a:lnTo>
                        <a:pt x="86" y="4"/>
                      </a:lnTo>
                      <a:lnTo>
                        <a:pt x="83" y="12"/>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sp>
              <p:nvSpPr>
                <p:cNvPr id="120910" name="Rectangle 179"/>
                <p:cNvSpPr>
                  <a:spLocks noChangeArrowheads="1"/>
                </p:cNvSpPr>
                <p:nvPr/>
              </p:nvSpPr>
              <p:spPr bwMode="auto">
                <a:xfrm rot="720000">
                  <a:off x="1695" y="3249"/>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2.9 m</a:t>
                  </a:r>
                  <a:endParaRPr lang="en-US">
                    <a:cs typeface="Arial" charset="0"/>
                  </a:endParaRPr>
                </a:p>
              </p:txBody>
            </p:sp>
            <p:sp>
              <p:nvSpPr>
                <p:cNvPr id="120911" name="Freeform 180"/>
                <p:cNvSpPr>
                  <a:spLocks noEditPoints="1"/>
                </p:cNvSpPr>
                <p:nvPr/>
              </p:nvSpPr>
              <p:spPr bwMode="auto">
                <a:xfrm>
                  <a:off x="1651" y="2883"/>
                  <a:ext cx="36" cy="255"/>
                </a:xfrm>
                <a:custGeom>
                  <a:avLst/>
                  <a:gdLst>
                    <a:gd name="T0" fmla="*/ 204 w 355"/>
                    <a:gd name="T1" fmla="*/ 292 h 2487"/>
                    <a:gd name="T2" fmla="*/ 209 w 355"/>
                    <a:gd name="T3" fmla="*/ 2195 h 2487"/>
                    <a:gd name="T4" fmla="*/ 180 w 355"/>
                    <a:gd name="T5" fmla="*/ 2224 h 2487"/>
                    <a:gd name="T6" fmla="*/ 151 w 355"/>
                    <a:gd name="T7" fmla="*/ 2195 h 2487"/>
                    <a:gd name="T8" fmla="*/ 146 w 355"/>
                    <a:gd name="T9" fmla="*/ 292 h 2487"/>
                    <a:gd name="T10" fmla="*/ 175 w 355"/>
                    <a:gd name="T11" fmla="*/ 263 h 2487"/>
                    <a:gd name="T12" fmla="*/ 204 w 355"/>
                    <a:gd name="T13" fmla="*/ 292 h 2487"/>
                    <a:gd name="T14" fmla="*/ 0 w 355"/>
                    <a:gd name="T15" fmla="*/ 351 h 2487"/>
                    <a:gd name="T16" fmla="*/ 174 w 355"/>
                    <a:gd name="T17" fmla="*/ 0 h 2487"/>
                    <a:gd name="T18" fmla="*/ 350 w 355"/>
                    <a:gd name="T19" fmla="*/ 350 h 2487"/>
                    <a:gd name="T20" fmla="*/ 0 w 355"/>
                    <a:gd name="T21" fmla="*/ 351 h 2487"/>
                    <a:gd name="T22" fmla="*/ 355 w 355"/>
                    <a:gd name="T23" fmla="*/ 2136 h 2487"/>
                    <a:gd name="T24" fmla="*/ 181 w 355"/>
                    <a:gd name="T25" fmla="*/ 2487 h 2487"/>
                    <a:gd name="T26" fmla="*/ 5 w 355"/>
                    <a:gd name="T27" fmla="*/ 2137 h 2487"/>
                    <a:gd name="T28" fmla="*/ 355 w 355"/>
                    <a:gd name="T29" fmla="*/ 2136 h 24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5"/>
                    <a:gd name="T46" fmla="*/ 0 h 2487"/>
                    <a:gd name="T47" fmla="*/ 355 w 355"/>
                    <a:gd name="T48" fmla="*/ 2487 h 24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5" h="2487">
                      <a:moveTo>
                        <a:pt x="204" y="292"/>
                      </a:moveTo>
                      <a:lnTo>
                        <a:pt x="209" y="2195"/>
                      </a:lnTo>
                      <a:cubicBezTo>
                        <a:pt x="210" y="2211"/>
                        <a:pt x="197" y="2224"/>
                        <a:pt x="180" y="2224"/>
                      </a:cubicBezTo>
                      <a:cubicBezTo>
                        <a:pt x="164" y="2224"/>
                        <a:pt x="151" y="2211"/>
                        <a:pt x="151" y="2195"/>
                      </a:cubicBezTo>
                      <a:lnTo>
                        <a:pt x="146" y="292"/>
                      </a:lnTo>
                      <a:cubicBezTo>
                        <a:pt x="146" y="276"/>
                        <a:pt x="159" y="263"/>
                        <a:pt x="175" y="263"/>
                      </a:cubicBezTo>
                      <a:cubicBezTo>
                        <a:pt x="191" y="263"/>
                        <a:pt x="204" y="276"/>
                        <a:pt x="204" y="292"/>
                      </a:cubicBezTo>
                      <a:close/>
                      <a:moveTo>
                        <a:pt x="0" y="351"/>
                      </a:moveTo>
                      <a:lnTo>
                        <a:pt x="174" y="0"/>
                      </a:lnTo>
                      <a:lnTo>
                        <a:pt x="350" y="350"/>
                      </a:lnTo>
                      <a:lnTo>
                        <a:pt x="0" y="351"/>
                      </a:lnTo>
                      <a:close/>
                      <a:moveTo>
                        <a:pt x="355" y="2136"/>
                      </a:moveTo>
                      <a:lnTo>
                        <a:pt x="181" y="2487"/>
                      </a:lnTo>
                      <a:lnTo>
                        <a:pt x="5" y="2137"/>
                      </a:lnTo>
                      <a:lnTo>
                        <a:pt x="355" y="2136"/>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12" name="Rectangle 181"/>
                <p:cNvSpPr>
                  <a:spLocks noChangeArrowheads="1"/>
                </p:cNvSpPr>
                <p:nvPr/>
              </p:nvSpPr>
              <p:spPr bwMode="auto">
                <a:xfrm>
                  <a:off x="1500" y="2938"/>
                  <a:ext cx="271" cy="130"/>
                </a:xfrm>
                <a:prstGeom prst="rect">
                  <a:avLst/>
                </a:prstGeom>
                <a:solidFill>
                  <a:srgbClr val="FFFFFF"/>
                </a:solidFill>
                <a:ln w="9525">
                  <a:noFill/>
                  <a:miter lim="800000"/>
                  <a:headEnd/>
                  <a:tailEnd/>
                </a:ln>
              </p:spPr>
              <p:txBody>
                <a:bodyPr/>
                <a:lstStyle/>
                <a:p>
                  <a:endParaRPr lang="en-US">
                    <a:latin typeface="Tw Cen MT" pitchFamily="34" charset="0"/>
                  </a:endParaRPr>
                </a:p>
              </p:txBody>
            </p:sp>
            <p:sp>
              <p:nvSpPr>
                <p:cNvPr id="120913" name="Rectangle 182"/>
                <p:cNvSpPr>
                  <a:spLocks noChangeArrowheads="1"/>
                </p:cNvSpPr>
                <p:nvPr/>
              </p:nvSpPr>
              <p:spPr bwMode="auto">
                <a:xfrm>
                  <a:off x="1544" y="2963"/>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4.2 m</a:t>
                  </a:r>
                  <a:endParaRPr lang="en-US">
                    <a:cs typeface="Arial" charset="0"/>
                  </a:endParaRPr>
                </a:p>
              </p:txBody>
            </p:sp>
            <p:sp>
              <p:nvSpPr>
                <p:cNvPr id="120914" name="Freeform 183"/>
                <p:cNvSpPr>
                  <a:spLocks noEditPoints="1"/>
                </p:cNvSpPr>
                <p:nvPr/>
              </p:nvSpPr>
              <p:spPr bwMode="auto">
                <a:xfrm>
                  <a:off x="1719" y="3191"/>
                  <a:ext cx="165" cy="54"/>
                </a:xfrm>
                <a:custGeom>
                  <a:avLst/>
                  <a:gdLst>
                    <a:gd name="T0" fmla="*/ 292 w 1605"/>
                    <a:gd name="T1" fmla="*/ 131 h 530"/>
                    <a:gd name="T2" fmla="*/ 1325 w 1605"/>
                    <a:gd name="T3" fmla="*/ 342 h 530"/>
                    <a:gd name="T4" fmla="*/ 1347 w 1605"/>
                    <a:gd name="T5" fmla="*/ 377 h 530"/>
                    <a:gd name="T6" fmla="*/ 1313 w 1605"/>
                    <a:gd name="T7" fmla="*/ 399 h 530"/>
                    <a:gd name="T8" fmla="*/ 280 w 1605"/>
                    <a:gd name="T9" fmla="*/ 188 h 530"/>
                    <a:gd name="T10" fmla="*/ 258 w 1605"/>
                    <a:gd name="T11" fmla="*/ 154 h 530"/>
                    <a:gd name="T12" fmla="*/ 292 w 1605"/>
                    <a:gd name="T13" fmla="*/ 131 h 530"/>
                    <a:gd name="T14" fmla="*/ 308 w 1605"/>
                    <a:gd name="T15" fmla="*/ 343 h 530"/>
                    <a:gd name="T16" fmla="*/ 0 w 1605"/>
                    <a:gd name="T17" fmla="*/ 101 h 530"/>
                    <a:gd name="T18" fmla="*/ 378 w 1605"/>
                    <a:gd name="T19" fmla="*/ 0 h 530"/>
                    <a:gd name="T20" fmla="*/ 308 w 1605"/>
                    <a:gd name="T21" fmla="*/ 343 h 530"/>
                    <a:gd name="T22" fmla="*/ 1297 w 1605"/>
                    <a:gd name="T23" fmla="*/ 188 h 530"/>
                    <a:gd name="T24" fmla="*/ 1605 w 1605"/>
                    <a:gd name="T25" fmla="*/ 429 h 530"/>
                    <a:gd name="T26" fmla="*/ 1227 w 1605"/>
                    <a:gd name="T27" fmla="*/ 530 h 530"/>
                    <a:gd name="T28" fmla="*/ 1297 w 1605"/>
                    <a:gd name="T29" fmla="*/ 188 h 5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5"/>
                    <a:gd name="T46" fmla="*/ 0 h 530"/>
                    <a:gd name="T47" fmla="*/ 1605 w 1605"/>
                    <a:gd name="T48" fmla="*/ 530 h 5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5" h="530">
                      <a:moveTo>
                        <a:pt x="292" y="131"/>
                      </a:moveTo>
                      <a:lnTo>
                        <a:pt x="1325" y="342"/>
                      </a:lnTo>
                      <a:cubicBezTo>
                        <a:pt x="1340" y="345"/>
                        <a:pt x="1351" y="361"/>
                        <a:pt x="1347" y="377"/>
                      </a:cubicBezTo>
                      <a:cubicBezTo>
                        <a:pt x="1344" y="392"/>
                        <a:pt x="1329" y="402"/>
                        <a:pt x="1313" y="399"/>
                      </a:cubicBezTo>
                      <a:lnTo>
                        <a:pt x="280" y="188"/>
                      </a:lnTo>
                      <a:cubicBezTo>
                        <a:pt x="265" y="185"/>
                        <a:pt x="254" y="169"/>
                        <a:pt x="258" y="154"/>
                      </a:cubicBezTo>
                      <a:cubicBezTo>
                        <a:pt x="261" y="138"/>
                        <a:pt x="276" y="128"/>
                        <a:pt x="292" y="131"/>
                      </a:cubicBezTo>
                      <a:close/>
                      <a:moveTo>
                        <a:pt x="308" y="343"/>
                      </a:moveTo>
                      <a:lnTo>
                        <a:pt x="0" y="101"/>
                      </a:lnTo>
                      <a:lnTo>
                        <a:pt x="378" y="0"/>
                      </a:lnTo>
                      <a:lnTo>
                        <a:pt x="308" y="343"/>
                      </a:lnTo>
                      <a:close/>
                      <a:moveTo>
                        <a:pt x="1297" y="188"/>
                      </a:moveTo>
                      <a:lnTo>
                        <a:pt x="1605" y="429"/>
                      </a:lnTo>
                      <a:lnTo>
                        <a:pt x="1227" y="530"/>
                      </a:lnTo>
                      <a:lnTo>
                        <a:pt x="1297" y="188"/>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15" name="Rectangle 184"/>
                <p:cNvSpPr>
                  <a:spLocks noChangeArrowheads="1"/>
                </p:cNvSpPr>
                <p:nvPr/>
              </p:nvSpPr>
              <p:spPr bwMode="auto">
                <a:xfrm rot="720000">
                  <a:off x="1695" y="3249"/>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2.9 m</a:t>
                  </a:r>
                  <a:endParaRPr lang="en-US">
                    <a:cs typeface="Arial" charset="0"/>
                  </a:endParaRPr>
                </a:p>
              </p:txBody>
            </p:sp>
            <p:sp>
              <p:nvSpPr>
                <p:cNvPr id="120916" name="Freeform 185"/>
                <p:cNvSpPr>
                  <a:spLocks noEditPoints="1"/>
                </p:cNvSpPr>
                <p:nvPr/>
              </p:nvSpPr>
              <p:spPr bwMode="auto">
                <a:xfrm>
                  <a:off x="1651" y="2883"/>
                  <a:ext cx="36" cy="255"/>
                </a:xfrm>
                <a:custGeom>
                  <a:avLst/>
                  <a:gdLst>
                    <a:gd name="T0" fmla="*/ 204 w 355"/>
                    <a:gd name="T1" fmla="*/ 292 h 2487"/>
                    <a:gd name="T2" fmla="*/ 209 w 355"/>
                    <a:gd name="T3" fmla="*/ 2195 h 2487"/>
                    <a:gd name="T4" fmla="*/ 180 w 355"/>
                    <a:gd name="T5" fmla="*/ 2224 h 2487"/>
                    <a:gd name="T6" fmla="*/ 151 w 355"/>
                    <a:gd name="T7" fmla="*/ 2195 h 2487"/>
                    <a:gd name="T8" fmla="*/ 146 w 355"/>
                    <a:gd name="T9" fmla="*/ 292 h 2487"/>
                    <a:gd name="T10" fmla="*/ 175 w 355"/>
                    <a:gd name="T11" fmla="*/ 263 h 2487"/>
                    <a:gd name="T12" fmla="*/ 204 w 355"/>
                    <a:gd name="T13" fmla="*/ 292 h 2487"/>
                    <a:gd name="T14" fmla="*/ 0 w 355"/>
                    <a:gd name="T15" fmla="*/ 351 h 2487"/>
                    <a:gd name="T16" fmla="*/ 174 w 355"/>
                    <a:gd name="T17" fmla="*/ 0 h 2487"/>
                    <a:gd name="T18" fmla="*/ 350 w 355"/>
                    <a:gd name="T19" fmla="*/ 350 h 2487"/>
                    <a:gd name="T20" fmla="*/ 0 w 355"/>
                    <a:gd name="T21" fmla="*/ 351 h 2487"/>
                    <a:gd name="T22" fmla="*/ 355 w 355"/>
                    <a:gd name="T23" fmla="*/ 2136 h 2487"/>
                    <a:gd name="T24" fmla="*/ 181 w 355"/>
                    <a:gd name="T25" fmla="*/ 2487 h 2487"/>
                    <a:gd name="T26" fmla="*/ 5 w 355"/>
                    <a:gd name="T27" fmla="*/ 2137 h 2487"/>
                    <a:gd name="T28" fmla="*/ 355 w 355"/>
                    <a:gd name="T29" fmla="*/ 2136 h 24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5"/>
                    <a:gd name="T46" fmla="*/ 0 h 2487"/>
                    <a:gd name="T47" fmla="*/ 355 w 355"/>
                    <a:gd name="T48" fmla="*/ 2487 h 24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5" h="2487">
                      <a:moveTo>
                        <a:pt x="204" y="292"/>
                      </a:moveTo>
                      <a:lnTo>
                        <a:pt x="209" y="2195"/>
                      </a:lnTo>
                      <a:cubicBezTo>
                        <a:pt x="210" y="2211"/>
                        <a:pt x="197" y="2224"/>
                        <a:pt x="180" y="2224"/>
                      </a:cubicBezTo>
                      <a:cubicBezTo>
                        <a:pt x="164" y="2224"/>
                        <a:pt x="151" y="2211"/>
                        <a:pt x="151" y="2195"/>
                      </a:cubicBezTo>
                      <a:lnTo>
                        <a:pt x="146" y="292"/>
                      </a:lnTo>
                      <a:cubicBezTo>
                        <a:pt x="146" y="276"/>
                        <a:pt x="159" y="263"/>
                        <a:pt x="175" y="263"/>
                      </a:cubicBezTo>
                      <a:cubicBezTo>
                        <a:pt x="191" y="263"/>
                        <a:pt x="204" y="276"/>
                        <a:pt x="204" y="292"/>
                      </a:cubicBezTo>
                      <a:close/>
                      <a:moveTo>
                        <a:pt x="0" y="351"/>
                      </a:moveTo>
                      <a:lnTo>
                        <a:pt x="174" y="0"/>
                      </a:lnTo>
                      <a:lnTo>
                        <a:pt x="350" y="350"/>
                      </a:lnTo>
                      <a:lnTo>
                        <a:pt x="0" y="351"/>
                      </a:lnTo>
                      <a:close/>
                      <a:moveTo>
                        <a:pt x="355" y="2136"/>
                      </a:moveTo>
                      <a:lnTo>
                        <a:pt x="181" y="2487"/>
                      </a:lnTo>
                      <a:lnTo>
                        <a:pt x="5" y="2137"/>
                      </a:lnTo>
                      <a:lnTo>
                        <a:pt x="355" y="2136"/>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17" name="Rectangle 186"/>
                <p:cNvSpPr>
                  <a:spLocks noChangeArrowheads="1"/>
                </p:cNvSpPr>
                <p:nvPr/>
              </p:nvSpPr>
              <p:spPr bwMode="auto">
                <a:xfrm>
                  <a:off x="1500" y="2938"/>
                  <a:ext cx="271" cy="130"/>
                </a:xfrm>
                <a:prstGeom prst="rect">
                  <a:avLst/>
                </a:prstGeom>
                <a:solidFill>
                  <a:srgbClr val="FFFFFF"/>
                </a:solidFill>
                <a:ln w="9525">
                  <a:noFill/>
                  <a:miter lim="800000"/>
                  <a:headEnd/>
                  <a:tailEnd/>
                </a:ln>
              </p:spPr>
              <p:txBody>
                <a:bodyPr/>
                <a:lstStyle/>
                <a:p>
                  <a:endParaRPr lang="en-US">
                    <a:latin typeface="Tw Cen MT" pitchFamily="34" charset="0"/>
                  </a:endParaRPr>
                </a:p>
              </p:txBody>
            </p:sp>
            <p:sp>
              <p:nvSpPr>
                <p:cNvPr id="120918" name="Rectangle 187"/>
                <p:cNvSpPr>
                  <a:spLocks noChangeArrowheads="1"/>
                </p:cNvSpPr>
                <p:nvPr/>
              </p:nvSpPr>
              <p:spPr bwMode="auto">
                <a:xfrm>
                  <a:off x="1544" y="2963"/>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4.2 m</a:t>
                  </a:r>
                  <a:endParaRPr lang="en-US">
                    <a:cs typeface="Arial" charset="0"/>
                  </a:endParaRPr>
                </a:p>
              </p:txBody>
            </p:sp>
            <p:sp>
              <p:nvSpPr>
                <p:cNvPr id="120919" name="Freeform 188"/>
                <p:cNvSpPr>
                  <a:spLocks noEditPoints="1"/>
                </p:cNvSpPr>
                <p:nvPr/>
              </p:nvSpPr>
              <p:spPr bwMode="auto">
                <a:xfrm>
                  <a:off x="1719" y="3191"/>
                  <a:ext cx="165" cy="54"/>
                </a:xfrm>
                <a:custGeom>
                  <a:avLst/>
                  <a:gdLst>
                    <a:gd name="T0" fmla="*/ 292 w 1605"/>
                    <a:gd name="T1" fmla="*/ 131 h 530"/>
                    <a:gd name="T2" fmla="*/ 1325 w 1605"/>
                    <a:gd name="T3" fmla="*/ 342 h 530"/>
                    <a:gd name="T4" fmla="*/ 1347 w 1605"/>
                    <a:gd name="T5" fmla="*/ 377 h 530"/>
                    <a:gd name="T6" fmla="*/ 1313 w 1605"/>
                    <a:gd name="T7" fmla="*/ 399 h 530"/>
                    <a:gd name="T8" fmla="*/ 280 w 1605"/>
                    <a:gd name="T9" fmla="*/ 188 h 530"/>
                    <a:gd name="T10" fmla="*/ 258 w 1605"/>
                    <a:gd name="T11" fmla="*/ 154 h 530"/>
                    <a:gd name="T12" fmla="*/ 292 w 1605"/>
                    <a:gd name="T13" fmla="*/ 131 h 530"/>
                    <a:gd name="T14" fmla="*/ 308 w 1605"/>
                    <a:gd name="T15" fmla="*/ 343 h 530"/>
                    <a:gd name="T16" fmla="*/ 0 w 1605"/>
                    <a:gd name="T17" fmla="*/ 101 h 530"/>
                    <a:gd name="T18" fmla="*/ 378 w 1605"/>
                    <a:gd name="T19" fmla="*/ 0 h 530"/>
                    <a:gd name="T20" fmla="*/ 308 w 1605"/>
                    <a:gd name="T21" fmla="*/ 343 h 530"/>
                    <a:gd name="T22" fmla="*/ 1297 w 1605"/>
                    <a:gd name="T23" fmla="*/ 188 h 530"/>
                    <a:gd name="T24" fmla="*/ 1605 w 1605"/>
                    <a:gd name="T25" fmla="*/ 429 h 530"/>
                    <a:gd name="T26" fmla="*/ 1227 w 1605"/>
                    <a:gd name="T27" fmla="*/ 530 h 530"/>
                    <a:gd name="T28" fmla="*/ 1297 w 1605"/>
                    <a:gd name="T29" fmla="*/ 188 h 5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5"/>
                    <a:gd name="T46" fmla="*/ 0 h 530"/>
                    <a:gd name="T47" fmla="*/ 1605 w 1605"/>
                    <a:gd name="T48" fmla="*/ 530 h 5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5" h="530">
                      <a:moveTo>
                        <a:pt x="292" y="131"/>
                      </a:moveTo>
                      <a:lnTo>
                        <a:pt x="1325" y="342"/>
                      </a:lnTo>
                      <a:cubicBezTo>
                        <a:pt x="1340" y="345"/>
                        <a:pt x="1351" y="361"/>
                        <a:pt x="1347" y="377"/>
                      </a:cubicBezTo>
                      <a:cubicBezTo>
                        <a:pt x="1344" y="392"/>
                        <a:pt x="1329" y="402"/>
                        <a:pt x="1313" y="399"/>
                      </a:cubicBezTo>
                      <a:lnTo>
                        <a:pt x="280" y="188"/>
                      </a:lnTo>
                      <a:cubicBezTo>
                        <a:pt x="265" y="185"/>
                        <a:pt x="254" y="169"/>
                        <a:pt x="258" y="154"/>
                      </a:cubicBezTo>
                      <a:cubicBezTo>
                        <a:pt x="261" y="138"/>
                        <a:pt x="276" y="128"/>
                        <a:pt x="292" y="131"/>
                      </a:cubicBezTo>
                      <a:close/>
                      <a:moveTo>
                        <a:pt x="308" y="343"/>
                      </a:moveTo>
                      <a:lnTo>
                        <a:pt x="0" y="101"/>
                      </a:lnTo>
                      <a:lnTo>
                        <a:pt x="378" y="0"/>
                      </a:lnTo>
                      <a:lnTo>
                        <a:pt x="308" y="343"/>
                      </a:lnTo>
                      <a:close/>
                      <a:moveTo>
                        <a:pt x="1297" y="188"/>
                      </a:moveTo>
                      <a:lnTo>
                        <a:pt x="1605" y="429"/>
                      </a:lnTo>
                      <a:lnTo>
                        <a:pt x="1227" y="530"/>
                      </a:lnTo>
                      <a:lnTo>
                        <a:pt x="1297" y="188"/>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20" name="Freeform 191"/>
                <p:cNvSpPr>
                  <a:spLocks noEditPoints="1"/>
                </p:cNvSpPr>
                <p:nvPr/>
              </p:nvSpPr>
              <p:spPr bwMode="auto">
                <a:xfrm>
                  <a:off x="1685" y="2423"/>
                  <a:ext cx="369" cy="431"/>
                </a:xfrm>
                <a:custGeom>
                  <a:avLst/>
                  <a:gdLst>
                    <a:gd name="T0" fmla="*/ 168 w 3588"/>
                    <a:gd name="T1" fmla="*/ 3959 h 4200"/>
                    <a:gd name="T2" fmla="*/ 3376 w 3588"/>
                    <a:gd name="T3" fmla="*/ 203 h 4200"/>
                    <a:gd name="T4" fmla="*/ 3417 w 3588"/>
                    <a:gd name="T5" fmla="*/ 199 h 4200"/>
                    <a:gd name="T6" fmla="*/ 3421 w 3588"/>
                    <a:gd name="T7" fmla="*/ 240 h 4200"/>
                    <a:gd name="T8" fmla="*/ 212 w 3588"/>
                    <a:gd name="T9" fmla="*/ 3997 h 4200"/>
                    <a:gd name="T10" fmla="*/ 171 w 3588"/>
                    <a:gd name="T11" fmla="*/ 4000 h 4200"/>
                    <a:gd name="T12" fmla="*/ 168 w 3588"/>
                    <a:gd name="T13" fmla="*/ 3959 h 4200"/>
                    <a:gd name="T14" fmla="*/ 361 w 3588"/>
                    <a:gd name="T15" fmla="*/ 4047 h 4200"/>
                    <a:gd name="T16" fmla="*/ 0 w 3588"/>
                    <a:gd name="T17" fmla="*/ 4200 h 4200"/>
                    <a:gd name="T18" fmla="*/ 95 w 3588"/>
                    <a:gd name="T19" fmla="*/ 3820 h 4200"/>
                    <a:gd name="T20" fmla="*/ 361 w 3588"/>
                    <a:gd name="T21" fmla="*/ 4047 h 4200"/>
                    <a:gd name="T22" fmla="*/ 3227 w 3588"/>
                    <a:gd name="T23" fmla="*/ 152 h 4200"/>
                    <a:gd name="T24" fmla="*/ 3588 w 3588"/>
                    <a:gd name="T25" fmla="*/ 0 h 4200"/>
                    <a:gd name="T26" fmla="*/ 3494 w 3588"/>
                    <a:gd name="T27" fmla="*/ 379 h 4200"/>
                    <a:gd name="T28" fmla="*/ 3227 w 3588"/>
                    <a:gd name="T29" fmla="*/ 152 h 4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8"/>
                    <a:gd name="T46" fmla="*/ 0 h 4200"/>
                    <a:gd name="T47" fmla="*/ 3588 w 3588"/>
                    <a:gd name="T48" fmla="*/ 4200 h 4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8" h="4200">
                      <a:moveTo>
                        <a:pt x="168" y="3959"/>
                      </a:moveTo>
                      <a:lnTo>
                        <a:pt x="3376" y="203"/>
                      </a:lnTo>
                      <a:cubicBezTo>
                        <a:pt x="3387" y="190"/>
                        <a:pt x="3405" y="189"/>
                        <a:pt x="3417" y="199"/>
                      </a:cubicBezTo>
                      <a:cubicBezTo>
                        <a:pt x="3430" y="210"/>
                        <a:pt x="3431" y="228"/>
                        <a:pt x="3421" y="240"/>
                      </a:cubicBezTo>
                      <a:lnTo>
                        <a:pt x="212" y="3997"/>
                      </a:lnTo>
                      <a:cubicBezTo>
                        <a:pt x="201" y="4009"/>
                        <a:pt x="183" y="4011"/>
                        <a:pt x="171" y="4000"/>
                      </a:cubicBezTo>
                      <a:cubicBezTo>
                        <a:pt x="159" y="3990"/>
                        <a:pt x="157" y="3971"/>
                        <a:pt x="168" y="3959"/>
                      </a:cubicBezTo>
                      <a:close/>
                      <a:moveTo>
                        <a:pt x="361" y="4047"/>
                      </a:moveTo>
                      <a:lnTo>
                        <a:pt x="0" y="4200"/>
                      </a:lnTo>
                      <a:lnTo>
                        <a:pt x="95" y="3820"/>
                      </a:lnTo>
                      <a:lnTo>
                        <a:pt x="361" y="4047"/>
                      </a:lnTo>
                      <a:close/>
                      <a:moveTo>
                        <a:pt x="3227" y="152"/>
                      </a:moveTo>
                      <a:lnTo>
                        <a:pt x="3588" y="0"/>
                      </a:lnTo>
                      <a:lnTo>
                        <a:pt x="3494" y="379"/>
                      </a:lnTo>
                      <a:lnTo>
                        <a:pt x="3227" y="152"/>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21" name="Freeform 192"/>
                <p:cNvSpPr>
                  <a:spLocks/>
                </p:cNvSpPr>
                <p:nvPr/>
              </p:nvSpPr>
              <p:spPr bwMode="auto">
                <a:xfrm>
                  <a:off x="1722" y="2467"/>
                  <a:ext cx="304" cy="316"/>
                </a:xfrm>
                <a:custGeom>
                  <a:avLst/>
                  <a:gdLst>
                    <a:gd name="T0" fmla="*/ 0 w 304"/>
                    <a:gd name="T1" fmla="*/ 229 h 316"/>
                    <a:gd name="T2" fmla="*/ 96 w 304"/>
                    <a:gd name="T3" fmla="*/ 316 h 316"/>
                    <a:gd name="T4" fmla="*/ 304 w 304"/>
                    <a:gd name="T5" fmla="*/ 87 h 316"/>
                    <a:gd name="T6" fmla="*/ 207 w 304"/>
                    <a:gd name="T7" fmla="*/ 0 h 316"/>
                    <a:gd name="T8" fmla="*/ 0 w 304"/>
                    <a:gd name="T9" fmla="*/ 229 h 316"/>
                    <a:gd name="T10" fmla="*/ 0 60000 65536"/>
                    <a:gd name="T11" fmla="*/ 0 60000 65536"/>
                    <a:gd name="T12" fmla="*/ 0 60000 65536"/>
                    <a:gd name="T13" fmla="*/ 0 60000 65536"/>
                    <a:gd name="T14" fmla="*/ 0 60000 65536"/>
                    <a:gd name="T15" fmla="*/ 0 w 304"/>
                    <a:gd name="T16" fmla="*/ 0 h 316"/>
                    <a:gd name="T17" fmla="*/ 304 w 304"/>
                    <a:gd name="T18" fmla="*/ 316 h 316"/>
                  </a:gdLst>
                  <a:ahLst/>
                  <a:cxnLst>
                    <a:cxn ang="T10">
                      <a:pos x="T0" y="T1"/>
                    </a:cxn>
                    <a:cxn ang="T11">
                      <a:pos x="T2" y="T3"/>
                    </a:cxn>
                    <a:cxn ang="T12">
                      <a:pos x="T4" y="T5"/>
                    </a:cxn>
                    <a:cxn ang="T13">
                      <a:pos x="T6" y="T7"/>
                    </a:cxn>
                    <a:cxn ang="T14">
                      <a:pos x="T8" y="T9"/>
                    </a:cxn>
                  </a:cxnLst>
                  <a:rect l="T15" t="T16" r="T17" b="T18"/>
                  <a:pathLst>
                    <a:path w="304" h="316">
                      <a:moveTo>
                        <a:pt x="0" y="229"/>
                      </a:moveTo>
                      <a:lnTo>
                        <a:pt x="96" y="316"/>
                      </a:lnTo>
                      <a:lnTo>
                        <a:pt x="304" y="87"/>
                      </a:lnTo>
                      <a:lnTo>
                        <a:pt x="207" y="0"/>
                      </a:lnTo>
                      <a:lnTo>
                        <a:pt x="0" y="229"/>
                      </a:lnTo>
                      <a:close/>
                    </a:path>
                  </a:pathLst>
                </a:custGeom>
                <a:solidFill>
                  <a:srgbClr val="FFFFFF"/>
                </a:solidFill>
                <a:ln w="9525">
                  <a:noFill/>
                  <a:round/>
                  <a:headEnd/>
                  <a:tailEnd/>
                </a:ln>
              </p:spPr>
              <p:txBody>
                <a:bodyPr/>
                <a:lstStyle/>
                <a:p>
                  <a:endParaRPr lang="en-US">
                    <a:latin typeface="Tw Cen MT" pitchFamily="34" charset="0"/>
                  </a:endParaRPr>
                </a:p>
              </p:txBody>
            </p:sp>
            <p:sp>
              <p:nvSpPr>
                <p:cNvPr id="120922" name="Rectangle 193"/>
                <p:cNvSpPr>
                  <a:spLocks noChangeArrowheads="1"/>
                </p:cNvSpPr>
                <p:nvPr/>
              </p:nvSpPr>
              <p:spPr bwMode="auto">
                <a:xfrm rot="-2880000">
                  <a:off x="1758" y="2563"/>
                  <a:ext cx="259"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14.3 m</a:t>
                  </a:r>
                  <a:endParaRPr lang="en-US">
                    <a:cs typeface="Arial" charset="0"/>
                  </a:endParaRPr>
                </a:p>
              </p:txBody>
            </p:sp>
            <p:grpSp>
              <p:nvGrpSpPr>
                <p:cNvPr id="120923" name="Group 203"/>
                <p:cNvGrpSpPr>
                  <a:grpSpLocks/>
                </p:cNvGrpSpPr>
                <p:nvPr/>
              </p:nvGrpSpPr>
              <p:grpSpPr bwMode="auto">
                <a:xfrm>
                  <a:off x="1725" y="2445"/>
                  <a:ext cx="533" cy="758"/>
                  <a:chOff x="1725" y="2445"/>
                  <a:chExt cx="533" cy="758"/>
                </a:xfrm>
              </p:grpSpPr>
              <p:sp>
                <p:nvSpPr>
                  <p:cNvPr id="121005" name="Freeform 194"/>
                  <p:cNvSpPr>
                    <a:spLocks/>
                  </p:cNvSpPr>
                  <p:nvPr/>
                </p:nvSpPr>
                <p:spPr bwMode="auto">
                  <a:xfrm>
                    <a:off x="1903" y="2934"/>
                    <a:ext cx="10" cy="268"/>
                  </a:xfrm>
                  <a:custGeom>
                    <a:avLst/>
                    <a:gdLst>
                      <a:gd name="T0" fmla="*/ 0 w 10"/>
                      <a:gd name="T1" fmla="*/ 268 h 268"/>
                      <a:gd name="T2" fmla="*/ 4 w 10"/>
                      <a:gd name="T3" fmla="*/ 0 h 268"/>
                      <a:gd name="T4" fmla="*/ 10 w 10"/>
                      <a:gd name="T5" fmla="*/ 1 h 268"/>
                      <a:gd name="T6" fmla="*/ 7 w 10"/>
                      <a:gd name="T7" fmla="*/ 268 h 268"/>
                      <a:gd name="T8" fmla="*/ 0 w 10"/>
                      <a:gd name="T9" fmla="*/ 268 h 268"/>
                      <a:gd name="T10" fmla="*/ 0 60000 65536"/>
                      <a:gd name="T11" fmla="*/ 0 60000 65536"/>
                      <a:gd name="T12" fmla="*/ 0 60000 65536"/>
                      <a:gd name="T13" fmla="*/ 0 60000 65536"/>
                      <a:gd name="T14" fmla="*/ 0 60000 65536"/>
                      <a:gd name="T15" fmla="*/ 0 w 10"/>
                      <a:gd name="T16" fmla="*/ 0 h 268"/>
                      <a:gd name="T17" fmla="*/ 10 w 10"/>
                      <a:gd name="T18" fmla="*/ 268 h 268"/>
                    </a:gdLst>
                    <a:ahLst/>
                    <a:cxnLst>
                      <a:cxn ang="T10">
                        <a:pos x="T0" y="T1"/>
                      </a:cxn>
                      <a:cxn ang="T11">
                        <a:pos x="T2" y="T3"/>
                      </a:cxn>
                      <a:cxn ang="T12">
                        <a:pos x="T4" y="T5"/>
                      </a:cxn>
                      <a:cxn ang="T13">
                        <a:pos x="T6" y="T7"/>
                      </a:cxn>
                      <a:cxn ang="T14">
                        <a:pos x="T8" y="T9"/>
                      </a:cxn>
                    </a:cxnLst>
                    <a:rect l="T15" t="T16" r="T17" b="T18"/>
                    <a:pathLst>
                      <a:path w="10" h="268">
                        <a:moveTo>
                          <a:pt x="0" y="268"/>
                        </a:moveTo>
                        <a:lnTo>
                          <a:pt x="4" y="0"/>
                        </a:lnTo>
                        <a:lnTo>
                          <a:pt x="10" y="1"/>
                        </a:lnTo>
                        <a:lnTo>
                          <a:pt x="7" y="268"/>
                        </a:lnTo>
                        <a:lnTo>
                          <a:pt x="0" y="268"/>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06" name="Freeform 195"/>
                  <p:cNvSpPr>
                    <a:spLocks/>
                  </p:cNvSpPr>
                  <p:nvPr/>
                </p:nvSpPr>
                <p:spPr bwMode="auto">
                  <a:xfrm>
                    <a:off x="1904" y="2696"/>
                    <a:ext cx="344" cy="507"/>
                  </a:xfrm>
                  <a:custGeom>
                    <a:avLst/>
                    <a:gdLst>
                      <a:gd name="T0" fmla="*/ 0 w 344"/>
                      <a:gd name="T1" fmla="*/ 504 h 507"/>
                      <a:gd name="T2" fmla="*/ 340 w 344"/>
                      <a:gd name="T3" fmla="*/ 0 h 507"/>
                      <a:gd name="T4" fmla="*/ 344 w 344"/>
                      <a:gd name="T5" fmla="*/ 4 h 507"/>
                      <a:gd name="T6" fmla="*/ 5 w 344"/>
                      <a:gd name="T7" fmla="*/ 507 h 507"/>
                      <a:gd name="T8" fmla="*/ 0 w 344"/>
                      <a:gd name="T9" fmla="*/ 504 h 507"/>
                      <a:gd name="T10" fmla="*/ 0 60000 65536"/>
                      <a:gd name="T11" fmla="*/ 0 60000 65536"/>
                      <a:gd name="T12" fmla="*/ 0 60000 65536"/>
                      <a:gd name="T13" fmla="*/ 0 60000 65536"/>
                      <a:gd name="T14" fmla="*/ 0 60000 65536"/>
                      <a:gd name="T15" fmla="*/ 0 w 344"/>
                      <a:gd name="T16" fmla="*/ 0 h 507"/>
                      <a:gd name="T17" fmla="*/ 344 w 344"/>
                      <a:gd name="T18" fmla="*/ 507 h 507"/>
                    </a:gdLst>
                    <a:ahLst/>
                    <a:cxnLst>
                      <a:cxn ang="T10">
                        <a:pos x="T0" y="T1"/>
                      </a:cxn>
                      <a:cxn ang="T11">
                        <a:pos x="T2" y="T3"/>
                      </a:cxn>
                      <a:cxn ang="T12">
                        <a:pos x="T4" y="T5"/>
                      </a:cxn>
                      <a:cxn ang="T13">
                        <a:pos x="T6" y="T7"/>
                      </a:cxn>
                      <a:cxn ang="T14">
                        <a:pos x="T8" y="T9"/>
                      </a:cxn>
                    </a:cxnLst>
                    <a:rect l="T15" t="T16" r="T17" b="T18"/>
                    <a:pathLst>
                      <a:path w="344" h="507">
                        <a:moveTo>
                          <a:pt x="0" y="504"/>
                        </a:moveTo>
                        <a:lnTo>
                          <a:pt x="340" y="0"/>
                        </a:lnTo>
                        <a:lnTo>
                          <a:pt x="344" y="4"/>
                        </a:lnTo>
                        <a:lnTo>
                          <a:pt x="5" y="507"/>
                        </a:lnTo>
                        <a:lnTo>
                          <a:pt x="0" y="50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07" name="Freeform 196"/>
                  <p:cNvSpPr>
                    <a:spLocks/>
                  </p:cNvSpPr>
                  <p:nvPr/>
                </p:nvSpPr>
                <p:spPr bwMode="auto">
                  <a:xfrm>
                    <a:off x="1750" y="2893"/>
                    <a:ext cx="170" cy="44"/>
                  </a:xfrm>
                  <a:custGeom>
                    <a:avLst/>
                    <a:gdLst>
                      <a:gd name="T0" fmla="*/ 169 w 170"/>
                      <a:gd name="T1" fmla="*/ 44 h 44"/>
                      <a:gd name="T2" fmla="*/ 0 w 170"/>
                      <a:gd name="T3" fmla="*/ 6 h 44"/>
                      <a:gd name="T4" fmla="*/ 1 w 170"/>
                      <a:gd name="T5" fmla="*/ 0 h 44"/>
                      <a:gd name="T6" fmla="*/ 170 w 170"/>
                      <a:gd name="T7" fmla="*/ 39 h 44"/>
                      <a:gd name="T8" fmla="*/ 169 w 170"/>
                      <a:gd name="T9" fmla="*/ 44 h 44"/>
                      <a:gd name="T10" fmla="*/ 0 60000 65536"/>
                      <a:gd name="T11" fmla="*/ 0 60000 65536"/>
                      <a:gd name="T12" fmla="*/ 0 60000 65536"/>
                      <a:gd name="T13" fmla="*/ 0 60000 65536"/>
                      <a:gd name="T14" fmla="*/ 0 60000 65536"/>
                      <a:gd name="T15" fmla="*/ 0 w 170"/>
                      <a:gd name="T16" fmla="*/ 0 h 44"/>
                      <a:gd name="T17" fmla="*/ 170 w 170"/>
                      <a:gd name="T18" fmla="*/ 44 h 44"/>
                    </a:gdLst>
                    <a:ahLst/>
                    <a:cxnLst>
                      <a:cxn ang="T10">
                        <a:pos x="T0" y="T1"/>
                      </a:cxn>
                      <a:cxn ang="T11">
                        <a:pos x="T2" y="T3"/>
                      </a:cxn>
                      <a:cxn ang="T12">
                        <a:pos x="T4" y="T5"/>
                      </a:cxn>
                      <a:cxn ang="T13">
                        <a:pos x="T6" y="T7"/>
                      </a:cxn>
                      <a:cxn ang="T14">
                        <a:pos x="T8" y="T9"/>
                      </a:cxn>
                    </a:cxnLst>
                    <a:rect l="T15" t="T16" r="T17" b="T18"/>
                    <a:pathLst>
                      <a:path w="170" h="44">
                        <a:moveTo>
                          <a:pt x="169" y="44"/>
                        </a:moveTo>
                        <a:lnTo>
                          <a:pt x="0" y="6"/>
                        </a:lnTo>
                        <a:lnTo>
                          <a:pt x="1" y="0"/>
                        </a:lnTo>
                        <a:lnTo>
                          <a:pt x="170" y="39"/>
                        </a:lnTo>
                        <a:lnTo>
                          <a:pt x="169" y="4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08" name="Freeform 197"/>
                  <p:cNvSpPr>
                    <a:spLocks/>
                  </p:cNvSpPr>
                  <p:nvPr/>
                </p:nvSpPr>
                <p:spPr bwMode="auto">
                  <a:xfrm>
                    <a:off x="1725" y="3152"/>
                    <a:ext cx="169" cy="44"/>
                  </a:xfrm>
                  <a:custGeom>
                    <a:avLst/>
                    <a:gdLst>
                      <a:gd name="T0" fmla="*/ 168 w 169"/>
                      <a:gd name="T1" fmla="*/ 44 h 44"/>
                      <a:gd name="T2" fmla="*/ 0 w 169"/>
                      <a:gd name="T3" fmla="*/ 5 h 44"/>
                      <a:gd name="T4" fmla="*/ 1 w 169"/>
                      <a:gd name="T5" fmla="*/ 0 h 44"/>
                      <a:gd name="T6" fmla="*/ 169 w 169"/>
                      <a:gd name="T7" fmla="*/ 38 h 44"/>
                      <a:gd name="T8" fmla="*/ 168 w 169"/>
                      <a:gd name="T9" fmla="*/ 44 h 44"/>
                      <a:gd name="T10" fmla="*/ 0 60000 65536"/>
                      <a:gd name="T11" fmla="*/ 0 60000 65536"/>
                      <a:gd name="T12" fmla="*/ 0 60000 65536"/>
                      <a:gd name="T13" fmla="*/ 0 60000 65536"/>
                      <a:gd name="T14" fmla="*/ 0 60000 65536"/>
                      <a:gd name="T15" fmla="*/ 0 w 169"/>
                      <a:gd name="T16" fmla="*/ 0 h 44"/>
                      <a:gd name="T17" fmla="*/ 169 w 169"/>
                      <a:gd name="T18" fmla="*/ 44 h 44"/>
                    </a:gdLst>
                    <a:ahLst/>
                    <a:cxnLst>
                      <a:cxn ang="T10">
                        <a:pos x="T0" y="T1"/>
                      </a:cxn>
                      <a:cxn ang="T11">
                        <a:pos x="T2" y="T3"/>
                      </a:cxn>
                      <a:cxn ang="T12">
                        <a:pos x="T4" y="T5"/>
                      </a:cxn>
                      <a:cxn ang="T13">
                        <a:pos x="T6" y="T7"/>
                      </a:cxn>
                      <a:cxn ang="T14">
                        <a:pos x="T8" y="T9"/>
                      </a:cxn>
                    </a:cxnLst>
                    <a:rect l="T15" t="T16" r="T17" b="T18"/>
                    <a:pathLst>
                      <a:path w="169" h="44">
                        <a:moveTo>
                          <a:pt x="168" y="44"/>
                        </a:moveTo>
                        <a:lnTo>
                          <a:pt x="0" y="5"/>
                        </a:lnTo>
                        <a:lnTo>
                          <a:pt x="1" y="0"/>
                        </a:lnTo>
                        <a:lnTo>
                          <a:pt x="169" y="38"/>
                        </a:lnTo>
                        <a:lnTo>
                          <a:pt x="168" y="4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09" name="Freeform 198"/>
                  <p:cNvSpPr>
                    <a:spLocks/>
                  </p:cNvSpPr>
                  <p:nvPr/>
                </p:nvSpPr>
                <p:spPr bwMode="auto">
                  <a:xfrm>
                    <a:off x="1735" y="2891"/>
                    <a:ext cx="11" cy="267"/>
                  </a:xfrm>
                  <a:custGeom>
                    <a:avLst/>
                    <a:gdLst>
                      <a:gd name="T0" fmla="*/ 11 w 11"/>
                      <a:gd name="T1" fmla="*/ 0 h 267"/>
                      <a:gd name="T2" fmla="*/ 6 w 11"/>
                      <a:gd name="T3" fmla="*/ 267 h 267"/>
                      <a:gd name="T4" fmla="*/ 0 w 11"/>
                      <a:gd name="T5" fmla="*/ 267 h 267"/>
                      <a:gd name="T6" fmla="*/ 4 w 11"/>
                      <a:gd name="T7" fmla="*/ 0 h 267"/>
                      <a:gd name="T8" fmla="*/ 11 w 11"/>
                      <a:gd name="T9" fmla="*/ 0 h 267"/>
                      <a:gd name="T10" fmla="*/ 0 60000 65536"/>
                      <a:gd name="T11" fmla="*/ 0 60000 65536"/>
                      <a:gd name="T12" fmla="*/ 0 60000 65536"/>
                      <a:gd name="T13" fmla="*/ 0 60000 65536"/>
                      <a:gd name="T14" fmla="*/ 0 60000 65536"/>
                      <a:gd name="T15" fmla="*/ 0 w 11"/>
                      <a:gd name="T16" fmla="*/ 0 h 267"/>
                      <a:gd name="T17" fmla="*/ 11 w 11"/>
                      <a:gd name="T18" fmla="*/ 267 h 267"/>
                    </a:gdLst>
                    <a:ahLst/>
                    <a:cxnLst>
                      <a:cxn ang="T10">
                        <a:pos x="T0" y="T1"/>
                      </a:cxn>
                      <a:cxn ang="T11">
                        <a:pos x="T2" y="T3"/>
                      </a:cxn>
                      <a:cxn ang="T12">
                        <a:pos x="T4" y="T5"/>
                      </a:cxn>
                      <a:cxn ang="T13">
                        <a:pos x="T6" y="T7"/>
                      </a:cxn>
                      <a:cxn ang="T14">
                        <a:pos x="T8" y="T9"/>
                      </a:cxn>
                    </a:cxnLst>
                    <a:rect l="T15" t="T16" r="T17" b="T18"/>
                    <a:pathLst>
                      <a:path w="11" h="267">
                        <a:moveTo>
                          <a:pt x="11" y="0"/>
                        </a:moveTo>
                        <a:lnTo>
                          <a:pt x="6" y="267"/>
                        </a:lnTo>
                        <a:lnTo>
                          <a:pt x="0" y="267"/>
                        </a:lnTo>
                        <a:lnTo>
                          <a:pt x="4" y="0"/>
                        </a:lnTo>
                        <a:lnTo>
                          <a:pt x="11"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10" name="Freeform 199"/>
                  <p:cNvSpPr>
                    <a:spLocks/>
                  </p:cNvSpPr>
                  <p:nvPr/>
                </p:nvSpPr>
                <p:spPr bwMode="auto">
                  <a:xfrm>
                    <a:off x="1909" y="2472"/>
                    <a:ext cx="348" cy="464"/>
                  </a:xfrm>
                  <a:custGeom>
                    <a:avLst/>
                    <a:gdLst>
                      <a:gd name="T0" fmla="*/ 0 w 348"/>
                      <a:gd name="T1" fmla="*/ 461 h 464"/>
                      <a:gd name="T2" fmla="*/ 344 w 348"/>
                      <a:gd name="T3" fmla="*/ 0 h 464"/>
                      <a:gd name="T4" fmla="*/ 348 w 348"/>
                      <a:gd name="T5" fmla="*/ 3 h 464"/>
                      <a:gd name="T6" fmla="*/ 4 w 348"/>
                      <a:gd name="T7" fmla="*/ 464 h 464"/>
                      <a:gd name="T8" fmla="*/ 0 w 348"/>
                      <a:gd name="T9" fmla="*/ 461 h 464"/>
                      <a:gd name="T10" fmla="*/ 0 60000 65536"/>
                      <a:gd name="T11" fmla="*/ 0 60000 65536"/>
                      <a:gd name="T12" fmla="*/ 0 60000 65536"/>
                      <a:gd name="T13" fmla="*/ 0 60000 65536"/>
                      <a:gd name="T14" fmla="*/ 0 60000 65536"/>
                      <a:gd name="T15" fmla="*/ 0 w 348"/>
                      <a:gd name="T16" fmla="*/ 0 h 464"/>
                      <a:gd name="T17" fmla="*/ 348 w 348"/>
                      <a:gd name="T18" fmla="*/ 464 h 464"/>
                    </a:gdLst>
                    <a:ahLst/>
                    <a:cxnLst>
                      <a:cxn ang="T10">
                        <a:pos x="T0" y="T1"/>
                      </a:cxn>
                      <a:cxn ang="T11">
                        <a:pos x="T2" y="T3"/>
                      </a:cxn>
                      <a:cxn ang="T12">
                        <a:pos x="T4" y="T5"/>
                      </a:cxn>
                      <a:cxn ang="T13">
                        <a:pos x="T6" y="T7"/>
                      </a:cxn>
                      <a:cxn ang="T14">
                        <a:pos x="T8" y="T9"/>
                      </a:cxn>
                    </a:cxnLst>
                    <a:rect l="T15" t="T16" r="T17" b="T18"/>
                    <a:pathLst>
                      <a:path w="348" h="464">
                        <a:moveTo>
                          <a:pt x="0" y="461"/>
                        </a:moveTo>
                        <a:lnTo>
                          <a:pt x="344" y="0"/>
                        </a:lnTo>
                        <a:lnTo>
                          <a:pt x="348" y="3"/>
                        </a:lnTo>
                        <a:lnTo>
                          <a:pt x="4" y="464"/>
                        </a:lnTo>
                        <a:lnTo>
                          <a:pt x="0" y="461"/>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11" name="Freeform 200"/>
                  <p:cNvSpPr>
                    <a:spLocks/>
                  </p:cNvSpPr>
                  <p:nvPr/>
                </p:nvSpPr>
                <p:spPr bwMode="auto">
                  <a:xfrm>
                    <a:off x="2244" y="2486"/>
                    <a:ext cx="14" cy="220"/>
                  </a:xfrm>
                  <a:custGeom>
                    <a:avLst/>
                    <a:gdLst>
                      <a:gd name="T0" fmla="*/ 14 w 14"/>
                      <a:gd name="T1" fmla="*/ 0 h 220"/>
                      <a:gd name="T2" fmla="*/ 6 w 14"/>
                      <a:gd name="T3" fmla="*/ 220 h 220"/>
                      <a:gd name="T4" fmla="*/ 0 w 14"/>
                      <a:gd name="T5" fmla="*/ 220 h 220"/>
                      <a:gd name="T6" fmla="*/ 8 w 14"/>
                      <a:gd name="T7" fmla="*/ 0 h 220"/>
                      <a:gd name="T8" fmla="*/ 14 w 14"/>
                      <a:gd name="T9" fmla="*/ 0 h 220"/>
                      <a:gd name="T10" fmla="*/ 0 60000 65536"/>
                      <a:gd name="T11" fmla="*/ 0 60000 65536"/>
                      <a:gd name="T12" fmla="*/ 0 60000 65536"/>
                      <a:gd name="T13" fmla="*/ 0 60000 65536"/>
                      <a:gd name="T14" fmla="*/ 0 60000 65536"/>
                      <a:gd name="T15" fmla="*/ 0 w 14"/>
                      <a:gd name="T16" fmla="*/ 0 h 220"/>
                      <a:gd name="T17" fmla="*/ 14 w 14"/>
                      <a:gd name="T18" fmla="*/ 220 h 220"/>
                    </a:gdLst>
                    <a:ahLst/>
                    <a:cxnLst>
                      <a:cxn ang="T10">
                        <a:pos x="T0" y="T1"/>
                      </a:cxn>
                      <a:cxn ang="T11">
                        <a:pos x="T2" y="T3"/>
                      </a:cxn>
                      <a:cxn ang="T12">
                        <a:pos x="T4" y="T5"/>
                      </a:cxn>
                      <a:cxn ang="T13">
                        <a:pos x="T6" y="T7"/>
                      </a:cxn>
                      <a:cxn ang="T14">
                        <a:pos x="T8" y="T9"/>
                      </a:cxn>
                    </a:cxnLst>
                    <a:rect l="T15" t="T16" r="T17" b="T18"/>
                    <a:pathLst>
                      <a:path w="14" h="220">
                        <a:moveTo>
                          <a:pt x="14" y="0"/>
                        </a:moveTo>
                        <a:lnTo>
                          <a:pt x="6" y="220"/>
                        </a:lnTo>
                        <a:lnTo>
                          <a:pt x="0" y="220"/>
                        </a:lnTo>
                        <a:lnTo>
                          <a:pt x="8" y="0"/>
                        </a:lnTo>
                        <a:lnTo>
                          <a:pt x="14"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12" name="Freeform 201"/>
                  <p:cNvSpPr>
                    <a:spLocks/>
                  </p:cNvSpPr>
                  <p:nvPr/>
                </p:nvSpPr>
                <p:spPr bwMode="auto">
                  <a:xfrm>
                    <a:off x="2099" y="2445"/>
                    <a:ext cx="148" cy="40"/>
                  </a:xfrm>
                  <a:custGeom>
                    <a:avLst/>
                    <a:gdLst>
                      <a:gd name="T0" fmla="*/ 147 w 148"/>
                      <a:gd name="T1" fmla="*/ 40 h 40"/>
                      <a:gd name="T2" fmla="*/ 0 w 148"/>
                      <a:gd name="T3" fmla="*/ 6 h 40"/>
                      <a:gd name="T4" fmla="*/ 1 w 148"/>
                      <a:gd name="T5" fmla="*/ 0 h 40"/>
                      <a:gd name="T6" fmla="*/ 148 w 148"/>
                      <a:gd name="T7" fmla="*/ 35 h 40"/>
                      <a:gd name="T8" fmla="*/ 147 w 148"/>
                      <a:gd name="T9" fmla="*/ 40 h 40"/>
                      <a:gd name="T10" fmla="*/ 0 60000 65536"/>
                      <a:gd name="T11" fmla="*/ 0 60000 65536"/>
                      <a:gd name="T12" fmla="*/ 0 60000 65536"/>
                      <a:gd name="T13" fmla="*/ 0 60000 65536"/>
                      <a:gd name="T14" fmla="*/ 0 60000 65536"/>
                      <a:gd name="T15" fmla="*/ 0 w 148"/>
                      <a:gd name="T16" fmla="*/ 0 h 40"/>
                      <a:gd name="T17" fmla="*/ 148 w 148"/>
                      <a:gd name="T18" fmla="*/ 40 h 40"/>
                    </a:gdLst>
                    <a:ahLst/>
                    <a:cxnLst>
                      <a:cxn ang="T10">
                        <a:pos x="T0" y="T1"/>
                      </a:cxn>
                      <a:cxn ang="T11">
                        <a:pos x="T2" y="T3"/>
                      </a:cxn>
                      <a:cxn ang="T12">
                        <a:pos x="T4" y="T5"/>
                      </a:cxn>
                      <a:cxn ang="T13">
                        <a:pos x="T6" y="T7"/>
                      </a:cxn>
                      <a:cxn ang="T14">
                        <a:pos x="T8" y="T9"/>
                      </a:cxn>
                    </a:cxnLst>
                    <a:rect l="T15" t="T16" r="T17" b="T18"/>
                    <a:pathLst>
                      <a:path w="148" h="40">
                        <a:moveTo>
                          <a:pt x="147" y="40"/>
                        </a:moveTo>
                        <a:lnTo>
                          <a:pt x="0" y="6"/>
                        </a:lnTo>
                        <a:lnTo>
                          <a:pt x="1" y="0"/>
                        </a:lnTo>
                        <a:lnTo>
                          <a:pt x="148" y="35"/>
                        </a:lnTo>
                        <a:lnTo>
                          <a:pt x="147" y="4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13" name="Freeform 202"/>
                  <p:cNvSpPr>
                    <a:spLocks/>
                  </p:cNvSpPr>
                  <p:nvPr/>
                </p:nvSpPr>
                <p:spPr bwMode="auto">
                  <a:xfrm>
                    <a:off x="1740" y="2446"/>
                    <a:ext cx="370" cy="448"/>
                  </a:xfrm>
                  <a:custGeom>
                    <a:avLst/>
                    <a:gdLst>
                      <a:gd name="T0" fmla="*/ 0 w 370"/>
                      <a:gd name="T1" fmla="*/ 443 h 448"/>
                      <a:gd name="T2" fmla="*/ 366 w 370"/>
                      <a:gd name="T3" fmla="*/ 0 h 448"/>
                      <a:gd name="T4" fmla="*/ 370 w 370"/>
                      <a:gd name="T5" fmla="*/ 3 h 448"/>
                      <a:gd name="T6" fmla="*/ 5 w 370"/>
                      <a:gd name="T7" fmla="*/ 448 h 448"/>
                      <a:gd name="T8" fmla="*/ 0 w 370"/>
                      <a:gd name="T9" fmla="*/ 443 h 448"/>
                      <a:gd name="T10" fmla="*/ 0 60000 65536"/>
                      <a:gd name="T11" fmla="*/ 0 60000 65536"/>
                      <a:gd name="T12" fmla="*/ 0 60000 65536"/>
                      <a:gd name="T13" fmla="*/ 0 60000 65536"/>
                      <a:gd name="T14" fmla="*/ 0 60000 65536"/>
                      <a:gd name="T15" fmla="*/ 0 w 370"/>
                      <a:gd name="T16" fmla="*/ 0 h 448"/>
                      <a:gd name="T17" fmla="*/ 370 w 370"/>
                      <a:gd name="T18" fmla="*/ 448 h 448"/>
                    </a:gdLst>
                    <a:ahLst/>
                    <a:cxnLst>
                      <a:cxn ang="T10">
                        <a:pos x="T0" y="T1"/>
                      </a:cxn>
                      <a:cxn ang="T11">
                        <a:pos x="T2" y="T3"/>
                      </a:cxn>
                      <a:cxn ang="T12">
                        <a:pos x="T4" y="T5"/>
                      </a:cxn>
                      <a:cxn ang="T13">
                        <a:pos x="T6" y="T7"/>
                      </a:cxn>
                      <a:cxn ang="T14">
                        <a:pos x="T8" y="T9"/>
                      </a:cxn>
                    </a:cxnLst>
                    <a:rect l="T15" t="T16" r="T17" b="T18"/>
                    <a:pathLst>
                      <a:path w="370" h="448">
                        <a:moveTo>
                          <a:pt x="0" y="443"/>
                        </a:moveTo>
                        <a:lnTo>
                          <a:pt x="366" y="0"/>
                        </a:lnTo>
                        <a:lnTo>
                          <a:pt x="370" y="3"/>
                        </a:lnTo>
                        <a:lnTo>
                          <a:pt x="5" y="448"/>
                        </a:lnTo>
                        <a:lnTo>
                          <a:pt x="0" y="443"/>
                        </a:lnTo>
                        <a:close/>
                      </a:path>
                    </a:pathLst>
                  </a:custGeom>
                  <a:solidFill>
                    <a:srgbClr val="000000"/>
                  </a:solidFill>
                  <a:ln w="9525">
                    <a:noFill/>
                    <a:round/>
                    <a:headEnd/>
                    <a:tailEnd/>
                  </a:ln>
                </p:spPr>
                <p:txBody>
                  <a:bodyPr/>
                  <a:lstStyle/>
                  <a:p>
                    <a:endParaRPr lang="en-US">
                      <a:latin typeface="Tw Cen MT" pitchFamily="34" charset="0"/>
                    </a:endParaRPr>
                  </a:p>
                </p:txBody>
              </p:sp>
            </p:grpSp>
            <p:sp>
              <p:nvSpPr>
                <p:cNvPr id="120924" name="Line 204"/>
                <p:cNvSpPr>
                  <a:spLocks noChangeShapeType="1"/>
                </p:cNvSpPr>
                <p:nvPr/>
              </p:nvSpPr>
              <p:spPr bwMode="auto">
                <a:xfrm flipH="1">
                  <a:off x="1827" y="2917"/>
                  <a:ext cx="6" cy="266"/>
                </a:xfrm>
                <a:prstGeom prst="line">
                  <a:avLst/>
                </a:prstGeom>
                <a:noFill/>
                <a:ln w="9">
                  <a:solidFill>
                    <a:srgbClr val="333399"/>
                  </a:solidFill>
                  <a:round/>
                  <a:headEnd/>
                  <a:tailEnd/>
                </a:ln>
              </p:spPr>
              <p:txBody>
                <a:bodyPr/>
                <a:lstStyle/>
                <a:p>
                  <a:endParaRPr lang="en-US"/>
                </a:p>
              </p:txBody>
            </p:sp>
            <p:sp>
              <p:nvSpPr>
                <p:cNvPr id="120925" name="Freeform 205"/>
                <p:cNvSpPr>
                  <a:spLocks noEditPoints="1"/>
                </p:cNvSpPr>
                <p:nvPr/>
              </p:nvSpPr>
              <p:spPr bwMode="auto">
                <a:xfrm>
                  <a:off x="1685" y="2423"/>
                  <a:ext cx="369" cy="431"/>
                </a:xfrm>
                <a:custGeom>
                  <a:avLst/>
                  <a:gdLst>
                    <a:gd name="T0" fmla="*/ 168 w 3588"/>
                    <a:gd name="T1" fmla="*/ 3959 h 4200"/>
                    <a:gd name="T2" fmla="*/ 3376 w 3588"/>
                    <a:gd name="T3" fmla="*/ 203 h 4200"/>
                    <a:gd name="T4" fmla="*/ 3417 w 3588"/>
                    <a:gd name="T5" fmla="*/ 199 h 4200"/>
                    <a:gd name="T6" fmla="*/ 3421 w 3588"/>
                    <a:gd name="T7" fmla="*/ 240 h 4200"/>
                    <a:gd name="T8" fmla="*/ 212 w 3588"/>
                    <a:gd name="T9" fmla="*/ 3997 h 4200"/>
                    <a:gd name="T10" fmla="*/ 171 w 3588"/>
                    <a:gd name="T11" fmla="*/ 4000 h 4200"/>
                    <a:gd name="T12" fmla="*/ 168 w 3588"/>
                    <a:gd name="T13" fmla="*/ 3959 h 4200"/>
                    <a:gd name="T14" fmla="*/ 361 w 3588"/>
                    <a:gd name="T15" fmla="*/ 4047 h 4200"/>
                    <a:gd name="T16" fmla="*/ 0 w 3588"/>
                    <a:gd name="T17" fmla="*/ 4200 h 4200"/>
                    <a:gd name="T18" fmla="*/ 95 w 3588"/>
                    <a:gd name="T19" fmla="*/ 3820 h 4200"/>
                    <a:gd name="T20" fmla="*/ 361 w 3588"/>
                    <a:gd name="T21" fmla="*/ 4047 h 4200"/>
                    <a:gd name="T22" fmla="*/ 3227 w 3588"/>
                    <a:gd name="T23" fmla="*/ 152 h 4200"/>
                    <a:gd name="T24" fmla="*/ 3588 w 3588"/>
                    <a:gd name="T25" fmla="*/ 0 h 4200"/>
                    <a:gd name="T26" fmla="*/ 3494 w 3588"/>
                    <a:gd name="T27" fmla="*/ 379 h 4200"/>
                    <a:gd name="T28" fmla="*/ 3227 w 3588"/>
                    <a:gd name="T29" fmla="*/ 152 h 4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8"/>
                    <a:gd name="T46" fmla="*/ 0 h 4200"/>
                    <a:gd name="T47" fmla="*/ 3588 w 3588"/>
                    <a:gd name="T48" fmla="*/ 4200 h 4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8" h="4200">
                      <a:moveTo>
                        <a:pt x="168" y="3959"/>
                      </a:moveTo>
                      <a:lnTo>
                        <a:pt x="3376" y="203"/>
                      </a:lnTo>
                      <a:cubicBezTo>
                        <a:pt x="3387" y="190"/>
                        <a:pt x="3405" y="189"/>
                        <a:pt x="3417" y="199"/>
                      </a:cubicBezTo>
                      <a:cubicBezTo>
                        <a:pt x="3430" y="210"/>
                        <a:pt x="3431" y="228"/>
                        <a:pt x="3421" y="240"/>
                      </a:cubicBezTo>
                      <a:lnTo>
                        <a:pt x="212" y="3997"/>
                      </a:lnTo>
                      <a:cubicBezTo>
                        <a:pt x="201" y="4009"/>
                        <a:pt x="183" y="4011"/>
                        <a:pt x="171" y="4000"/>
                      </a:cubicBezTo>
                      <a:cubicBezTo>
                        <a:pt x="159" y="3990"/>
                        <a:pt x="157" y="3971"/>
                        <a:pt x="168" y="3959"/>
                      </a:cubicBezTo>
                      <a:close/>
                      <a:moveTo>
                        <a:pt x="361" y="4047"/>
                      </a:moveTo>
                      <a:lnTo>
                        <a:pt x="0" y="4200"/>
                      </a:lnTo>
                      <a:lnTo>
                        <a:pt x="95" y="3820"/>
                      </a:lnTo>
                      <a:lnTo>
                        <a:pt x="361" y="4047"/>
                      </a:lnTo>
                      <a:close/>
                      <a:moveTo>
                        <a:pt x="3227" y="152"/>
                      </a:moveTo>
                      <a:lnTo>
                        <a:pt x="3588" y="0"/>
                      </a:lnTo>
                      <a:lnTo>
                        <a:pt x="3494" y="379"/>
                      </a:lnTo>
                      <a:lnTo>
                        <a:pt x="3227" y="152"/>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26" name="Freeform 206"/>
                <p:cNvSpPr>
                  <a:spLocks/>
                </p:cNvSpPr>
                <p:nvPr/>
              </p:nvSpPr>
              <p:spPr bwMode="auto">
                <a:xfrm>
                  <a:off x="1722" y="2467"/>
                  <a:ext cx="304" cy="316"/>
                </a:xfrm>
                <a:custGeom>
                  <a:avLst/>
                  <a:gdLst>
                    <a:gd name="T0" fmla="*/ 0 w 304"/>
                    <a:gd name="T1" fmla="*/ 229 h 316"/>
                    <a:gd name="T2" fmla="*/ 96 w 304"/>
                    <a:gd name="T3" fmla="*/ 316 h 316"/>
                    <a:gd name="T4" fmla="*/ 304 w 304"/>
                    <a:gd name="T5" fmla="*/ 87 h 316"/>
                    <a:gd name="T6" fmla="*/ 207 w 304"/>
                    <a:gd name="T7" fmla="*/ 0 h 316"/>
                    <a:gd name="T8" fmla="*/ 0 w 304"/>
                    <a:gd name="T9" fmla="*/ 229 h 316"/>
                    <a:gd name="T10" fmla="*/ 0 60000 65536"/>
                    <a:gd name="T11" fmla="*/ 0 60000 65536"/>
                    <a:gd name="T12" fmla="*/ 0 60000 65536"/>
                    <a:gd name="T13" fmla="*/ 0 60000 65536"/>
                    <a:gd name="T14" fmla="*/ 0 60000 65536"/>
                    <a:gd name="T15" fmla="*/ 0 w 304"/>
                    <a:gd name="T16" fmla="*/ 0 h 316"/>
                    <a:gd name="T17" fmla="*/ 304 w 304"/>
                    <a:gd name="T18" fmla="*/ 316 h 316"/>
                  </a:gdLst>
                  <a:ahLst/>
                  <a:cxnLst>
                    <a:cxn ang="T10">
                      <a:pos x="T0" y="T1"/>
                    </a:cxn>
                    <a:cxn ang="T11">
                      <a:pos x="T2" y="T3"/>
                    </a:cxn>
                    <a:cxn ang="T12">
                      <a:pos x="T4" y="T5"/>
                    </a:cxn>
                    <a:cxn ang="T13">
                      <a:pos x="T6" y="T7"/>
                    </a:cxn>
                    <a:cxn ang="T14">
                      <a:pos x="T8" y="T9"/>
                    </a:cxn>
                  </a:cxnLst>
                  <a:rect l="T15" t="T16" r="T17" b="T18"/>
                  <a:pathLst>
                    <a:path w="304" h="316">
                      <a:moveTo>
                        <a:pt x="0" y="229"/>
                      </a:moveTo>
                      <a:lnTo>
                        <a:pt x="96" y="316"/>
                      </a:lnTo>
                      <a:lnTo>
                        <a:pt x="304" y="87"/>
                      </a:lnTo>
                      <a:lnTo>
                        <a:pt x="207" y="0"/>
                      </a:lnTo>
                      <a:lnTo>
                        <a:pt x="0" y="229"/>
                      </a:lnTo>
                      <a:close/>
                    </a:path>
                  </a:pathLst>
                </a:custGeom>
                <a:solidFill>
                  <a:srgbClr val="FFFFFF"/>
                </a:solidFill>
                <a:ln w="9525">
                  <a:noFill/>
                  <a:round/>
                  <a:headEnd/>
                  <a:tailEnd/>
                </a:ln>
              </p:spPr>
              <p:txBody>
                <a:bodyPr/>
                <a:lstStyle/>
                <a:p>
                  <a:endParaRPr lang="en-US">
                    <a:latin typeface="Tw Cen MT" pitchFamily="34" charset="0"/>
                  </a:endParaRPr>
                </a:p>
              </p:txBody>
            </p:sp>
            <p:sp>
              <p:nvSpPr>
                <p:cNvPr id="120927" name="Rectangle 207"/>
                <p:cNvSpPr>
                  <a:spLocks noChangeArrowheads="1"/>
                </p:cNvSpPr>
                <p:nvPr/>
              </p:nvSpPr>
              <p:spPr bwMode="auto">
                <a:xfrm rot="-2880000">
                  <a:off x="1758" y="2563"/>
                  <a:ext cx="259"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14.3 m</a:t>
                  </a:r>
                  <a:endParaRPr lang="en-US">
                    <a:cs typeface="Arial" charset="0"/>
                  </a:endParaRPr>
                </a:p>
              </p:txBody>
            </p:sp>
            <p:grpSp>
              <p:nvGrpSpPr>
                <p:cNvPr id="120928" name="Group 217"/>
                <p:cNvGrpSpPr>
                  <a:grpSpLocks/>
                </p:cNvGrpSpPr>
                <p:nvPr/>
              </p:nvGrpSpPr>
              <p:grpSpPr bwMode="auto">
                <a:xfrm>
                  <a:off x="1725" y="2445"/>
                  <a:ext cx="533" cy="758"/>
                  <a:chOff x="1725" y="2445"/>
                  <a:chExt cx="533" cy="758"/>
                </a:xfrm>
              </p:grpSpPr>
              <p:sp>
                <p:nvSpPr>
                  <p:cNvPr id="120996" name="Freeform 208"/>
                  <p:cNvSpPr>
                    <a:spLocks/>
                  </p:cNvSpPr>
                  <p:nvPr/>
                </p:nvSpPr>
                <p:spPr bwMode="auto">
                  <a:xfrm>
                    <a:off x="1903" y="2934"/>
                    <a:ext cx="10" cy="268"/>
                  </a:xfrm>
                  <a:custGeom>
                    <a:avLst/>
                    <a:gdLst>
                      <a:gd name="T0" fmla="*/ 0 w 10"/>
                      <a:gd name="T1" fmla="*/ 268 h 268"/>
                      <a:gd name="T2" fmla="*/ 4 w 10"/>
                      <a:gd name="T3" fmla="*/ 0 h 268"/>
                      <a:gd name="T4" fmla="*/ 10 w 10"/>
                      <a:gd name="T5" fmla="*/ 1 h 268"/>
                      <a:gd name="T6" fmla="*/ 7 w 10"/>
                      <a:gd name="T7" fmla="*/ 268 h 268"/>
                      <a:gd name="T8" fmla="*/ 0 w 10"/>
                      <a:gd name="T9" fmla="*/ 268 h 268"/>
                      <a:gd name="T10" fmla="*/ 0 60000 65536"/>
                      <a:gd name="T11" fmla="*/ 0 60000 65536"/>
                      <a:gd name="T12" fmla="*/ 0 60000 65536"/>
                      <a:gd name="T13" fmla="*/ 0 60000 65536"/>
                      <a:gd name="T14" fmla="*/ 0 60000 65536"/>
                      <a:gd name="T15" fmla="*/ 0 w 10"/>
                      <a:gd name="T16" fmla="*/ 0 h 268"/>
                      <a:gd name="T17" fmla="*/ 10 w 10"/>
                      <a:gd name="T18" fmla="*/ 268 h 268"/>
                    </a:gdLst>
                    <a:ahLst/>
                    <a:cxnLst>
                      <a:cxn ang="T10">
                        <a:pos x="T0" y="T1"/>
                      </a:cxn>
                      <a:cxn ang="T11">
                        <a:pos x="T2" y="T3"/>
                      </a:cxn>
                      <a:cxn ang="T12">
                        <a:pos x="T4" y="T5"/>
                      </a:cxn>
                      <a:cxn ang="T13">
                        <a:pos x="T6" y="T7"/>
                      </a:cxn>
                      <a:cxn ang="T14">
                        <a:pos x="T8" y="T9"/>
                      </a:cxn>
                    </a:cxnLst>
                    <a:rect l="T15" t="T16" r="T17" b="T18"/>
                    <a:pathLst>
                      <a:path w="10" h="268">
                        <a:moveTo>
                          <a:pt x="0" y="268"/>
                        </a:moveTo>
                        <a:lnTo>
                          <a:pt x="4" y="0"/>
                        </a:lnTo>
                        <a:lnTo>
                          <a:pt x="10" y="1"/>
                        </a:lnTo>
                        <a:lnTo>
                          <a:pt x="7" y="268"/>
                        </a:lnTo>
                        <a:lnTo>
                          <a:pt x="0" y="268"/>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97" name="Freeform 209"/>
                  <p:cNvSpPr>
                    <a:spLocks/>
                  </p:cNvSpPr>
                  <p:nvPr/>
                </p:nvSpPr>
                <p:spPr bwMode="auto">
                  <a:xfrm>
                    <a:off x="1904" y="2696"/>
                    <a:ext cx="344" cy="507"/>
                  </a:xfrm>
                  <a:custGeom>
                    <a:avLst/>
                    <a:gdLst>
                      <a:gd name="T0" fmla="*/ 0 w 344"/>
                      <a:gd name="T1" fmla="*/ 504 h 507"/>
                      <a:gd name="T2" fmla="*/ 340 w 344"/>
                      <a:gd name="T3" fmla="*/ 0 h 507"/>
                      <a:gd name="T4" fmla="*/ 344 w 344"/>
                      <a:gd name="T5" fmla="*/ 4 h 507"/>
                      <a:gd name="T6" fmla="*/ 5 w 344"/>
                      <a:gd name="T7" fmla="*/ 507 h 507"/>
                      <a:gd name="T8" fmla="*/ 0 w 344"/>
                      <a:gd name="T9" fmla="*/ 504 h 507"/>
                      <a:gd name="T10" fmla="*/ 0 60000 65536"/>
                      <a:gd name="T11" fmla="*/ 0 60000 65536"/>
                      <a:gd name="T12" fmla="*/ 0 60000 65536"/>
                      <a:gd name="T13" fmla="*/ 0 60000 65536"/>
                      <a:gd name="T14" fmla="*/ 0 60000 65536"/>
                      <a:gd name="T15" fmla="*/ 0 w 344"/>
                      <a:gd name="T16" fmla="*/ 0 h 507"/>
                      <a:gd name="T17" fmla="*/ 344 w 344"/>
                      <a:gd name="T18" fmla="*/ 507 h 507"/>
                    </a:gdLst>
                    <a:ahLst/>
                    <a:cxnLst>
                      <a:cxn ang="T10">
                        <a:pos x="T0" y="T1"/>
                      </a:cxn>
                      <a:cxn ang="T11">
                        <a:pos x="T2" y="T3"/>
                      </a:cxn>
                      <a:cxn ang="T12">
                        <a:pos x="T4" y="T5"/>
                      </a:cxn>
                      <a:cxn ang="T13">
                        <a:pos x="T6" y="T7"/>
                      </a:cxn>
                      <a:cxn ang="T14">
                        <a:pos x="T8" y="T9"/>
                      </a:cxn>
                    </a:cxnLst>
                    <a:rect l="T15" t="T16" r="T17" b="T18"/>
                    <a:pathLst>
                      <a:path w="344" h="507">
                        <a:moveTo>
                          <a:pt x="0" y="504"/>
                        </a:moveTo>
                        <a:lnTo>
                          <a:pt x="340" y="0"/>
                        </a:lnTo>
                        <a:lnTo>
                          <a:pt x="344" y="4"/>
                        </a:lnTo>
                        <a:lnTo>
                          <a:pt x="5" y="507"/>
                        </a:lnTo>
                        <a:lnTo>
                          <a:pt x="0" y="50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98" name="Freeform 210"/>
                  <p:cNvSpPr>
                    <a:spLocks/>
                  </p:cNvSpPr>
                  <p:nvPr/>
                </p:nvSpPr>
                <p:spPr bwMode="auto">
                  <a:xfrm>
                    <a:off x="1750" y="2893"/>
                    <a:ext cx="170" cy="44"/>
                  </a:xfrm>
                  <a:custGeom>
                    <a:avLst/>
                    <a:gdLst>
                      <a:gd name="T0" fmla="*/ 169 w 170"/>
                      <a:gd name="T1" fmla="*/ 44 h 44"/>
                      <a:gd name="T2" fmla="*/ 0 w 170"/>
                      <a:gd name="T3" fmla="*/ 6 h 44"/>
                      <a:gd name="T4" fmla="*/ 1 w 170"/>
                      <a:gd name="T5" fmla="*/ 0 h 44"/>
                      <a:gd name="T6" fmla="*/ 170 w 170"/>
                      <a:gd name="T7" fmla="*/ 39 h 44"/>
                      <a:gd name="T8" fmla="*/ 169 w 170"/>
                      <a:gd name="T9" fmla="*/ 44 h 44"/>
                      <a:gd name="T10" fmla="*/ 0 60000 65536"/>
                      <a:gd name="T11" fmla="*/ 0 60000 65536"/>
                      <a:gd name="T12" fmla="*/ 0 60000 65536"/>
                      <a:gd name="T13" fmla="*/ 0 60000 65536"/>
                      <a:gd name="T14" fmla="*/ 0 60000 65536"/>
                      <a:gd name="T15" fmla="*/ 0 w 170"/>
                      <a:gd name="T16" fmla="*/ 0 h 44"/>
                      <a:gd name="T17" fmla="*/ 170 w 170"/>
                      <a:gd name="T18" fmla="*/ 44 h 44"/>
                    </a:gdLst>
                    <a:ahLst/>
                    <a:cxnLst>
                      <a:cxn ang="T10">
                        <a:pos x="T0" y="T1"/>
                      </a:cxn>
                      <a:cxn ang="T11">
                        <a:pos x="T2" y="T3"/>
                      </a:cxn>
                      <a:cxn ang="T12">
                        <a:pos x="T4" y="T5"/>
                      </a:cxn>
                      <a:cxn ang="T13">
                        <a:pos x="T6" y="T7"/>
                      </a:cxn>
                      <a:cxn ang="T14">
                        <a:pos x="T8" y="T9"/>
                      </a:cxn>
                    </a:cxnLst>
                    <a:rect l="T15" t="T16" r="T17" b="T18"/>
                    <a:pathLst>
                      <a:path w="170" h="44">
                        <a:moveTo>
                          <a:pt x="169" y="44"/>
                        </a:moveTo>
                        <a:lnTo>
                          <a:pt x="0" y="6"/>
                        </a:lnTo>
                        <a:lnTo>
                          <a:pt x="1" y="0"/>
                        </a:lnTo>
                        <a:lnTo>
                          <a:pt x="170" y="39"/>
                        </a:lnTo>
                        <a:lnTo>
                          <a:pt x="169" y="4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99" name="Freeform 211"/>
                  <p:cNvSpPr>
                    <a:spLocks/>
                  </p:cNvSpPr>
                  <p:nvPr/>
                </p:nvSpPr>
                <p:spPr bwMode="auto">
                  <a:xfrm>
                    <a:off x="1725" y="3152"/>
                    <a:ext cx="169" cy="44"/>
                  </a:xfrm>
                  <a:custGeom>
                    <a:avLst/>
                    <a:gdLst>
                      <a:gd name="T0" fmla="*/ 168 w 169"/>
                      <a:gd name="T1" fmla="*/ 44 h 44"/>
                      <a:gd name="T2" fmla="*/ 0 w 169"/>
                      <a:gd name="T3" fmla="*/ 5 h 44"/>
                      <a:gd name="T4" fmla="*/ 1 w 169"/>
                      <a:gd name="T5" fmla="*/ 0 h 44"/>
                      <a:gd name="T6" fmla="*/ 169 w 169"/>
                      <a:gd name="T7" fmla="*/ 38 h 44"/>
                      <a:gd name="T8" fmla="*/ 168 w 169"/>
                      <a:gd name="T9" fmla="*/ 44 h 44"/>
                      <a:gd name="T10" fmla="*/ 0 60000 65536"/>
                      <a:gd name="T11" fmla="*/ 0 60000 65536"/>
                      <a:gd name="T12" fmla="*/ 0 60000 65536"/>
                      <a:gd name="T13" fmla="*/ 0 60000 65536"/>
                      <a:gd name="T14" fmla="*/ 0 60000 65536"/>
                      <a:gd name="T15" fmla="*/ 0 w 169"/>
                      <a:gd name="T16" fmla="*/ 0 h 44"/>
                      <a:gd name="T17" fmla="*/ 169 w 169"/>
                      <a:gd name="T18" fmla="*/ 44 h 44"/>
                    </a:gdLst>
                    <a:ahLst/>
                    <a:cxnLst>
                      <a:cxn ang="T10">
                        <a:pos x="T0" y="T1"/>
                      </a:cxn>
                      <a:cxn ang="T11">
                        <a:pos x="T2" y="T3"/>
                      </a:cxn>
                      <a:cxn ang="T12">
                        <a:pos x="T4" y="T5"/>
                      </a:cxn>
                      <a:cxn ang="T13">
                        <a:pos x="T6" y="T7"/>
                      </a:cxn>
                      <a:cxn ang="T14">
                        <a:pos x="T8" y="T9"/>
                      </a:cxn>
                    </a:cxnLst>
                    <a:rect l="T15" t="T16" r="T17" b="T18"/>
                    <a:pathLst>
                      <a:path w="169" h="44">
                        <a:moveTo>
                          <a:pt x="168" y="44"/>
                        </a:moveTo>
                        <a:lnTo>
                          <a:pt x="0" y="5"/>
                        </a:lnTo>
                        <a:lnTo>
                          <a:pt x="1" y="0"/>
                        </a:lnTo>
                        <a:lnTo>
                          <a:pt x="169" y="38"/>
                        </a:lnTo>
                        <a:lnTo>
                          <a:pt x="168" y="4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00" name="Freeform 212"/>
                  <p:cNvSpPr>
                    <a:spLocks/>
                  </p:cNvSpPr>
                  <p:nvPr/>
                </p:nvSpPr>
                <p:spPr bwMode="auto">
                  <a:xfrm>
                    <a:off x="1735" y="2891"/>
                    <a:ext cx="11" cy="267"/>
                  </a:xfrm>
                  <a:custGeom>
                    <a:avLst/>
                    <a:gdLst>
                      <a:gd name="T0" fmla="*/ 11 w 11"/>
                      <a:gd name="T1" fmla="*/ 0 h 267"/>
                      <a:gd name="T2" fmla="*/ 6 w 11"/>
                      <a:gd name="T3" fmla="*/ 267 h 267"/>
                      <a:gd name="T4" fmla="*/ 0 w 11"/>
                      <a:gd name="T5" fmla="*/ 267 h 267"/>
                      <a:gd name="T6" fmla="*/ 4 w 11"/>
                      <a:gd name="T7" fmla="*/ 0 h 267"/>
                      <a:gd name="T8" fmla="*/ 11 w 11"/>
                      <a:gd name="T9" fmla="*/ 0 h 267"/>
                      <a:gd name="T10" fmla="*/ 0 60000 65536"/>
                      <a:gd name="T11" fmla="*/ 0 60000 65536"/>
                      <a:gd name="T12" fmla="*/ 0 60000 65536"/>
                      <a:gd name="T13" fmla="*/ 0 60000 65536"/>
                      <a:gd name="T14" fmla="*/ 0 60000 65536"/>
                      <a:gd name="T15" fmla="*/ 0 w 11"/>
                      <a:gd name="T16" fmla="*/ 0 h 267"/>
                      <a:gd name="T17" fmla="*/ 11 w 11"/>
                      <a:gd name="T18" fmla="*/ 267 h 267"/>
                    </a:gdLst>
                    <a:ahLst/>
                    <a:cxnLst>
                      <a:cxn ang="T10">
                        <a:pos x="T0" y="T1"/>
                      </a:cxn>
                      <a:cxn ang="T11">
                        <a:pos x="T2" y="T3"/>
                      </a:cxn>
                      <a:cxn ang="T12">
                        <a:pos x="T4" y="T5"/>
                      </a:cxn>
                      <a:cxn ang="T13">
                        <a:pos x="T6" y="T7"/>
                      </a:cxn>
                      <a:cxn ang="T14">
                        <a:pos x="T8" y="T9"/>
                      </a:cxn>
                    </a:cxnLst>
                    <a:rect l="T15" t="T16" r="T17" b="T18"/>
                    <a:pathLst>
                      <a:path w="11" h="267">
                        <a:moveTo>
                          <a:pt x="11" y="0"/>
                        </a:moveTo>
                        <a:lnTo>
                          <a:pt x="6" y="267"/>
                        </a:lnTo>
                        <a:lnTo>
                          <a:pt x="0" y="267"/>
                        </a:lnTo>
                        <a:lnTo>
                          <a:pt x="4" y="0"/>
                        </a:lnTo>
                        <a:lnTo>
                          <a:pt x="11"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01" name="Freeform 213"/>
                  <p:cNvSpPr>
                    <a:spLocks/>
                  </p:cNvSpPr>
                  <p:nvPr/>
                </p:nvSpPr>
                <p:spPr bwMode="auto">
                  <a:xfrm>
                    <a:off x="1909" y="2472"/>
                    <a:ext cx="348" cy="464"/>
                  </a:xfrm>
                  <a:custGeom>
                    <a:avLst/>
                    <a:gdLst>
                      <a:gd name="T0" fmla="*/ 0 w 348"/>
                      <a:gd name="T1" fmla="*/ 461 h 464"/>
                      <a:gd name="T2" fmla="*/ 344 w 348"/>
                      <a:gd name="T3" fmla="*/ 0 h 464"/>
                      <a:gd name="T4" fmla="*/ 348 w 348"/>
                      <a:gd name="T5" fmla="*/ 3 h 464"/>
                      <a:gd name="T6" fmla="*/ 4 w 348"/>
                      <a:gd name="T7" fmla="*/ 464 h 464"/>
                      <a:gd name="T8" fmla="*/ 0 w 348"/>
                      <a:gd name="T9" fmla="*/ 461 h 464"/>
                      <a:gd name="T10" fmla="*/ 0 60000 65536"/>
                      <a:gd name="T11" fmla="*/ 0 60000 65536"/>
                      <a:gd name="T12" fmla="*/ 0 60000 65536"/>
                      <a:gd name="T13" fmla="*/ 0 60000 65536"/>
                      <a:gd name="T14" fmla="*/ 0 60000 65536"/>
                      <a:gd name="T15" fmla="*/ 0 w 348"/>
                      <a:gd name="T16" fmla="*/ 0 h 464"/>
                      <a:gd name="T17" fmla="*/ 348 w 348"/>
                      <a:gd name="T18" fmla="*/ 464 h 464"/>
                    </a:gdLst>
                    <a:ahLst/>
                    <a:cxnLst>
                      <a:cxn ang="T10">
                        <a:pos x="T0" y="T1"/>
                      </a:cxn>
                      <a:cxn ang="T11">
                        <a:pos x="T2" y="T3"/>
                      </a:cxn>
                      <a:cxn ang="T12">
                        <a:pos x="T4" y="T5"/>
                      </a:cxn>
                      <a:cxn ang="T13">
                        <a:pos x="T6" y="T7"/>
                      </a:cxn>
                      <a:cxn ang="T14">
                        <a:pos x="T8" y="T9"/>
                      </a:cxn>
                    </a:cxnLst>
                    <a:rect l="T15" t="T16" r="T17" b="T18"/>
                    <a:pathLst>
                      <a:path w="348" h="464">
                        <a:moveTo>
                          <a:pt x="0" y="461"/>
                        </a:moveTo>
                        <a:lnTo>
                          <a:pt x="344" y="0"/>
                        </a:lnTo>
                        <a:lnTo>
                          <a:pt x="348" y="3"/>
                        </a:lnTo>
                        <a:lnTo>
                          <a:pt x="4" y="464"/>
                        </a:lnTo>
                        <a:lnTo>
                          <a:pt x="0" y="461"/>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02" name="Freeform 214"/>
                  <p:cNvSpPr>
                    <a:spLocks/>
                  </p:cNvSpPr>
                  <p:nvPr/>
                </p:nvSpPr>
                <p:spPr bwMode="auto">
                  <a:xfrm>
                    <a:off x="2244" y="2486"/>
                    <a:ext cx="14" cy="220"/>
                  </a:xfrm>
                  <a:custGeom>
                    <a:avLst/>
                    <a:gdLst>
                      <a:gd name="T0" fmla="*/ 14 w 14"/>
                      <a:gd name="T1" fmla="*/ 0 h 220"/>
                      <a:gd name="T2" fmla="*/ 6 w 14"/>
                      <a:gd name="T3" fmla="*/ 220 h 220"/>
                      <a:gd name="T4" fmla="*/ 0 w 14"/>
                      <a:gd name="T5" fmla="*/ 220 h 220"/>
                      <a:gd name="T6" fmla="*/ 8 w 14"/>
                      <a:gd name="T7" fmla="*/ 0 h 220"/>
                      <a:gd name="T8" fmla="*/ 14 w 14"/>
                      <a:gd name="T9" fmla="*/ 0 h 220"/>
                      <a:gd name="T10" fmla="*/ 0 60000 65536"/>
                      <a:gd name="T11" fmla="*/ 0 60000 65536"/>
                      <a:gd name="T12" fmla="*/ 0 60000 65536"/>
                      <a:gd name="T13" fmla="*/ 0 60000 65536"/>
                      <a:gd name="T14" fmla="*/ 0 60000 65536"/>
                      <a:gd name="T15" fmla="*/ 0 w 14"/>
                      <a:gd name="T16" fmla="*/ 0 h 220"/>
                      <a:gd name="T17" fmla="*/ 14 w 14"/>
                      <a:gd name="T18" fmla="*/ 220 h 220"/>
                    </a:gdLst>
                    <a:ahLst/>
                    <a:cxnLst>
                      <a:cxn ang="T10">
                        <a:pos x="T0" y="T1"/>
                      </a:cxn>
                      <a:cxn ang="T11">
                        <a:pos x="T2" y="T3"/>
                      </a:cxn>
                      <a:cxn ang="T12">
                        <a:pos x="T4" y="T5"/>
                      </a:cxn>
                      <a:cxn ang="T13">
                        <a:pos x="T6" y="T7"/>
                      </a:cxn>
                      <a:cxn ang="T14">
                        <a:pos x="T8" y="T9"/>
                      </a:cxn>
                    </a:cxnLst>
                    <a:rect l="T15" t="T16" r="T17" b="T18"/>
                    <a:pathLst>
                      <a:path w="14" h="220">
                        <a:moveTo>
                          <a:pt x="14" y="0"/>
                        </a:moveTo>
                        <a:lnTo>
                          <a:pt x="6" y="220"/>
                        </a:lnTo>
                        <a:lnTo>
                          <a:pt x="0" y="220"/>
                        </a:lnTo>
                        <a:lnTo>
                          <a:pt x="8" y="0"/>
                        </a:lnTo>
                        <a:lnTo>
                          <a:pt x="14"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03" name="Freeform 215"/>
                  <p:cNvSpPr>
                    <a:spLocks/>
                  </p:cNvSpPr>
                  <p:nvPr/>
                </p:nvSpPr>
                <p:spPr bwMode="auto">
                  <a:xfrm>
                    <a:off x="2099" y="2445"/>
                    <a:ext cx="148" cy="40"/>
                  </a:xfrm>
                  <a:custGeom>
                    <a:avLst/>
                    <a:gdLst>
                      <a:gd name="T0" fmla="*/ 147 w 148"/>
                      <a:gd name="T1" fmla="*/ 40 h 40"/>
                      <a:gd name="T2" fmla="*/ 0 w 148"/>
                      <a:gd name="T3" fmla="*/ 6 h 40"/>
                      <a:gd name="T4" fmla="*/ 1 w 148"/>
                      <a:gd name="T5" fmla="*/ 0 h 40"/>
                      <a:gd name="T6" fmla="*/ 148 w 148"/>
                      <a:gd name="T7" fmla="*/ 35 h 40"/>
                      <a:gd name="T8" fmla="*/ 147 w 148"/>
                      <a:gd name="T9" fmla="*/ 40 h 40"/>
                      <a:gd name="T10" fmla="*/ 0 60000 65536"/>
                      <a:gd name="T11" fmla="*/ 0 60000 65536"/>
                      <a:gd name="T12" fmla="*/ 0 60000 65536"/>
                      <a:gd name="T13" fmla="*/ 0 60000 65536"/>
                      <a:gd name="T14" fmla="*/ 0 60000 65536"/>
                      <a:gd name="T15" fmla="*/ 0 w 148"/>
                      <a:gd name="T16" fmla="*/ 0 h 40"/>
                      <a:gd name="T17" fmla="*/ 148 w 148"/>
                      <a:gd name="T18" fmla="*/ 40 h 40"/>
                    </a:gdLst>
                    <a:ahLst/>
                    <a:cxnLst>
                      <a:cxn ang="T10">
                        <a:pos x="T0" y="T1"/>
                      </a:cxn>
                      <a:cxn ang="T11">
                        <a:pos x="T2" y="T3"/>
                      </a:cxn>
                      <a:cxn ang="T12">
                        <a:pos x="T4" y="T5"/>
                      </a:cxn>
                      <a:cxn ang="T13">
                        <a:pos x="T6" y="T7"/>
                      </a:cxn>
                      <a:cxn ang="T14">
                        <a:pos x="T8" y="T9"/>
                      </a:cxn>
                    </a:cxnLst>
                    <a:rect l="T15" t="T16" r="T17" b="T18"/>
                    <a:pathLst>
                      <a:path w="148" h="40">
                        <a:moveTo>
                          <a:pt x="147" y="40"/>
                        </a:moveTo>
                        <a:lnTo>
                          <a:pt x="0" y="6"/>
                        </a:lnTo>
                        <a:lnTo>
                          <a:pt x="1" y="0"/>
                        </a:lnTo>
                        <a:lnTo>
                          <a:pt x="148" y="35"/>
                        </a:lnTo>
                        <a:lnTo>
                          <a:pt x="147" y="4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1004" name="Freeform 216"/>
                  <p:cNvSpPr>
                    <a:spLocks/>
                  </p:cNvSpPr>
                  <p:nvPr/>
                </p:nvSpPr>
                <p:spPr bwMode="auto">
                  <a:xfrm>
                    <a:off x="1740" y="2446"/>
                    <a:ext cx="370" cy="448"/>
                  </a:xfrm>
                  <a:custGeom>
                    <a:avLst/>
                    <a:gdLst>
                      <a:gd name="T0" fmla="*/ 0 w 370"/>
                      <a:gd name="T1" fmla="*/ 443 h 448"/>
                      <a:gd name="T2" fmla="*/ 366 w 370"/>
                      <a:gd name="T3" fmla="*/ 0 h 448"/>
                      <a:gd name="T4" fmla="*/ 370 w 370"/>
                      <a:gd name="T5" fmla="*/ 3 h 448"/>
                      <a:gd name="T6" fmla="*/ 5 w 370"/>
                      <a:gd name="T7" fmla="*/ 448 h 448"/>
                      <a:gd name="T8" fmla="*/ 0 w 370"/>
                      <a:gd name="T9" fmla="*/ 443 h 448"/>
                      <a:gd name="T10" fmla="*/ 0 60000 65536"/>
                      <a:gd name="T11" fmla="*/ 0 60000 65536"/>
                      <a:gd name="T12" fmla="*/ 0 60000 65536"/>
                      <a:gd name="T13" fmla="*/ 0 60000 65536"/>
                      <a:gd name="T14" fmla="*/ 0 60000 65536"/>
                      <a:gd name="T15" fmla="*/ 0 w 370"/>
                      <a:gd name="T16" fmla="*/ 0 h 448"/>
                      <a:gd name="T17" fmla="*/ 370 w 370"/>
                      <a:gd name="T18" fmla="*/ 448 h 448"/>
                    </a:gdLst>
                    <a:ahLst/>
                    <a:cxnLst>
                      <a:cxn ang="T10">
                        <a:pos x="T0" y="T1"/>
                      </a:cxn>
                      <a:cxn ang="T11">
                        <a:pos x="T2" y="T3"/>
                      </a:cxn>
                      <a:cxn ang="T12">
                        <a:pos x="T4" y="T5"/>
                      </a:cxn>
                      <a:cxn ang="T13">
                        <a:pos x="T6" y="T7"/>
                      </a:cxn>
                      <a:cxn ang="T14">
                        <a:pos x="T8" y="T9"/>
                      </a:cxn>
                    </a:cxnLst>
                    <a:rect l="T15" t="T16" r="T17" b="T18"/>
                    <a:pathLst>
                      <a:path w="370" h="448">
                        <a:moveTo>
                          <a:pt x="0" y="443"/>
                        </a:moveTo>
                        <a:lnTo>
                          <a:pt x="366" y="0"/>
                        </a:lnTo>
                        <a:lnTo>
                          <a:pt x="370" y="3"/>
                        </a:lnTo>
                        <a:lnTo>
                          <a:pt x="5" y="448"/>
                        </a:lnTo>
                        <a:lnTo>
                          <a:pt x="0" y="443"/>
                        </a:lnTo>
                        <a:close/>
                      </a:path>
                    </a:pathLst>
                  </a:custGeom>
                  <a:solidFill>
                    <a:srgbClr val="000000"/>
                  </a:solidFill>
                  <a:ln w="9525">
                    <a:noFill/>
                    <a:round/>
                    <a:headEnd/>
                    <a:tailEnd/>
                  </a:ln>
                </p:spPr>
                <p:txBody>
                  <a:bodyPr/>
                  <a:lstStyle/>
                  <a:p>
                    <a:endParaRPr lang="en-US">
                      <a:latin typeface="Tw Cen MT" pitchFamily="34" charset="0"/>
                    </a:endParaRPr>
                  </a:p>
                </p:txBody>
              </p:sp>
            </p:grpSp>
            <p:sp>
              <p:nvSpPr>
                <p:cNvPr id="120929" name="Line 218"/>
                <p:cNvSpPr>
                  <a:spLocks noChangeShapeType="1"/>
                </p:cNvSpPr>
                <p:nvPr/>
              </p:nvSpPr>
              <p:spPr bwMode="auto">
                <a:xfrm flipH="1">
                  <a:off x="1827" y="2917"/>
                  <a:ext cx="6" cy="266"/>
                </a:xfrm>
                <a:prstGeom prst="line">
                  <a:avLst/>
                </a:prstGeom>
                <a:noFill/>
                <a:ln w="9">
                  <a:solidFill>
                    <a:srgbClr val="333399"/>
                  </a:solidFill>
                  <a:round/>
                  <a:headEnd/>
                  <a:tailEnd/>
                </a:ln>
              </p:spPr>
              <p:txBody>
                <a:bodyPr/>
                <a:lstStyle/>
                <a:p>
                  <a:endParaRPr lang="en-US"/>
                </a:p>
              </p:txBody>
            </p:sp>
            <p:sp>
              <p:nvSpPr>
                <p:cNvPr id="120930" name="Rectangle 220"/>
                <p:cNvSpPr>
                  <a:spLocks noChangeArrowheads="1"/>
                </p:cNvSpPr>
                <p:nvPr/>
              </p:nvSpPr>
              <p:spPr bwMode="auto">
                <a:xfrm>
                  <a:off x="1569" y="3509"/>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20931" name="Freeform 221"/>
                <p:cNvSpPr>
                  <a:spLocks noEditPoints="1"/>
                </p:cNvSpPr>
                <p:nvPr/>
              </p:nvSpPr>
              <p:spPr bwMode="auto">
                <a:xfrm>
                  <a:off x="1851" y="2865"/>
                  <a:ext cx="131" cy="135"/>
                </a:xfrm>
                <a:custGeom>
                  <a:avLst/>
                  <a:gdLst>
                    <a:gd name="T0" fmla="*/ 63 w 131"/>
                    <a:gd name="T1" fmla="*/ 9 h 135"/>
                    <a:gd name="T2" fmla="*/ 72 w 131"/>
                    <a:gd name="T3" fmla="*/ 0 h 135"/>
                    <a:gd name="T4" fmla="*/ 54 w 131"/>
                    <a:gd name="T5" fmla="*/ 10 h 135"/>
                    <a:gd name="T6" fmla="*/ 43 w 131"/>
                    <a:gd name="T7" fmla="*/ 4 h 135"/>
                    <a:gd name="T8" fmla="*/ 53 w 131"/>
                    <a:gd name="T9" fmla="*/ 1 h 135"/>
                    <a:gd name="T10" fmla="*/ 38 w 131"/>
                    <a:gd name="T11" fmla="*/ 16 h 135"/>
                    <a:gd name="T12" fmla="*/ 26 w 131"/>
                    <a:gd name="T13" fmla="*/ 13 h 135"/>
                    <a:gd name="T14" fmla="*/ 35 w 131"/>
                    <a:gd name="T15" fmla="*/ 8 h 135"/>
                    <a:gd name="T16" fmla="*/ 25 w 131"/>
                    <a:gd name="T17" fmla="*/ 26 h 135"/>
                    <a:gd name="T18" fmla="*/ 13 w 131"/>
                    <a:gd name="T19" fmla="*/ 27 h 135"/>
                    <a:gd name="T20" fmla="*/ 19 w 131"/>
                    <a:gd name="T21" fmla="*/ 19 h 135"/>
                    <a:gd name="T22" fmla="*/ 15 w 131"/>
                    <a:gd name="T23" fmla="*/ 40 h 135"/>
                    <a:gd name="T24" fmla="*/ 4 w 131"/>
                    <a:gd name="T25" fmla="*/ 44 h 135"/>
                    <a:gd name="T26" fmla="*/ 8 w 131"/>
                    <a:gd name="T27" fmla="*/ 35 h 135"/>
                    <a:gd name="T28" fmla="*/ 10 w 131"/>
                    <a:gd name="T29" fmla="*/ 56 h 135"/>
                    <a:gd name="T30" fmla="*/ 0 w 131"/>
                    <a:gd name="T31" fmla="*/ 63 h 135"/>
                    <a:gd name="T32" fmla="*/ 1 w 131"/>
                    <a:gd name="T33" fmla="*/ 53 h 135"/>
                    <a:gd name="T34" fmla="*/ 9 w 131"/>
                    <a:gd name="T35" fmla="*/ 74 h 135"/>
                    <a:gd name="T36" fmla="*/ 1 w 131"/>
                    <a:gd name="T37" fmla="*/ 82 h 135"/>
                    <a:gd name="T38" fmla="*/ 0 w 131"/>
                    <a:gd name="T39" fmla="*/ 72 h 135"/>
                    <a:gd name="T40" fmla="*/ 13 w 131"/>
                    <a:gd name="T41" fmla="*/ 91 h 135"/>
                    <a:gd name="T42" fmla="*/ 5 w 131"/>
                    <a:gd name="T43" fmla="*/ 94 h 135"/>
                    <a:gd name="T44" fmla="*/ 20 w 131"/>
                    <a:gd name="T45" fmla="*/ 103 h 135"/>
                    <a:gd name="T46" fmla="*/ 18 w 131"/>
                    <a:gd name="T47" fmla="*/ 115 h 135"/>
                    <a:gd name="T48" fmla="*/ 20 w 131"/>
                    <a:gd name="T49" fmla="*/ 103 h 135"/>
                    <a:gd name="T50" fmla="*/ 38 w 131"/>
                    <a:gd name="T51" fmla="*/ 119 h 135"/>
                    <a:gd name="T52" fmla="*/ 26 w 131"/>
                    <a:gd name="T53" fmla="*/ 122 h 135"/>
                    <a:gd name="T54" fmla="*/ 49 w 131"/>
                    <a:gd name="T55" fmla="*/ 124 h 135"/>
                    <a:gd name="T56" fmla="*/ 45 w 131"/>
                    <a:gd name="T57" fmla="*/ 132 h 135"/>
                    <a:gd name="T58" fmla="*/ 62 w 131"/>
                    <a:gd name="T59" fmla="*/ 126 h 135"/>
                    <a:gd name="T60" fmla="*/ 71 w 131"/>
                    <a:gd name="T61" fmla="*/ 135 h 135"/>
                    <a:gd name="T62" fmla="*/ 62 w 131"/>
                    <a:gd name="T63" fmla="*/ 126 h 135"/>
                    <a:gd name="T64" fmla="*/ 86 w 131"/>
                    <a:gd name="T65" fmla="*/ 122 h 135"/>
                    <a:gd name="T66" fmla="*/ 80 w 131"/>
                    <a:gd name="T67" fmla="*/ 134 h 135"/>
                    <a:gd name="T68" fmla="*/ 97 w 131"/>
                    <a:gd name="T69" fmla="*/ 116 h 135"/>
                    <a:gd name="T70" fmla="*/ 102 w 131"/>
                    <a:gd name="T71" fmla="*/ 124 h 135"/>
                    <a:gd name="T72" fmla="*/ 106 w 131"/>
                    <a:gd name="T73" fmla="*/ 108 h 135"/>
                    <a:gd name="T74" fmla="*/ 119 w 131"/>
                    <a:gd name="T75" fmla="*/ 107 h 135"/>
                    <a:gd name="T76" fmla="*/ 106 w 131"/>
                    <a:gd name="T77" fmla="*/ 108 h 135"/>
                    <a:gd name="T78" fmla="*/ 119 w 131"/>
                    <a:gd name="T79" fmla="*/ 86 h 135"/>
                    <a:gd name="T80" fmla="*/ 124 w 131"/>
                    <a:gd name="T81" fmla="*/ 98 h 135"/>
                    <a:gd name="T82" fmla="*/ 121 w 131"/>
                    <a:gd name="T83" fmla="*/ 74 h 135"/>
                    <a:gd name="T84" fmla="*/ 130 w 131"/>
                    <a:gd name="T85" fmla="*/ 75 h 135"/>
                    <a:gd name="T86" fmla="*/ 121 w 131"/>
                    <a:gd name="T87" fmla="*/ 62 h 135"/>
                    <a:gd name="T88" fmla="*/ 120 w 131"/>
                    <a:gd name="T89" fmla="*/ 54 h 135"/>
                    <a:gd name="T90" fmla="*/ 130 w 131"/>
                    <a:gd name="T91" fmla="*/ 61 h 135"/>
                    <a:gd name="T92" fmla="*/ 118 w 131"/>
                    <a:gd name="T93" fmla="*/ 46 h 135"/>
                    <a:gd name="T94" fmla="*/ 114 w 131"/>
                    <a:gd name="T95" fmla="*/ 38 h 135"/>
                    <a:gd name="T96" fmla="*/ 126 w 131"/>
                    <a:gd name="T97" fmla="*/ 42 h 135"/>
                    <a:gd name="T98" fmla="*/ 109 w 131"/>
                    <a:gd name="T99" fmla="*/ 31 h 135"/>
                    <a:gd name="T100" fmla="*/ 104 w 131"/>
                    <a:gd name="T101" fmla="*/ 25 h 135"/>
                    <a:gd name="T102" fmla="*/ 116 w 131"/>
                    <a:gd name="T103" fmla="*/ 25 h 135"/>
                    <a:gd name="T104" fmla="*/ 97 w 131"/>
                    <a:gd name="T105" fmla="*/ 20 h 135"/>
                    <a:gd name="T106" fmla="*/ 90 w 131"/>
                    <a:gd name="T107" fmla="*/ 15 h 135"/>
                    <a:gd name="T108" fmla="*/ 102 w 131"/>
                    <a:gd name="T109" fmla="*/ 12 h 135"/>
                    <a:gd name="T110" fmla="*/ 83 w 131"/>
                    <a:gd name="T111" fmla="*/ 12 h 135"/>
                    <a:gd name="T112" fmla="*/ 75 w 131"/>
                    <a:gd name="T113" fmla="*/ 10 h 135"/>
                    <a:gd name="T114" fmla="*/ 85 w 131"/>
                    <a:gd name="T115" fmla="*/ 3 h 1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
                    <a:gd name="T175" fmla="*/ 0 h 135"/>
                    <a:gd name="T176" fmla="*/ 131 w 131"/>
                    <a:gd name="T177" fmla="*/ 135 h 1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 h="135">
                      <a:moveTo>
                        <a:pt x="71" y="9"/>
                      </a:moveTo>
                      <a:lnTo>
                        <a:pt x="65" y="9"/>
                      </a:lnTo>
                      <a:lnTo>
                        <a:pt x="63" y="9"/>
                      </a:lnTo>
                      <a:lnTo>
                        <a:pt x="62" y="0"/>
                      </a:lnTo>
                      <a:lnTo>
                        <a:pt x="65" y="0"/>
                      </a:lnTo>
                      <a:lnTo>
                        <a:pt x="72" y="0"/>
                      </a:lnTo>
                      <a:lnTo>
                        <a:pt x="71" y="9"/>
                      </a:lnTo>
                      <a:close/>
                      <a:moveTo>
                        <a:pt x="54" y="10"/>
                      </a:moveTo>
                      <a:lnTo>
                        <a:pt x="54" y="10"/>
                      </a:lnTo>
                      <a:lnTo>
                        <a:pt x="48" y="12"/>
                      </a:lnTo>
                      <a:lnTo>
                        <a:pt x="47" y="12"/>
                      </a:lnTo>
                      <a:lnTo>
                        <a:pt x="43" y="4"/>
                      </a:lnTo>
                      <a:lnTo>
                        <a:pt x="46" y="3"/>
                      </a:lnTo>
                      <a:lnTo>
                        <a:pt x="52" y="1"/>
                      </a:lnTo>
                      <a:lnTo>
                        <a:pt x="53" y="1"/>
                      </a:lnTo>
                      <a:lnTo>
                        <a:pt x="54" y="10"/>
                      </a:lnTo>
                      <a:close/>
                      <a:moveTo>
                        <a:pt x="39" y="16"/>
                      </a:moveTo>
                      <a:lnTo>
                        <a:pt x="38" y="16"/>
                      </a:lnTo>
                      <a:lnTo>
                        <a:pt x="33" y="19"/>
                      </a:lnTo>
                      <a:lnTo>
                        <a:pt x="32" y="20"/>
                      </a:lnTo>
                      <a:lnTo>
                        <a:pt x="26" y="13"/>
                      </a:lnTo>
                      <a:lnTo>
                        <a:pt x="29" y="12"/>
                      </a:lnTo>
                      <a:lnTo>
                        <a:pt x="34" y="8"/>
                      </a:lnTo>
                      <a:lnTo>
                        <a:pt x="35" y="8"/>
                      </a:lnTo>
                      <a:lnTo>
                        <a:pt x="39" y="16"/>
                      </a:lnTo>
                      <a:close/>
                      <a:moveTo>
                        <a:pt x="26" y="26"/>
                      </a:moveTo>
                      <a:lnTo>
                        <a:pt x="25" y="26"/>
                      </a:lnTo>
                      <a:lnTo>
                        <a:pt x="21" y="31"/>
                      </a:lnTo>
                      <a:lnTo>
                        <a:pt x="20" y="32"/>
                      </a:lnTo>
                      <a:lnTo>
                        <a:pt x="13" y="27"/>
                      </a:lnTo>
                      <a:lnTo>
                        <a:pt x="15" y="25"/>
                      </a:lnTo>
                      <a:lnTo>
                        <a:pt x="19" y="20"/>
                      </a:lnTo>
                      <a:lnTo>
                        <a:pt x="19" y="19"/>
                      </a:lnTo>
                      <a:lnTo>
                        <a:pt x="26" y="26"/>
                      </a:lnTo>
                      <a:close/>
                      <a:moveTo>
                        <a:pt x="16" y="39"/>
                      </a:moveTo>
                      <a:lnTo>
                        <a:pt x="15" y="40"/>
                      </a:lnTo>
                      <a:lnTo>
                        <a:pt x="13" y="45"/>
                      </a:lnTo>
                      <a:lnTo>
                        <a:pt x="12" y="47"/>
                      </a:lnTo>
                      <a:lnTo>
                        <a:pt x="4" y="44"/>
                      </a:lnTo>
                      <a:lnTo>
                        <a:pt x="5" y="41"/>
                      </a:lnTo>
                      <a:lnTo>
                        <a:pt x="8" y="35"/>
                      </a:lnTo>
                      <a:lnTo>
                        <a:pt x="16" y="39"/>
                      </a:lnTo>
                      <a:close/>
                      <a:moveTo>
                        <a:pt x="10" y="55"/>
                      </a:moveTo>
                      <a:lnTo>
                        <a:pt x="10" y="56"/>
                      </a:lnTo>
                      <a:lnTo>
                        <a:pt x="9" y="62"/>
                      </a:lnTo>
                      <a:lnTo>
                        <a:pt x="9" y="63"/>
                      </a:lnTo>
                      <a:lnTo>
                        <a:pt x="0" y="63"/>
                      </a:lnTo>
                      <a:lnTo>
                        <a:pt x="0" y="61"/>
                      </a:lnTo>
                      <a:lnTo>
                        <a:pt x="1" y="54"/>
                      </a:lnTo>
                      <a:lnTo>
                        <a:pt x="1" y="53"/>
                      </a:lnTo>
                      <a:lnTo>
                        <a:pt x="10" y="55"/>
                      </a:lnTo>
                      <a:close/>
                      <a:moveTo>
                        <a:pt x="9" y="72"/>
                      </a:moveTo>
                      <a:lnTo>
                        <a:pt x="9" y="74"/>
                      </a:lnTo>
                      <a:lnTo>
                        <a:pt x="10" y="80"/>
                      </a:lnTo>
                      <a:lnTo>
                        <a:pt x="1" y="82"/>
                      </a:lnTo>
                      <a:lnTo>
                        <a:pt x="1" y="81"/>
                      </a:lnTo>
                      <a:lnTo>
                        <a:pt x="0" y="74"/>
                      </a:lnTo>
                      <a:lnTo>
                        <a:pt x="0" y="72"/>
                      </a:lnTo>
                      <a:lnTo>
                        <a:pt x="9" y="72"/>
                      </a:lnTo>
                      <a:close/>
                      <a:moveTo>
                        <a:pt x="12" y="88"/>
                      </a:moveTo>
                      <a:lnTo>
                        <a:pt x="13" y="91"/>
                      </a:lnTo>
                      <a:lnTo>
                        <a:pt x="15" y="96"/>
                      </a:lnTo>
                      <a:lnTo>
                        <a:pt x="7" y="99"/>
                      </a:lnTo>
                      <a:lnTo>
                        <a:pt x="5" y="94"/>
                      </a:lnTo>
                      <a:lnTo>
                        <a:pt x="4" y="91"/>
                      </a:lnTo>
                      <a:lnTo>
                        <a:pt x="12" y="88"/>
                      </a:lnTo>
                      <a:close/>
                      <a:moveTo>
                        <a:pt x="20" y="103"/>
                      </a:moveTo>
                      <a:lnTo>
                        <a:pt x="22" y="105"/>
                      </a:lnTo>
                      <a:lnTo>
                        <a:pt x="25" y="109"/>
                      </a:lnTo>
                      <a:lnTo>
                        <a:pt x="18" y="115"/>
                      </a:lnTo>
                      <a:lnTo>
                        <a:pt x="14" y="111"/>
                      </a:lnTo>
                      <a:lnTo>
                        <a:pt x="12" y="108"/>
                      </a:lnTo>
                      <a:lnTo>
                        <a:pt x="20" y="103"/>
                      </a:lnTo>
                      <a:close/>
                      <a:moveTo>
                        <a:pt x="31" y="115"/>
                      </a:moveTo>
                      <a:lnTo>
                        <a:pt x="34" y="117"/>
                      </a:lnTo>
                      <a:lnTo>
                        <a:pt x="38" y="119"/>
                      </a:lnTo>
                      <a:lnTo>
                        <a:pt x="33" y="127"/>
                      </a:lnTo>
                      <a:lnTo>
                        <a:pt x="28" y="124"/>
                      </a:lnTo>
                      <a:lnTo>
                        <a:pt x="26" y="122"/>
                      </a:lnTo>
                      <a:lnTo>
                        <a:pt x="31" y="115"/>
                      </a:lnTo>
                      <a:close/>
                      <a:moveTo>
                        <a:pt x="46" y="123"/>
                      </a:moveTo>
                      <a:lnTo>
                        <a:pt x="49" y="124"/>
                      </a:lnTo>
                      <a:lnTo>
                        <a:pt x="54" y="125"/>
                      </a:lnTo>
                      <a:lnTo>
                        <a:pt x="51" y="134"/>
                      </a:lnTo>
                      <a:lnTo>
                        <a:pt x="45" y="132"/>
                      </a:lnTo>
                      <a:lnTo>
                        <a:pt x="42" y="131"/>
                      </a:lnTo>
                      <a:lnTo>
                        <a:pt x="46" y="123"/>
                      </a:lnTo>
                      <a:close/>
                      <a:moveTo>
                        <a:pt x="62" y="126"/>
                      </a:moveTo>
                      <a:lnTo>
                        <a:pt x="65" y="127"/>
                      </a:lnTo>
                      <a:lnTo>
                        <a:pt x="70" y="126"/>
                      </a:lnTo>
                      <a:lnTo>
                        <a:pt x="71" y="135"/>
                      </a:lnTo>
                      <a:lnTo>
                        <a:pt x="65" y="135"/>
                      </a:lnTo>
                      <a:lnTo>
                        <a:pt x="61" y="135"/>
                      </a:lnTo>
                      <a:lnTo>
                        <a:pt x="62" y="126"/>
                      </a:lnTo>
                      <a:close/>
                      <a:moveTo>
                        <a:pt x="78" y="125"/>
                      </a:moveTo>
                      <a:lnTo>
                        <a:pt x="82" y="124"/>
                      </a:lnTo>
                      <a:lnTo>
                        <a:pt x="86" y="122"/>
                      </a:lnTo>
                      <a:lnTo>
                        <a:pt x="89" y="131"/>
                      </a:lnTo>
                      <a:lnTo>
                        <a:pt x="84" y="133"/>
                      </a:lnTo>
                      <a:lnTo>
                        <a:pt x="80" y="134"/>
                      </a:lnTo>
                      <a:lnTo>
                        <a:pt x="78" y="125"/>
                      </a:lnTo>
                      <a:close/>
                      <a:moveTo>
                        <a:pt x="93" y="119"/>
                      </a:moveTo>
                      <a:lnTo>
                        <a:pt x="97" y="116"/>
                      </a:lnTo>
                      <a:lnTo>
                        <a:pt x="100" y="114"/>
                      </a:lnTo>
                      <a:lnTo>
                        <a:pt x="106" y="121"/>
                      </a:lnTo>
                      <a:lnTo>
                        <a:pt x="102" y="124"/>
                      </a:lnTo>
                      <a:lnTo>
                        <a:pt x="98" y="126"/>
                      </a:lnTo>
                      <a:lnTo>
                        <a:pt x="93" y="119"/>
                      </a:lnTo>
                      <a:close/>
                      <a:moveTo>
                        <a:pt x="106" y="108"/>
                      </a:moveTo>
                      <a:lnTo>
                        <a:pt x="109" y="105"/>
                      </a:lnTo>
                      <a:lnTo>
                        <a:pt x="111" y="101"/>
                      </a:lnTo>
                      <a:lnTo>
                        <a:pt x="119" y="107"/>
                      </a:lnTo>
                      <a:lnTo>
                        <a:pt x="116" y="111"/>
                      </a:lnTo>
                      <a:lnTo>
                        <a:pt x="113" y="114"/>
                      </a:lnTo>
                      <a:lnTo>
                        <a:pt x="106" y="108"/>
                      </a:lnTo>
                      <a:close/>
                      <a:moveTo>
                        <a:pt x="116" y="94"/>
                      </a:moveTo>
                      <a:lnTo>
                        <a:pt x="117" y="91"/>
                      </a:lnTo>
                      <a:lnTo>
                        <a:pt x="119" y="86"/>
                      </a:lnTo>
                      <a:lnTo>
                        <a:pt x="127" y="90"/>
                      </a:lnTo>
                      <a:lnTo>
                        <a:pt x="126" y="94"/>
                      </a:lnTo>
                      <a:lnTo>
                        <a:pt x="124" y="98"/>
                      </a:lnTo>
                      <a:lnTo>
                        <a:pt x="116" y="94"/>
                      </a:lnTo>
                      <a:close/>
                      <a:moveTo>
                        <a:pt x="121" y="79"/>
                      </a:moveTo>
                      <a:lnTo>
                        <a:pt x="121" y="74"/>
                      </a:lnTo>
                      <a:lnTo>
                        <a:pt x="122" y="70"/>
                      </a:lnTo>
                      <a:lnTo>
                        <a:pt x="131" y="71"/>
                      </a:lnTo>
                      <a:lnTo>
                        <a:pt x="130" y="75"/>
                      </a:lnTo>
                      <a:lnTo>
                        <a:pt x="130" y="80"/>
                      </a:lnTo>
                      <a:lnTo>
                        <a:pt x="121" y="79"/>
                      </a:lnTo>
                      <a:close/>
                      <a:moveTo>
                        <a:pt x="121" y="62"/>
                      </a:moveTo>
                      <a:lnTo>
                        <a:pt x="121" y="62"/>
                      </a:lnTo>
                      <a:lnTo>
                        <a:pt x="121" y="56"/>
                      </a:lnTo>
                      <a:lnTo>
                        <a:pt x="120" y="54"/>
                      </a:lnTo>
                      <a:lnTo>
                        <a:pt x="129" y="51"/>
                      </a:lnTo>
                      <a:lnTo>
                        <a:pt x="129" y="54"/>
                      </a:lnTo>
                      <a:lnTo>
                        <a:pt x="130" y="61"/>
                      </a:lnTo>
                      <a:lnTo>
                        <a:pt x="121" y="62"/>
                      </a:lnTo>
                      <a:close/>
                      <a:moveTo>
                        <a:pt x="118" y="46"/>
                      </a:moveTo>
                      <a:lnTo>
                        <a:pt x="117" y="45"/>
                      </a:lnTo>
                      <a:lnTo>
                        <a:pt x="115" y="40"/>
                      </a:lnTo>
                      <a:lnTo>
                        <a:pt x="114" y="38"/>
                      </a:lnTo>
                      <a:lnTo>
                        <a:pt x="122" y="34"/>
                      </a:lnTo>
                      <a:lnTo>
                        <a:pt x="123" y="36"/>
                      </a:lnTo>
                      <a:lnTo>
                        <a:pt x="126" y="42"/>
                      </a:lnTo>
                      <a:lnTo>
                        <a:pt x="126" y="43"/>
                      </a:lnTo>
                      <a:lnTo>
                        <a:pt x="118" y="46"/>
                      </a:lnTo>
                      <a:close/>
                      <a:moveTo>
                        <a:pt x="109" y="31"/>
                      </a:moveTo>
                      <a:lnTo>
                        <a:pt x="109" y="30"/>
                      </a:lnTo>
                      <a:lnTo>
                        <a:pt x="105" y="26"/>
                      </a:lnTo>
                      <a:lnTo>
                        <a:pt x="104" y="25"/>
                      </a:lnTo>
                      <a:lnTo>
                        <a:pt x="110" y="19"/>
                      </a:lnTo>
                      <a:lnTo>
                        <a:pt x="112" y="20"/>
                      </a:lnTo>
                      <a:lnTo>
                        <a:pt x="116" y="25"/>
                      </a:lnTo>
                      <a:lnTo>
                        <a:pt x="117" y="26"/>
                      </a:lnTo>
                      <a:lnTo>
                        <a:pt x="109" y="31"/>
                      </a:lnTo>
                      <a:close/>
                      <a:moveTo>
                        <a:pt x="97" y="20"/>
                      </a:moveTo>
                      <a:lnTo>
                        <a:pt x="97" y="19"/>
                      </a:lnTo>
                      <a:lnTo>
                        <a:pt x="92" y="16"/>
                      </a:lnTo>
                      <a:lnTo>
                        <a:pt x="90" y="15"/>
                      </a:lnTo>
                      <a:lnTo>
                        <a:pt x="94" y="7"/>
                      </a:lnTo>
                      <a:lnTo>
                        <a:pt x="97" y="8"/>
                      </a:lnTo>
                      <a:lnTo>
                        <a:pt x="102" y="12"/>
                      </a:lnTo>
                      <a:lnTo>
                        <a:pt x="103" y="12"/>
                      </a:lnTo>
                      <a:lnTo>
                        <a:pt x="97" y="20"/>
                      </a:lnTo>
                      <a:close/>
                      <a:moveTo>
                        <a:pt x="83" y="12"/>
                      </a:moveTo>
                      <a:lnTo>
                        <a:pt x="82" y="12"/>
                      </a:lnTo>
                      <a:lnTo>
                        <a:pt x="76" y="10"/>
                      </a:lnTo>
                      <a:lnTo>
                        <a:pt x="75" y="10"/>
                      </a:lnTo>
                      <a:lnTo>
                        <a:pt x="76" y="1"/>
                      </a:lnTo>
                      <a:lnTo>
                        <a:pt x="79" y="1"/>
                      </a:lnTo>
                      <a:lnTo>
                        <a:pt x="85" y="3"/>
                      </a:lnTo>
                      <a:lnTo>
                        <a:pt x="86" y="4"/>
                      </a:lnTo>
                      <a:lnTo>
                        <a:pt x="83" y="12"/>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grpSp>
              <p:nvGrpSpPr>
                <p:cNvPr id="120932" name="Group 243"/>
                <p:cNvGrpSpPr>
                  <a:grpSpLocks/>
                </p:cNvGrpSpPr>
                <p:nvPr/>
              </p:nvGrpSpPr>
              <p:grpSpPr bwMode="auto">
                <a:xfrm>
                  <a:off x="2174" y="2739"/>
                  <a:ext cx="623" cy="791"/>
                  <a:chOff x="2174" y="2739"/>
                  <a:chExt cx="623" cy="791"/>
                </a:xfrm>
              </p:grpSpPr>
              <p:sp>
                <p:nvSpPr>
                  <p:cNvPr id="120977" name="Rectangle 224"/>
                  <p:cNvSpPr>
                    <a:spLocks noChangeArrowheads="1"/>
                  </p:cNvSpPr>
                  <p:nvPr/>
                </p:nvSpPr>
                <p:spPr bwMode="auto">
                  <a:xfrm rot="720000">
                    <a:off x="2369" y="3430"/>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2.9 m</a:t>
                    </a:r>
                    <a:endParaRPr lang="en-US">
                      <a:cs typeface="Arial" charset="0"/>
                    </a:endParaRPr>
                  </a:p>
                </p:txBody>
              </p:sp>
              <p:sp>
                <p:nvSpPr>
                  <p:cNvPr id="120978" name="Freeform 225"/>
                  <p:cNvSpPr>
                    <a:spLocks noEditPoints="1"/>
                  </p:cNvSpPr>
                  <p:nvPr/>
                </p:nvSpPr>
                <p:spPr bwMode="auto">
                  <a:xfrm>
                    <a:off x="2325" y="3064"/>
                    <a:ext cx="36" cy="255"/>
                  </a:xfrm>
                  <a:custGeom>
                    <a:avLst/>
                    <a:gdLst>
                      <a:gd name="T0" fmla="*/ 204 w 356"/>
                      <a:gd name="T1" fmla="*/ 291 h 2486"/>
                      <a:gd name="T2" fmla="*/ 210 w 356"/>
                      <a:gd name="T3" fmla="*/ 2194 h 2486"/>
                      <a:gd name="T4" fmla="*/ 181 w 356"/>
                      <a:gd name="T5" fmla="*/ 2224 h 2486"/>
                      <a:gd name="T6" fmla="*/ 152 w 356"/>
                      <a:gd name="T7" fmla="*/ 2195 h 2486"/>
                      <a:gd name="T8" fmla="*/ 146 w 356"/>
                      <a:gd name="T9" fmla="*/ 291 h 2486"/>
                      <a:gd name="T10" fmla="*/ 175 w 356"/>
                      <a:gd name="T11" fmla="*/ 262 h 2486"/>
                      <a:gd name="T12" fmla="*/ 204 w 356"/>
                      <a:gd name="T13" fmla="*/ 291 h 2486"/>
                      <a:gd name="T14" fmla="*/ 0 w 356"/>
                      <a:gd name="T15" fmla="*/ 350 h 2486"/>
                      <a:gd name="T16" fmla="*/ 174 w 356"/>
                      <a:gd name="T17" fmla="*/ 0 h 2486"/>
                      <a:gd name="T18" fmla="*/ 350 w 356"/>
                      <a:gd name="T19" fmla="*/ 349 h 2486"/>
                      <a:gd name="T20" fmla="*/ 0 w 356"/>
                      <a:gd name="T21" fmla="*/ 350 h 2486"/>
                      <a:gd name="T22" fmla="*/ 356 w 356"/>
                      <a:gd name="T23" fmla="*/ 2136 h 2486"/>
                      <a:gd name="T24" fmla="*/ 182 w 356"/>
                      <a:gd name="T25" fmla="*/ 2486 h 2486"/>
                      <a:gd name="T26" fmla="*/ 6 w 356"/>
                      <a:gd name="T27" fmla="*/ 2137 h 2486"/>
                      <a:gd name="T28" fmla="*/ 356 w 356"/>
                      <a:gd name="T29" fmla="*/ 2136 h 24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2486"/>
                      <a:gd name="T47" fmla="*/ 356 w 356"/>
                      <a:gd name="T48" fmla="*/ 2486 h 24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2486">
                        <a:moveTo>
                          <a:pt x="204" y="291"/>
                        </a:moveTo>
                        <a:lnTo>
                          <a:pt x="210" y="2194"/>
                        </a:lnTo>
                        <a:cubicBezTo>
                          <a:pt x="210" y="2210"/>
                          <a:pt x="197" y="2224"/>
                          <a:pt x="181" y="2224"/>
                        </a:cubicBezTo>
                        <a:cubicBezTo>
                          <a:pt x="165" y="2224"/>
                          <a:pt x="152" y="2211"/>
                          <a:pt x="152" y="2195"/>
                        </a:cubicBezTo>
                        <a:lnTo>
                          <a:pt x="146" y="291"/>
                        </a:lnTo>
                        <a:cubicBezTo>
                          <a:pt x="146" y="275"/>
                          <a:pt x="159" y="262"/>
                          <a:pt x="175" y="262"/>
                        </a:cubicBezTo>
                        <a:cubicBezTo>
                          <a:pt x="191" y="262"/>
                          <a:pt x="204" y="275"/>
                          <a:pt x="204" y="291"/>
                        </a:cubicBezTo>
                        <a:close/>
                        <a:moveTo>
                          <a:pt x="0" y="350"/>
                        </a:moveTo>
                        <a:lnTo>
                          <a:pt x="174" y="0"/>
                        </a:lnTo>
                        <a:lnTo>
                          <a:pt x="350" y="349"/>
                        </a:lnTo>
                        <a:lnTo>
                          <a:pt x="0" y="350"/>
                        </a:lnTo>
                        <a:close/>
                        <a:moveTo>
                          <a:pt x="356" y="2136"/>
                        </a:moveTo>
                        <a:lnTo>
                          <a:pt x="182" y="2486"/>
                        </a:lnTo>
                        <a:lnTo>
                          <a:pt x="6" y="2137"/>
                        </a:lnTo>
                        <a:lnTo>
                          <a:pt x="356" y="2136"/>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79" name="Rectangle 226"/>
                  <p:cNvSpPr>
                    <a:spLocks noChangeArrowheads="1"/>
                  </p:cNvSpPr>
                  <p:nvPr/>
                </p:nvSpPr>
                <p:spPr bwMode="auto">
                  <a:xfrm>
                    <a:off x="2174" y="3119"/>
                    <a:ext cx="270" cy="130"/>
                  </a:xfrm>
                  <a:prstGeom prst="rect">
                    <a:avLst/>
                  </a:prstGeom>
                  <a:solidFill>
                    <a:srgbClr val="FFFFFF"/>
                  </a:solidFill>
                  <a:ln w="9525">
                    <a:noFill/>
                    <a:miter lim="800000"/>
                    <a:headEnd/>
                    <a:tailEnd/>
                  </a:ln>
                </p:spPr>
                <p:txBody>
                  <a:bodyPr/>
                  <a:lstStyle/>
                  <a:p>
                    <a:endParaRPr lang="en-US">
                      <a:latin typeface="Tw Cen MT" pitchFamily="34" charset="0"/>
                    </a:endParaRPr>
                  </a:p>
                </p:txBody>
              </p:sp>
              <p:sp>
                <p:nvSpPr>
                  <p:cNvPr id="120980" name="Rectangle 227"/>
                  <p:cNvSpPr>
                    <a:spLocks noChangeArrowheads="1"/>
                  </p:cNvSpPr>
                  <p:nvPr/>
                </p:nvSpPr>
                <p:spPr bwMode="auto">
                  <a:xfrm>
                    <a:off x="2218" y="3144"/>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4.2 m</a:t>
                    </a:r>
                    <a:endParaRPr lang="en-US">
                      <a:cs typeface="Arial" charset="0"/>
                    </a:endParaRPr>
                  </a:p>
                </p:txBody>
              </p:sp>
              <p:sp>
                <p:nvSpPr>
                  <p:cNvPr id="120981" name="Freeform 228"/>
                  <p:cNvSpPr>
                    <a:spLocks/>
                  </p:cNvSpPr>
                  <p:nvPr/>
                </p:nvSpPr>
                <p:spPr bwMode="auto">
                  <a:xfrm>
                    <a:off x="2309" y="2739"/>
                    <a:ext cx="290" cy="309"/>
                  </a:xfrm>
                  <a:custGeom>
                    <a:avLst/>
                    <a:gdLst>
                      <a:gd name="T0" fmla="*/ 0 w 290"/>
                      <a:gd name="T1" fmla="*/ 225 h 309"/>
                      <a:gd name="T2" fmla="*/ 98 w 290"/>
                      <a:gd name="T3" fmla="*/ 309 h 309"/>
                      <a:gd name="T4" fmla="*/ 290 w 290"/>
                      <a:gd name="T5" fmla="*/ 83 h 309"/>
                      <a:gd name="T6" fmla="*/ 191 w 290"/>
                      <a:gd name="T7" fmla="*/ 0 h 309"/>
                      <a:gd name="T8" fmla="*/ 0 w 290"/>
                      <a:gd name="T9" fmla="*/ 225 h 309"/>
                      <a:gd name="T10" fmla="*/ 0 60000 65536"/>
                      <a:gd name="T11" fmla="*/ 0 60000 65536"/>
                      <a:gd name="T12" fmla="*/ 0 60000 65536"/>
                      <a:gd name="T13" fmla="*/ 0 60000 65536"/>
                      <a:gd name="T14" fmla="*/ 0 60000 65536"/>
                      <a:gd name="T15" fmla="*/ 0 w 290"/>
                      <a:gd name="T16" fmla="*/ 0 h 309"/>
                      <a:gd name="T17" fmla="*/ 290 w 290"/>
                      <a:gd name="T18" fmla="*/ 309 h 309"/>
                    </a:gdLst>
                    <a:ahLst/>
                    <a:cxnLst>
                      <a:cxn ang="T10">
                        <a:pos x="T0" y="T1"/>
                      </a:cxn>
                      <a:cxn ang="T11">
                        <a:pos x="T2" y="T3"/>
                      </a:cxn>
                      <a:cxn ang="T12">
                        <a:pos x="T4" y="T5"/>
                      </a:cxn>
                      <a:cxn ang="T13">
                        <a:pos x="T6" y="T7"/>
                      </a:cxn>
                      <a:cxn ang="T14">
                        <a:pos x="T8" y="T9"/>
                      </a:cxn>
                    </a:cxnLst>
                    <a:rect l="T15" t="T16" r="T17" b="T18"/>
                    <a:pathLst>
                      <a:path w="290" h="309">
                        <a:moveTo>
                          <a:pt x="0" y="225"/>
                        </a:moveTo>
                        <a:lnTo>
                          <a:pt x="98" y="309"/>
                        </a:lnTo>
                        <a:lnTo>
                          <a:pt x="290" y="83"/>
                        </a:lnTo>
                        <a:lnTo>
                          <a:pt x="191" y="0"/>
                        </a:lnTo>
                        <a:lnTo>
                          <a:pt x="0" y="225"/>
                        </a:lnTo>
                        <a:close/>
                      </a:path>
                    </a:pathLst>
                  </a:custGeom>
                  <a:solidFill>
                    <a:srgbClr val="FFFFFF"/>
                  </a:solidFill>
                  <a:ln w="9525">
                    <a:noFill/>
                    <a:round/>
                    <a:headEnd/>
                    <a:tailEnd/>
                  </a:ln>
                </p:spPr>
                <p:txBody>
                  <a:bodyPr/>
                  <a:lstStyle/>
                  <a:p>
                    <a:endParaRPr lang="en-US">
                      <a:latin typeface="Tw Cen MT" pitchFamily="34" charset="0"/>
                    </a:endParaRPr>
                  </a:p>
                </p:txBody>
              </p:sp>
              <p:sp>
                <p:nvSpPr>
                  <p:cNvPr id="120982" name="Rectangle 229"/>
                  <p:cNvSpPr>
                    <a:spLocks noChangeArrowheads="1"/>
                  </p:cNvSpPr>
                  <p:nvPr/>
                </p:nvSpPr>
                <p:spPr bwMode="auto">
                  <a:xfrm rot="-3000000">
                    <a:off x="2350" y="2842"/>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8.4 m</a:t>
                    </a:r>
                    <a:endParaRPr lang="en-US">
                      <a:cs typeface="Arial" charset="0"/>
                    </a:endParaRPr>
                  </a:p>
                </p:txBody>
              </p:sp>
              <p:grpSp>
                <p:nvGrpSpPr>
                  <p:cNvPr id="120983" name="Group 239"/>
                  <p:cNvGrpSpPr>
                    <a:grpSpLocks/>
                  </p:cNvGrpSpPr>
                  <p:nvPr/>
                </p:nvGrpSpPr>
                <p:grpSpPr bwMode="auto">
                  <a:xfrm>
                    <a:off x="2396" y="2786"/>
                    <a:ext cx="401" cy="599"/>
                    <a:chOff x="2396" y="2786"/>
                    <a:chExt cx="401" cy="599"/>
                  </a:xfrm>
                </p:grpSpPr>
                <p:sp>
                  <p:nvSpPr>
                    <p:cNvPr id="120987" name="Rectangle 230"/>
                    <p:cNvSpPr>
                      <a:spLocks noChangeArrowheads="1"/>
                    </p:cNvSpPr>
                    <p:nvPr/>
                  </p:nvSpPr>
                  <p:spPr bwMode="auto">
                    <a:xfrm>
                      <a:off x="2406" y="3069"/>
                      <a:ext cx="7" cy="267"/>
                    </a:xfrm>
                    <a:prstGeom prst="rect">
                      <a:avLst/>
                    </a:prstGeom>
                    <a:solidFill>
                      <a:srgbClr val="000000"/>
                    </a:solidFill>
                    <a:ln w="9525">
                      <a:noFill/>
                      <a:miter lim="800000"/>
                      <a:headEnd/>
                      <a:tailEnd/>
                    </a:ln>
                  </p:spPr>
                  <p:txBody>
                    <a:bodyPr/>
                    <a:lstStyle/>
                    <a:p>
                      <a:endParaRPr lang="en-US">
                        <a:latin typeface="Tw Cen MT" pitchFamily="34" charset="0"/>
                      </a:endParaRPr>
                    </a:p>
                  </p:txBody>
                </p:sp>
                <p:sp>
                  <p:nvSpPr>
                    <p:cNvPr id="120988" name="Freeform 231"/>
                    <p:cNvSpPr>
                      <a:spLocks/>
                    </p:cNvSpPr>
                    <p:nvPr/>
                  </p:nvSpPr>
                  <p:spPr bwMode="auto">
                    <a:xfrm>
                      <a:off x="2413" y="3075"/>
                      <a:ext cx="169" cy="44"/>
                    </a:xfrm>
                    <a:custGeom>
                      <a:avLst/>
                      <a:gdLst>
                        <a:gd name="T0" fmla="*/ 2 w 169"/>
                        <a:gd name="T1" fmla="*/ 0 h 44"/>
                        <a:gd name="T2" fmla="*/ 169 w 169"/>
                        <a:gd name="T3" fmla="*/ 39 h 44"/>
                        <a:gd name="T4" fmla="*/ 168 w 169"/>
                        <a:gd name="T5" fmla="*/ 44 h 44"/>
                        <a:gd name="T6" fmla="*/ 0 w 169"/>
                        <a:gd name="T7" fmla="*/ 5 h 44"/>
                        <a:gd name="T8" fmla="*/ 2 w 169"/>
                        <a:gd name="T9" fmla="*/ 0 h 44"/>
                        <a:gd name="T10" fmla="*/ 0 60000 65536"/>
                        <a:gd name="T11" fmla="*/ 0 60000 65536"/>
                        <a:gd name="T12" fmla="*/ 0 60000 65536"/>
                        <a:gd name="T13" fmla="*/ 0 60000 65536"/>
                        <a:gd name="T14" fmla="*/ 0 60000 65536"/>
                        <a:gd name="T15" fmla="*/ 0 w 169"/>
                        <a:gd name="T16" fmla="*/ 0 h 44"/>
                        <a:gd name="T17" fmla="*/ 169 w 169"/>
                        <a:gd name="T18" fmla="*/ 44 h 44"/>
                      </a:gdLst>
                      <a:ahLst/>
                      <a:cxnLst>
                        <a:cxn ang="T10">
                          <a:pos x="T0" y="T1"/>
                        </a:cxn>
                        <a:cxn ang="T11">
                          <a:pos x="T2" y="T3"/>
                        </a:cxn>
                        <a:cxn ang="T12">
                          <a:pos x="T4" y="T5"/>
                        </a:cxn>
                        <a:cxn ang="T13">
                          <a:pos x="T6" y="T7"/>
                        </a:cxn>
                        <a:cxn ang="T14">
                          <a:pos x="T8" y="T9"/>
                        </a:cxn>
                      </a:cxnLst>
                      <a:rect l="T15" t="T16" r="T17" b="T18"/>
                      <a:pathLst>
                        <a:path w="169" h="44">
                          <a:moveTo>
                            <a:pt x="2" y="0"/>
                          </a:moveTo>
                          <a:lnTo>
                            <a:pt x="169" y="39"/>
                          </a:lnTo>
                          <a:lnTo>
                            <a:pt x="168" y="44"/>
                          </a:lnTo>
                          <a:lnTo>
                            <a:pt x="0" y="5"/>
                          </a:lnTo>
                          <a:lnTo>
                            <a:pt x="2"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89" name="Rectangle 232"/>
                    <p:cNvSpPr>
                      <a:spLocks noChangeArrowheads="1"/>
                    </p:cNvSpPr>
                    <p:nvPr/>
                  </p:nvSpPr>
                  <p:spPr bwMode="auto">
                    <a:xfrm>
                      <a:off x="2570" y="3108"/>
                      <a:ext cx="7" cy="276"/>
                    </a:xfrm>
                    <a:prstGeom prst="rect">
                      <a:avLst/>
                    </a:prstGeom>
                    <a:solidFill>
                      <a:srgbClr val="000000"/>
                    </a:solidFill>
                    <a:ln w="9525">
                      <a:noFill/>
                      <a:miter lim="800000"/>
                      <a:headEnd/>
                      <a:tailEnd/>
                    </a:ln>
                  </p:spPr>
                  <p:txBody>
                    <a:bodyPr/>
                    <a:lstStyle/>
                    <a:p>
                      <a:endParaRPr lang="en-US">
                        <a:latin typeface="Tw Cen MT" pitchFamily="34" charset="0"/>
                      </a:endParaRPr>
                    </a:p>
                  </p:txBody>
                </p:sp>
                <p:sp>
                  <p:nvSpPr>
                    <p:cNvPr id="120990" name="Freeform 233"/>
                    <p:cNvSpPr>
                      <a:spLocks/>
                    </p:cNvSpPr>
                    <p:nvPr/>
                  </p:nvSpPr>
                  <p:spPr bwMode="auto">
                    <a:xfrm>
                      <a:off x="2396" y="3334"/>
                      <a:ext cx="178" cy="48"/>
                    </a:xfrm>
                    <a:custGeom>
                      <a:avLst/>
                      <a:gdLst>
                        <a:gd name="T0" fmla="*/ 176 w 178"/>
                        <a:gd name="T1" fmla="*/ 48 h 48"/>
                        <a:gd name="T2" fmla="*/ 0 w 178"/>
                        <a:gd name="T3" fmla="*/ 5 h 48"/>
                        <a:gd name="T4" fmla="*/ 1 w 178"/>
                        <a:gd name="T5" fmla="*/ 0 h 48"/>
                        <a:gd name="T6" fmla="*/ 178 w 178"/>
                        <a:gd name="T7" fmla="*/ 42 h 48"/>
                        <a:gd name="T8" fmla="*/ 176 w 178"/>
                        <a:gd name="T9" fmla="*/ 48 h 48"/>
                        <a:gd name="T10" fmla="*/ 0 60000 65536"/>
                        <a:gd name="T11" fmla="*/ 0 60000 65536"/>
                        <a:gd name="T12" fmla="*/ 0 60000 65536"/>
                        <a:gd name="T13" fmla="*/ 0 60000 65536"/>
                        <a:gd name="T14" fmla="*/ 0 60000 65536"/>
                        <a:gd name="T15" fmla="*/ 0 w 178"/>
                        <a:gd name="T16" fmla="*/ 0 h 48"/>
                        <a:gd name="T17" fmla="*/ 178 w 178"/>
                        <a:gd name="T18" fmla="*/ 48 h 48"/>
                      </a:gdLst>
                      <a:ahLst/>
                      <a:cxnLst>
                        <a:cxn ang="T10">
                          <a:pos x="T0" y="T1"/>
                        </a:cxn>
                        <a:cxn ang="T11">
                          <a:pos x="T2" y="T3"/>
                        </a:cxn>
                        <a:cxn ang="T12">
                          <a:pos x="T4" y="T5"/>
                        </a:cxn>
                        <a:cxn ang="T13">
                          <a:pos x="T6" y="T7"/>
                        </a:cxn>
                        <a:cxn ang="T14">
                          <a:pos x="T8" y="T9"/>
                        </a:cxn>
                      </a:cxnLst>
                      <a:rect l="T15" t="T16" r="T17" b="T18"/>
                      <a:pathLst>
                        <a:path w="178" h="48">
                          <a:moveTo>
                            <a:pt x="176" y="48"/>
                          </a:moveTo>
                          <a:lnTo>
                            <a:pt x="0" y="5"/>
                          </a:lnTo>
                          <a:lnTo>
                            <a:pt x="1" y="0"/>
                          </a:lnTo>
                          <a:lnTo>
                            <a:pt x="178" y="42"/>
                          </a:lnTo>
                          <a:lnTo>
                            <a:pt x="176" y="48"/>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91" name="Freeform 234"/>
                    <p:cNvSpPr>
                      <a:spLocks/>
                    </p:cNvSpPr>
                    <p:nvPr/>
                  </p:nvSpPr>
                  <p:spPr bwMode="auto">
                    <a:xfrm>
                      <a:off x="2571" y="3063"/>
                      <a:ext cx="220" cy="322"/>
                    </a:xfrm>
                    <a:custGeom>
                      <a:avLst/>
                      <a:gdLst>
                        <a:gd name="T0" fmla="*/ 0 w 220"/>
                        <a:gd name="T1" fmla="*/ 319 h 322"/>
                        <a:gd name="T2" fmla="*/ 215 w 220"/>
                        <a:gd name="T3" fmla="*/ 0 h 322"/>
                        <a:gd name="T4" fmla="*/ 220 w 220"/>
                        <a:gd name="T5" fmla="*/ 4 h 322"/>
                        <a:gd name="T6" fmla="*/ 5 w 220"/>
                        <a:gd name="T7" fmla="*/ 322 h 322"/>
                        <a:gd name="T8" fmla="*/ 0 w 220"/>
                        <a:gd name="T9" fmla="*/ 319 h 322"/>
                        <a:gd name="T10" fmla="*/ 0 60000 65536"/>
                        <a:gd name="T11" fmla="*/ 0 60000 65536"/>
                        <a:gd name="T12" fmla="*/ 0 60000 65536"/>
                        <a:gd name="T13" fmla="*/ 0 60000 65536"/>
                        <a:gd name="T14" fmla="*/ 0 60000 65536"/>
                        <a:gd name="T15" fmla="*/ 0 w 220"/>
                        <a:gd name="T16" fmla="*/ 0 h 322"/>
                        <a:gd name="T17" fmla="*/ 220 w 220"/>
                        <a:gd name="T18" fmla="*/ 322 h 322"/>
                      </a:gdLst>
                      <a:ahLst/>
                      <a:cxnLst>
                        <a:cxn ang="T10">
                          <a:pos x="T0" y="T1"/>
                        </a:cxn>
                        <a:cxn ang="T11">
                          <a:pos x="T2" y="T3"/>
                        </a:cxn>
                        <a:cxn ang="T12">
                          <a:pos x="T4" y="T5"/>
                        </a:cxn>
                        <a:cxn ang="T13">
                          <a:pos x="T6" y="T7"/>
                        </a:cxn>
                        <a:cxn ang="T14">
                          <a:pos x="T8" y="T9"/>
                        </a:cxn>
                      </a:cxnLst>
                      <a:rect l="T15" t="T16" r="T17" b="T18"/>
                      <a:pathLst>
                        <a:path w="220" h="322">
                          <a:moveTo>
                            <a:pt x="0" y="319"/>
                          </a:moveTo>
                          <a:lnTo>
                            <a:pt x="215" y="0"/>
                          </a:lnTo>
                          <a:lnTo>
                            <a:pt x="220" y="4"/>
                          </a:lnTo>
                          <a:lnTo>
                            <a:pt x="5" y="322"/>
                          </a:lnTo>
                          <a:lnTo>
                            <a:pt x="0" y="319"/>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92" name="Freeform 235"/>
                    <p:cNvSpPr>
                      <a:spLocks/>
                    </p:cNvSpPr>
                    <p:nvPr/>
                  </p:nvSpPr>
                  <p:spPr bwMode="auto">
                    <a:xfrm>
                      <a:off x="2785" y="2819"/>
                      <a:ext cx="11" cy="254"/>
                    </a:xfrm>
                    <a:custGeom>
                      <a:avLst/>
                      <a:gdLst>
                        <a:gd name="T0" fmla="*/ 0 w 11"/>
                        <a:gd name="T1" fmla="*/ 254 h 254"/>
                        <a:gd name="T2" fmla="*/ 5 w 11"/>
                        <a:gd name="T3" fmla="*/ 0 h 254"/>
                        <a:gd name="T4" fmla="*/ 11 w 11"/>
                        <a:gd name="T5" fmla="*/ 1 h 254"/>
                        <a:gd name="T6" fmla="*/ 7 w 11"/>
                        <a:gd name="T7" fmla="*/ 254 h 254"/>
                        <a:gd name="T8" fmla="*/ 0 w 11"/>
                        <a:gd name="T9" fmla="*/ 254 h 254"/>
                        <a:gd name="T10" fmla="*/ 0 60000 65536"/>
                        <a:gd name="T11" fmla="*/ 0 60000 65536"/>
                        <a:gd name="T12" fmla="*/ 0 60000 65536"/>
                        <a:gd name="T13" fmla="*/ 0 60000 65536"/>
                        <a:gd name="T14" fmla="*/ 0 60000 65536"/>
                        <a:gd name="T15" fmla="*/ 0 w 11"/>
                        <a:gd name="T16" fmla="*/ 0 h 254"/>
                        <a:gd name="T17" fmla="*/ 11 w 11"/>
                        <a:gd name="T18" fmla="*/ 254 h 254"/>
                      </a:gdLst>
                      <a:ahLst/>
                      <a:cxnLst>
                        <a:cxn ang="T10">
                          <a:pos x="T0" y="T1"/>
                        </a:cxn>
                        <a:cxn ang="T11">
                          <a:pos x="T2" y="T3"/>
                        </a:cxn>
                        <a:cxn ang="T12">
                          <a:pos x="T4" y="T5"/>
                        </a:cxn>
                        <a:cxn ang="T13">
                          <a:pos x="T6" y="T7"/>
                        </a:cxn>
                        <a:cxn ang="T14">
                          <a:pos x="T8" y="T9"/>
                        </a:cxn>
                      </a:cxnLst>
                      <a:rect l="T15" t="T16" r="T17" b="T18"/>
                      <a:pathLst>
                        <a:path w="11" h="254">
                          <a:moveTo>
                            <a:pt x="0" y="254"/>
                          </a:moveTo>
                          <a:lnTo>
                            <a:pt x="5" y="0"/>
                          </a:lnTo>
                          <a:lnTo>
                            <a:pt x="11" y="1"/>
                          </a:lnTo>
                          <a:lnTo>
                            <a:pt x="7" y="254"/>
                          </a:lnTo>
                          <a:lnTo>
                            <a:pt x="0" y="25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93" name="Freeform 236"/>
                    <p:cNvSpPr>
                      <a:spLocks/>
                    </p:cNvSpPr>
                    <p:nvPr/>
                  </p:nvSpPr>
                  <p:spPr bwMode="auto">
                    <a:xfrm>
                      <a:off x="2658" y="2786"/>
                      <a:ext cx="139" cy="36"/>
                    </a:xfrm>
                    <a:custGeom>
                      <a:avLst/>
                      <a:gdLst>
                        <a:gd name="T0" fmla="*/ 138 w 139"/>
                        <a:gd name="T1" fmla="*/ 36 h 36"/>
                        <a:gd name="T2" fmla="*/ 0 w 139"/>
                        <a:gd name="T3" fmla="*/ 6 h 36"/>
                        <a:gd name="T4" fmla="*/ 2 w 139"/>
                        <a:gd name="T5" fmla="*/ 0 h 36"/>
                        <a:gd name="T6" fmla="*/ 139 w 139"/>
                        <a:gd name="T7" fmla="*/ 31 h 36"/>
                        <a:gd name="T8" fmla="*/ 138 w 139"/>
                        <a:gd name="T9" fmla="*/ 36 h 36"/>
                        <a:gd name="T10" fmla="*/ 0 60000 65536"/>
                        <a:gd name="T11" fmla="*/ 0 60000 65536"/>
                        <a:gd name="T12" fmla="*/ 0 60000 65536"/>
                        <a:gd name="T13" fmla="*/ 0 60000 65536"/>
                        <a:gd name="T14" fmla="*/ 0 60000 65536"/>
                        <a:gd name="T15" fmla="*/ 0 w 139"/>
                        <a:gd name="T16" fmla="*/ 0 h 36"/>
                        <a:gd name="T17" fmla="*/ 139 w 139"/>
                        <a:gd name="T18" fmla="*/ 36 h 36"/>
                      </a:gdLst>
                      <a:ahLst/>
                      <a:cxnLst>
                        <a:cxn ang="T10">
                          <a:pos x="T0" y="T1"/>
                        </a:cxn>
                        <a:cxn ang="T11">
                          <a:pos x="T2" y="T3"/>
                        </a:cxn>
                        <a:cxn ang="T12">
                          <a:pos x="T4" y="T5"/>
                        </a:cxn>
                        <a:cxn ang="T13">
                          <a:pos x="T6" y="T7"/>
                        </a:cxn>
                        <a:cxn ang="T14">
                          <a:pos x="T8" y="T9"/>
                        </a:cxn>
                      </a:cxnLst>
                      <a:rect l="T15" t="T16" r="T17" b="T18"/>
                      <a:pathLst>
                        <a:path w="139" h="36">
                          <a:moveTo>
                            <a:pt x="138" y="36"/>
                          </a:moveTo>
                          <a:lnTo>
                            <a:pt x="0" y="6"/>
                          </a:lnTo>
                          <a:lnTo>
                            <a:pt x="2" y="0"/>
                          </a:lnTo>
                          <a:lnTo>
                            <a:pt x="139" y="31"/>
                          </a:lnTo>
                          <a:lnTo>
                            <a:pt x="138" y="36"/>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94" name="Freeform 237"/>
                    <p:cNvSpPr>
                      <a:spLocks/>
                    </p:cNvSpPr>
                    <p:nvPr/>
                  </p:nvSpPr>
                  <p:spPr bwMode="auto">
                    <a:xfrm>
                      <a:off x="2408" y="2788"/>
                      <a:ext cx="254" cy="292"/>
                    </a:xfrm>
                    <a:custGeom>
                      <a:avLst/>
                      <a:gdLst>
                        <a:gd name="T0" fmla="*/ 0 w 254"/>
                        <a:gd name="T1" fmla="*/ 288 h 292"/>
                        <a:gd name="T2" fmla="*/ 249 w 254"/>
                        <a:gd name="T3" fmla="*/ 0 h 292"/>
                        <a:gd name="T4" fmla="*/ 254 w 254"/>
                        <a:gd name="T5" fmla="*/ 3 h 292"/>
                        <a:gd name="T6" fmla="*/ 4 w 254"/>
                        <a:gd name="T7" fmla="*/ 292 h 292"/>
                        <a:gd name="T8" fmla="*/ 0 w 254"/>
                        <a:gd name="T9" fmla="*/ 288 h 292"/>
                        <a:gd name="T10" fmla="*/ 0 60000 65536"/>
                        <a:gd name="T11" fmla="*/ 0 60000 65536"/>
                        <a:gd name="T12" fmla="*/ 0 60000 65536"/>
                        <a:gd name="T13" fmla="*/ 0 60000 65536"/>
                        <a:gd name="T14" fmla="*/ 0 60000 65536"/>
                        <a:gd name="T15" fmla="*/ 0 w 254"/>
                        <a:gd name="T16" fmla="*/ 0 h 292"/>
                        <a:gd name="T17" fmla="*/ 254 w 254"/>
                        <a:gd name="T18" fmla="*/ 292 h 292"/>
                      </a:gdLst>
                      <a:ahLst/>
                      <a:cxnLst>
                        <a:cxn ang="T10">
                          <a:pos x="T0" y="T1"/>
                        </a:cxn>
                        <a:cxn ang="T11">
                          <a:pos x="T2" y="T3"/>
                        </a:cxn>
                        <a:cxn ang="T12">
                          <a:pos x="T4" y="T5"/>
                        </a:cxn>
                        <a:cxn ang="T13">
                          <a:pos x="T6" y="T7"/>
                        </a:cxn>
                        <a:cxn ang="T14">
                          <a:pos x="T8" y="T9"/>
                        </a:cxn>
                      </a:cxnLst>
                      <a:rect l="T15" t="T16" r="T17" b="T18"/>
                      <a:pathLst>
                        <a:path w="254" h="292">
                          <a:moveTo>
                            <a:pt x="0" y="288"/>
                          </a:moveTo>
                          <a:lnTo>
                            <a:pt x="249" y="0"/>
                          </a:lnTo>
                          <a:lnTo>
                            <a:pt x="254" y="3"/>
                          </a:lnTo>
                          <a:lnTo>
                            <a:pt x="4" y="292"/>
                          </a:lnTo>
                          <a:lnTo>
                            <a:pt x="0" y="288"/>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95" name="Freeform 238"/>
                    <p:cNvSpPr>
                      <a:spLocks/>
                    </p:cNvSpPr>
                    <p:nvPr/>
                  </p:nvSpPr>
                  <p:spPr bwMode="auto">
                    <a:xfrm>
                      <a:off x="2576" y="2822"/>
                      <a:ext cx="215" cy="287"/>
                    </a:xfrm>
                    <a:custGeom>
                      <a:avLst/>
                      <a:gdLst>
                        <a:gd name="T0" fmla="*/ 0 w 215"/>
                        <a:gd name="T1" fmla="*/ 284 h 287"/>
                        <a:gd name="T2" fmla="*/ 210 w 215"/>
                        <a:gd name="T3" fmla="*/ 0 h 287"/>
                        <a:gd name="T4" fmla="*/ 215 w 215"/>
                        <a:gd name="T5" fmla="*/ 4 h 287"/>
                        <a:gd name="T6" fmla="*/ 4 w 215"/>
                        <a:gd name="T7" fmla="*/ 287 h 287"/>
                        <a:gd name="T8" fmla="*/ 0 w 215"/>
                        <a:gd name="T9" fmla="*/ 284 h 287"/>
                        <a:gd name="T10" fmla="*/ 0 60000 65536"/>
                        <a:gd name="T11" fmla="*/ 0 60000 65536"/>
                        <a:gd name="T12" fmla="*/ 0 60000 65536"/>
                        <a:gd name="T13" fmla="*/ 0 60000 65536"/>
                        <a:gd name="T14" fmla="*/ 0 60000 65536"/>
                        <a:gd name="T15" fmla="*/ 0 w 215"/>
                        <a:gd name="T16" fmla="*/ 0 h 287"/>
                        <a:gd name="T17" fmla="*/ 215 w 215"/>
                        <a:gd name="T18" fmla="*/ 287 h 287"/>
                      </a:gdLst>
                      <a:ahLst/>
                      <a:cxnLst>
                        <a:cxn ang="T10">
                          <a:pos x="T0" y="T1"/>
                        </a:cxn>
                        <a:cxn ang="T11">
                          <a:pos x="T2" y="T3"/>
                        </a:cxn>
                        <a:cxn ang="T12">
                          <a:pos x="T4" y="T5"/>
                        </a:cxn>
                        <a:cxn ang="T13">
                          <a:pos x="T6" y="T7"/>
                        </a:cxn>
                        <a:cxn ang="T14">
                          <a:pos x="T8" y="T9"/>
                        </a:cxn>
                      </a:cxnLst>
                      <a:rect l="T15" t="T16" r="T17" b="T18"/>
                      <a:pathLst>
                        <a:path w="215" h="287">
                          <a:moveTo>
                            <a:pt x="0" y="284"/>
                          </a:moveTo>
                          <a:lnTo>
                            <a:pt x="210" y="0"/>
                          </a:lnTo>
                          <a:lnTo>
                            <a:pt x="215" y="4"/>
                          </a:lnTo>
                          <a:lnTo>
                            <a:pt x="4" y="287"/>
                          </a:lnTo>
                          <a:lnTo>
                            <a:pt x="0" y="284"/>
                          </a:lnTo>
                          <a:close/>
                        </a:path>
                      </a:pathLst>
                    </a:custGeom>
                    <a:solidFill>
                      <a:srgbClr val="000000"/>
                    </a:solidFill>
                    <a:ln w="9525">
                      <a:noFill/>
                      <a:round/>
                      <a:headEnd/>
                      <a:tailEnd/>
                    </a:ln>
                  </p:spPr>
                  <p:txBody>
                    <a:bodyPr/>
                    <a:lstStyle/>
                    <a:p>
                      <a:endParaRPr lang="en-US">
                        <a:latin typeface="Tw Cen MT" pitchFamily="34" charset="0"/>
                      </a:endParaRPr>
                    </a:p>
                  </p:txBody>
                </p:sp>
              </p:grpSp>
              <p:sp>
                <p:nvSpPr>
                  <p:cNvPr id="120984" name="Line 240"/>
                  <p:cNvSpPr>
                    <a:spLocks noChangeShapeType="1"/>
                  </p:cNvSpPr>
                  <p:nvPr/>
                </p:nvSpPr>
                <p:spPr bwMode="auto">
                  <a:xfrm>
                    <a:off x="2490" y="3098"/>
                    <a:ext cx="1" cy="261"/>
                  </a:xfrm>
                  <a:prstGeom prst="line">
                    <a:avLst/>
                  </a:prstGeom>
                  <a:noFill/>
                  <a:ln w="9">
                    <a:solidFill>
                      <a:srgbClr val="333399"/>
                    </a:solidFill>
                    <a:round/>
                    <a:headEnd/>
                    <a:tailEnd/>
                  </a:ln>
                </p:spPr>
                <p:txBody>
                  <a:bodyPr/>
                  <a:lstStyle/>
                  <a:p>
                    <a:endParaRPr lang="en-US"/>
                  </a:p>
                </p:txBody>
              </p:sp>
              <p:sp>
                <p:nvSpPr>
                  <p:cNvPr id="120985" name="Freeform 241"/>
                  <p:cNvSpPr>
                    <a:spLocks noEditPoints="1"/>
                  </p:cNvSpPr>
                  <p:nvPr/>
                </p:nvSpPr>
                <p:spPr bwMode="auto">
                  <a:xfrm>
                    <a:off x="2393" y="3372"/>
                    <a:ext cx="164" cy="54"/>
                  </a:xfrm>
                  <a:custGeom>
                    <a:avLst/>
                    <a:gdLst>
                      <a:gd name="T0" fmla="*/ 292 w 1604"/>
                      <a:gd name="T1" fmla="*/ 131 h 531"/>
                      <a:gd name="T2" fmla="*/ 1324 w 1604"/>
                      <a:gd name="T3" fmla="*/ 343 h 531"/>
                      <a:gd name="T4" fmla="*/ 1347 w 1604"/>
                      <a:gd name="T5" fmla="*/ 377 h 531"/>
                      <a:gd name="T6" fmla="*/ 1312 w 1604"/>
                      <a:gd name="T7" fmla="*/ 400 h 531"/>
                      <a:gd name="T8" fmla="*/ 280 w 1604"/>
                      <a:gd name="T9" fmla="*/ 189 h 531"/>
                      <a:gd name="T10" fmla="*/ 257 w 1604"/>
                      <a:gd name="T11" fmla="*/ 154 h 531"/>
                      <a:gd name="T12" fmla="*/ 292 w 1604"/>
                      <a:gd name="T13" fmla="*/ 131 h 531"/>
                      <a:gd name="T14" fmla="*/ 308 w 1604"/>
                      <a:gd name="T15" fmla="*/ 343 h 531"/>
                      <a:gd name="T16" fmla="*/ 0 w 1604"/>
                      <a:gd name="T17" fmla="*/ 102 h 531"/>
                      <a:gd name="T18" fmla="*/ 378 w 1604"/>
                      <a:gd name="T19" fmla="*/ 0 h 531"/>
                      <a:gd name="T20" fmla="*/ 308 w 1604"/>
                      <a:gd name="T21" fmla="*/ 343 h 531"/>
                      <a:gd name="T22" fmla="*/ 1296 w 1604"/>
                      <a:gd name="T23" fmla="*/ 188 h 531"/>
                      <a:gd name="T24" fmla="*/ 1604 w 1604"/>
                      <a:gd name="T25" fmla="*/ 430 h 531"/>
                      <a:gd name="T26" fmla="*/ 1226 w 1604"/>
                      <a:gd name="T27" fmla="*/ 531 h 531"/>
                      <a:gd name="T28" fmla="*/ 1296 w 1604"/>
                      <a:gd name="T29" fmla="*/ 188 h 5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4"/>
                      <a:gd name="T46" fmla="*/ 0 h 531"/>
                      <a:gd name="T47" fmla="*/ 1604 w 1604"/>
                      <a:gd name="T48" fmla="*/ 531 h 5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4" h="531">
                        <a:moveTo>
                          <a:pt x="292" y="131"/>
                        </a:moveTo>
                        <a:lnTo>
                          <a:pt x="1324" y="343"/>
                        </a:lnTo>
                        <a:cubicBezTo>
                          <a:pt x="1340" y="346"/>
                          <a:pt x="1350" y="361"/>
                          <a:pt x="1347" y="377"/>
                        </a:cubicBezTo>
                        <a:cubicBezTo>
                          <a:pt x="1344" y="393"/>
                          <a:pt x="1328" y="403"/>
                          <a:pt x="1312" y="400"/>
                        </a:cubicBezTo>
                        <a:lnTo>
                          <a:pt x="280" y="189"/>
                        </a:lnTo>
                        <a:cubicBezTo>
                          <a:pt x="264" y="185"/>
                          <a:pt x="254" y="170"/>
                          <a:pt x="257" y="154"/>
                        </a:cubicBezTo>
                        <a:cubicBezTo>
                          <a:pt x="260" y="138"/>
                          <a:pt x="276" y="128"/>
                          <a:pt x="292" y="131"/>
                        </a:cubicBezTo>
                        <a:close/>
                        <a:moveTo>
                          <a:pt x="308" y="343"/>
                        </a:moveTo>
                        <a:lnTo>
                          <a:pt x="0" y="102"/>
                        </a:lnTo>
                        <a:lnTo>
                          <a:pt x="378" y="0"/>
                        </a:lnTo>
                        <a:lnTo>
                          <a:pt x="308" y="343"/>
                        </a:lnTo>
                        <a:close/>
                        <a:moveTo>
                          <a:pt x="1296" y="188"/>
                        </a:moveTo>
                        <a:lnTo>
                          <a:pt x="1604" y="430"/>
                        </a:lnTo>
                        <a:lnTo>
                          <a:pt x="1226" y="531"/>
                        </a:lnTo>
                        <a:lnTo>
                          <a:pt x="1296" y="188"/>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86" name="Freeform 242"/>
                  <p:cNvSpPr>
                    <a:spLocks noEditPoints="1"/>
                  </p:cNvSpPr>
                  <p:nvPr/>
                </p:nvSpPr>
                <p:spPr bwMode="auto">
                  <a:xfrm>
                    <a:off x="2381" y="2798"/>
                    <a:ext cx="227" cy="261"/>
                  </a:xfrm>
                  <a:custGeom>
                    <a:avLst/>
                    <a:gdLst>
                      <a:gd name="T0" fmla="*/ 169 w 2209"/>
                      <a:gd name="T1" fmla="*/ 2305 h 2545"/>
                      <a:gd name="T2" fmla="*/ 1996 w 2209"/>
                      <a:gd name="T3" fmla="*/ 201 h 2545"/>
                      <a:gd name="T4" fmla="*/ 2037 w 2209"/>
                      <a:gd name="T5" fmla="*/ 198 h 2545"/>
                      <a:gd name="T6" fmla="*/ 2040 w 2209"/>
                      <a:gd name="T7" fmla="*/ 239 h 2545"/>
                      <a:gd name="T8" fmla="*/ 213 w 2209"/>
                      <a:gd name="T9" fmla="*/ 2343 h 2545"/>
                      <a:gd name="T10" fmla="*/ 172 w 2209"/>
                      <a:gd name="T11" fmla="*/ 2346 h 2545"/>
                      <a:gd name="T12" fmla="*/ 169 w 2209"/>
                      <a:gd name="T13" fmla="*/ 2305 h 2545"/>
                      <a:gd name="T14" fmla="*/ 361 w 2209"/>
                      <a:gd name="T15" fmla="*/ 2395 h 2545"/>
                      <a:gd name="T16" fmla="*/ 0 w 2209"/>
                      <a:gd name="T17" fmla="*/ 2545 h 2545"/>
                      <a:gd name="T18" fmla="*/ 97 w 2209"/>
                      <a:gd name="T19" fmla="*/ 2166 h 2545"/>
                      <a:gd name="T20" fmla="*/ 361 w 2209"/>
                      <a:gd name="T21" fmla="*/ 2395 h 2545"/>
                      <a:gd name="T22" fmla="*/ 1847 w 2209"/>
                      <a:gd name="T23" fmla="*/ 149 h 2545"/>
                      <a:gd name="T24" fmla="*/ 2209 w 2209"/>
                      <a:gd name="T25" fmla="*/ 0 h 2545"/>
                      <a:gd name="T26" fmla="*/ 2112 w 2209"/>
                      <a:gd name="T27" fmla="*/ 379 h 2545"/>
                      <a:gd name="T28" fmla="*/ 1847 w 2209"/>
                      <a:gd name="T29" fmla="*/ 149 h 2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09"/>
                      <a:gd name="T46" fmla="*/ 0 h 2545"/>
                      <a:gd name="T47" fmla="*/ 2209 w 2209"/>
                      <a:gd name="T48" fmla="*/ 2545 h 2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09" h="2545">
                        <a:moveTo>
                          <a:pt x="169" y="2305"/>
                        </a:moveTo>
                        <a:lnTo>
                          <a:pt x="1996" y="201"/>
                        </a:lnTo>
                        <a:cubicBezTo>
                          <a:pt x="2006" y="189"/>
                          <a:pt x="2025" y="187"/>
                          <a:pt x="2037" y="198"/>
                        </a:cubicBezTo>
                        <a:cubicBezTo>
                          <a:pt x="2049" y="209"/>
                          <a:pt x="2050" y="227"/>
                          <a:pt x="2040" y="239"/>
                        </a:cubicBezTo>
                        <a:lnTo>
                          <a:pt x="213" y="2343"/>
                        </a:lnTo>
                        <a:cubicBezTo>
                          <a:pt x="202" y="2356"/>
                          <a:pt x="184" y="2357"/>
                          <a:pt x="172" y="2346"/>
                        </a:cubicBezTo>
                        <a:cubicBezTo>
                          <a:pt x="159" y="2336"/>
                          <a:pt x="158" y="2317"/>
                          <a:pt x="169" y="2305"/>
                        </a:cubicBezTo>
                        <a:close/>
                        <a:moveTo>
                          <a:pt x="361" y="2395"/>
                        </a:moveTo>
                        <a:lnTo>
                          <a:pt x="0" y="2545"/>
                        </a:lnTo>
                        <a:lnTo>
                          <a:pt x="97" y="2166"/>
                        </a:lnTo>
                        <a:lnTo>
                          <a:pt x="361" y="2395"/>
                        </a:lnTo>
                        <a:close/>
                        <a:moveTo>
                          <a:pt x="1847" y="149"/>
                        </a:moveTo>
                        <a:lnTo>
                          <a:pt x="2209" y="0"/>
                        </a:lnTo>
                        <a:lnTo>
                          <a:pt x="2112" y="379"/>
                        </a:lnTo>
                        <a:lnTo>
                          <a:pt x="1847" y="149"/>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grpSp>
            <p:sp>
              <p:nvSpPr>
                <p:cNvPr id="120933" name="Freeform 245"/>
                <p:cNvSpPr>
                  <a:spLocks noEditPoints="1"/>
                </p:cNvSpPr>
                <p:nvPr/>
              </p:nvSpPr>
              <p:spPr bwMode="auto">
                <a:xfrm>
                  <a:off x="2519" y="3042"/>
                  <a:ext cx="130" cy="136"/>
                </a:xfrm>
                <a:custGeom>
                  <a:avLst/>
                  <a:gdLst>
                    <a:gd name="T0" fmla="*/ 62 w 130"/>
                    <a:gd name="T1" fmla="*/ 9 h 136"/>
                    <a:gd name="T2" fmla="*/ 71 w 130"/>
                    <a:gd name="T3" fmla="*/ 1 h 136"/>
                    <a:gd name="T4" fmla="*/ 53 w 130"/>
                    <a:gd name="T5" fmla="*/ 11 h 136"/>
                    <a:gd name="T6" fmla="*/ 43 w 130"/>
                    <a:gd name="T7" fmla="*/ 4 h 136"/>
                    <a:gd name="T8" fmla="*/ 53 w 130"/>
                    <a:gd name="T9" fmla="*/ 2 h 136"/>
                    <a:gd name="T10" fmla="*/ 38 w 130"/>
                    <a:gd name="T11" fmla="*/ 17 h 136"/>
                    <a:gd name="T12" fmla="*/ 26 w 130"/>
                    <a:gd name="T13" fmla="*/ 14 h 136"/>
                    <a:gd name="T14" fmla="*/ 34 w 130"/>
                    <a:gd name="T15" fmla="*/ 8 h 136"/>
                    <a:gd name="T16" fmla="*/ 25 w 130"/>
                    <a:gd name="T17" fmla="*/ 27 h 136"/>
                    <a:gd name="T18" fmla="*/ 13 w 130"/>
                    <a:gd name="T19" fmla="*/ 27 h 136"/>
                    <a:gd name="T20" fmla="*/ 19 w 130"/>
                    <a:gd name="T21" fmla="*/ 20 h 136"/>
                    <a:gd name="T22" fmla="*/ 15 w 130"/>
                    <a:gd name="T23" fmla="*/ 40 h 136"/>
                    <a:gd name="T24" fmla="*/ 4 w 130"/>
                    <a:gd name="T25" fmla="*/ 44 h 136"/>
                    <a:gd name="T26" fmla="*/ 8 w 130"/>
                    <a:gd name="T27" fmla="*/ 35 h 136"/>
                    <a:gd name="T28" fmla="*/ 9 w 130"/>
                    <a:gd name="T29" fmla="*/ 56 h 136"/>
                    <a:gd name="T30" fmla="*/ 0 w 130"/>
                    <a:gd name="T31" fmla="*/ 63 h 136"/>
                    <a:gd name="T32" fmla="*/ 1 w 130"/>
                    <a:gd name="T33" fmla="*/ 53 h 136"/>
                    <a:gd name="T34" fmla="*/ 9 w 130"/>
                    <a:gd name="T35" fmla="*/ 74 h 136"/>
                    <a:gd name="T36" fmla="*/ 1 w 130"/>
                    <a:gd name="T37" fmla="*/ 82 h 136"/>
                    <a:gd name="T38" fmla="*/ 0 w 130"/>
                    <a:gd name="T39" fmla="*/ 72 h 136"/>
                    <a:gd name="T40" fmla="*/ 13 w 130"/>
                    <a:gd name="T41" fmla="*/ 91 h 136"/>
                    <a:gd name="T42" fmla="*/ 4 w 130"/>
                    <a:gd name="T43" fmla="*/ 94 h 136"/>
                    <a:gd name="T44" fmla="*/ 19 w 130"/>
                    <a:gd name="T45" fmla="*/ 103 h 136"/>
                    <a:gd name="T46" fmla="*/ 18 w 130"/>
                    <a:gd name="T47" fmla="*/ 115 h 136"/>
                    <a:gd name="T48" fmla="*/ 19 w 130"/>
                    <a:gd name="T49" fmla="*/ 103 h 136"/>
                    <a:gd name="T50" fmla="*/ 38 w 130"/>
                    <a:gd name="T51" fmla="*/ 120 h 136"/>
                    <a:gd name="T52" fmla="*/ 25 w 130"/>
                    <a:gd name="T53" fmla="*/ 122 h 136"/>
                    <a:gd name="T54" fmla="*/ 48 w 130"/>
                    <a:gd name="T55" fmla="*/ 124 h 136"/>
                    <a:gd name="T56" fmla="*/ 45 w 130"/>
                    <a:gd name="T57" fmla="*/ 133 h 136"/>
                    <a:gd name="T58" fmla="*/ 61 w 130"/>
                    <a:gd name="T59" fmla="*/ 127 h 136"/>
                    <a:gd name="T60" fmla="*/ 70 w 130"/>
                    <a:gd name="T61" fmla="*/ 136 h 136"/>
                    <a:gd name="T62" fmla="*/ 61 w 130"/>
                    <a:gd name="T63" fmla="*/ 127 h 136"/>
                    <a:gd name="T64" fmla="*/ 86 w 130"/>
                    <a:gd name="T65" fmla="*/ 123 h 136"/>
                    <a:gd name="T66" fmla="*/ 80 w 130"/>
                    <a:gd name="T67" fmla="*/ 134 h 136"/>
                    <a:gd name="T68" fmla="*/ 97 w 130"/>
                    <a:gd name="T69" fmla="*/ 117 h 136"/>
                    <a:gd name="T70" fmla="*/ 101 w 130"/>
                    <a:gd name="T71" fmla="*/ 124 h 136"/>
                    <a:gd name="T72" fmla="*/ 106 w 130"/>
                    <a:gd name="T73" fmla="*/ 109 h 136"/>
                    <a:gd name="T74" fmla="*/ 118 w 130"/>
                    <a:gd name="T75" fmla="*/ 107 h 136"/>
                    <a:gd name="T76" fmla="*/ 106 w 130"/>
                    <a:gd name="T77" fmla="*/ 109 h 136"/>
                    <a:gd name="T78" fmla="*/ 118 w 130"/>
                    <a:gd name="T79" fmla="*/ 87 h 136"/>
                    <a:gd name="T80" fmla="*/ 123 w 130"/>
                    <a:gd name="T81" fmla="*/ 99 h 136"/>
                    <a:gd name="T82" fmla="*/ 121 w 130"/>
                    <a:gd name="T83" fmla="*/ 74 h 136"/>
                    <a:gd name="T84" fmla="*/ 130 w 130"/>
                    <a:gd name="T85" fmla="*/ 75 h 136"/>
                    <a:gd name="T86" fmla="*/ 121 w 130"/>
                    <a:gd name="T87" fmla="*/ 62 h 136"/>
                    <a:gd name="T88" fmla="*/ 120 w 130"/>
                    <a:gd name="T89" fmla="*/ 54 h 136"/>
                    <a:gd name="T90" fmla="*/ 130 w 130"/>
                    <a:gd name="T91" fmla="*/ 62 h 136"/>
                    <a:gd name="T92" fmla="*/ 117 w 130"/>
                    <a:gd name="T93" fmla="*/ 46 h 136"/>
                    <a:gd name="T94" fmla="*/ 114 w 130"/>
                    <a:gd name="T95" fmla="*/ 39 h 136"/>
                    <a:gd name="T96" fmla="*/ 125 w 130"/>
                    <a:gd name="T97" fmla="*/ 42 h 136"/>
                    <a:gd name="T98" fmla="*/ 109 w 130"/>
                    <a:gd name="T99" fmla="*/ 31 h 136"/>
                    <a:gd name="T100" fmla="*/ 104 w 130"/>
                    <a:gd name="T101" fmla="*/ 25 h 136"/>
                    <a:gd name="T102" fmla="*/ 116 w 130"/>
                    <a:gd name="T103" fmla="*/ 25 h 136"/>
                    <a:gd name="T104" fmla="*/ 97 w 130"/>
                    <a:gd name="T105" fmla="*/ 20 h 136"/>
                    <a:gd name="T106" fmla="*/ 90 w 130"/>
                    <a:gd name="T107" fmla="*/ 16 h 136"/>
                    <a:gd name="T108" fmla="*/ 102 w 130"/>
                    <a:gd name="T109" fmla="*/ 12 h 136"/>
                    <a:gd name="T110" fmla="*/ 82 w 130"/>
                    <a:gd name="T111" fmla="*/ 12 h 136"/>
                    <a:gd name="T112" fmla="*/ 74 w 130"/>
                    <a:gd name="T113" fmla="*/ 10 h 136"/>
                    <a:gd name="T114" fmla="*/ 85 w 130"/>
                    <a:gd name="T115" fmla="*/ 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0"/>
                    <a:gd name="T175" fmla="*/ 0 h 136"/>
                    <a:gd name="T176" fmla="*/ 130 w 130"/>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0" h="136">
                      <a:moveTo>
                        <a:pt x="71" y="10"/>
                      </a:moveTo>
                      <a:lnTo>
                        <a:pt x="65" y="9"/>
                      </a:lnTo>
                      <a:lnTo>
                        <a:pt x="62" y="9"/>
                      </a:lnTo>
                      <a:lnTo>
                        <a:pt x="62" y="1"/>
                      </a:lnTo>
                      <a:lnTo>
                        <a:pt x="65" y="0"/>
                      </a:lnTo>
                      <a:lnTo>
                        <a:pt x="71" y="1"/>
                      </a:lnTo>
                      <a:lnTo>
                        <a:pt x="71" y="10"/>
                      </a:lnTo>
                      <a:close/>
                      <a:moveTo>
                        <a:pt x="54" y="11"/>
                      </a:moveTo>
                      <a:lnTo>
                        <a:pt x="53" y="11"/>
                      </a:lnTo>
                      <a:lnTo>
                        <a:pt x="48" y="12"/>
                      </a:lnTo>
                      <a:lnTo>
                        <a:pt x="46" y="13"/>
                      </a:lnTo>
                      <a:lnTo>
                        <a:pt x="43" y="4"/>
                      </a:lnTo>
                      <a:lnTo>
                        <a:pt x="46" y="3"/>
                      </a:lnTo>
                      <a:lnTo>
                        <a:pt x="52" y="2"/>
                      </a:lnTo>
                      <a:lnTo>
                        <a:pt x="53" y="2"/>
                      </a:lnTo>
                      <a:lnTo>
                        <a:pt x="54" y="11"/>
                      </a:lnTo>
                      <a:close/>
                      <a:moveTo>
                        <a:pt x="38" y="16"/>
                      </a:moveTo>
                      <a:lnTo>
                        <a:pt x="38" y="17"/>
                      </a:lnTo>
                      <a:lnTo>
                        <a:pt x="33" y="19"/>
                      </a:lnTo>
                      <a:lnTo>
                        <a:pt x="32" y="21"/>
                      </a:lnTo>
                      <a:lnTo>
                        <a:pt x="26" y="14"/>
                      </a:lnTo>
                      <a:lnTo>
                        <a:pt x="28" y="12"/>
                      </a:lnTo>
                      <a:lnTo>
                        <a:pt x="34" y="8"/>
                      </a:lnTo>
                      <a:lnTo>
                        <a:pt x="38" y="16"/>
                      </a:lnTo>
                      <a:close/>
                      <a:moveTo>
                        <a:pt x="25" y="26"/>
                      </a:moveTo>
                      <a:lnTo>
                        <a:pt x="25" y="27"/>
                      </a:lnTo>
                      <a:lnTo>
                        <a:pt x="21" y="31"/>
                      </a:lnTo>
                      <a:lnTo>
                        <a:pt x="20" y="32"/>
                      </a:lnTo>
                      <a:lnTo>
                        <a:pt x="13" y="27"/>
                      </a:lnTo>
                      <a:lnTo>
                        <a:pt x="14" y="25"/>
                      </a:lnTo>
                      <a:lnTo>
                        <a:pt x="19" y="20"/>
                      </a:lnTo>
                      <a:lnTo>
                        <a:pt x="25" y="26"/>
                      </a:lnTo>
                      <a:close/>
                      <a:moveTo>
                        <a:pt x="15" y="40"/>
                      </a:moveTo>
                      <a:lnTo>
                        <a:pt x="15" y="40"/>
                      </a:lnTo>
                      <a:lnTo>
                        <a:pt x="13" y="45"/>
                      </a:lnTo>
                      <a:lnTo>
                        <a:pt x="12" y="47"/>
                      </a:lnTo>
                      <a:lnTo>
                        <a:pt x="4" y="44"/>
                      </a:lnTo>
                      <a:lnTo>
                        <a:pt x="5" y="42"/>
                      </a:lnTo>
                      <a:lnTo>
                        <a:pt x="7" y="36"/>
                      </a:lnTo>
                      <a:lnTo>
                        <a:pt x="8" y="35"/>
                      </a:lnTo>
                      <a:lnTo>
                        <a:pt x="15" y="40"/>
                      </a:lnTo>
                      <a:close/>
                      <a:moveTo>
                        <a:pt x="10" y="55"/>
                      </a:moveTo>
                      <a:lnTo>
                        <a:pt x="9" y="56"/>
                      </a:lnTo>
                      <a:lnTo>
                        <a:pt x="9" y="62"/>
                      </a:lnTo>
                      <a:lnTo>
                        <a:pt x="9" y="63"/>
                      </a:lnTo>
                      <a:lnTo>
                        <a:pt x="0" y="63"/>
                      </a:lnTo>
                      <a:lnTo>
                        <a:pt x="0" y="61"/>
                      </a:lnTo>
                      <a:lnTo>
                        <a:pt x="1" y="54"/>
                      </a:lnTo>
                      <a:lnTo>
                        <a:pt x="1" y="53"/>
                      </a:lnTo>
                      <a:lnTo>
                        <a:pt x="10" y="55"/>
                      </a:lnTo>
                      <a:close/>
                      <a:moveTo>
                        <a:pt x="8" y="72"/>
                      </a:moveTo>
                      <a:lnTo>
                        <a:pt x="9" y="74"/>
                      </a:lnTo>
                      <a:lnTo>
                        <a:pt x="10" y="80"/>
                      </a:lnTo>
                      <a:lnTo>
                        <a:pt x="1" y="82"/>
                      </a:lnTo>
                      <a:lnTo>
                        <a:pt x="0" y="75"/>
                      </a:lnTo>
                      <a:lnTo>
                        <a:pt x="0" y="72"/>
                      </a:lnTo>
                      <a:lnTo>
                        <a:pt x="8" y="72"/>
                      </a:lnTo>
                      <a:close/>
                      <a:moveTo>
                        <a:pt x="12" y="88"/>
                      </a:moveTo>
                      <a:lnTo>
                        <a:pt x="13" y="91"/>
                      </a:lnTo>
                      <a:lnTo>
                        <a:pt x="15" y="96"/>
                      </a:lnTo>
                      <a:lnTo>
                        <a:pt x="7" y="100"/>
                      </a:lnTo>
                      <a:lnTo>
                        <a:pt x="4" y="94"/>
                      </a:lnTo>
                      <a:lnTo>
                        <a:pt x="3" y="91"/>
                      </a:lnTo>
                      <a:lnTo>
                        <a:pt x="12" y="88"/>
                      </a:lnTo>
                      <a:close/>
                      <a:moveTo>
                        <a:pt x="19" y="103"/>
                      </a:moveTo>
                      <a:lnTo>
                        <a:pt x="21" y="106"/>
                      </a:lnTo>
                      <a:lnTo>
                        <a:pt x="25" y="110"/>
                      </a:lnTo>
                      <a:lnTo>
                        <a:pt x="18" y="115"/>
                      </a:lnTo>
                      <a:lnTo>
                        <a:pt x="14" y="111"/>
                      </a:lnTo>
                      <a:lnTo>
                        <a:pt x="12" y="108"/>
                      </a:lnTo>
                      <a:lnTo>
                        <a:pt x="19" y="103"/>
                      </a:lnTo>
                      <a:close/>
                      <a:moveTo>
                        <a:pt x="31" y="115"/>
                      </a:moveTo>
                      <a:lnTo>
                        <a:pt x="33" y="117"/>
                      </a:lnTo>
                      <a:lnTo>
                        <a:pt x="38" y="120"/>
                      </a:lnTo>
                      <a:lnTo>
                        <a:pt x="33" y="127"/>
                      </a:lnTo>
                      <a:lnTo>
                        <a:pt x="28" y="124"/>
                      </a:lnTo>
                      <a:lnTo>
                        <a:pt x="25" y="122"/>
                      </a:lnTo>
                      <a:lnTo>
                        <a:pt x="31" y="115"/>
                      </a:lnTo>
                      <a:close/>
                      <a:moveTo>
                        <a:pt x="45" y="123"/>
                      </a:moveTo>
                      <a:lnTo>
                        <a:pt x="48" y="124"/>
                      </a:lnTo>
                      <a:lnTo>
                        <a:pt x="53" y="126"/>
                      </a:lnTo>
                      <a:lnTo>
                        <a:pt x="51" y="134"/>
                      </a:lnTo>
                      <a:lnTo>
                        <a:pt x="45" y="133"/>
                      </a:lnTo>
                      <a:lnTo>
                        <a:pt x="42" y="131"/>
                      </a:lnTo>
                      <a:lnTo>
                        <a:pt x="45" y="123"/>
                      </a:lnTo>
                      <a:close/>
                      <a:moveTo>
                        <a:pt x="61" y="127"/>
                      </a:moveTo>
                      <a:lnTo>
                        <a:pt x="65" y="127"/>
                      </a:lnTo>
                      <a:lnTo>
                        <a:pt x="70" y="127"/>
                      </a:lnTo>
                      <a:lnTo>
                        <a:pt x="70" y="136"/>
                      </a:lnTo>
                      <a:lnTo>
                        <a:pt x="65" y="136"/>
                      </a:lnTo>
                      <a:lnTo>
                        <a:pt x="61" y="136"/>
                      </a:lnTo>
                      <a:lnTo>
                        <a:pt x="61" y="127"/>
                      </a:lnTo>
                      <a:close/>
                      <a:moveTo>
                        <a:pt x="78" y="125"/>
                      </a:moveTo>
                      <a:lnTo>
                        <a:pt x="82" y="124"/>
                      </a:lnTo>
                      <a:lnTo>
                        <a:pt x="86" y="123"/>
                      </a:lnTo>
                      <a:lnTo>
                        <a:pt x="89" y="131"/>
                      </a:lnTo>
                      <a:lnTo>
                        <a:pt x="84" y="133"/>
                      </a:lnTo>
                      <a:lnTo>
                        <a:pt x="80" y="134"/>
                      </a:lnTo>
                      <a:lnTo>
                        <a:pt x="78" y="125"/>
                      </a:lnTo>
                      <a:close/>
                      <a:moveTo>
                        <a:pt x="93" y="119"/>
                      </a:moveTo>
                      <a:lnTo>
                        <a:pt x="97" y="117"/>
                      </a:lnTo>
                      <a:lnTo>
                        <a:pt x="100" y="114"/>
                      </a:lnTo>
                      <a:lnTo>
                        <a:pt x="105" y="121"/>
                      </a:lnTo>
                      <a:lnTo>
                        <a:pt x="101" y="124"/>
                      </a:lnTo>
                      <a:lnTo>
                        <a:pt x="98" y="127"/>
                      </a:lnTo>
                      <a:lnTo>
                        <a:pt x="93" y="119"/>
                      </a:lnTo>
                      <a:close/>
                      <a:moveTo>
                        <a:pt x="106" y="109"/>
                      </a:moveTo>
                      <a:lnTo>
                        <a:pt x="109" y="105"/>
                      </a:lnTo>
                      <a:lnTo>
                        <a:pt x="111" y="102"/>
                      </a:lnTo>
                      <a:lnTo>
                        <a:pt x="118" y="107"/>
                      </a:lnTo>
                      <a:lnTo>
                        <a:pt x="115" y="111"/>
                      </a:lnTo>
                      <a:lnTo>
                        <a:pt x="113" y="114"/>
                      </a:lnTo>
                      <a:lnTo>
                        <a:pt x="106" y="109"/>
                      </a:lnTo>
                      <a:close/>
                      <a:moveTo>
                        <a:pt x="115" y="95"/>
                      </a:moveTo>
                      <a:lnTo>
                        <a:pt x="117" y="91"/>
                      </a:lnTo>
                      <a:lnTo>
                        <a:pt x="118" y="87"/>
                      </a:lnTo>
                      <a:lnTo>
                        <a:pt x="127" y="90"/>
                      </a:lnTo>
                      <a:lnTo>
                        <a:pt x="125" y="95"/>
                      </a:lnTo>
                      <a:lnTo>
                        <a:pt x="123" y="99"/>
                      </a:lnTo>
                      <a:lnTo>
                        <a:pt x="115" y="95"/>
                      </a:lnTo>
                      <a:close/>
                      <a:moveTo>
                        <a:pt x="120" y="79"/>
                      </a:moveTo>
                      <a:lnTo>
                        <a:pt x="121" y="74"/>
                      </a:lnTo>
                      <a:lnTo>
                        <a:pt x="121" y="70"/>
                      </a:lnTo>
                      <a:lnTo>
                        <a:pt x="130" y="71"/>
                      </a:lnTo>
                      <a:lnTo>
                        <a:pt x="130" y="75"/>
                      </a:lnTo>
                      <a:lnTo>
                        <a:pt x="129" y="80"/>
                      </a:lnTo>
                      <a:lnTo>
                        <a:pt x="120" y="79"/>
                      </a:lnTo>
                      <a:close/>
                      <a:moveTo>
                        <a:pt x="121" y="62"/>
                      </a:moveTo>
                      <a:lnTo>
                        <a:pt x="121" y="62"/>
                      </a:lnTo>
                      <a:lnTo>
                        <a:pt x="120" y="56"/>
                      </a:lnTo>
                      <a:lnTo>
                        <a:pt x="120" y="54"/>
                      </a:lnTo>
                      <a:lnTo>
                        <a:pt x="128" y="52"/>
                      </a:lnTo>
                      <a:lnTo>
                        <a:pt x="129" y="55"/>
                      </a:lnTo>
                      <a:lnTo>
                        <a:pt x="130" y="62"/>
                      </a:lnTo>
                      <a:lnTo>
                        <a:pt x="121" y="62"/>
                      </a:lnTo>
                      <a:close/>
                      <a:moveTo>
                        <a:pt x="117" y="46"/>
                      </a:moveTo>
                      <a:lnTo>
                        <a:pt x="117" y="45"/>
                      </a:lnTo>
                      <a:lnTo>
                        <a:pt x="114" y="40"/>
                      </a:lnTo>
                      <a:lnTo>
                        <a:pt x="114" y="39"/>
                      </a:lnTo>
                      <a:lnTo>
                        <a:pt x="121" y="34"/>
                      </a:lnTo>
                      <a:lnTo>
                        <a:pt x="123" y="36"/>
                      </a:lnTo>
                      <a:lnTo>
                        <a:pt x="125" y="42"/>
                      </a:lnTo>
                      <a:lnTo>
                        <a:pt x="126" y="43"/>
                      </a:lnTo>
                      <a:lnTo>
                        <a:pt x="117" y="46"/>
                      </a:lnTo>
                      <a:close/>
                      <a:moveTo>
                        <a:pt x="109" y="31"/>
                      </a:moveTo>
                      <a:lnTo>
                        <a:pt x="108" y="31"/>
                      </a:lnTo>
                      <a:lnTo>
                        <a:pt x="105" y="26"/>
                      </a:lnTo>
                      <a:lnTo>
                        <a:pt x="104" y="25"/>
                      </a:lnTo>
                      <a:lnTo>
                        <a:pt x="110" y="19"/>
                      </a:lnTo>
                      <a:lnTo>
                        <a:pt x="111" y="20"/>
                      </a:lnTo>
                      <a:lnTo>
                        <a:pt x="116" y="25"/>
                      </a:lnTo>
                      <a:lnTo>
                        <a:pt x="116" y="26"/>
                      </a:lnTo>
                      <a:lnTo>
                        <a:pt x="109" y="31"/>
                      </a:lnTo>
                      <a:close/>
                      <a:moveTo>
                        <a:pt x="97" y="20"/>
                      </a:moveTo>
                      <a:lnTo>
                        <a:pt x="96" y="19"/>
                      </a:lnTo>
                      <a:lnTo>
                        <a:pt x="92" y="16"/>
                      </a:lnTo>
                      <a:lnTo>
                        <a:pt x="90" y="16"/>
                      </a:lnTo>
                      <a:lnTo>
                        <a:pt x="94" y="8"/>
                      </a:lnTo>
                      <a:lnTo>
                        <a:pt x="96" y="9"/>
                      </a:lnTo>
                      <a:lnTo>
                        <a:pt x="102" y="12"/>
                      </a:lnTo>
                      <a:lnTo>
                        <a:pt x="103" y="13"/>
                      </a:lnTo>
                      <a:lnTo>
                        <a:pt x="97" y="20"/>
                      </a:lnTo>
                      <a:close/>
                      <a:moveTo>
                        <a:pt x="82" y="12"/>
                      </a:moveTo>
                      <a:lnTo>
                        <a:pt x="81" y="12"/>
                      </a:lnTo>
                      <a:lnTo>
                        <a:pt x="76" y="11"/>
                      </a:lnTo>
                      <a:lnTo>
                        <a:pt x="74" y="10"/>
                      </a:lnTo>
                      <a:lnTo>
                        <a:pt x="76" y="1"/>
                      </a:lnTo>
                      <a:lnTo>
                        <a:pt x="78" y="2"/>
                      </a:lnTo>
                      <a:lnTo>
                        <a:pt x="85" y="4"/>
                      </a:lnTo>
                      <a:lnTo>
                        <a:pt x="82" y="12"/>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sp>
              <p:nvSpPr>
                <p:cNvPr id="120934" name="Rectangle 248"/>
                <p:cNvSpPr>
                  <a:spLocks noChangeArrowheads="1"/>
                </p:cNvSpPr>
                <p:nvPr/>
              </p:nvSpPr>
              <p:spPr bwMode="auto">
                <a:xfrm rot="720000">
                  <a:off x="2369" y="3430"/>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2.9 m</a:t>
                  </a:r>
                  <a:endParaRPr lang="en-US">
                    <a:cs typeface="Arial" charset="0"/>
                  </a:endParaRPr>
                </a:p>
              </p:txBody>
            </p:sp>
            <p:sp>
              <p:nvSpPr>
                <p:cNvPr id="120935" name="Freeform 249"/>
                <p:cNvSpPr>
                  <a:spLocks noEditPoints="1"/>
                </p:cNvSpPr>
                <p:nvPr/>
              </p:nvSpPr>
              <p:spPr bwMode="auto">
                <a:xfrm>
                  <a:off x="2325" y="3064"/>
                  <a:ext cx="36" cy="255"/>
                </a:xfrm>
                <a:custGeom>
                  <a:avLst/>
                  <a:gdLst>
                    <a:gd name="T0" fmla="*/ 204 w 356"/>
                    <a:gd name="T1" fmla="*/ 291 h 2486"/>
                    <a:gd name="T2" fmla="*/ 210 w 356"/>
                    <a:gd name="T3" fmla="*/ 2194 h 2486"/>
                    <a:gd name="T4" fmla="*/ 181 w 356"/>
                    <a:gd name="T5" fmla="*/ 2224 h 2486"/>
                    <a:gd name="T6" fmla="*/ 152 w 356"/>
                    <a:gd name="T7" fmla="*/ 2195 h 2486"/>
                    <a:gd name="T8" fmla="*/ 146 w 356"/>
                    <a:gd name="T9" fmla="*/ 291 h 2486"/>
                    <a:gd name="T10" fmla="*/ 175 w 356"/>
                    <a:gd name="T11" fmla="*/ 262 h 2486"/>
                    <a:gd name="T12" fmla="*/ 204 w 356"/>
                    <a:gd name="T13" fmla="*/ 291 h 2486"/>
                    <a:gd name="T14" fmla="*/ 0 w 356"/>
                    <a:gd name="T15" fmla="*/ 350 h 2486"/>
                    <a:gd name="T16" fmla="*/ 174 w 356"/>
                    <a:gd name="T17" fmla="*/ 0 h 2486"/>
                    <a:gd name="T18" fmla="*/ 350 w 356"/>
                    <a:gd name="T19" fmla="*/ 349 h 2486"/>
                    <a:gd name="T20" fmla="*/ 0 w 356"/>
                    <a:gd name="T21" fmla="*/ 350 h 2486"/>
                    <a:gd name="T22" fmla="*/ 356 w 356"/>
                    <a:gd name="T23" fmla="*/ 2136 h 2486"/>
                    <a:gd name="T24" fmla="*/ 182 w 356"/>
                    <a:gd name="T25" fmla="*/ 2486 h 2486"/>
                    <a:gd name="T26" fmla="*/ 6 w 356"/>
                    <a:gd name="T27" fmla="*/ 2137 h 2486"/>
                    <a:gd name="T28" fmla="*/ 356 w 356"/>
                    <a:gd name="T29" fmla="*/ 2136 h 24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2486"/>
                    <a:gd name="T47" fmla="*/ 356 w 356"/>
                    <a:gd name="T48" fmla="*/ 2486 h 24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2486">
                      <a:moveTo>
                        <a:pt x="204" y="291"/>
                      </a:moveTo>
                      <a:lnTo>
                        <a:pt x="210" y="2194"/>
                      </a:lnTo>
                      <a:cubicBezTo>
                        <a:pt x="210" y="2210"/>
                        <a:pt x="197" y="2224"/>
                        <a:pt x="181" y="2224"/>
                      </a:cubicBezTo>
                      <a:cubicBezTo>
                        <a:pt x="165" y="2224"/>
                        <a:pt x="152" y="2211"/>
                        <a:pt x="152" y="2195"/>
                      </a:cubicBezTo>
                      <a:lnTo>
                        <a:pt x="146" y="291"/>
                      </a:lnTo>
                      <a:cubicBezTo>
                        <a:pt x="146" y="275"/>
                        <a:pt x="159" y="262"/>
                        <a:pt x="175" y="262"/>
                      </a:cubicBezTo>
                      <a:cubicBezTo>
                        <a:pt x="191" y="262"/>
                        <a:pt x="204" y="275"/>
                        <a:pt x="204" y="291"/>
                      </a:cubicBezTo>
                      <a:close/>
                      <a:moveTo>
                        <a:pt x="0" y="350"/>
                      </a:moveTo>
                      <a:lnTo>
                        <a:pt x="174" y="0"/>
                      </a:lnTo>
                      <a:lnTo>
                        <a:pt x="350" y="349"/>
                      </a:lnTo>
                      <a:lnTo>
                        <a:pt x="0" y="350"/>
                      </a:lnTo>
                      <a:close/>
                      <a:moveTo>
                        <a:pt x="356" y="2136"/>
                      </a:moveTo>
                      <a:lnTo>
                        <a:pt x="182" y="2486"/>
                      </a:lnTo>
                      <a:lnTo>
                        <a:pt x="6" y="2137"/>
                      </a:lnTo>
                      <a:lnTo>
                        <a:pt x="356" y="2136"/>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36" name="Rectangle 250"/>
                <p:cNvSpPr>
                  <a:spLocks noChangeArrowheads="1"/>
                </p:cNvSpPr>
                <p:nvPr/>
              </p:nvSpPr>
              <p:spPr bwMode="auto">
                <a:xfrm>
                  <a:off x="2174" y="3119"/>
                  <a:ext cx="270" cy="130"/>
                </a:xfrm>
                <a:prstGeom prst="rect">
                  <a:avLst/>
                </a:prstGeom>
                <a:solidFill>
                  <a:srgbClr val="FFFFFF"/>
                </a:solidFill>
                <a:ln w="9525">
                  <a:noFill/>
                  <a:miter lim="800000"/>
                  <a:headEnd/>
                  <a:tailEnd/>
                </a:ln>
              </p:spPr>
              <p:txBody>
                <a:bodyPr/>
                <a:lstStyle/>
                <a:p>
                  <a:endParaRPr lang="en-US">
                    <a:latin typeface="Tw Cen MT" pitchFamily="34" charset="0"/>
                  </a:endParaRPr>
                </a:p>
              </p:txBody>
            </p:sp>
            <p:sp>
              <p:nvSpPr>
                <p:cNvPr id="120937" name="Rectangle 251"/>
                <p:cNvSpPr>
                  <a:spLocks noChangeArrowheads="1"/>
                </p:cNvSpPr>
                <p:nvPr/>
              </p:nvSpPr>
              <p:spPr bwMode="auto">
                <a:xfrm>
                  <a:off x="2218" y="3144"/>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4.2 m</a:t>
                  </a:r>
                  <a:endParaRPr lang="en-US">
                    <a:cs typeface="Arial" charset="0"/>
                  </a:endParaRPr>
                </a:p>
              </p:txBody>
            </p:sp>
            <p:sp>
              <p:nvSpPr>
                <p:cNvPr id="120938" name="Freeform 252"/>
                <p:cNvSpPr>
                  <a:spLocks/>
                </p:cNvSpPr>
                <p:nvPr/>
              </p:nvSpPr>
              <p:spPr bwMode="auto">
                <a:xfrm>
                  <a:off x="2309" y="2739"/>
                  <a:ext cx="290" cy="309"/>
                </a:xfrm>
                <a:custGeom>
                  <a:avLst/>
                  <a:gdLst>
                    <a:gd name="T0" fmla="*/ 0 w 290"/>
                    <a:gd name="T1" fmla="*/ 225 h 309"/>
                    <a:gd name="T2" fmla="*/ 98 w 290"/>
                    <a:gd name="T3" fmla="*/ 309 h 309"/>
                    <a:gd name="T4" fmla="*/ 290 w 290"/>
                    <a:gd name="T5" fmla="*/ 83 h 309"/>
                    <a:gd name="T6" fmla="*/ 191 w 290"/>
                    <a:gd name="T7" fmla="*/ 0 h 309"/>
                    <a:gd name="T8" fmla="*/ 0 w 290"/>
                    <a:gd name="T9" fmla="*/ 225 h 309"/>
                    <a:gd name="T10" fmla="*/ 0 60000 65536"/>
                    <a:gd name="T11" fmla="*/ 0 60000 65536"/>
                    <a:gd name="T12" fmla="*/ 0 60000 65536"/>
                    <a:gd name="T13" fmla="*/ 0 60000 65536"/>
                    <a:gd name="T14" fmla="*/ 0 60000 65536"/>
                    <a:gd name="T15" fmla="*/ 0 w 290"/>
                    <a:gd name="T16" fmla="*/ 0 h 309"/>
                    <a:gd name="T17" fmla="*/ 290 w 290"/>
                    <a:gd name="T18" fmla="*/ 309 h 309"/>
                  </a:gdLst>
                  <a:ahLst/>
                  <a:cxnLst>
                    <a:cxn ang="T10">
                      <a:pos x="T0" y="T1"/>
                    </a:cxn>
                    <a:cxn ang="T11">
                      <a:pos x="T2" y="T3"/>
                    </a:cxn>
                    <a:cxn ang="T12">
                      <a:pos x="T4" y="T5"/>
                    </a:cxn>
                    <a:cxn ang="T13">
                      <a:pos x="T6" y="T7"/>
                    </a:cxn>
                    <a:cxn ang="T14">
                      <a:pos x="T8" y="T9"/>
                    </a:cxn>
                  </a:cxnLst>
                  <a:rect l="T15" t="T16" r="T17" b="T18"/>
                  <a:pathLst>
                    <a:path w="290" h="309">
                      <a:moveTo>
                        <a:pt x="0" y="225"/>
                      </a:moveTo>
                      <a:lnTo>
                        <a:pt x="98" y="309"/>
                      </a:lnTo>
                      <a:lnTo>
                        <a:pt x="290" y="83"/>
                      </a:lnTo>
                      <a:lnTo>
                        <a:pt x="191" y="0"/>
                      </a:lnTo>
                      <a:lnTo>
                        <a:pt x="0" y="225"/>
                      </a:lnTo>
                      <a:close/>
                    </a:path>
                  </a:pathLst>
                </a:custGeom>
                <a:solidFill>
                  <a:srgbClr val="FFFFFF"/>
                </a:solidFill>
                <a:ln w="9525">
                  <a:noFill/>
                  <a:round/>
                  <a:headEnd/>
                  <a:tailEnd/>
                </a:ln>
              </p:spPr>
              <p:txBody>
                <a:bodyPr/>
                <a:lstStyle/>
                <a:p>
                  <a:endParaRPr lang="en-US">
                    <a:latin typeface="Tw Cen MT" pitchFamily="34" charset="0"/>
                  </a:endParaRPr>
                </a:p>
              </p:txBody>
            </p:sp>
            <p:sp>
              <p:nvSpPr>
                <p:cNvPr id="120939" name="Rectangle 253"/>
                <p:cNvSpPr>
                  <a:spLocks noChangeArrowheads="1"/>
                </p:cNvSpPr>
                <p:nvPr/>
              </p:nvSpPr>
              <p:spPr bwMode="auto">
                <a:xfrm rot="-3000000">
                  <a:off x="2350" y="2842"/>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8.4 m</a:t>
                  </a:r>
                  <a:endParaRPr lang="en-US">
                    <a:cs typeface="Arial" charset="0"/>
                  </a:endParaRPr>
                </a:p>
              </p:txBody>
            </p:sp>
            <p:grpSp>
              <p:nvGrpSpPr>
                <p:cNvPr id="120940" name="Group 263"/>
                <p:cNvGrpSpPr>
                  <a:grpSpLocks/>
                </p:cNvGrpSpPr>
                <p:nvPr/>
              </p:nvGrpSpPr>
              <p:grpSpPr bwMode="auto">
                <a:xfrm>
                  <a:off x="2396" y="2786"/>
                  <a:ext cx="401" cy="599"/>
                  <a:chOff x="2396" y="2786"/>
                  <a:chExt cx="401" cy="599"/>
                </a:xfrm>
              </p:grpSpPr>
              <p:sp>
                <p:nvSpPr>
                  <p:cNvPr id="120968" name="Rectangle 254"/>
                  <p:cNvSpPr>
                    <a:spLocks noChangeArrowheads="1"/>
                  </p:cNvSpPr>
                  <p:nvPr/>
                </p:nvSpPr>
                <p:spPr bwMode="auto">
                  <a:xfrm>
                    <a:off x="2406" y="3069"/>
                    <a:ext cx="7" cy="267"/>
                  </a:xfrm>
                  <a:prstGeom prst="rect">
                    <a:avLst/>
                  </a:prstGeom>
                  <a:solidFill>
                    <a:srgbClr val="000000"/>
                  </a:solidFill>
                  <a:ln w="9525">
                    <a:noFill/>
                    <a:miter lim="800000"/>
                    <a:headEnd/>
                    <a:tailEnd/>
                  </a:ln>
                </p:spPr>
                <p:txBody>
                  <a:bodyPr/>
                  <a:lstStyle/>
                  <a:p>
                    <a:endParaRPr lang="en-US">
                      <a:latin typeface="Tw Cen MT" pitchFamily="34" charset="0"/>
                    </a:endParaRPr>
                  </a:p>
                </p:txBody>
              </p:sp>
              <p:sp>
                <p:nvSpPr>
                  <p:cNvPr id="120969" name="Freeform 255"/>
                  <p:cNvSpPr>
                    <a:spLocks/>
                  </p:cNvSpPr>
                  <p:nvPr/>
                </p:nvSpPr>
                <p:spPr bwMode="auto">
                  <a:xfrm>
                    <a:off x="2413" y="3075"/>
                    <a:ext cx="169" cy="44"/>
                  </a:xfrm>
                  <a:custGeom>
                    <a:avLst/>
                    <a:gdLst>
                      <a:gd name="T0" fmla="*/ 2 w 169"/>
                      <a:gd name="T1" fmla="*/ 0 h 44"/>
                      <a:gd name="T2" fmla="*/ 169 w 169"/>
                      <a:gd name="T3" fmla="*/ 39 h 44"/>
                      <a:gd name="T4" fmla="*/ 168 w 169"/>
                      <a:gd name="T5" fmla="*/ 44 h 44"/>
                      <a:gd name="T6" fmla="*/ 0 w 169"/>
                      <a:gd name="T7" fmla="*/ 5 h 44"/>
                      <a:gd name="T8" fmla="*/ 2 w 169"/>
                      <a:gd name="T9" fmla="*/ 0 h 44"/>
                      <a:gd name="T10" fmla="*/ 0 60000 65536"/>
                      <a:gd name="T11" fmla="*/ 0 60000 65536"/>
                      <a:gd name="T12" fmla="*/ 0 60000 65536"/>
                      <a:gd name="T13" fmla="*/ 0 60000 65536"/>
                      <a:gd name="T14" fmla="*/ 0 60000 65536"/>
                      <a:gd name="T15" fmla="*/ 0 w 169"/>
                      <a:gd name="T16" fmla="*/ 0 h 44"/>
                      <a:gd name="T17" fmla="*/ 169 w 169"/>
                      <a:gd name="T18" fmla="*/ 44 h 44"/>
                    </a:gdLst>
                    <a:ahLst/>
                    <a:cxnLst>
                      <a:cxn ang="T10">
                        <a:pos x="T0" y="T1"/>
                      </a:cxn>
                      <a:cxn ang="T11">
                        <a:pos x="T2" y="T3"/>
                      </a:cxn>
                      <a:cxn ang="T12">
                        <a:pos x="T4" y="T5"/>
                      </a:cxn>
                      <a:cxn ang="T13">
                        <a:pos x="T6" y="T7"/>
                      </a:cxn>
                      <a:cxn ang="T14">
                        <a:pos x="T8" y="T9"/>
                      </a:cxn>
                    </a:cxnLst>
                    <a:rect l="T15" t="T16" r="T17" b="T18"/>
                    <a:pathLst>
                      <a:path w="169" h="44">
                        <a:moveTo>
                          <a:pt x="2" y="0"/>
                        </a:moveTo>
                        <a:lnTo>
                          <a:pt x="169" y="39"/>
                        </a:lnTo>
                        <a:lnTo>
                          <a:pt x="168" y="44"/>
                        </a:lnTo>
                        <a:lnTo>
                          <a:pt x="0" y="5"/>
                        </a:lnTo>
                        <a:lnTo>
                          <a:pt x="2"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70" name="Rectangle 256"/>
                  <p:cNvSpPr>
                    <a:spLocks noChangeArrowheads="1"/>
                  </p:cNvSpPr>
                  <p:nvPr/>
                </p:nvSpPr>
                <p:spPr bwMode="auto">
                  <a:xfrm>
                    <a:off x="2570" y="3108"/>
                    <a:ext cx="7" cy="276"/>
                  </a:xfrm>
                  <a:prstGeom prst="rect">
                    <a:avLst/>
                  </a:prstGeom>
                  <a:solidFill>
                    <a:srgbClr val="000000"/>
                  </a:solidFill>
                  <a:ln w="9525">
                    <a:noFill/>
                    <a:miter lim="800000"/>
                    <a:headEnd/>
                    <a:tailEnd/>
                  </a:ln>
                </p:spPr>
                <p:txBody>
                  <a:bodyPr/>
                  <a:lstStyle/>
                  <a:p>
                    <a:endParaRPr lang="en-US">
                      <a:latin typeface="Tw Cen MT" pitchFamily="34" charset="0"/>
                    </a:endParaRPr>
                  </a:p>
                </p:txBody>
              </p:sp>
              <p:sp>
                <p:nvSpPr>
                  <p:cNvPr id="120971" name="Freeform 257"/>
                  <p:cNvSpPr>
                    <a:spLocks/>
                  </p:cNvSpPr>
                  <p:nvPr/>
                </p:nvSpPr>
                <p:spPr bwMode="auto">
                  <a:xfrm>
                    <a:off x="2396" y="3334"/>
                    <a:ext cx="178" cy="48"/>
                  </a:xfrm>
                  <a:custGeom>
                    <a:avLst/>
                    <a:gdLst>
                      <a:gd name="T0" fmla="*/ 176 w 178"/>
                      <a:gd name="T1" fmla="*/ 48 h 48"/>
                      <a:gd name="T2" fmla="*/ 0 w 178"/>
                      <a:gd name="T3" fmla="*/ 5 h 48"/>
                      <a:gd name="T4" fmla="*/ 1 w 178"/>
                      <a:gd name="T5" fmla="*/ 0 h 48"/>
                      <a:gd name="T6" fmla="*/ 178 w 178"/>
                      <a:gd name="T7" fmla="*/ 42 h 48"/>
                      <a:gd name="T8" fmla="*/ 176 w 178"/>
                      <a:gd name="T9" fmla="*/ 48 h 48"/>
                      <a:gd name="T10" fmla="*/ 0 60000 65536"/>
                      <a:gd name="T11" fmla="*/ 0 60000 65536"/>
                      <a:gd name="T12" fmla="*/ 0 60000 65536"/>
                      <a:gd name="T13" fmla="*/ 0 60000 65536"/>
                      <a:gd name="T14" fmla="*/ 0 60000 65536"/>
                      <a:gd name="T15" fmla="*/ 0 w 178"/>
                      <a:gd name="T16" fmla="*/ 0 h 48"/>
                      <a:gd name="T17" fmla="*/ 178 w 178"/>
                      <a:gd name="T18" fmla="*/ 48 h 48"/>
                    </a:gdLst>
                    <a:ahLst/>
                    <a:cxnLst>
                      <a:cxn ang="T10">
                        <a:pos x="T0" y="T1"/>
                      </a:cxn>
                      <a:cxn ang="T11">
                        <a:pos x="T2" y="T3"/>
                      </a:cxn>
                      <a:cxn ang="T12">
                        <a:pos x="T4" y="T5"/>
                      </a:cxn>
                      <a:cxn ang="T13">
                        <a:pos x="T6" y="T7"/>
                      </a:cxn>
                      <a:cxn ang="T14">
                        <a:pos x="T8" y="T9"/>
                      </a:cxn>
                    </a:cxnLst>
                    <a:rect l="T15" t="T16" r="T17" b="T18"/>
                    <a:pathLst>
                      <a:path w="178" h="48">
                        <a:moveTo>
                          <a:pt x="176" y="48"/>
                        </a:moveTo>
                        <a:lnTo>
                          <a:pt x="0" y="5"/>
                        </a:lnTo>
                        <a:lnTo>
                          <a:pt x="1" y="0"/>
                        </a:lnTo>
                        <a:lnTo>
                          <a:pt x="178" y="42"/>
                        </a:lnTo>
                        <a:lnTo>
                          <a:pt x="176" y="48"/>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72" name="Freeform 258"/>
                  <p:cNvSpPr>
                    <a:spLocks/>
                  </p:cNvSpPr>
                  <p:nvPr/>
                </p:nvSpPr>
                <p:spPr bwMode="auto">
                  <a:xfrm>
                    <a:off x="2571" y="3063"/>
                    <a:ext cx="220" cy="322"/>
                  </a:xfrm>
                  <a:custGeom>
                    <a:avLst/>
                    <a:gdLst>
                      <a:gd name="T0" fmla="*/ 0 w 220"/>
                      <a:gd name="T1" fmla="*/ 319 h 322"/>
                      <a:gd name="T2" fmla="*/ 215 w 220"/>
                      <a:gd name="T3" fmla="*/ 0 h 322"/>
                      <a:gd name="T4" fmla="*/ 220 w 220"/>
                      <a:gd name="T5" fmla="*/ 4 h 322"/>
                      <a:gd name="T6" fmla="*/ 5 w 220"/>
                      <a:gd name="T7" fmla="*/ 322 h 322"/>
                      <a:gd name="T8" fmla="*/ 0 w 220"/>
                      <a:gd name="T9" fmla="*/ 319 h 322"/>
                      <a:gd name="T10" fmla="*/ 0 60000 65536"/>
                      <a:gd name="T11" fmla="*/ 0 60000 65536"/>
                      <a:gd name="T12" fmla="*/ 0 60000 65536"/>
                      <a:gd name="T13" fmla="*/ 0 60000 65536"/>
                      <a:gd name="T14" fmla="*/ 0 60000 65536"/>
                      <a:gd name="T15" fmla="*/ 0 w 220"/>
                      <a:gd name="T16" fmla="*/ 0 h 322"/>
                      <a:gd name="T17" fmla="*/ 220 w 220"/>
                      <a:gd name="T18" fmla="*/ 322 h 322"/>
                    </a:gdLst>
                    <a:ahLst/>
                    <a:cxnLst>
                      <a:cxn ang="T10">
                        <a:pos x="T0" y="T1"/>
                      </a:cxn>
                      <a:cxn ang="T11">
                        <a:pos x="T2" y="T3"/>
                      </a:cxn>
                      <a:cxn ang="T12">
                        <a:pos x="T4" y="T5"/>
                      </a:cxn>
                      <a:cxn ang="T13">
                        <a:pos x="T6" y="T7"/>
                      </a:cxn>
                      <a:cxn ang="T14">
                        <a:pos x="T8" y="T9"/>
                      </a:cxn>
                    </a:cxnLst>
                    <a:rect l="T15" t="T16" r="T17" b="T18"/>
                    <a:pathLst>
                      <a:path w="220" h="322">
                        <a:moveTo>
                          <a:pt x="0" y="319"/>
                        </a:moveTo>
                        <a:lnTo>
                          <a:pt x="215" y="0"/>
                        </a:lnTo>
                        <a:lnTo>
                          <a:pt x="220" y="4"/>
                        </a:lnTo>
                        <a:lnTo>
                          <a:pt x="5" y="322"/>
                        </a:lnTo>
                        <a:lnTo>
                          <a:pt x="0" y="319"/>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73" name="Freeform 259"/>
                  <p:cNvSpPr>
                    <a:spLocks/>
                  </p:cNvSpPr>
                  <p:nvPr/>
                </p:nvSpPr>
                <p:spPr bwMode="auto">
                  <a:xfrm>
                    <a:off x="2785" y="2819"/>
                    <a:ext cx="11" cy="254"/>
                  </a:xfrm>
                  <a:custGeom>
                    <a:avLst/>
                    <a:gdLst>
                      <a:gd name="T0" fmla="*/ 0 w 11"/>
                      <a:gd name="T1" fmla="*/ 254 h 254"/>
                      <a:gd name="T2" fmla="*/ 5 w 11"/>
                      <a:gd name="T3" fmla="*/ 0 h 254"/>
                      <a:gd name="T4" fmla="*/ 11 w 11"/>
                      <a:gd name="T5" fmla="*/ 1 h 254"/>
                      <a:gd name="T6" fmla="*/ 7 w 11"/>
                      <a:gd name="T7" fmla="*/ 254 h 254"/>
                      <a:gd name="T8" fmla="*/ 0 w 11"/>
                      <a:gd name="T9" fmla="*/ 254 h 254"/>
                      <a:gd name="T10" fmla="*/ 0 60000 65536"/>
                      <a:gd name="T11" fmla="*/ 0 60000 65536"/>
                      <a:gd name="T12" fmla="*/ 0 60000 65536"/>
                      <a:gd name="T13" fmla="*/ 0 60000 65536"/>
                      <a:gd name="T14" fmla="*/ 0 60000 65536"/>
                      <a:gd name="T15" fmla="*/ 0 w 11"/>
                      <a:gd name="T16" fmla="*/ 0 h 254"/>
                      <a:gd name="T17" fmla="*/ 11 w 11"/>
                      <a:gd name="T18" fmla="*/ 254 h 254"/>
                    </a:gdLst>
                    <a:ahLst/>
                    <a:cxnLst>
                      <a:cxn ang="T10">
                        <a:pos x="T0" y="T1"/>
                      </a:cxn>
                      <a:cxn ang="T11">
                        <a:pos x="T2" y="T3"/>
                      </a:cxn>
                      <a:cxn ang="T12">
                        <a:pos x="T4" y="T5"/>
                      </a:cxn>
                      <a:cxn ang="T13">
                        <a:pos x="T6" y="T7"/>
                      </a:cxn>
                      <a:cxn ang="T14">
                        <a:pos x="T8" y="T9"/>
                      </a:cxn>
                    </a:cxnLst>
                    <a:rect l="T15" t="T16" r="T17" b="T18"/>
                    <a:pathLst>
                      <a:path w="11" h="254">
                        <a:moveTo>
                          <a:pt x="0" y="254"/>
                        </a:moveTo>
                        <a:lnTo>
                          <a:pt x="5" y="0"/>
                        </a:lnTo>
                        <a:lnTo>
                          <a:pt x="11" y="1"/>
                        </a:lnTo>
                        <a:lnTo>
                          <a:pt x="7" y="254"/>
                        </a:lnTo>
                        <a:lnTo>
                          <a:pt x="0" y="25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74" name="Freeform 260"/>
                  <p:cNvSpPr>
                    <a:spLocks/>
                  </p:cNvSpPr>
                  <p:nvPr/>
                </p:nvSpPr>
                <p:spPr bwMode="auto">
                  <a:xfrm>
                    <a:off x="2658" y="2786"/>
                    <a:ext cx="139" cy="36"/>
                  </a:xfrm>
                  <a:custGeom>
                    <a:avLst/>
                    <a:gdLst>
                      <a:gd name="T0" fmla="*/ 138 w 139"/>
                      <a:gd name="T1" fmla="*/ 36 h 36"/>
                      <a:gd name="T2" fmla="*/ 0 w 139"/>
                      <a:gd name="T3" fmla="*/ 6 h 36"/>
                      <a:gd name="T4" fmla="*/ 2 w 139"/>
                      <a:gd name="T5" fmla="*/ 0 h 36"/>
                      <a:gd name="T6" fmla="*/ 139 w 139"/>
                      <a:gd name="T7" fmla="*/ 31 h 36"/>
                      <a:gd name="T8" fmla="*/ 138 w 139"/>
                      <a:gd name="T9" fmla="*/ 36 h 36"/>
                      <a:gd name="T10" fmla="*/ 0 60000 65536"/>
                      <a:gd name="T11" fmla="*/ 0 60000 65536"/>
                      <a:gd name="T12" fmla="*/ 0 60000 65536"/>
                      <a:gd name="T13" fmla="*/ 0 60000 65536"/>
                      <a:gd name="T14" fmla="*/ 0 60000 65536"/>
                      <a:gd name="T15" fmla="*/ 0 w 139"/>
                      <a:gd name="T16" fmla="*/ 0 h 36"/>
                      <a:gd name="T17" fmla="*/ 139 w 139"/>
                      <a:gd name="T18" fmla="*/ 36 h 36"/>
                    </a:gdLst>
                    <a:ahLst/>
                    <a:cxnLst>
                      <a:cxn ang="T10">
                        <a:pos x="T0" y="T1"/>
                      </a:cxn>
                      <a:cxn ang="T11">
                        <a:pos x="T2" y="T3"/>
                      </a:cxn>
                      <a:cxn ang="T12">
                        <a:pos x="T4" y="T5"/>
                      </a:cxn>
                      <a:cxn ang="T13">
                        <a:pos x="T6" y="T7"/>
                      </a:cxn>
                      <a:cxn ang="T14">
                        <a:pos x="T8" y="T9"/>
                      </a:cxn>
                    </a:cxnLst>
                    <a:rect l="T15" t="T16" r="T17" b="T18"/>
                    <a:pathLst>
                      <a:path w="139" h="36">
                        <a:moveTo>
                          <a:pt x="138" y="36"/>
                        </a:moveTo>
                        <a:lnTo>
                          <a:pt x="0" y="6"/>
                        </a:lnTo>
                        <a:lnTo>
                          <a:pt x="2" y="0"/>
                        </a:lnTo>
                        <a:lnTo>
                          <a:pt x="139" y="31"/>
                        </a:lnTo>
                        <a:lnTo>
                          <a:pt x="138" y="36"/>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75" name="Freeform 261"/>
                  <p:cNvSpPr>
                    <a:spLocks/>
                  </p:cNvSpPr>
                  <p:nvPr/>
                </p:nvSpPr>
                <p:spPr bwMode="auto">
                  <a:xfrm>
                    <a:off x="2408" y="2788"/>
                    <a:ext cx="254" cy="292"/>
                  </a:xfrm>
                  <a:custGeom>
                    <a:avLst/>
                    <a:gdLst>
                      <a:gd name="T0" fmla="*/ 0 w 254"/>
                      <a:gd name="T1" fmla="*/ 288 h 292"/>
                      <a:gd name="T2" fmla="*/ 249 w 254"/>
                      <a:gd name="T3" fmla="*/ 0 h 292"/>
                      <a:gd name="T4" fmla="*/ 254 w 254"/>
                      <a:gd name="T5" fmla="*/ 3 h 292"/>
                      <a:gd name="T6" fmla="*/ 4 w 254"/>
                      <a:gd name="T7" fmla="*/ 292 h 292"/>
                      <a:gd name="T8" fmla="*/ 0 w 254"/>
                      <a:gd name="T9" fmla="*/ 288 h 292"/>
                      <a:gd name="T10" fmla="*/ 0 60000 65536"/>
                      <a:gd name="T11" fmla="*/ 0 60000 65536"/>
                      <a:gd name="T12" fmla="*/ 0 60000 65536"/>
                      <a:gd name="T13" fmla="*/ 0 60000 65536"/>
                      <a:gd name="T14" fmla="*/ 0 60000 65536"/>
                      <a:gd name="T15" fmla="*/ 0 w 254"/>
                      <a:gd name="T16" fmla="*/ 0 h 292"/>
                      <a:gd name="T17" fmla="*/ 254 w 254"/>
                      <a:gd name="T18" fmla="*/ 292 h 292"/>
                    </a:gdLst>
                    <a:ahLst/>
                    <a:cxnLst>
                      <a:cxn ang="T10">
                        <a:pos x="T0" y="T1"/>
                      </a:cxn>
                      <a:cxn ang="T11">
                        <a:pos x="T2" y="T3"/>
                      </a:cxn>
                      <a:cxn ang="T12">
                        <a:pos x="T4" y="T5"/>
                      </a:cxn>
                      <a:cxn ang="T13">
                        <a:pos x="T6" y="T7"/>
                      </a:cxn>
                      <a:cxn ang="T14">
                        <a:pos x="T8" y="T9"/>
                      </a:cxn>
                    </a:cxnLst>
                    <a:rect l="T15" t="T16" r="T17" b="T18"/>
                    <a:pathLst>
                      <a:path w="254" h="292">
                        <a:moveTo>
                          <a:pt x="0" y="288"/>
                        </a:moveTo>
                        <a:lnTo>
                          <a:pt x="249" y="0"/>
                        </a:lnTo>
                        <a:lnTo>
                          <a:pt x="254" y="3"/>
                        </a:lnTo>
                        <a:lnTo>
                          <a:pt x="4" y="292"/>
                        </a:lnTo>
                        <a:lnTo>
                          <a:pt x="0" y="288"/>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76" name="Freeform 262"/>
                  <p:cNvSpPr>
                    <a:spLocks/>
                  </p:cNvSpPr>
                  <p:nvPr/>
                </p:nvSpPr>
                <p:spPr bwMode="auto">
                  <a:xfrm>
                    <a:off x="2576" y="2822"/>
                    <a:ext cx="215" cy="287"/>
                  </a:xfrm>
                  <a:custGeom>
                    <a:avLst/>
                    <a:gdLst>
                      <a:gd name="T0" fmla="*/ 0 w 215"/>
                      <a:gd name="T1" fmla="*/ 284 h 287"/>
                      <a:gd name="T2" fmla="*/ 210 w 215"/>
                      <a:gd name="T3" fmla="*/ 0 h 287"/>
                      <a:gd name="T4" fmla="*/ 215 w 215"/>
                      <a:gd name="T5" fmla="*/ 4 h 287"/>
                      <a:gd name="T6" fmla="*/ 4 w 215"/>
                      <a:gd name="T7" fmla="*/ 287 h 287"/>
                      <a:gd name="T8" fmla="*/ 0 w 215"/>
                      <a:gd name="T9" fmla="*/ 284 h 287"/>
                      <a:gd name="T10" fmla="*/ 0 60000 65536"/>
                      <a:gd name="T11" fmla="*/ 0 60000 65536"/>
                      <a:gd name="T12" fmla="*/ 0 60000 65536"/>
                      <a:gd name="T13" fmla="*/ 0 60000 65536"/>
                      <a:gd name="T14" fmla="*/ 0 60000 65536"/>
                      <a:gd name="T15" fmla="*/ 0 w 215"/>
                      <a:gd name="T16" fmla="*/ 0 h 287"/>
                      <a:gd name="T17" fmla="*/ 215 w 215"/>
                      <a:gd name="T18" fmla="*/ 287 h 287"/>
                    </a:gdLst>
                    <a:ahLst/>
                    <a:cxnLst>
                      <a:cxn ang="T10">
                        <a:pos x="T0" y="T1"/>
                      </a:cxn>
                      <a:cxn ang="T11">
                        <a:pos x="T2" y="T3"/>
                      </a:cxn>
                      <a:cxn ang="T12">
                        <a:pos x="T4" y="T5"/>
                      </a:cxn>
                      <a:cxn ang="T13">
                        <a:pos x="T6" y="T7"/>
                      </a:cxn>
                      <a:cxn ang="T14">
                        <a:pos x="T8" y="T9"/>
                      </a:cxn>
                    </a:cxnLst>
                    <a:rect l="T15" t="T16" r="T17" b="T18"/>
                    <a:pathLst>
                      <a:path w="215" h="287">
                        <a:moveTo>
                          <a:pt x="0" y="284"/>
                        </a:moveTo>
                        <a:lnTo>
                          <a:pt x="210" y="0"/>
                        </a:lnTo>
                        <a:lnTo>
                          <a:pt x="215" y="4"/>
                        </a:lnTo>
                        <a:lnTo>
                          <a:pt x="4" y="287"/>
                        </a:lnTo>
                        <a:lnTo>
                          <a:pt x="0" y="284"/>
                        </a:lnTo>
                        <a:close/>
                      </a:path>
                    </a:pathLst>
                  </a:custGeom>
                  <a:solidFill>
                    <a:srgbClr val="000000"/>
                  </a:solidFill>
                  <a:ln w="9525">
                    <a:noFill/>
                    <a:round/>
                    <a:headEnd/>
                    <a:tailEnd/>
                  </a:ln>
                </p:spPr>
                <p:txBody>
                  <a:bodyPr/>
                  <a:lstStyle/>
                  <a:p>
                    <a:endParaRPr lang="en-US">
                      <a:latin typeface="Tw Cen MT" pitchFamily="34" charset="0"/>
                    </a:endParaRPr>
                  </a:p>
                </p:txBody>
              </p:sp>
            </p:grpSp>
            <p:sp>
              <p:nvSpPr>
                <p:cNvPr id="120941" name="Line 264"/>
                <p:cNvSpPr>
                  <a:spLocks noChangeShapeType="1"/>
                </p:cNvSpPr>
                <p:nvPr/>
              </p:nvSpPr>
              <p:spPr bwMode="auto">
                <a:xfrm>
                  <a:off x="2490" y="3098"/>
                  <a:ext cx="1" cy="261"/>
                </a:xfrm>
                <a:prstGeom prst="line">
                  <a:avLst/>
                </a:prstGeom>
                <a:noFill/>
                <a:ln w="9">
                  <a:solidFill>
                    <a:srgbClr val="333399"/>
                  </a:solidFill>
                  <a:round/>
                  <a:headEnd/>
                  <a:tailEnd/>
                </a:ln>
              </p:spPr>
              <p:txBody>
                <a:bodyPr/>
                <a:lstStyle/>
                <a:p>
                  <a:endParaRPr lang="en-US"/>
                </a:p>
              </p:txBody>
            </p:sp>
            <p:sp>
              <p:nvSpPr>
                <p:cNvPr id="120942" name="Freeform 265"/>
                <p:cNvSpPr>
                  <a:spLocks noEditPoints="1"/>
                </p:cNvSpPr>
                <p:nvPr/>
              </p:nvSpPr>
              <p:spPr bwMode="auto">
                <a:xfrm>
                  <a:off x="2393" y="3372"/>
                  <a:ext cx="164" cy="54"/>
                </a:xfrm>
                <a:custGeom>
                  <a:avLst/>
                  <a:gdLst>
                    <a:gd name="T0" fmla="*/ 292 w 1604"/>
                    <a:gd name="T1" fmla="*/ 131 h 531"/>
                    <a:gd name="T2" fmla="*/ 1324 w 1604"/>
                    <a:gd name="T3" fmla="*/ 343 h 531"/>
                    <a:gd name="T4" fmla="*/ 1347 w 1604"/>
                    <a:gd name="T5" fmla="*/ 377 h 531"/>
                    <a:gd name="T6" fmla="*/ 1312 w 1604"/>
                    <a:gd name="T7" fmla="*/ 400 h 531"/>
                    <a:gd name="T8" fmla="*/ 280 w 1604"/>
                    <a:gd name="T9" fmla="*/ 189 h 531"/>
                    <a:gd name="T10" fmla="*/ 257 w 1604"/>
                    <a:gd name="T11" fmla="*/ 154 h 531"/>
                    <a:gd name="T12" fmla="*/ 292 w 1604"/>
                    <a:gd name="T13" fmla="*/ 131 h 531"/>
                    <a:gd name="T14" fmla="*/ 308 w 1604"/>
                    <a:gd name="T15" fmla="*/ 343 h 531"/>
                    <a:gd name="T16" fmla="*/ 0 w 1604"/>
                    <a:gd name="T17" fmla="*/ 102 h 531"/>
                    <a:gd name="T18" fmla="*/ 378 w 1604"/>
                    <a:gd name="T19" fmla="*/ 0 h 531"/>
                    <a:gd name="T20" fmla="*/ 308 w 1604"/>
                    <a:gd name="T21" fmla="*/ 343 h 531"/>
                    <a:gd name="T22" fmla="*/ 1296 w 1604"/>
                    <a:gd name="T23" fmla="*/ 188 h 531"/>
                    <a:gd name="T24" fmla="*/ 1604 w 1604"/>
                    <a:gd name="T25" fmla="*/ 430 h 531"/>
                    <a:gd name="T26" fmla="*/ 1226 w 1604"/>
                    <a:gd name="T27" fmla="*/ 531 h 531"/>
                    <a:gd name="T28" fmla="*/ 1296 w 1604"/>
                    <a:gd name="T29" fmla="*/ 188 h 5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4"/>
                    <a:gd name="T46" fmla="*/ 0 h 531"/>
                    <a:gd name="T47" fmla="*/ 1604 w 1604"/>
                    <a:gd name="T48" fmla="*/ 531 h 5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4" h="531">
                      <a:moveTo>
                        <a:pt x="292" y="131"/>
                      </a:moveTo>
                      <a:lnTo>
                        <a:pt x="1324" y="343"/>
                      </a:lnTo>
                      <a:cubicBezTo>
                        <a:pt x="1340" y="346"/>
                        <a:pt x="1350" y="361"/>
                        <a:pt x="1347" y="377"/>
                      </a:cubicBezTo>
                      <a:cubicBezTo>
                        <a:pt x="1344" y="393"/>
                        <a:pt x="1328" y="403"/>
                        <a:pt x="1312" y="400"/>
                      </a:cubicBezTo>
                      <a:lnTo>
                        <a:pt x="280" y="189"/>
                      </a:lnTo>
                      <a:cubicBezTo>
                        <a:pt x="264" y="185"/>
                        <a:pt x="254" y="170"/>
                        <a:pt x="257" y="154"/>
                      </a:cubicBezTo>
                      <a:cubicBezTo>
                        <a:pt x="260" y="138"/>
                        <a:pt x="276" y="128"/>
                        <a:pt x="292" y="131"/>
                      </a:cubicBezTo>
                      <a:close/>
                      <a:moveTo>
                        <a:pt x="308" y="343"/>
                      </a:moveTo>
                      <a:lnTo>
                        <a:pt x="0" y="102"/>
                      </a:lnTo>
                      <a:lnTo>
                        <a:pt x="378" y="0"/>
                      </a:lnTo>
                      <a:lnTo>
                        <a:pt x="308" y="343"/>
                      </a:lnTo>
                      <a:close/>
                      <a:moveTo>
                        <a:pt x="1296" y="188"/>
                      </a:moveTo>
                      <a:lnTo>
                        <a:pt x="1604" y="430"/>
                      </a:lnTo>
                      <a:lnTo>
                        <a:pt x="1226" y="531"/>
                      </a:lnTo>
                      <a:lnTo>
                        <a:pt x="1296" y="188"/>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43" name="Freeform 266"/>
                <p:cNvSpPr>
                  <a:spLocks noEditPoints="1"/>
                </p:cNvSpPr>
                <p:nvPr/>
              </p:nvSpPr>
              <p:spPr bwMode="auto">
                <a:xfrm>
                  <a:off x="2381" y="2798"/>
                  <a:ext cx="227" cy="261"/>
                </a:xfrm>
                <a:custGeom>
                  <a:avLst/>
                  <a:gdLst>
                    <a:gd name="T0" fmla="*/ 169 w 2209"/>
                    <a:gd name="T1" fmla="*/ 2305 h 2545"/>
                    <a:gd name="T2" fmla="*/ 1996 w 2209"/>
                    <a:gd name="T3" fmla="*/ 201 h 2545"/>
                    <a:gd name="T4" fmla="*/ 2037 w 2209"/>
                    <a:gd name="T5" fmla="*/ 198 h 2545"/>
                    <a:gd name="T6" fmla="*/ 2040 w 2209"/>
                    <a:gd name="T7" fmla="*/ 239 h 2545"/>
                    <a:gd name="T8" fmla="*/ 213 w 2209"/>
                    <a:gd name="T9" fmla="*/ 2343 h 2545"/>
                    <a:gd name="T10" fmla="*/ 172 w 2209"/>
                    <a:gd name="T11" fmla="*/ 2346 h 2545"/>
                    <a:gd name="T12" fmla="*/ 169 w 2209"/>
                    <a:gd name="T13" fmla="*/ 2305 h 2545"/>
                    <a:gd name="T14" fmla="*/ 361 w 2209"/>
                    <a:gd name="T15" fmla="*/ 2395 h 2545"/>
                    <a:gd name="T16" fmla="*/ 0 w 2209"/>
                    <a:gd name="T17" fmla="*/ 2545 h 2545"/>
                    <a:gd name="T18" fmla="*/ 97 w 2209"/>
                    <a:gd name="T19" fmla="*/ 2166 h 2545"/>
                    <a:gd name="T20" fmla="*/ 361 w 2209"/>
                    <a:gd name="T21" fmla="*/ 2395 h 2545"/>
                    <a:gd name="T22" fmla="*/ 1847 w 2209"/>
                    <a:gd name="T23" fmla="*/ 149 h 2545"/>
                    <a:gd name="T24" fmla="*/ 2209 w 2209"/>
                    <a:gd name="T25" fmla="*/ 0 h 2545"/>
                    <a:gd name="T26" fmla="*/ 2112 w 2209"/>
                    <a:gd name="T27" fmla="*/ 379 h 2545"/>
                    <a:gd name="T28" fmla="*/ 1847 w 2209"/>
                    <a:gd name="T29" fmla="*/ 149 h 2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09"/>
                    <a:gd name="T46" fmla="*/ 0 h 2545"/>
                    <a:gd name="T47" fmla="*/ 2209 w 2209"/>
                    <a:gd name="T48" fmla="*/ 2545 h 2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09" h="2545">
                      <a:moveTo>
                        <a:pt x="169" y="2305"/>
                      </a:moveTo>
                      <a:lnTo>
                        <a:pt x="1996" y="201"/>
                      </a:lnTo>
                      <a:cubicBezTo>
                        <a:pt x="2006" y="189"/>
                        <a:pt x="2025" y="187"/>
                        <a:pt x="2037" y="198"/>
                      </a:cubicBezTo>
                      <a:cubicBezTo>
                        <a:pt x="2049" y="209"/>
                        <a:pt x="2050" y="227"/>
                        <a:pt x="2040" y="239"/>
                      </a:cubicBezTo>
                      <a:lnTo>
                        <a:pt x="213" y="2343"/>
                      </a:lnTo>
                      <a:cubicBezTo>
                        <a:pt x="202" y="2356"/>
                        <a:pt x="184" y="2357"/>
                        <a:pt x="172" y="2346"/>
                      </a:cubicBezTo>
                      <a:cubicBezTo>
                        <a:pt x="159" y="2336"/>
                        <a:pt x="158" y="2317"/>
                        <a:pt x="169" y="2305"/>
                      </a:cubicBezTo>
                      <a:close/>
                      <a:moveTo>
                        <a:pt x="361" y="2395"/>
                      </a:moveTo>
                      <a:lnTo>
                        <a:pt x="0" y="2545"/>
                      </a:lnTo>
                      <a:lnTo>
                        <a:pt x="97" y="2166"/>
                      </a:lnTo>
                      <a:lnTo>
                        <a:pt x="361" y="2395"/>
                      </a:lnTo>
                      <a:close/>
                      <a:moveTo>
                        <a:pt x="1847" y="149"/>
                      </a:moveTo>
                      <a:lnTo>
                        <a:pt x="2209" y="0"/>
                      </a:lnTo>
                      <a:lnTo>
                        <a:pt x="2112" y="379"/>
                      </a:lnTo>
                      <a:lnTo>
                        <a:pt x="1847" y="149"/>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44" name="Rectangle 267"/>
                <p:cNvSpPr>
                  <a:spLocks noChangeArrowheads="1"/>
                </p:cNvSpPr>
                <p:nvPr/>
              </p:nvSpPr>
              <p:spPr bwMode="auto">
                <a:xfrm rot="720000">
                  <a:off x="2369" y="3430"/>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2.9 m</a:t>
                  </a:r>
                  <a:endParaRPr lang="en-US">
                    <a:cs typeface="Arial" charset="0"/>
                  </a:endParaRPr>
                </a:p>
              </p:txBody>
            </p:sp>
            <p:sp>
              <p:nvSpPr>
                <p:cNvPr id="120945" name="Freeform 268"/>
                <p:cNvSpPr>
                  <a:spLocks noEditPoints="1"/>
                </p:cNvSpPr>
                <p:nvPr/>
              </p:nvSpPr>
              <p:spPr bwMode="auto">
                <a:xfrm>
                  <a:off x="2325" y="3064"/>
                  <a:ext cx="36" cy="255"/>
                </a:xfrm>
                <a:custGeom>
                  <a:avLst/>
                  <a:gdLst>
                    <a:gd name="T0" fmla="*/ 204 w 356"/>
                    <a:gd name="T1" fmla="*/ 291 h 2486"/>
                    <a:gd name="T2" fmla="*/ 210 w 356"/>
                    <a:gd name="T3" fmla="*/ 2194 h 2486"/>
                    <a:gd name="T4" fmla="*/ 181 w 356"/>
                    <a:gd name="T5" fmla="*/ 2224 h 2486"/>
                    <a:gd name="T6" fmla="*/ 152 w 356"/>
                    <a:gd name="T7" fmla="*/ 2195 h 2486"/>
                    <a:gd name="T8" fmla="*/ 146 w 356"/>
                    <a:gd name="T9" fmla="*/ 291 h 2486"/>
                    <a:gd name="T10" fmla="*/ 175 w 356"/>
                    <a:gd name="T11" fmla="*/ 262 h 2486"/>
                    <a:gd name="T12" fmla="*/ 204 w 356"/>
                    <a:gd name="T13" fmla="*/ 291 h 2486"/>
                    <a:gd name="T14" fmla="*/ 0 w 356"/>
                    <a:gd name="T15" fmla="*/ 350 h 2486"/>
                    <a:gd name="T16" fmla="*/ 174 w 356"/>
                    <a:gd name="T17" fmla="*/ 0 h 2486"/>
                    <a:gd name="T18" fmla="*/ 350 w 356"/>
                    <a:gd name="T19" fmla="*/ 349 h 2486"/>
                    <a:gd name="T20" fmla="*/ 0 w 356"/>
                    <a:gd name="T21" fmla="*/ 350 h 2486"/>
                    <a:gd name="T22" fmla="*/ 356 w 356"/>
                    <a:gd name="T23" fmla="*/ 2136 h 2486"/>
                    <a:gd name="T24" fmla="*/ 182 w 356"/>
                    <a:gd name="T25" fmla="*/ 2486 h 2486"/>
                    <a:gd name="T26" fmla="*/ 6 w 356"/>
                    <a:gd name="T27" fmla="*/ 2137 h 2486"/>
                    <a:gd name="T28" fmla="*/ 356 w 356"/>
                    <a:gd name="T29" fmla="*/ 2136 h 24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2486"/>
                    <a:gd name="T47" fmla="*/ 356 w 356"/>
                    <a:gd name="T48" fmla="*/ 2486 h 24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2486">
                      <a:moveTo>
                        <a:pt x="204" y="291"/>
                      </a:moveTo>
                      <a:lnTo>
                        <a:pt x="210" y="2194"/>
                      </a:lnTo>
                      <a:cubicBezTo>
                        <a:pt x="210" y="2210"/>
                        <a:pt x="197" y="2224"/>
                        <a:pt x="181" y="2224"/>
                      </a:cubicBezTo>
                      <a:cubicBezTo>
                        <a:pt x="165" y="2224"/>
                        <a:pt x="152" y="2211"/>
                        <a:pt x="152" y="2195"/>
                      </a:cubicBezTo>
                      <a:lnTo>
                        <a:pt x="146" y="291"/>
                      </a:lnTo>
                      <a:cubicBezTo>
                        <a:pt x="146" y="275"/>
                        <a:pt x="159" y="262"/>
                        <a:pt x="175" y="262"/>
                      </a:cubicBezTo>
                      <a:cubicBezTo>
                        <a:pt x="191" y="262"/>
                        <a:pt x="204" y="275"/>
                        <a:pt x="204" y="291"/>
                      </a:cubicBezTo>
                      <a:close/>
                      <a:moveTo>
                        <a:pt x="0" y="350"/>
                      </a:moveTo>
                      <a:lnTo>
                        <a:pt x="174" y="0"/>
                      </a:lnTo>
                      <a:lnTo>
                        <a:pt x="350" y="349"/>
                      </a:lnTo>
                      <a:lnTo>
                        <a:pt x="0" y="350"/>
                      </a:lnTo>
                      <a:close/>
                      <a:moveTo>
                        <a:pt x="356" y="2136"/>
                      </a:moveTo>
                      <a:lnTo>
                        <a:pt x="182" y="2486"/>
                      </a:lnTo>
                      <a:lnTo>
                        <a:pt x="6" y="2137"/>
                      </a:lnTo>
                      <a:lnTo>
                        <a:pt x="356" y="2136"/>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46" name="Rectangle 269"/>
                <p:cNvSpPr>
                  <a:spLocks noChangeArrowheads="1"/>
                </p:cNvSpPr>
                <p:nvPr/>
              </p:nvSpPr>
              <p:spPr bwMode="auto">
                <a:xfrm>
                  <a:off x="2174" y="3119"/>
                  <a:ext cx="270" cy="130"/>
                </a:xfrm>
                <a:prstGeom prst="rect">
                  <a:avLst/>
                </a:prstGeom>
                <a:solidFill>
                  <a:srgbClr val="FFFFFF"/>
                </a:solidFill>
                <a:ln w="9525">
                  <a:noFill/>
                  <a:miter lim="800000"/>
                  <a:headEnd/>
                  <a:tailEnd/>
                </a:ln>
              </p:spPr>
              <p:txBody>
                <a:bodyPr/>
                <a:lstStyle/>
                <a:p>
                  <a:endParaRPr lang="en-US">
                    <a:latin typeface="Tw Cen MT" pitchFamily="34" charset="0"/>
                  </a:endParaRPr>
                </a:p>
              </p:txBody>
            </p:sp>
            <p:sp>
              <p:nvSpPr>
                <p:cNvPr id="120947" name="Rectangle 270"/>
                <p:cNvSpPr>
                  <a:spLocks noChangeArrowheads="1"/>
                </p:cNvSpPr>
                <p:nvPr/>
              </p:nvSpPr>
              <p:spPr bwMode="auto">
                <a:xfrm>
                  <a:off x="2218" y="3144"/>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4.2 m</a:t>
                  </a:r>
                  <a:endParaRPr lang="en-US">
                    <a:cs typeface="Arial" charset="0"/>
                  </a:endParaRPr>
                </a:p>
              </p:txBody>
            </p:sp>
            <p:sp>
              <p:nvSpPr>
                <p:cNvPr id="120948" name="Freeform 271"/>
                <p:cNvSpPr>
                  <a:spLocks/>
                </p:cNvSpPr>
                <p:nvPr/>
              </p:nvSpPr>
              <p:spPr bwMode="auto">
                <a:xfrm>
                  <a:off x="2309" y="2739"/>
                  <a:ext cx="290" cy="309"/>
                </a:xfrm>
                <a:custGeom>
                  <a:avLst/>
                  <a:gdLst>
                    <a:gd name="T0" fmla="*/ 0 w 290"/>
                    <a:gd name="T1" fmla="*/ 225 h 309"/>
                    <a:gd name="T2" fmla="*/ 98 w 290"/>
                    <a:gd name="T3" fmla="*/ 309 h 309"/>
                    <a:gd name="T4" fmla="*/ 290 w 290"/>
                    <a:gd name="T5" fmla="*/ 83 h 309"/>
                    <a:gd name="T6" fmla="*/ 191 w 290"/>
                    <a:gd name="T7" fmla="*/ 0 h 309"/>
                    <a:gd name="T8" fmla="*/ 0 w 290"/>
                    <a:gd name="T9" fmla="*/ 225 h 309"/>
                    <a:gd name="T10" fmla="*/ 0 60000 65536"/>
                    <a:gd name="T11" fmla="*/ 0 60000 65536"/>
                    <a:gd name="T12" fmla="*/ 0 60000 65536"/>
                    <a:gd name="T13" fmla="*/ 0 60000 65536"/>
                    <a:gd name="T14" fmla="*/ 0 60000 65536"/>
                    <a:gd name="T15" fmla="*/ 0 w 290"/>
                    <a:gd name="T16" fmla="*/ 0 h 309"/>
                    <a:gd name="T17" fmla="*/ 290 w 290"/>
                    <a:gd name="T18" fmla="*/ 309 h 309"/>
                  </a:gdLst>
                  <a:ahLst/>
                  <a:cxnLst>
                    <a:cxn ang="T10">
                      <a:pos x="T0" y="T1"/>
                    </a:cxn>
                    <a:cxn ang="T11">
                      <a:pos x="T2" y="T3"/>
                    </a:cxn>
                    <a:cxn ang="T12">
                      <a:pos x="T4" y="T5"/>
                    </a:cxn>
                    <a:cxn ang="T13">
                      <a:pos x="T6" y="T7"/>
                    </a:cxn>
                    <a:cxn ang="T14">
                      <a:pos x="T8" y="T9"/>
                    </a:cxn>
                  </a:cxnLst>
                  <a:rect l="T15" t="T16" r="T17" b="T18"/>
                  <a:pathLst>
                    <a:path w="290" h="309">
                      <a:moveTo>
                        <a:pt x="0" y="225"/>
                      </a:moveTo>
                      <a:lnTo>
                        <a:pt x="98" y="309"/>
                      </a:lnTo>
                      <a:lnTo>
                        <a:pt x="290" y="83"/>
                      </a:lnTo>
                      <a:lnTo>
                        <a:pt x="191" y="0"/>
                      </a:lnTo>
                      <a:lnTo>
                        <a:pt x="0" y="225"/>
                      </a:lnTo>
                      <a:close/>
                    </a:path>
                  </a:pathLst>
                </a:custGeom>
                <a:solidFill>
                  <a:srgbClr val="FFFFFF"/>
                </a:solidFill>
                <a:ln w="9525">
                  <a:noFill/>
                  <a:round/>
                  <a:headEnd/>
                  <a:tailEnd/>
                </a:ln>
              </p:spPr>
              <p:txBody>
                <a:bodyPr/>
                <a:lstStyle/>
                <a:p>
                  <a:endParaRPr lang="en-US">
                    <a:latin typeface="Tw Cen MT" pitchFamily="34" charset="0"/>
                  </a:endParaRPr>
                </a:p>
              </p:txBody>
            </p:sp>
            <p:sp>
              <p:nvSpPr>
                <p:cNvPr id="120949" name="Rectangle 272"/>
                <p:cNvSpPr>
                  <a:spLocks noChangeArrowheads="1"/>
                </p:cNvSpPr>
                <p:nvPr/>
              </p:nvSpPr>
              <p:spPr bwMode="auto">
                <a:xfrm rot="-3000000">
                  <a:off x="2350" y="2842"/>
                  <a:ext cx="218" cy="100"/>
                </a:xfrm>
                <a:prstGeom prst="rect">
                  <a:avLst/>
                </a:prstGeom>
                <a:noFill/>
                <a:ln w="9525">
                  <a:noFill/>
                  <a:miter lim="800000"/>
                  <a:headEnd/>
                  <a:tailEnd/>
                </a:ln>
              </p:spPr>
              <p:txBody>
                <a:bodyPr wrap="none" lIns="0" tIns="0" rIns="0" bIns="0">
                  <a:spAutoFit/>
                </a:bodyPr>
                <a:lstStyle/>
                <a:p>
                  <a:r>
                    <a:rPr lang="en-US" sz="900" b="1">
                      <a:solidFill>
                        <a:srgbClr val="FF3300"/>
                      </a:solidFill>
                      <a:cs typeface="Arial" charset="0"/>
                    </a:rPr>
                    <a:t>8.4 m</a:t>
                  </a:r>
                  <a:endParaRPr lang="en-US">
                    <a:cs typeface="Arial" charset="0"/>
                  </a:endParaRPr>
                </a:p>
              </p:txBody>
            </p:sp>
            <p:grpSp>
              <p:nvGrpSpPr>
                <p:cNvPr id="120950" name="Group 282"/>
                <p:cNvGrpSpPr>
                  <a:grpSpLocks/>
                </p:cNvGrpSpPr>
                <p:nvPr/>
              </p:nvGrpSpPr>
              <p:grpSpPr bwMode="auto">
                <a:xfrm>
                  <a:off x="2396" y="2786"/>
                  <a:ext cx="401" cy="599"/>
                  <a:chOff x="2396" y="2786"/>
                  <a:chExt cx="401" cy="599"/>
                </a:xfrm>
              </p:grpSpPr>
              <p:sp>
                <p:nvSpPr>
                  <p:cNvPr id="120959" name="Rectangle 273"/>
                  <p:cNvSpPr>
                    <a:spLocks noChangeArrowheads="1"/>
                  </p:cNvSpPr>
                  <p:nvPr/>
                </p:nvSpPr>
                <p:spPr bwMode="auto">
                  <a:xfrm>
                    <a:off x="2406" y="3069"/>
                    <a:ext cx="7" cy="267"/>
                  </a:xfrm>
                  <a:prstGeom prst="rect">
                    <a:avLst/>
                  </a:prstGeom>
                  <a:solidFill>
                    <a:srgbClr val="000000"/>
                  </a:solidFill>
                  <a:ln w="9525">
                    <a:noFill/>
                    <a:miter lim="800000"/>
                    <a:headEnd/>
                    <a:tailEnd/>
                  </a:ln>
                </p:spPr>
                <p:txBody>
                  <a:bodyPr/>
                  <a:lstStyle/>
                  <a:p>
                    <a:endParaRPr lang="en-US">
                      <a:latin typeface="Tw Cen MT" pitchFamily="34" charset="0"/>
                    </a:endParaRPr>
                  </a:p>
                </p:txBody>
              </p:sp>
              <p:sp>
                <p:nvSpPr>
                  <p:cNvPr id="120960" name="Freeform 274"/>
                  <p:cNvSpPr>
                    <a:spLocks/>
                  </p:cNvSpPr>
                  <p:nvPr/>
                </p:nvSpPr>
                <p:spPr bwMode="auto">
                  <a:xfrm>
                    <a:off x="2413" y="3075"/>
                    <a:ext cx="169" cy="44"/>
                  </a:xfrm>
                  <a:custGeom>
                    <a:avLst/>
                    <a:gdLst>
                      <a:gd name="T0" fmla="*/ 2 w 169"/>
                      <a:gd name="T1" fmla="*/ 0 h 44"/>
                      <a:gd name="T2" fmla="*/ 169 w 169"/>
                      <a:gd name="T3" fmla="*/ 39 h 44"/>
                      <a:gd name="T4" fmla="*/ 168 w 169"/>
                      <a:gd name="T5" fmla="*/ 44 h 44"/>
                      <a:gd name="T6" fmla="*/ 0 w 169"/>
                      <a:gd name="T7" fmla="*/ 5 h 44"/>
                      <a:gd name="T8" fmla="*/ 2 w 169"/>
                      <a:gd name="T9" fmla="*/ 0 h 44"/>
                      <a:gd name="T10" fmla="*/ 0 60000 65536"/>
                      <a:gd name="T11" fmla="*/ 0 60000 65536"/>
                      <a:gd name="T12" fmla="*/ 0 60000 65536"/>
                      <a:gd name="T13" fmla="*/ 0 60000 65536"/>
                      <a:gd name="T14" fmla="*/ 0 60000 65536"/>
                      <a:gd name="T15" fmla="*/ 0 w 169"/>
                      <a:gd name="T16" fmla="*/ 0 h 44"/>
                      <a:gd name="T17" fmla="*/ 169 w 169"/>
                      <a:gd name="T18" fmla="*/ 44 h 44"/>
                    </a:gdLst>
                    <a:ahLst/>
                    <a:cxnLst>
                      <a:cxn ang="T10">
                        <a:pos x="T0" y="T1"/>
                      </a:cxn>
                      <a:cxn ang="T11">
                        <a:pos x="T2" y="T3"/>
                      </a:cxn>
                      <a:cxn ang="T12">
                        <a:pos x="T4" y="T5"/>
                      </a:cxn>
                      <a:cxn ang="T13">
                        <a:pos x="T6" y="T7"/>
                      </a:cxn>
                      <a:cxn ang="T14">
                        <a:pos x="T8" y="T9"/>
                      </a:cxn>
                    </a:cxnLst>
                    <a:rect l="T15" t="T16" r="T17" b="T18"/>
                    <a:pathLst>
                      <a:path w="169" h="44">
                        <a:moveTo>
                          <a:pt x="2" y="0"/>
                        </a:moveTo>
                        <a:lnTo>
                          <a:pt x="169" y="39"/>
                        </a:lnTo>
                        <a:lnTo>
                          <a:pt x="168" y="44"/>
                        </a:lnTo>
                        <a:lnTo>
                          <a:pt x="0" y="5"/>
                        </a:lnTo>
                        <a:lnTo>
                          <a:pt x="2" y="0"/>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61" name="Rectangle 275"/>
                  <p:cNvSpPr>
                    <a:spLocks noChangeArrowheads="1"/>
                  </p:cNvSpPr>
                  <p:nvPr/>
                </p:nvSpPr>
                <p:spPr bwMode="auto">
                  <a:xfrm>
                    <a:off x="2570" y="3108"/>
                    <a:ext cx="7" cy="276"/>
                  </a:xfrm>
                  <a:prstGeom prst="rect">
                    <a:avLst/>
                  </a:prstGeom>
                  <a:solidFill>
                    <a:srgbClr val="000000"/>
                  </a:solidFill>
                  <a:ln w="9525">
                    <a:noFill/>
                    <a:miter lim="800000"/>
                    <a:headEnd/>
                    <a:tailEnd/>
                  </a:ln>
                </p:spPr>
                <p:txBody>
                  <a:bodyPr/>
                  <a:lstStyle/>
                  <a:p>
                    <a:endParaRPr lang="en-US">
                      <a:latin typeface="Tw Cen MT" pitchFamily="34" charset="0"/>
                    </a:endParaRPr>
                  </a:p>
                </p:txBody>
              </p:sp>
              <p:sp>
                <p:nvSpPr>
                  <p:cNvPr id="120962" name="Freeform 276"/>
                  <p:cNvSpPr>
                    <a:spLocks/>
                  </p:cNvSpPr>
                  <p:nvPr/>
                </p:nvSpPr>
                <p:spPr bwMode="auto">
                  <a:xfrm>
                    <a:off x="2396" y="3334"/>
                    <a:ext cx="178" cy="48"/>
                  </a:xfrm>
                  <a:custGeom>
                    <a:avLst/>
                    <a:gdLst>
                      <a:gd name="T0" fmla="*/ 176 w 178"/>
                      <a:gd name="T1" fmla="*/ 48 h 48"/>
                      <a:gd name="T2" fmla="*/ 0 w 178"/>
                      <a:gd name="T3" fmla="*/ 5 h 48"/>
                      <a:gd name="T4" fmla="*/ 1 w 178"/>
                      <a:gd name="T5" fmla="*/ 0 h 48"/>
                      <a:gd name="T6" fmla="*/ 178 w 178"/>
                      <a:gd name="T7" fmla="*/ 42 h 48"/>
                      <a:gd name="T8" fmla="*/ 176 w 178"/>
                      <a:gd name="T9" fmla="*/ 48 h 48"/>
                      <a:gd name="T10" fmla="*/ 0 60000 65536"/>
                      <a:gd name="T11" fmla="*/ 0 60000 65536"/>
                      <a:gd name="T12" fmla="*/ 0 60000 65536"/>
                      <a:gd name="T13" fmla="*/ 0 60000 65536"/>
                      <a:gd name="T14" fmla="*/ 0 60000 65536"/>
                      <a:gd name="T15" fmla="*/ 0 w 178"/>
                      <a:gd name="T16" fmla="*/ 0 h 48"/>
                      <a:gd name="T17" fmla="*/ 178 w 178"/>
                      <a:gd name="T18" fmla="*/ 48 h 48"/>
                    </a:gdLst>
                    <a:ahLst/>
                    <a:cxnLst>
                      <a:cxn ang="T10">
                        <a:pos x="T0" y="T1"/>
                      </a:cxn>
                      <a:cxn ang="T11">
                        <a:pos x="T2" y="T3"/>
                      </a:cxn>
                      <a:cxn ang="T12">
                        <a:pos x="T4" y="T5"/>
                      </a:cxn>
                      <a:cxn ang="T13">
                        <a:pos x="T6" y="T7"/>
                      </a:cxn>
                      <a:cxn ang="T14">
                        <a:pos x="T8" y="T9"/>
                      </a:cxn>
                    </a:cxnLst>
                    <a:rect l="T15" t="T16" r="T17" b="T18"/>
                    <a:pathLst>
                      <a:path w="178" h="48">
                        <a:moveTo>
                          <a:pt x="176" y="48"/>
                        </a:moveTo>
                        <a:lnTo>
                          <a:pt x="0" y="5"/>
                        </a:lnTo>
                        <a:lnTo>
                          <a:pt x="1" y="0"/>
                        </a:lnTo>
                        <a:lnTo>
                          <a:pt x="178" y="42"/>
                        </a:lnTo>
                        <a:lnTo>
                          <a:pt x="176" y="48"/>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63" name="Freeform 277"/>
                  <p:cNvSpPr>
                    <a:spLocks/>
                  </p:cNvSpPr>
                  <p:nvPr/>
                </p:nvSpPr>
                <p:spPr bwMode="auto">
                  <a:xfrm>
                    <a:off x="2571" y="3063"/>
                    <a:ext cx="220" cy="322"/>
                  </a:xfrm>
                  <a:custGeom>
                    <a:avLst/>
                    <a:gdLst>
                      <a:gd name="T0" fmla="*/ 0 w 220"/>
                      <a:gd name="T1" fmla="*/ 319 h 322"/>
                      <a:gd name="T2" fmla="*/ 215 w 220"/>
                      <a:gd name="T3" fmla="*/ 0 h 322"/>
                      <a:gd name="T4" fmla="*/ 220 w 220"/>
                      <a:gd name="T5" fmla="*/ 4 h 322"/>
                      <a:gd name="T6" fmla="*/ 5 w 220"/>
                      <a:gd name="T7" fmla="*/ 322 h 322"/>
                      <a:gd name="T8" fmla="*/ 0 w 220"/>
                      <a:gd name="T9" fmla="*/ 319 h 322"/>
                      <a:gd name="T10" fmla="*/ 0 60000 65536"/>
                      <a:gd name="T11" fmla="*/ 0 60000 65536"/>
                      <a:gd name="T12" fmla="*/ 0 60000 65536"/>
                      <a:gd name="T13" fmla="*/ 0 60000 65536"/>
                      <a:gd name="T14" fmla="*/ 0 60000 65536"/>
                      <a:gd name="T15" fmla="*/ 0 w 220"/>
                      <a:gd name="T16" fmla="*/ 0 h 322"/>
                      <a:gd name="T17" fmla="*/ 220 w 220"/>
                      <a:gd name="T18" fmla="*/ 322 h 322"/>
                    </a:gdLst>
                    <a:ahLst/>
                    <a:cxnLst>
                      <a:cxn ang="T10">
                        <a:pos x="T0" y="T1"/>
                      </a:cxn>
                      <a:cxn ang="T11">
                        <a:pos x="T2" y="T3"/>
                      </a:cxn>
                      <a:cxn ang="T12">
                        <a:pos x="T4" y="T5"/>
                      </a:cxn>
                      <a:cxn ang="T13">
                        <a:pos x="T6" y="T7"/>
                      </a:cxn>
                      <a:cxn ang="T14">
                        <a:pos x="T8" y="T9"/>
                      </a:cxn>
                    </a:cxnLst>
                    <a:rect l="T15" t="T16" r="T17" b="T18"/>
                    <a:pathLst>
                      <a:path w="220" h="322">
                        <a:moveTo>
                          <a:pt x="0" y="319"/>
                        </a:moveTo>
                        <a:lnTo>
                          <a:pt x="215" y="0"/>
                        </a:lnTo>
                        <a:lnTo>
                          <a:pt x="220" y="4"/>
                        </a:lnTo>
                        <a:lnTo>
                          <a:pt x="5" y="322"/>
                        </a:lnTo>
                        <a:lnTo>
                          <a:pt x="0" y="319"/>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64" name="Freeform 278"/>
                  <p:cNvSpPr>
                    <a:spLocks/>
                  </p:cNvSpPr>
                  <p:nvPr/>
                </p:nvSpPr>
                <p:spPr bwMode="auto">
                  <a:xfrm>
                    <a:off x="2785" y="2819"/>
                    <a:ext cx="11" cy="254"/>
                  </a:xfrm>
                  <a:custGeom>
                    <a:avLst/>
                    <a:gdLst>
                      <a:gd name="T0" fmla="*/ 0 w 11"/>
                      <a:gd name="T1" fmla="*/ 254 h 254"/>
                      <a:gd name="T2" fmla="*/ 5 w 11"/>
                      <a:gd name="T3" fmla="*/ 0 h 254"/>
                      <a:gd name="T4" fmla="*/ 11 w 11"/>
                      <a:gd name="T5" fmla="*/ 1 h 254"/>
                      <a:gd name="T6" fmla="*/ 7 w 11"/>
                      <a:gd name="T7" fmla="*/ 254 h 254"/>
                      <a:gd name="T8" fmla="*/ 0 w 11"/>
                      <a:gd name="T9" fmla="*/ 254 h 254"/>
                      <a:gd name="T10" fmla="*/ 0 60000 65536"/>
                      <a:gd name="T11" fmla="*/ 0 60000 65536"/>
                      <a:gd name="T12" fmla="*/ 0 60000 65536"/>
                      <a:gd name="T13" fmla="*/ 0 60000 65536"/>
                      <a:gd name="T14" fmla="*/ 0 60000 65536"/>
                      <a:gd name="T15" fmla="*/ 0 w 11"/>
                      <a:gd name="T16" fmla="*/ 0 h 254"/>
                      <a:gd name="T17" fmla="*/ 11 w 11"/>
                      <a:gd name="T18" fmla="*/ 254 h 254"/>
                    </a:gdLst>
                    <a:ahLst/>
                    <a:cxnLst>
                      <a:cxn ang="T10">
                        <a:pos x="T0" y="T1"/>
                      </a:cxn>
                      <a:cxn ang="T11">
                        <a:pos x="T2" y="T3"/>
                      </a:cxn>
                      <a:cxn ang="T12">
                        <a:pos x="T4" y="T5"/>
                      </a:cxn>
                      <a:cxn ang="T13">
                        <a:pos x="T6" y="T7"/>
                      </a:cxn>
                      <a:cxn ang="T14">
                        <a:pos x="T8" y="T9"/>
                      </a:cxn>
                    </a:cxnLst>
                    <a:rect l="T15" t="T16" r="T17" b="T18"/>
                    <a:pathLst>
                      <a:path w="11" h="254">
                        <a:moveTo>
                          <a:pt x="0" y="254"/>
                        </a:moveTo>
                        <a:lnTo>
                          <a:pt x="5" y="0"/>
                        </a:lnTo>
                        <a:lnTo>
                          <a:pt x="11" y="1"/>
                        </a:lnTo>
                        <a:lnTo>
                          <a:pt x="7" y="254"/>
                        </a:lnTo>
                        <a:lnTo>
                          <a:pt x="0" y="254"/>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65" name="Freeform 279"/>
                  <p:cNvSpPr>
                    <a:spLocks/>
                  </p:cNvSpPr>
                  <p:nvPr/>
                </p:nvSpPr>
                <p:spPr bwMode="auto">
                  <a:xfrm>
                    <a:off x="2658" y="2786"/>
                    <a:ext cx="139" cy="36"/>
                  </a:xfrm>
                  <a:custGeom>
                    <a:avLst/>
                    <a:gdLst>
                      <a:gd name="T0" fmla="*/ 138 w 139"/>
                      <a:gd name="T1" fmla="*/ 36 h 36"/>
                      <a:gd name="T2" fmla="*/ 0 w 139"/>
                      <a:gd name="T3" fmla="*/ 6 h 36"/>
                      <a:gd name="T4" fmla="*/ 2 w 139"/>
                      <a:gd name="T5" fmla="*/ 0 h 36"/>
                      <a:gd name="T6" fmla="*/ 139 w 139"/>
                      <a:gd name="T7" fmla="*/ 31 h 36"/>
                      <a:gd name="T8" fmla="*/ 138 w 139"/>
                      <a:gd name="T9" fmla="*/ 36 h 36"/>
                      <a:gd name="T10" fmla="*/ 0 60000 65536"/>
                      <a:gd name="T11" fmla="*/ 0 60000 65536"/>
                      <a:gd name="T12" fmla="*/ 0 60000 65536"/>
                      <a:gd name="T13" fmla="*/ 0 60000 65536"/>
                      <a:gd name="T14" fmla="*/ 0 60000 65536"/>
                      <a:gd name="T15" fmla="*/ 0 w 139"/>
                      <a:gd name="T16" fmla="*/ 0 h 36"/>
                      <a:gd name="T17" fmla="*/ 139 w 139"/>
                      <a:gd name="T18" fmla="*/ 36 h 36"/>
                    </a:gdLst>
                    <a:ahLst/>
                    <a:cxnLst>
                      <a:cxn ang="T10">
                        <a:pos x="T0" y="T1"/>
                      </a:cxn>
                      <a:cxn ang="T11">
                        <a:pos x="T2" y="T3"/>
                      </a:cxn>
                      <a:cxn ang="T12">
                        <a:pos x="T4" y="T5"/>
                      </a:cxn>
                      <a:cxn ang="T13">
                        <a:pos x="T6" y="T7"/>
                      </a:cxn>
                      <a:cxn ang="T14">
                        <a:pos x="T8" y="T9"/>
                      </a:cxn>
                    </a:cxnLst>
                    <a:rect l="T15" t="T16" r="T17" b="T18"/>
                    <a:pathLst>
                      <a:path w="139" h="36">
                        <a:moveTo>
                          <a:pt x="138" y="36"/>
                        </a:moveTo>
                        <a:lnTo>
                          <a:pt x="0" y="6"/>
                        </a:lnTo>
                        <a:lnTo>
                          <a:pt x="2" y="0"/>
                        </a:lnTo>
                        <a:lnTo>
                          <a:pt x="139" y="31"/>
                        </a:lnTo>
                        <a:lnTo>
                          <a:pt x="138" y="36"/>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66" name="Freeform 280"/>
                  <p:cNvSpPr>
                    <a:spLocks/>
                  </p:cNvSpPr>
                  <p:nvPr/>
                </p:nvSpPr>
                <p:spPr bwMode="auto">
                  <a:xfrm>
                    <a:off x="2408" y="2788"/>
                    <a:ext cx="254" cy="292"/>
                  </a:xfrm>
                  <a:custGeom>
                    <a:avLst/>
                    <a:gdLst>
                      <a:gd name="T0" fmla="*/ 0 w 254"/>
                      <a:gd name="T1" fmla="*/ 288 h 292"/>
                      <a:gd name="T2" fmla="*/ 249 w 254"/>
                      <a:gd name="T3" fmla="*/ 0 h 292"/>
                      <a:gd name="T4" fmla="*/ 254 w 254"/>
                      <a:gd name="T5" fmla="*/ 3 h 292"/>
                      <a:gd name="T6" fmla="*/ 4 w 254"/>
                      <a:gd name="T7" fmla="*/ 292 h 292"/>
                      <a:gd name="T8" fmla="*/ 0 w 254"/>
                      <a:gd name="T9" fmla="*/ 288 h 292"/>
                      <a:gd name="T10" fmla="*/ 0 60000 65536"/>
                      <a:gd name="T11" fmla="*/ 0 60000 65536"/>
                      <a:gd name="T12" fmla="*/ 0 60000 65536"/>
                      <a:gd name="T13" fmla="*/ 0 60000 65536"/>
                      <a:gd name="T14" fmla="*/ 0 60000 65536"/>
                      <a:gd name="T15" fmla="*/ 0 w 254"/>
                      <a:gd name="T16" fmla="*/ 0 h 292"/>
                      <a:gd name="T17" fmla="*/ 254 w 254"/>
                      <a:gd name="T18" fmla="*/ 292 h 292"/>
                    </a:gdLst>
                    <a:ahLst/>
                    <a:cxnLst>
                      <a:cxn ang="T10">
                        <a:pos x="T0" y="T1"/>
                      </a:cxn>
                      <a:cxn ang="T11">
                        <a:pos x="T2" y="T3"/>
                      </a:cxn>
                      <a:cxn ang="T12">
                        <a:pos x="T4" y="T5"/>
                      </a:cxn>
                      <a:cxn ang="T13">
                        <a:pos x="T6" y="T7"/>
                      </a:cxn>
                      <a:cxn ang="T14">
                        <a:pos x="T8" y="T9"/>
                      </a:cxn>
                    </a:cxnLst>
                    <a:rect l="T15" t="T16" r="T17" b="T18"/>
                    <a:pathLst>
                      <a:path w="254" h="292">
                        <a:moveTo>
                          <a:pt x="0" y="288"/>
                        </a:moveTo>
                        <a:lnTo>
                          <a:pt x="249" y="0"/>
                        </a:lnTo>
                        <a:lnTo>
                          <a:pt x="254" y="3"/>
                        </a:lnTo>
                        <a:lnTo>
                          <a:pt x="4" y="292"/>
                        </a:lnTo>
                        <a:lnTo>
                          <a:pt x="0" y="288"/>
                        </a:lnTo>
                        <a:close/>
                      </a:path>
                    </a:pathLst>
                  </a:custGeom>
                  <a:solidFill>
                    <a:srgbClr val="000000"/>
                  </a:solidFill>
                  <a:ln w="9525">
                    <a:noFill/>
                    <a:round/>
                    <a:headEnd/>
                    <a:tailEnd/>
                  </a:ln>
                </p:spPr>
                <p:txBody>
                  <a:bodyPr/>
                  <a:lstStyle/>
                  <a:p>
                    <a:endParaRPr lang="en-US">
                      <a:latin typeface="Tw Cen MT" pitchFamily="34" charset="0"/>
                    </a:endParaRPr>
                  </a:p>
                </p:txBody>
              </p:sp>
              <p:sp>
                <p:nvSpPr>
                  <p:cNvPr id="120967" name="Freeform 281"/>
                  <p:cNvSpPr>
                    <a:spLocks/>
                  </p:cNvSpPr>
                  <p:nvPr/>
                </p:nvSpPr>
                <p:spPr bwMode="auto">
                  <a:xfrm>
                    <a:off x="2576" y="2822"/>
                    <a:ext cx="215" cy="287"/>
                  </a:xfrm>
                  <a:custGeom>
                    <a:avLst/>
                    <a:gdLst>
                      <a:gd name="T0" fmla="*/ 0 w 215"/>
                      <a:gd name="T1" fmla="*/ 284 h 287"/>
                      <a:gd name="T2" fmla="*/ 210 w 215"/>
                      <a:gd name="T3" fmla="*/ 0 h 287"/>
                      <a:gd name="T4" fmla="*/ 215 w 215"/>
                      <a:gd name="T5" fmla="*/ 4 h 287"/>
                      <a:gd name="T6" fmla="*/ 4 w 215"/>
                      <a:gd name="T7" fmla="*/ 287 h 287"/>
                      <a:gd name="T8" fmla="*/ 0 w 215"/>
                      <a:gd name="T9" fmla="*/ 284 h 287"/>
                      <a:gd name="T10" fmla="*/ 0 60000 65536"/>
                      <a:gd name="T11" fmla="*/ 0 60000 65536"/>
                      <a:gd name="T12" fmla="*/ 0 60000 65536"/>
                      <a:gd name="T13" fmla="*/ 0 60000 65536"/>
                      <a:gd name="T14" fmla="*/ 0 60000 65536"/>
                      <a:gd name="T15" fmla="*/ 0 w 215"/>
                      <a:gd name="T16" fmla="*/ 0 h 287"/>
                      <a:gd name="T17" fmla="*/ 215 w 215"/>
                      <a:gd name="T18" fmla="*/ 287 h 287"/>
                    </a:gdLst>
                    <a:ahLst/>
                    <a:cxnLst>
                      <a:cxn ang="T10">
                        <a:pos x="T0" y="T1"/>
                      </a:cxn>
                      <a:cxn ang="T11">
                        <a:pos x="T2" y="T3"/>
                      </a:cxn>
                      <a:cxn ang="T12">
                        <a:pos x="T4" y="T5"/>
                      </a:cxn>
                      <a:cxn ang="T13">
                        <a:pos x="T6" y="T7"/>
                      </a:cxn>
                      <a:cxn ang="T14">
                        <a:pos x="T8" y="T9"/>
                      </a:cxn>
                    </a:cxnLst>
                    <a:rect l="T15" t="T16" r="T17" b="T18"/>
                    <a:pathLst>
                      <a:path w="215" h="287">
                        <a:moveTo>
                          <a:pt x="0" y="284"/>
                        </a:moveTo>
                        <a:lnTo>
                          <a:pt x="210" y="0"/>
                        </a:lnTo>
                        <a:lnTo>
                          <a:pt x="215" y="4"/>
                        </a:lnTo>
                        <a:lnTo>
                          <a:pt x="4" y="287"/>
                        </a:lnTo>
                        <a:lnTo>
                          <a:pt x="0" y="284"/>
                        </a:lnTo>
                        <a:close/>
                      </a:path>
                    </a:pathLst>
                  </a:custGeom>
                  <a:solidFill>
                    <a:srgbClr val="000000"/>
                  </a:solidFill>
                  <a:ln w="9525">
                    <a:noFill/>
                    <a:round/>
                    <a:headEnd/>
                    <a:tailEnd/>
                  </a:ln>
                </p:spPr>
                <p:txBody>
                  <a:bodyPr/>
                  <a:lstStyle/>
                  <a:p>
                    <a:endParaRPr lang="en-US">
                      <a:latin typeface="Tw Cen MT" pitchFamily="34" charset="0"/>
                    </a:endParaRPr>
                  </a:p>
                </p:txBody>
              </p:sp>
            </p:grpSp>
            <p:sp>
              <p:nvSpPr>
                <p:cNvPr id="120951" name="Line 283"/>
                <p:cNvSpPr>
                  <a:spLocks noChangeShapeType="1"/>
                </p:cNvSpPr>
                <p:nvPr/>
              </p:nvSpPr>
              <p:spPr bwMode="auto">
                <a:xfrm>
                  <a:off x="2490" y="3098"/>
                  <a:ext cx="1" cy="261"/>
                </a:xfrm>
                <a:prstGeom prst="line">
                  <a:avLst/>
                </a:prstGeom>
                <a:noFill/>
                <a:ln w="9">
                  <a:solidFill>
                    <a:srgbClr val="333399"/>
                  </a:solidFill>
                  <a:round/>
                  <a:headEnd/>
                  <a:tailEnd/>
                </a:ln>
              </p:spPr>
              <p:txBody>
                <a:bodyPr/>
                <a:lstStyle/>
                <a:p>
                  <a:endParaRPr lang="en-US"/>
                </a:p>
              </p:txBody>
            </p:sp>
            <p:sp>
              <p:nvSpPr>
                <p:cNvPr id="120952" name="Freeform 284"/>
                <p:cNvSpPr>
                  <a:spLocks noEditPoints="1"/>
                </p:cNvSpPr>
                <p:nvPr/>
              </p:nvSpPr>
              <p:spPr bwMode="auto">
                <a:xfrm>
                  <a:off x="2393" y="3372"/>
                  <a:ext cx="164" cy="54"/>
                </a:xfrm>
                <a:custGeom>
                  <a:avLst/>
                  <a:gdLst>
                    <a:gd name="T0" fmla="*/ 292 w 1604"/>
                    <a:gd name="T1" fmla="*/ 131 h 531"/>
                    <a:gd name="T2" fmla="*/ 1324 w 1604"/>
                    <a:gd name="T3" fmla="*/ 343 h 531"/>
                    <a:gd name="T4" fmla="*/ 1347 w 1604"/>
                    <a:gd name="T5" fmla="*/ 377 h 531"/>
                    <a:gd name="T6" fmla="*/ 1312 w 1604"/>
                    <a:gd name="T7" fmla="*/ 400 h 531"/>
                    <a:gd name="T8" fmla="*/ 280 w 1604"/>
                    <a:gd name="T9" fmla="*/ 189 h 531"/>
                    <a:gd name="T10" fmla="*/ 257 w 1604"/>
                    <a:gd name="T11" fmla="*/ 154 h 531"/>
                    <a:gd name="T12" fmla="*/ 292 w 1604"/>
                    <a:gd name="T13" fmla="*/ 131 h 531"/>
                    <a:gd name="T14" fmla="*/ 308 w 1604"/>
                    <a:gd name="T15" fmla="*/ 343 h 531"/>
                    <a:gd name="T16" fmla="*/ 0 w 1604"/>
                    <a:gd name="T17" fmla="*/ 102 h 531"/>
                    <a:gd name="T18" fmla="*/ 378 w 1604"/>
                    <a:gd name="T19" fmla="*/ 0 h 531"/>
                    <a:gd name="T20" fmla="*/ 308 w 1604"/>
                    <a:gd name="T21" fmla="*/ 343 h 531"/>
                    <a:gd name="T22" fmla="*/ 1296 w 1604"/>
                    <a:gd name="T23" fmla="*/ 188 h 531"/>
                    <a:gd name="T24" fmla="*/ 1604 w 1604"/>
                    <a:gd name="T25" fmla="*/ 430 h 531"/>
                    <a:gd name="T26" fmla="*/ 1226 w 1604"/>
                    <a:gd name="T27" fmla="*/ 531 h 531"/>
                    <a:gd name="T28" fmla="*/ 1296 w 1604"/>
                    <a:gd name="T29" fmla="*/ 188 h 5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4"/>
                    <a:gd name="T46" fmla="*/ 0 h 531"/>
                    <a:gd name="T47" fmla="*/ 1604 w 1604"/>
                    <a:gd name="T48" fmla="*/ 531 h 5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4" h="531">
                      <a:moveTo>
                        <a:pt x="292" y="131"/>
                      </a:moveTo>
                      <a:lnTo>
                        <a:pt x="1324" y="343"/>
                      </a:lnTo>
                      <a:cubicBezTo>
                        <a:pt x="1340" y="346"/>
                        <a:pt x="1350" y="361"/>
                        <a:pt x="1347" y="377"/>
                      </a:cubicBezTo>
                      <a:cubicBezTo>
                        <a:pt x="1344" y="393"/>
                        <a:pt x="1328" y="403"/>
                        <a:pt x="1312" y="400"/>
                      </a:cubicBezTo>
                      <a:lnTo>
                        <a:pt x="280" y="189"/>
                      </a:lnTo>
                      <a:cubicBezTo>
                        <a:pt x="264" y="185"/>
                        <a:pt x="254" y="170"/>
                        <a:pt x="257" y="154"/>
                      </a:cubicBezTo>
                      <a:cubicBezTo>
                        <a:pt x="260" y="138"/>
                        <a:pt x="276" y="128"/>
                        <a:pt x="292" y="131"/>
                      </a:cubicBezTo>
                      <a:close/>
                      <a:moveTo>
                        <a:pt x="308" y="343"/>
                      </a:moveTo>
                      <a:lnTo>
                        <a:pt x="0" y="102"/>
                      </a:lnTo>
                      <a:lnTo>
                        <a:pt x="378" y="0"/>
                      </a:lnTo>
                      <a:lnTo>
                        <a:pt x="308" y="343"/>
                      </a:lnTo>
                      <a:close/>
                      <a:moveTo>
                        <a:pt x="1296" y="188"/>
                      </a:moveTo>
                      <a:lnTo>
                        <a:pt x="1604" y="430"/>
                      </a:lnTo>
                      <a:lnTo>
                        <a:pt x="1226" y="531"/>
                      </a:lnTo>
                      <a:lnTo>
                        <a:pt x="1296" y="188"/>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53" name="Freeform 285"/>
                <p:cNvSpPr>
                  <a:spLocks noEditPoints="1"/>
                </p:cNvSpPr>
                <p:nvPr/>
              </p:nvSpPr>
              <p:spPr bwMode="auto">
                <a:xfrm>
                  <a:off x="2381" y="2798"/>
                  <a:ext cx="227" cy="261"/>
                </a:xfrm>
                <a:custGeom>
                  <a:avLst/>
                  <a:gdLst>
                    <a:gd name="T0" fmla="*/ 169 w 2209"/>
                    <a:gd name="T1" fmla="*/ 2305 h 2545"/>
                    <a:gd name="T2" fmla="*/ 1996 w 2209"/>
                    <a:gd name="T3" fmla="*/ 201 h 2545"/>
                    <a:gd name="T4" fmla="*/ 2037 w 2209"/>
                    <a:gd name="T5" fmla="*/ 198 h 2545"/>
                    <a:gd name="T6" fmla="*/ 2040 w 2209"/>
                    <a:gd name="T7" fmla="*/ 239 h 2545"/>
                    <a:gd name="T8" fmla="*/ 213 w 2209"/>
                    <a:gd name="T9" fmla="*/ 2343 h 2545"/>
                    <a:gd name="T10" fmla="*/ 172 w 2209"/>
                    <a:gd name="T11" fmla="*/ 2346 h 2545"/>
                    <a:gd name="T12" fmla="*/ 169 w 2209"/>
                    <a:gd name="T13" fmla="*/ 2305 h 2545"/>
                    <a:gd name="T14" fmla="*/ 361 w 2209"/>
                    <a:gd name="T15" fmla="*/ 2395 h 2545"/>
                    <a:gd name="T16" fmla="*/ 0 w 2209"/>
                    <a:gd name="T17" fmla="*/ 2545 h 2545"/>
                    <a:gd name="T18" fmla="*/ 97 w 2209"/>
                    <a:gd name="T19" fmla="*/ 2166 h 2545"/>
                    <a:gd name="T20" fmla="*/ 361 w 2209"/>
                    <a:gd name="T21" fmla="*/ 2395 h 2545"/>
                    <a:gd name="T22" fmla="*/ 1847 w 2209"/>
                    <a:gd name="T23" fmla="*/ 149 h 2545"/>
                    <a:gd name="T24" fmla="*/ 2209 w 2209"/>
                    <a:gd name="T25" fmla="*/ 0 h 2545"/>
                    <a:gd name="T26" fmla="*/ 2112 w 2209"/>
                    <a:gd name="T27" fmla="*/ 379 h 2545"/>
                    <a:gd name="T28" fmla="*/ 1847 w 2209"/>
                    <a:gd name="T29" fmla="*/ 149 h 25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09"/>
                    <a:gd name="T46" fmla="*/ 0 h 2545"/>
                    <a:gd name="T47" fmla="*/ 2209 w 2209"/>
                    <a:gd name="T48" fmla="*/ 2545 h 25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09" h="2545">
                      <a:moveTo>
                        <a:pt x="169" y="2305"/>
                      </a:moveTo>
                      <a:lnTo>
                        <a:pt x="1996" y="201"/>
                      </a:lnTo>
                      <a:cubicBezTo>
                        <a:pt x="2006" y="189"/>
                        <a:pt x="2025" y="187"/>
                        <a:pt x="2037" y="198"/>
                      </a:cubicBezTo>
                      <a:cubicBezTo>
                        <a:pt x="2049" y="209"/>
                        <a:pt x="2050" y="227"/>
                        <a:pt x="2040" y="239"/>
                      </a:cubicBezTo>
                      <a:lnTo>
                        <a:pt x="213" y="2343"/>
                      </a:lnTo>
                      <a:cubicBezTo>
                        <a:pt x="202" y="2356"/>
                        <a:pt x="184" y="2357"/>
                        <a:pt x="172" y="2346"/>
                      </a:cubicBezTo>
                      <a:cubicBezTo>
                        <a:pt x="159" y="2336"/>
                        <a:pt x="158" y="2317"/>
                        <a:pt x="169" y="2305"/>
                      </a:cubicBezTo>
                      <a:close/>
                      <a:moveTo>
                        <a:pt x="361" y="2395"/>
                      </a:moveTo>
                      <a:lnTo>
                        <a:pt x="0" y="2545"/>
                      </a:lnTo>
                      <a:lnTo>
                        <a:pt x="97" y="2166"/>
                      </a:lnTo>
                      <a:lnTo>
                        <a:pt x="361" y="2395"/>
                      </a:lnTo>
                      <a:close/>
                      <a:moveTo>
                        <a:pt x="1847" y="149"/>
                      </a:moveTo>
                      <a:lnTo>
                        <a:pt x="2209" y="0"/>
                      </a:lnTo>
                      <a:lnTo>
                        <a:pt x="2112" y="379"/>
                      </a:lnTo>
                      <a:lnTo>
                        <a:pt x="1847" y="149"/>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954" name="Freeform 287"/>
                <p:cNvSpPr>
                  <a:spLocks noEditPoints="1"/>
                </p:cNvSpPr>
                <p:nvPr/>
              </p:nvSpPr>
              <p:spPr bwMode="auto">
                <a:xfrm>
                  <a:off x="2519" y="3042"/>
                  <a:ext cx="130" cy="136"/>
                </a:xfrm>
                <a:custGeom>
                  <a:avLst/>
                  <a:gdLst>
                    <a:gd name="T0" fmla="*/ 62 w 130"/>
                    <a:gd name="T1" fmla="*/ 9 h 136"/>
                    <a:gd name="T2" fmla="*/ 71 w 130"/>
                    <a:gd name="T3" fmla="*/ 1 h 136"/>
                    <a:gd name="T4" fmla="*/ 53 w 130"/>
                    <a:gd name="T5" fmla="*/ 11 h 136"/>
                    <a:gd name="T6" fmla="*/ 43 w 130"/>
                    <a:gd name="T7" fmla="*/ 4 h 136"/>
                    <a:gd name="T8" fmla="*/ 53 w 130"/>
                    <a:gd name="T9" fmla="*/ 2 h 136"/>
                    <a:gd name="T10" fmla="*/ 38 w 130"/>
                    <a:gd name="T11" fmla="*/ 17 h 136"/>
                    <a:gd name="T12" fmla="*/ 26 w 130"/>
                    <a:gd name="T13" fmla="*/ 14 h 136"/>
                    <a:gd name="T14" fmla="*/ 34 w 130"/>
                    <a:gd name="T15" fmla="*/ 8 h 136"/>
                    <a:gd name="T16" fmla="*/ 25 w 130"/>
                    <a:gd name="T17" fmla="*/ 27 h 136"/>
                    <a:gd name="T18" fmla="*/ 13 w 130"/>
                    <a:gd name="T19" fmla="*/ 27 h 136"/>
                    <a:gd name="T20" fmla="*/ 19 w 130"/>
                    <a:gd name="T21" fmla="*/ 20 h 136"/>
                    <a:gd name="T22" fmla="*/ 15 w 130"/>
                    <a:gd name="T23" fmla="*/ 40 h 136"/>
                    <a:gd name="T24" fmla="*/ 4 w 130"/>
                    <a:gd name="T25" fmla="*/ 44 h 136"/>
                    <a:gd name="T26" fmla="*/ 8 w 130"/>
                    <a:gd name="T27" fmla="*/ 35 h 136"/>
                    <a:gd name="T28" fmla="*/ 9 w 130"/>
                    <a:gd name="T29" fmla="*/ 56 h 136"/>
                    <a:gd name="T30" fmla="*/ 0 w 130"/>
                    <a:gd name="T31" fmla="*/ 63 h 136"/>
                    <a:gd name="T32" fmla="*/ 1 w 130"/>
                    <a:gd name="T33" fmla="*/ 53 h 136"/>
                    <a:gd name="T34" fmla="*/ 9 w 130"/>
                    <a:gd name="T35" fmla="*/ 74 h 136"/>
                    <a:gd name="T36" fmla="*/ 1 w 130"/>
                    <a:gd name="T37" fmla="*/ 82 h 136"/>
                    <a:gd name="T38" fmla="*/ 0 w 130"/>
                    <a:gd name="T39" fmla="*/ 72 h 136"/>
                    <a:gd name="T40" fmla="*/ 13 w 130"/>
                    <a:gd name="T41" fmla="*/ 91 h 136"/>
                    <a:gd name="T42" fmla="*/ 4 w 130"/>
                    <a:gd name="T43" fmla="*/ 94 h 136"/>
                    <a:gd name="T44" fmla="*/ 19 w 130"/>
                    <a:gd name="T45" fmla="*/ 103 h 136"/>
                    <a:gd name="T46" fmla="*/ 18 w 130"/>
                    <a:gd name="T47" fmla="*/ 115 h 136"/>
                    <a:gd name="T48" fmla="*/ 19 w 130"/>
                    <a:gd name="T49" fmla="*/ 103 h 136"/>
                    <a:gd name="T50" fmla="*/ 38 w 130"/>
                    <a:gd name="T51" fmla="*/ 120 h 136"/>
                    <a:gd name="T52" fmla="*/ 25 w 130"/>
                    <a:gd name="T53" fmla="*/ 122 h 136"/>
                    <a:gd name="T54" fmla="*/ 48 w 130"/>
                    <a:gd name="T55" fmla="*/ 124 h 136"/>
                    <a:gd name="T56" fmla="*/ 45 w 130"/>
                    <a:gd name="T57" fmla="*/ 133 h 136"/>
                    <a:gd name="T58" fmla="*/ 61 w 130"/>
                    <a:gd name="T59" fmla="*/ 127 h 136"/>
                    <a:gd name="T60" fmla="*/ 70 w 130"/>
                    <a:gd name="T61" fmla="*/ 136 h 136"/>
                    <a:gd name="T62" fmla="*/ 61 w 130"/>
                    <a:gd name="T63" fmla="*/ 127 h 136"/>
                    <a:gd name="T64" fmla="*/ 86 w 130"/>
                    <a:gd name="T65" fmla="*/ 123 h 136"/>
                    <a:gd name="T66" fmla="*/ 80 w 130"/>
                    <a:gd name="T67" fmla="*/ 134 h 136"/>
                    <a:gd name="T68" fmla="*/ 97 w 130"/>
                    <a:gd name="T69" fmla="*/ 117 h 136"/>
                    <a:gd name="T70" fmla="*/ 101 w 130"/>
                    <a:gd name="T71" fmla="*/ 124 h 136"/>
                    <a:gd name="T72" fmla="*/ 106 w 130"/>
                    <a:gd name="T73" fmla="*/ 109 h 136"/>
                    <a:gd name="T74" fmla="*/ 118 w 130"/>
                    <a:gd name="T75" fmla="*/ 107 h 136"/>
                    <a:gd name="T76" fmla="*/ 106 w 130"/>
                    <a:gd name="T77" fmla="*/ 109 h 136"/>
                    <a:gd name="T78" fmla="*/ 118 w 130"/>
                    <a:gd name="T79" fmla="*/ 87 h 136"/>
                    <a:gd name="T80" fmla="*/ 123 w 130"/>
                    <a:gd name="T81" fmla="*/ 99 h 136"/>
                    <a:gd name="T82" fmla="*/ 121 w 130"/>
                    <a:gd name="T83" fmla="*/ 74 h 136"/>
                    <a:gd name="T84" fmla="*/ 130 w 130"/>
                    <a:gd name="T85" fmla="*/ 75 h 136"/>
                    <a:gd name="T86" fmla="*/ 121 w 130"/>
                    <a:gd name="T87" fmla="*/ 62 h 136"/>
                    <a:gd name="T88" fmla="*/ 120 w 130"/>
                    <a:gd name="T89" fmla="*/ 54 h 136"/>
                    <a:gd name="T90" fmla="*/ 130 w 130"/>
                    <a:gd name="T91" fmla="*/ 62 h 136"/>
                    <a:gd name="T92" fmla="*/ 117 w 130"/>
                    <a:gd name="T93" fmla="*/ 46 h 136"/>
                    <a:gd name="T94" fmla="*/ 114 w 130"/>
                    <a:gd name="T95" fmla="*/ 39 h 136"/>
                    <a:gd name="T96" fmla="*/ 125 w 130"/>
                    <a:gd name="T97" fmla="*/ 42 h 136"/>
                    <a:gd name="T98" fmla="*/ 109 w 130"/>
                    <a:gd name="T99" fmla="*/ 31 h 136"/>
                    <a:gd name="T100" fmla="*/ 104 w 130"/>
                    <a:gd name="T101" fmla="*/ 25 h 136"/>
                    <a:gd name="T102" fmla="*/ 116 w 130"/>
                    <a:gd name="T103" fmla="*/ 25 h 136"/>
                    <a:gd name="T104" fmla="*/ 97 w 130"/>
                    <a:gd name="T105" fmla="*/ 20 h 136"/>
                    <a:gd name="T106" fmla="*/ 90 w 130"/>
                    <a:gd name="T107" fmla="*/ 16 h 136"/>
                    <a:gd name="T108" fmla="*/ 102 w 130"/>
                    <a:gd name="T109" fmla="*/ 12 h 136"/>
                    <a:gd name="T110" fmla="*/ 82 w 130"/>
                    <a:gd name="T111" fmla="*/ 12 h 136"/>
                    <a:gd name="T112" fmla="*/ 74 w 130"/>
                    <a:gd name="T113" fmla="*/ 10 h 136"/>
                    <a:gd name="T114" fmla="*/ 85 w 130"/>
                    <a:gd name="T115" fmla="*/ 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0"/>
                    <a:gd name="T175" fmla="*/ 0 h 136"/>
                    <a:gd name="T176" fmla="*/ 130 w 130"/>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0" h="136">
                      <a:moveTo>
                        <a:pt x="71" y="10"/>
                      </a:moveTo>
                      <a:lnTo>
                        <a:pt x="65" y="9"/>
                      </a:lnTo>
                      <a:lnTo>
                        <a:pt x="62" y="9"/>
                      </a:lnTo>
                      <a:lnTo>
                        <a:pt x="62" y="1"/>
                      </a:lnTo>
                      <a:lnTo>
                        <a:pt x="65" y="0"/>
                      </a:lnTo>
                      <a:lnTo>
                        <a:pt x="71" y="1"/>
                      </a:lnTo>
                      <a:lnTo>
                        <a:pt x="71" y="10"/>
                      </a:lnTo>
                      <a:close/>
                      <a:moveTo>
                        <a:pt x="54" y="11"/>
                      </a:moveTo>
                      <a:lnTo>
                        <a:pt x="53" y="11"/>
                      </a:lnTo>
                      <a:lnTo>
                        <a:pt x="48" y="12"/>
                      </a:lnTo>
                      <a:lnTo>
                        <a:pt x="46" y="13"/>
                      </a:lnTo>
                      <a:lnTo>
                        <a:pt x="43" y="4"/>
                      </a:lnTo>
                      <a:lnTo>
                        <a:pt x="46" y="3"/>
                      </a:lnTo>
                      <a:lnTo>
                        <a:pt x="52" y="2"/>
                      </a:lnTo>
                      <a:lnTo>
                        <a:pt x="53" y="2"/>
                      </a:lnTo>
                      <a:lnTo>
                        <a:pt x="54" y="11"/>
                      </a:lnTo>
                      <a:close/>
                      <a:moveTo>
                        <a:pt x="38" y="16"/>
                      </a:moveTo>
                      <a:lnTo>
                        <a:pt x="38" y="17"/>
                      </a:lnTo>
                      <a:lnTo>
                        <a:pt x="33" y="19"/>
                      </a:lnTo>
                      <a:lnTo>
                        <a:pt x="32" y="21"/>
                      </a:lnTo>
                      <a:lnTo>
                        <a:pt x="26" y="14"/>
                      </a:lnTo>
                      <a:lnTo>
                        <a:pt x="28" y="12"/>
                      </a:lnTo>
                      <a:lnTo>
                        <a:pt x="34" y="8"/>
                      </a:lnTo>
                      <a:lnTo>
                        <a:pt x="38" y="16"/>
                      </a:lnTo>
                      <a:close/>
                      <a:moveTo>
                        <a:pt x="25" y="26"/>
                      </a:moveTo>
                      <a:lnTo>
                        <a:pt x="25" y="27"/>
                      </a:lnTo>
                      <a:lnTo>
                        <a:pt x="21" y="31"/>
                      </a:lnTo>
                      <a:lnTo>
                        <a:pt x="20" y="32"/>
                      </a:lnTo>
                      <a:lnTo>
                        <a:pt x="13" y="27"/>
                      </a:lnTo>
                      <a:lnTo>
                        <a:pt x="14" y="25"/>
                      </a:lnTo>
                      <a:lnTo>
                        <a:pt x="19" y="20"/>
                      </a:lnTo>
                      <a:lnTo>
                        <a:pt x="25" y="26"/>
                      </a:lnTo>
                      <a:close/>
                      <a:moveTo>
                        <a:pt x="15" y="40"/>
                      </a:moveTo>
                      <a:lnTo>
                        <a:pt x="15" y="40"/>
                      </a:lnTo>
                      <a:lnTo>
                        <a:pt x="13" y="45"/>
                      </a:lnTo>
                      <a:lnTo>
                        <a:pt x="12" y="47"/>
                      </a:lnTo>
                      <a:lnTo>
                        <a:pt x="4" y="44"/>
                      </a:lnTo>
                      <a:lnTo>
                        <a:pt x="5" y="42"/>
                      </a:lnTo>
                      <a:lnTo>
                        <a:pt x="7" y="36"/>
                      </a:lnTo>
                      <a:lnTo>
                        <a:pt x="8" y="35"/>
                      </a:lnTo>
                      <a:lnTo>
                        <a:pt x="15" y="40"/>
                      </a:lnTo>
                      <a:close/>
                      <a:moveTo>
                        <a:pt x="10" y="55"/>
                      </a:moveTo>
                      <a:lnTo>
                        <a:pt x="9" y="56"/>
                      </a:lnTo>
                      <a:lnTo>
                        <a:pt x="9" y="62"/>
                      </a:lnTo>
                      <a:lnTo>
                        <a:pt x="9" y="63"/>
                      </a:lnTo>
                      <a:lnTo>
                        <a:pt x="0" y="63"/>
                      </a:lnTo>
                      <a:lnTo>
                        <a:pt x="0" y="61"/>
                      </a:lnTo>
                      <a:lnTo>
                        <a:pt x="1" y="54"/>
                      </a:lnTo>
                      <a:lnTo>
                        <a:pt x="1" y="53"/>
                      </a:lnTo>
                      <a:lnTo>
                        <a:pt x="10" y="55"/>
                      </a:lnTo>
                      <a:close/>
                      <a:moveTo>
                        <a:pt x="8" y="72"/>
                      </a:moveTo>
                      <a:lnTo>
                        <a:pt x="9" y="74"/>
                      </a:lnTo>
                      <a:lnTo>
                        <a:pt x="10" y="80"/>
                      </a:lnTo>
                      <a:lnTo>
                        <a:pt x="1" y="82"/>
                      </a:lnTo>
                      <a:lnTo>
                        <a:pt x="0" y="75"/>
                      </a:lnTo>
                      <a:lnTo>
                        <a:pt x="0" y="72"/>
                      </a:lnTo>
                      <a:lnTo>
                        <a:pt x="8" y="72"/>
                      </a:lnTo>
                      <a:close/>
                      <a:moveTo>
                        <a:pt x="12" y="88"/>
                      </a:moveTo>
                      <a:lnTo>
                        <a:pt x="13" y="91"/>
                      </a:lnTo>
                      <a:lnTo>
                        <a:pt x="15" y="96"/>
                      </a:lnTo>
                      <a:lnTo>
                        <a:pt x="7" y="100"/>
                      </a:lnTo>
                      <a:lnTo>
                        <a:pt x="4" y="94"/>
                      </a:lnTo>
                      <a:lnTo>
                        <a:pt x="3" y="91"/>
                      </a:lnTo>
                      <a:lnTo>
                        <a:pt x="12" y="88"/>
                      </a:lnTo>
                      <a:close/>
                      <a:moveTo>
                        <a:pt x="19" y="103"/>
                      </a:moveTo>
                      <a:lnTo>
                        <a:pt x="21" y="106"/>
                      </a:lnTo>
                      <a:lnTo>
                        <a:pt x="25" y="110"/>
                      </a:lnTo>
                      <a:lnTo>
                        <a:pt x="18" y="115"/>
                      </a:lnTo>
                      <a:lnTo>
                        <a:pt x="14" y="111"/>
                      </a:lnTo>
                      <a:lnTo>
                        <a:pt x="12" y="108"/>
                      </a:lnTo>
                      <a:lnTo>
                        <a:pt x="19" y="103"/>
                      </a:lnTo>
                      <a:close/>
                      <a:moveTo>
                        <a:pt x="31" y="115"/>
                      </a:moveTo>
                      <a:lnTo>
                        <a:pt x="33" y="117"/>
                      </a:lnTo>
                      <a:lnTo>
                        <a:pt x="38" y="120"/>
                      </a:lnTo>
                      <a:lnTo>
                        <a:pt x="33" y="127"/>
                      </a:lnTo>
                      <a:lnTo>
                        <a:pt x="28" y="124"/>
                      </a:lnTo>
                      <a:lnTo>
                        <a:pt x="25" y="122"/>
                      </a:lnTo>
                      <a:lnTo>
                        <a:pt x="31" y="115"/>
                      </a:lnTo>
                      <a:close/>
                      <a:moveTo>
                        <a:pt x="45" y="123"/>
                      </a:moveTo>
                      <a:lnTo>
                        <a:pt x="48" y="124"/>
                      </a:lnTo>
                      <a:lnTo>
                        <a:pt x="53" y="126"/>
                      </a:lnTo>
                      <a:lnTo>
                        <a:pt x="51" y="134"/>
                      </a:lnTo>
                      <a:lnTo>
                        <a:pt x="45" y="133"/>
                      </a:lnTo>
                      <a:lnTo>
                        <a:pt x="42" y="131"/>
                      </a:lnTo>
                      <a:lnTo>
                        <a:pt x="45" y="123"/>
                      </a:lnTo>
                      <a:close/>
                      <a:moveTo>
                        <a:pt x="61" y="127"/>
                      </a:moveTo>
                      <a:lnTo>
                        <a:pt x="65" y="127"/>
                      </a:lnTo>
                      <a:lnTo>
                        <a:pt x="70" y="127"/>
                      </a:lnTo>
                      <a:lnTo>
                        <a:pt x="70" y="136"/>
                      </a:lnTo>
                      <a:lnTo>
                        <a:pt x="65" y="136"/>
                      </a:lnTo>
                      <a:lnTo>
                        <a:pt x="61" y="136"/>
                      </a:lnTo>
                      <a:lnTo>
                        <a:pt x="61" y="127"/>
                      </a:lnTo>
                      <a:close/>
                      <a:moveTo>
                        <a:pt x="78" y="125"/>
                      </a:moveTo>
                      <a:lnTo>
                        <a:pt x="82" y="124"/>
                      </a:lnTo>
                      <a:lnTo>
                        <a:pt x="86" y="123"/>
                      </a:lnTo>
                      <a:lnTo>
                        <a:pt x="89" y="131"/>
                      </a:lnTo>
                      <a:lnTo>
                        <a:pt x="84" y="133"/>
                      </a:lnTo>
                      <a:lnTo>
                        <a:pt x="80" y="134"/>
                      </a:lnTo>
                      <a:lnTo>
                        <a:pt x="78" y="125"/>
                      </a:lnTo>
                      <a:close/>
                      <a:moveTo>
                        <a:pt x="93" y="119"/>
                      </a:moveTo>
                      <a:lnTo>
                        <a:pt x="97" y="117"/>
                      </a:lnTo>
                      <a:lnTo>
                        <a:pt x="100" y="114"/>
                      </a:lnTo>
                      <a:lnTo>
                        <a:pt x="105" y="121"/>
                      </a:lnTo>
                      <a:lnTo>
                        <a:pt x="101" y="124"/>
                      </a:lnTo>
                      <a:lnTo>
                        <a:pt x="98" y="127"/>
                      </a:lnTo>
                      <a:lnTo>
                        <a:pt x="93" y="119"/>
                      </a:lnTo>
                      <a:close/>
                      <a:moveTo>
                        <a:pt x="106" y="109"/>
                      </a:moveTo>
                      <a:lnTo>
                        <a:pt x="109" y="105"/>
                      </a:lnTo>
                      <a:lnTo>
                        <a:pt x="111" y="102"/>
                      </a:lnTo>
                      <a:lnTo>
                        <a:pt x="118" y="107"/>
                      </a:lnTo>
                      <a:lnTo>
                        <a:pt x="115" y="111"/>
                      </a:lnTo>
                      <a:lnTo>
                        <a:pt x="113" y="114"/>
                      </a:lnTo>
                      <a:lnTo>
                        <a:pt x="106" y="109"/>
                      </a:lnTo>
                      <a:close/>
                      <a:moveTo>
                        <a:pt x="115" y="95"/>
                      </a:moveTo>
                      <a:lnTo>
                        <a:pt x="117" y="91"/>
                      </a:lnTo>
                      <a:lnTo>
                        <a:pt x="118" y="87"/>
                      </a:lnTo>
                      <a:lnTo>
                        <a:pt x="127" y="90"/>
                      </a:lnTo>
                      <a:lnTo>
                        <a:pt x="125" y="95"/>
                      </a:lnTo>
                      <a:lnTo>
                        <a:pt x="123" y="99"/>
                      </a:lnTo>
                      <a:lnTo>
                        <a:pt x="115" y="95"/>
                      </a:lnTo>
                      <a:close/>
                      <a:moveTo>
                        <a:pt x="120" y="79"/>
                      </a:moveTo>
                      <a:lnTo>
                        <a:pt x="121" y="74"/>
                      </a:lnTo>
                      <a:lnTo>
                        <a:pt x="121" y="70"/>
                      </a:lnTo>
                      <a:lnTo>
                        <a:pt x="130" y="71"/>
                      </a:lnTo>
                      <a:lnTo>
                        <a:pt x="130" y="75"/>
                      </a:lnTo>
                      <a:lnTo>
                        <a:pt x="129" y="80"/>
                      </a:lnTo>
                      <a:lnTo>
                        <a:pt x="120" y="79"/>
                      </a:lnTo>
                      <a:close/>
                      <a:moveTo>
                        <a:pt x="121" y="62"/>
                      </a:moveTo>
                      <a:lnTo>
                        <a:pt x="121" y="62"/>
                      </a:lnTo>
                      <a:lnTo>
                        <a:pt x="120" y="56"/>
                      </a:lnTo>
                      <a:lnTo>
                        <a:pt x="120" y="54"/>
                      </a:lnTo>
                      <a:lnTo>
                        <a:pt x="128" y="52"/>
                      </a:lnTo>
                      <a:lnTo>
                        <a:pt x="129" y="55"/>
                      </a:lnTo>
                      <a:lnTo>
                        <a:pt x="130" y="62"/>
                      </a:lnTo>
                      <a:lnTo>
                        <a:pt x="121" y="62"/>
                      </a:lnTo>
                      <a:close/>
                      <a:moveTo>
                        <a:pt x="117" y="46"/>
                      </a:moveTo>
                      <a:lnTo>
                        <a:pt x="117" y="45"/>
                      </a:lnTo>
                      <a:lnTo>
                        <a:pt x="114" y="40"/>
                      </a:lnTo>
                      <a:lnTo>
                        <a:pt x="114" y="39"/>
                      </a:lnTo>
                      <a:lnTo>
                        <a:pt x="121" y="34"/>
                      </a:lnTo>
                      <a:lnTo>
                        <a:pt x="123" y="36"/>
                      </a:lnTo>
                      <a:lnTo>
                        <a:pt x="125" y="42"/>
                      </a:lnTo>
                      <a:lnTo>
                        <a:pt x="126" y="43"/>
                      </a:lnTo>
                      <a:lnTo>
                        <a:pt x="117" y="46"/>
                      </a:lnTo>
                      <a:close/>
                      <a:moveTo>
                        <a:pt x="109" y="31"/>
                      </a:moveTo>
                      <a:lnTo>
                        <a:pt x="108" y="31"/>
                      </a:lnTo>
                      <a:lnTo>
                        <a:pt x="105" y="26"/>
                      </a:lnTo>
                      <a:lnTo>
                        <a:pt x="104" y="25"/>
                      </a:lnTo>
                      <a:lnTo>
                        <a:pt x="110" y="19"/>
                      </a:lnTo>
                      <a:lnTo>
                        <a:pt x="111" y="20"/>
                      </a:lnTo>
                      <a:lnTo>
                        <a:pt x="116" y="25"/>
                      </a:lnTo>
                      <a:lnTo>
                        <a:pt x="116" y="26"/>
                      </a:lnTo>
                      <a:lnTo>
                        <a:pt x="109" y="31"/>
                      </a:lnTo>
                      <a:close/>
                      <a:moveTo>
                        <a:pt x="97" y="20"/>
                      </a:moveTo>
                      <a:lnTo>
                        <a:pt x="96" y="19"/>
                      </a:lnTo>
                      <a:lnTo>
                        <a:pt x="92" y="16"/>
                      </a:lnTo>
                      <a:lnTo>
                        <a:pt x="90" y="16"/>
                      </a:lnTo>
                      <a:lnTo>
                        <a:pt x="94" y="8"/>
                      </a:lnTo>
                      <a:lnTo>
                        <a:pt x="96" y="9"/>
                      </a:lnTo>
                      <a:lnTo>
                        <a:pt x="102" y="12"/>
                      </a:lnTo>
                      <a:lnTo>
                        <a:pt x="103" y="13"/>
                      </a:lnTo>
                      <a:lnTo>
                        <a:pt x="97" y="20"/>
                      </a:lnTo>
                      <a:close/>
                      <a:moveTo>
                        <a:pt x="82" y="12"/>
                      </a:moveTo>
                      <a:lnTo>
                        <a:pt x="81" y="12"/>
                      </a:lnTo>
                      <a:lnTo>
                        <a:pt x="76" y="11"/>
                      </a:lnTo>
                      <a:lnTo>
                        <a:pt x="74" y="10"/>
                      </a:lnTo>
                      <a:lnTo>
                        <a:pt x="76" y="1"/>
                      </a:lnTo>
                      <a:lnTo>
                        <a:pt x="78" y="2"/>
                      </a:lnTo>
                      <a:lnTo>
                        <a:pt x="85" y="4"/>
                      </a:lnTo>
                      <a:lnTo>
                        <a:pt x="82" y="12"/>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sp>
              <p:nvSpPr>
                <p:cNvPr id="120955" name="Freeform 288"/>
                <p:cNvSpPr>
                  <a:spLocks noEditPoints="1"/>
                </p:cNvSpPr>
                <p:nvPr/>
              </p:nvSpPr>
              <p:spPr bwMode="auto">
                <a:xfrm>
                  <a:off x="1226" y="1826"/>
                  <a:ext cx="131" cy="135"/>
                </a:xfrm>
                <a:custGeom>
                  <a:avLst/>
                  <a:gdLst>
                    <a:gd name="T0" fmla="*/ 63 w 131"/>
                    <a:gd name="T1" fmla="*/ 9 h 135"/>
                    <a:gd name="T2" fmla="*/ 72 w 131"/>
                    <a:gd name="T3" fmla="*/ 0 h 135"/>
                    <a:gd name="T4" fmla="*/ 54 w 131"/>
                    <a:gd name="T5" fmla="*/ 10 h 135"/>
                    <a:gd name="T6" fmla="*/ 43 w 131"/>
                    <a:gd name="T7" fmla="*/ 4 h 135"/>
                    <a:gd name="T8" fmla="*/ 53 w 131"/>
                    <a:gd name="T9" fmla="*/ 1 h 135"/>
                    <a:gd name="T10" fmla="*/ 38 w 131"/>
                    <a:gd name="T11" fmla="*/ 16 h 135"/>
                    <a:gd name="T12" fmla="*/ 27 w 131"/>
                    <a:gd name="T13" fmla="*/ 13 h 135"/>
                    <a:gd name="T14" fmla="*/ 35 w 131"/>
                    <a:gd name="T15" fmla="*/ 8 h 135"/>
                    <a:gd name="T16" fmla="*/ 25 w 131"/>
                    <a:gd name="T17" fmla="*/ 26 h 135"/>
                    <a:gd name="T18" fmla="*/ 13 w 131"/>
                    <a:gd name="T19" fmla="*/ 27 h 135"/>
                    <a:gd name="T20" fmla="*/ 19 w 131"/>
                    <a:gd name="T21" fmla="*/ 19 h 135"/>
                    <a:gd name="T22" fmla="*/ 15 w 131"/>
                    <a:gd name="T23" fmla="*/ 40 h 135"/>
                    <a:gd name="T24" fmla="*/ 4 w 131"/>
                    <a:gd name="T25" fmla="*/ 44 h 135"/>
                    <a:gd name="T26" fmla="*/ 8 w 131"/>
                    <a:gd name="T27" fmla="*/ 35 h 135"/>
                    <a:gd name="T28" fmla="*/ 10 w 131"/>
                    <a:gd name="T29" fmla="*/ 56 h 135"/>
                    <a:gd name="T30" fmla="*/ 0 w 131"/>
                    <a:gd name="T31" fmla="*/ 62 h 135"/>
                    <a:gd name="T32" fmla="*/ 1 w 131"/>
                    <a:gd name="T33" fmla="*/ 53 h 135"/>
                    <a:gd name="T34" fmla="*/ 9 w 131"/>
                    <a:gd name="T35" fmla="*/ 74 h 135"/>
                    <a:gd name="T36" fmla="*/ 1 w 131"/>
                    <a:gd name="T37" fmla="*/ 81 h 135"/>
                    <a:gd name="T38" fmla="*/ 0 w 131"/>
                    <a:gd name="T39" fmla="*/ 72 h 135"/>
                    <a:gd name="T40" fmla="*/ 13 w 131"/>
                    <a:gd name="T41" fmla="*/ 91 h 135"/>
                    <a:gd name="T42" fmla="*/ 5 w 131"/>
                    <a:gd name="T43" fmla="*/ 94 h 135"/>
                    <a:gd name="T44" fmla="*/ 20 w 131"/>
                    <a:gd name="T45" fmla="*/ 102 h 135"/>
                    <a:gd name="T46" fmla="*/ 18 w 131"/>
                    <a:gd name="T47" fmla="*/ 115 h 135"/>
                    <a:gd name="T48" fmla="*/ 20 w 131"/>
                    <a:gd name="T49" fmla="*/ 102 h 135"/>
                    <a:gd name="T50" fmla="*/ 38 w 131"/>
                    <a:gd name="T51" fmla="*/ 119 h 135"/>
                    <a:gd name="T52" fmla="*/ 26 w 131"/>
                    <a:gd name="T53" fmla="*/ 121 h 135"/>
                    <a:gd name="T54" fmla="*/ 49 w 131"/>
                    <a:gd name="T55" fmla="*/ 124 h 135"/>
                    <a:gd name="T56" fmla="*/ 45 w 131"/>
                    <a:gd name="T57" fmla="*/ 132 h 135"/>
                    <a:gd name="T58" fmla="*/ 62 w 131"/>
                    <a:gd name="T59" fmla="*/ 126 h 135"/>
                    <a:gd name="T60" fmla="*/ 71 w 131"/>
                    <a:gd name="T61" fmla="*/ 135 h 135"/>
                    <a:gd name="T62" fmla="*/ 62 w 131"/>
                    <a:gd name="T63" fmla="*/ 126 h 135"/>
                    <a:gd name="T64" fmla="*/ 86 w 131"/>
                    <a:gd name="T65" fmla="*/ 122 h 135"/>
                    <a:gd name="T66" fmla="*/ 80 w 131"/>
                    <a:gd name="T67" fmla="*/ 133 h 135"/>
                    <a:gd name="T68" fmla="*/ 97 w 131"/>
                    <a:gd name="T69" fmla="*/ 116 h 135"/>
                    <a:gd name="T70" fmla="*/ 102 w 131"/>
                    <a:gd name="T71" fmla="*/ 124 h 135"/>
                    <a:gd name="T72" fmla="*/ 106 w 131"/>
                    <a:gd name="T73" fmla="*/ 108 h 135"/>
                    <a:gd name="T74" fmla="*/ 119 w 131"/>
                    <a:gd name="T75" fmla="*/ 106 h 135"/>
                    <a:gd name="T76" fmla="*/ 106 w 131"/>
                    <a:gd name="T77" fmla="*/ 108 h 135"/>
                    <a:gd name="T78" fmla="*/ 119 w 131"/>
                    <a:gd name="T79" fmla="*/ 86 h 135"/>
                    <a:gd name="T80" fmla="*/ 124 w 131"/>
                    <a:gd name="T81" fmla="*/ 98 h 135"/>
                    <a:gd name="T82" fmla="*/ 121 w 131"/>
                    <a:gd name="T83" fmla="*/ 73 h 135"/>
                    <a:gd name="T84" fmla="*/ 130 w 131"/>
                    <a:gd name="T85" fmla="*/ 75 h 135"/>
                    <a:gd name="T86" fmla="*/ 121 w 131"/>
                    <a:gd name="T87" fmla="*/ 61 h 135"/>
                    <a:gd name="T88" fmla="*/ 120 w 131"/>
                    <a:gd name="T89" fmla="*/ 53 h 135"/>
                    <a:gd name="T90" fmla="*/ 130 w 131"/>
                    <a:gd name="T91" fmla="*/ 61 h 135"/>
                    <a:gd name="T92" fmla="*/ 117 w 131"/>
                    <a:gd name="T93" fmla="*/ 45 h 135"/>
                    <a:gd name="T94" fmla="*/ 114 w 131"/>
                    <a:gd name="T95" fmla="*/ 38 h 135"/>
                    <a:gd name="T96" fmla="*/ 126 w 131"/>
                    <a:gd name="T97" fmla="*/ 41 h 135"/>
                    <a:gd name="T98" fmla="*/ 109 w 131"/>
                    <a:gd name="T99" fmla="*/ 31 h 135"/>
                    <a:gd name="T100" fmla="*/ 104 w 131"/>
                    <a:gd name="T101" fmla="*/ 25 h 135"/>
                    <a:gd name="T102" fmla="*/ 116 w 131"/>
                    <a:gd name="T103" fmla="*/ 25 h 135"/>
                    <a:gd name="T104" fmla="*/ 97 w 131"/>
                    <a:gd name="T105" fmla="*/ 19 h 135"/>
                    <a:gd name="T106" fmla="*/ 90 w 131"/>
                    <a:gd name="T107" fmla="*/ 15 h 135"/>
                    <a:gd name="T108" fmla="*/ 102 w 131"/>
                    <a:gd name="T109" fmla="*/ 12 h 135"/>
                    <a:gd name="T110" fmla="*/ 82 w 131"/>
                    <a:gd name="T111" fmla="*/ 12 h 135"/>
                    <a:gd name="T112" fmla="*/ 75 w 131"/>
                    <a:gd name="T113" fmla="*/ 10 h 135"/>
                    <a:gd name="T114" fmla="*/ 85 w 131"/>
                    <a:gd name="T115" fmla="*/ 3 h 1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
                    <a:gd name="T175" fmla="*/ 0 h 135"/>
                    <a:gd name="T176" fmla="*/ 131 w 131"/>
                    <a:gd name="T177" fmla="*/ 135 h 1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 h="135">
                      <a:moveTo>
                        <a:pt x="71" y="9"/>
                      </a:moveTo>
                      <a:lnTo>
                        <a:pt x="65" y="9"/>
                      </a:lnTo>
                      <a:lnTo>
                        <a:pt x="63" y="9"/>
                      </a:lnTo>
                      <a:lnTo>
                        <a:pt x="62" y="0"/>
                      </a:lnTo>
                      <a:lnTo>
                        <a:pt x="65" y="0"/>
                      </a:lnTo>
                      <a:lnTo>
                        <a:pt x="72" y="0"/>
                      </a:lnTo>
                      <a:lnTo>
                        <a:pt x="71" y="9"/>
                      </a:lnTo>
                      <a:close/>
                      <a:moveTo>
                        <a:pt x="54" y="10"/>
                      </a:moveTo>
                      <a:lnTo>
                        <a:pt x="54" y="10"/>
                      </a:lnTo>
                      <a:lnTo>
                        <a:pt x="48" y="11"/>
                      </a:lnTo>
                      <a:lnTo>
                        <a:pt x="46" y="12"/>
                      </a:lnTo>
                      <a:lnTo>
                        <a:pt x="43" y="4"/>
                      </a:lnTo>
                      <a:lnTo>
                        <a:pt x="46" y="3"/>
                      </a:lnTo>
                      <a:lnTo>
                        <a:pt x="52" y="1"/>
                      </a:lnTo>
                      <a:lnTo>
                        <a:pt x="53" y="1"/>
                      </a:lnTo>
                      <a:lnTo>
                        <a:pt x="54" y="10"/>
                      </a:lnTo>
                      <a:close/>
                      <a:moveTo>
                        <a:pt x="39" y="16"/>
                      </a:moveTo>
                      <a:lnTo>
                        <a:pt x="38" y="16"/>
                      </a:lnTo>
                      <a:lnTo>
                        <a:pt x="33" y="19"/>
                      </a:lnTo>
                      <a:lnTo>
                        <a:pt x="32" y="20"/>
                      </a:lnTo>
                      <a:lnTo>
                        <a:pt x="27" y="13"/>
                      </a:lnTo>
                      <a:lnTo>
                        <a:pt x="29" y="11"/>
                      </a:lnTo>
                      <a:lnTo>
                        <a:pt x="34" y="8"/>
                      </a:lnTo>
                      <a:lnTo>
                        <a:pt x="35" y="8"/>
                      </a:lnTo>
                      <a:lnTo>
                        <a:pt x="39" y="16"/>
                      </a:lnTo>
                      <a:close/>
                      <a:moveTo>
                        <a:pt x="26" y="26"/>
                      </a:moveTo>
                      <a:lnTo>
                        <a:pt x="25" y="26"/>
                      </a:lnTo>
                      <a:lnTo>
                        <a:pt x="22" y="30"/>
                      </a:lnTo>
                      <a:lnTo>
                        <a:pt x="20" y="32"/>
                      </a:lnTo>
                      <a:lnTo>
                        <a:pt x="13" y="27"/>
                      </a:lnTo>
                      <a:lnTo>
                        <a:pt x="15" y="24"/>
                      </a:lnTo>
                      <a:lnTo>
                        <a:pt x="19" y="20"/>
                      </a:lnTo>
                      <a:lnTo>
                        <a:pt x="19" y="19"/>
                      </a:lnTo>
                      <a:lnTo>
                        <a:pt x="26" y="26"/>
                      </a:lnTo>
                      <a:close/>
                      <a:moveTo>
                        <a:pt x="16" y="39"/>
                      </a:moveTo>
                      <a:lnTo>
                        <a:pt x="15" y="40"/>
                      </a:lnTo>
                      <a:lnTo>
                        <a:pt x="13" y="45"/>
                      </a:lnTo>
                      <a:lnTo>
                        <a:pt x="12" y="47"/>
                      </a:lnTo>
                      <a:lnTo>
                        <a:pt x="4" y="44"/>
                      </a:lnTo>
                      <a:lnTo>
                        <a:pt x="5" y="41"/>
                      </a:lnTo>
                      <a:lnTo>
                        <a:pt x="8" y="35"/>
                      </a:lnTo>
                      <a:lnTo>
                        <a:pt x="16" y="39"/>
                      </a:lnTo>
                      <a:close/>
                      <a:moveTo>
                        <a:pt x="10" y="55"/>
                      </a:moveTo>
                      <a:lnTo>
                        <a:pt x="10" y="56"/>
                      </a:lnTo>
                      <a:lnTo>
                        <a:pt x="9" y="62"/>
                      </a:lnTo>
                      <a:lnTo>
                        <a:pt x="9" y="63"/>
                      </a:lnTo>
                      <a:lnTo>
                        <a:pt x="0" y="62"/>
                      </a:lnTo>
                      <a:lnTo>
                        <a:pt x="0" y="60"/>
                      </a:lnTo>
                      <a:lnTo>
                        <a:pt x="1" y="54"/>
                      </a:lnTo>
                      <a:lnTo>
                        <a:pt x="1" y="53"/>
                      </a:lnTo>
                      <a:lnTo>
                        <a:pt x="10" y="55"/>
                      </a:lnTo>
                      <a:close/>
                      <a:moveTo>
                        <a:pt x="9" y="71"/>
                      </a:moveTo>
                      <a:lnTo>
                        <a:pt x="9" y="74"/>
                      </a:lnTo>
                      <a:lnTo>
                        <a:pt x="10" y="80"/>
                      </a:lnTo>
                      <a:lnTo>
                        <a:pt x="1" y="81"/>
                      </a:lnTo>
                      <a:lnTo>
                        <a:pt x="0" y="74"/>
                      </a:lnTo>
                      <a:lnTo>
                        <a:pt x="0" y="72"/>
                      </a:lnTo>
                      <a:lnTo>
                        <a:pt x="9" y="71"/>
                      </a:lnTo>
                      <a:close/>
                      <a:moveTo>
                        <a:pt x="12" y="88"/>
                      </a:moveTo>
                      <a:lnTo>
                        <a:pt x="13" y="91"/>
                      </a:lnTo>
                      <a:lnTo>
                        <a:pt x="15" y="95"/>
                      </a:lnTo>
                      <a:lnTo>
                        <a:pt x="7" y="99"/>
                      </a:lnTo>
                      <a:lnTo>
                        <a:pt x="5" y="94"/>
                      </a:lnTo>
                      <a:lnTo>
                        <a:pt x="4" y="90"/>
                      </a:lnTo>
                      <a:lnTo>
                        <a:pt x="12" y="88"/>
                      </a:lnTo>
                      <a:close/>
                      <a:moveTo>
                        <a:pt x="20" y="102"/>
                      </a:moveTo>
                      <a:lnTo>
                        <a:pt x="22" y="105"/>
                      </a:lnTo>
                      <a:lnTo>
                        <a:pt x="25" y="109"/>
                      </a:lnTo>
                      <a:lnTo>
                        <a:pt x="18" y="115"/>
                      </a:lnTo>
                      <a:lnTo>
                        <a:pt x="14" y="110"/>
                      </a:lnTo>
                      <a:lnTo>
                        <a:pt x="12" y="108"/>
                      </a:lnTo>
                      <a:lnTo>
                        <a:pt x="20" y="102"/>
                      </a:lnTo>
                      <a:close/>
                      <a:moveTo>
                        <a:pt x="31" y="114"/>
                      </a:moveTo>
                      <a:lnTo>
                        <a:pt x="34" y="116"/>
                      </a:lnTo>
                      <a:lnTo>
                        <a:pt x="38" y="119"/>
                      </a:lnTo>
                      <a:lnTo>
                        <a:pt x="33" y="127"/>
                      </a:lnTo>
                      <a:lnTo>
                        <a:pt x="28" y="123"/>
                      </a:lnTo>
                      <a:lnTo>
                        <a:pt x="26" y="121"/>
                      </a:lnTo>
                      <a:lnTo>
                        <a:pt x="31" y="114"/>
                      </a:lnTo>
                      <a:close/>
                      <a:moveTo>
                        <a:pt x="46" y="123"/>
                      </a:moveTo>
                      <a:lnTo>
                        <a:pt x="49" y="124"/>
                      </a:lnTo>
                      <a:lnTo>
                        <a:pt x="54" y="125"/>
                      </a:lnTo>
                      <a:lnTo>
                        <a:pt x="51" y="134"/>
                      </a:lnTo>
                      <a:lnTo>
                        <a:pt x="45" y="132"/>
                      </a:lnTo>
                      <a:lnTo>
                        <a:pt x="42" y="131"/>
                      </a:lnTo>
                      <a:lnTo>
                        <a:pt x="46" y="123"/>
                      </a:lnTo>
                      <a:close/>
                      <a:moveTo>
                        <a:pt x="62" y="126"/>
                      </a:moveTo>
                      <a:lnTo>
                        <a:pt x="65" y="126"/>
                      </a:lnTo>
                      <a:lnTo>
                        <a:pt x="70" y="126"/>
                      </a:lnTo>
                      <a:lnTo>
                        <a:pt x="71" y="135"/>
                      </a:lnTo>
                      <a:lnTo>
                        <a:pt x="65" y="135"/>
                      </a:lnTo>
                      <a:lnTo>
                        <a:pt x="61" y="135"/>
                      </a:lnTo>
                      <a:lnTo>
                        <a:pt x="62" y="126"/>
                      </a:lnTo>
                      <a:close/>
                      <a:moveTo>
                        <a:pt x="78" y="125"/>
                      </a:moveTo>
                      <a:lnTo>
                        <a:pt x="82" y="124"/>
                      </a:lnTo>
                      <a:lnTo>
                        <a:pt x="86" y="122"/>
                      </a:lnTo>
                      <a:lnTo>
                        <a:pt x="89" y="130"/>
                      </a:lnTo>
                      <a:lnTo>
                        <a:pt x="84" y="132"/>
                      </a:lnTo>
                      <a:lnTo>
                        <a:pt x="80" y="133"/>
                      </a:lnTo>
                      <a:lnTo>
                        <a:pt x="78" y="125"/>
                      </a:lnTo>
                      <a:close/>
                      <a:moveTo>
                        <a:pt x="93" y="118"/>
                      </a:moveTo>
                      <a:lnTo>
                        <a:pt x="97" y="116"/>
                      </a:lnTo>
                      <a:lnTo>
                        <a:pt x="100" y="113"/>
                      </a:lnTo>
                      <a:lnTo>
                        <a:pt x="106" y="121"/>
                      </a:lnTo>
                      <a:lnTo>
                        <a:pt x="102" y="124"/>
                      </a:lnTo>
                      <a:lnTo>
                        <a:pt x="98" y="126"/>
                      </a:lnTo>
                      <a:lnTo>
                        <a:pt x="93" y="118"/>
                      </a:lnTo>
                      <a:close/>
                      <a:moveTo>
                        <a:pt x="106" y="108"/>
                      </a:moveTo>
                      <a:lnTo>
                        <a:pt x="109" y="105"/>
                      </a:lnTo>
                      <a:lnTo>
                        <a:pt x="111" y="101"/>
                      </a:lnTo>
                      <a:lnTo>
                        <a:pt x="119" y="106"/>
                      </a:lnTo>
                      <a:lnTo>
                        <a:pt x="116" y="111"/>
                      </a:lnTo>
                      <a:lnTo>
                        <a:pt x="113" y="114"/>
                      </a:lnTo>
                      <a:lnTo>
                        <a:pt x="106" y="108"/>
                      </a:lnTo>
                      <a:close/>
                      <a:moveTo>
                        <a:pt x="116" y="94"/>
                      </a:moveTo>
                      <a:lnTo>
                        <a:pt x="117" y="90"/>
                      </a:lnTo>
                      <a:lnTo>
                        <a:pt x="119" y="86"/>
                      </a:lnTo>
                      <a:lnTo>
                        <a:pt x="127" y="89"/>
                      </a:lnTo>
                      <a:lnTo>
                        <a:pt x="125" y="94"/>
                      </a:lnTo>
                      <a:lnTo>
                        <a:pt x="124" y="98"/>
                      </a:lnTo>
                      <a:lnTo>
                        <a:pt x="116" y="94"/>
                      </a:lnTo>
                      <a:close/>
                      <a:moveTo>
                        <a:pt x="121" y="78"/>
                      </a:moveTo>
                      <a:lnTo>
                        <a:pt x="121" y="73"/>
                      </a:lnTo>
                      <a:lnTo>
                        <a:pt x="122" y="70"/>
                      </a:lnTo>
                      <a:lnTo>
                        <a:pt x="131" y="70"/>
                      </a:lnTo>
                      <a:lnTo>
                        <a:pt x="130" y="75"/>
                      </a:lnTo>
                      <a:lnTo>
                        <a:pt x="130" y="80"/>
                      </a:lnTo>
                      <a:lnTo>
                        <a:pt x="121" y="78"/>
                      </a:lnTo>
                      <a:close/>
                      <a:moveTo>
                        <a:pt x="121" y="61"/>
                      </a:moveTo>
                      <a:lnTo>
                        <a:pt x="121" y="61"/>
                      </a:lnTo>
                      <a:lnTo>
                        <a:pt x="121" y="55"/>
                      </a:lnTo>
                      <a:lnTo>
                        <a:pt x="120" y="53"/>
                      </a:lnTo>
                      <a:lnTo>
                        <a:pt x="129" y="51"/>
                      </a:lnTo>
                      <a:lnTo>
                        <a:pt x="129" y="54"/>
                      </a:lnTo>
                      <a:lnTo>
                        <a:pt x="130" y="61"/>
                      </a:lnTo>
                      <a:lnTo>
                        <a:pt x="121" y="61"/>
                      </a:lnTo>
                      <a:close/>
                      <a:moveTo>
                        <a:pt x="117" y="45"/>
                      </a:moveTo>
                      <a:lnTo>
                        <a:pt x="117" y="44"/>
                      </a:lnTo>
                      <a:lnTo>
                        <a:pt x="115" y="39"/>
                      </a:lnTo>
                      <a:lnTo>
                        <a:pt x="114" y="38"/>
                      </a:lnTo>
                      <a:lnTo>
                        <a:pt x="122" y="33"/>
                      </a:lnTo>
                      <a:lnTo>
                        <a:pt x="123" y="35"/>
                      </a:lnTo>
                      <a:lnTo>
                        <a:pt x="126" y="41"/>
                      </a:lnTo>
                      <a:lnTo>
                        <a:pt x="126" y="42"/>
                      </a:lnTo>
                      <a:lnTo>
                        <a:pt x="117" y="45"/>
                      </a:lnTo>
                      <a:close/>
                      <a:moveTo>
                        <a:pt x="109" y="31"/>
                      </a:moveTo>
                      <a:lnTo>
                        <a:pt x="109" y="30"/>
                      </a:lnTo>
                      <a:lnTo>
                        <a:pt x="105" y="26"/>
                      </a:lnTo>
                      <a:lnTo>
                        <a:pt x="104" y="25"/>
                      </a:lnTo>
                      <a:lnTo>
                        <a:pt x="110" y="18"/>
                      </a:lnTo>
                      <a:lnTo>
                        <a:pt x="112" y="20"/>
                      </a:lnTo>
                      <a:lnTo>
                        <a:pt x="116" y="25"/>
                      </a:lnTo>
                      <a:lnTo>
                        <a:pt x="109" y="31"/>
                      </a:lnTo>
                      <a:close/>
                      <a:moveTo>
                        <a:pt x="97" y="19"/>
                      </a:moveTo>
                      <a:lnTo>
                        <a:pt x="97" y="19"/>
                      </a:lnTo>
                      <a:lnTo>
                        <a:pt x="92" y="16"/>
                      </a:lnTo>
                      <a:lnTo>
                        <a:pt x="90" y="15"/>
                      </a:lnTo>
                      <a:lnTo>
                        <a:pt x="94" y="7"/>
                      </a:lnTo>
                      <a:lnTo>
                        <a:pt x="97" y="8"/>
                      </a:lnTo>
                      <a:lnTo>
                        <a:pt x="102" y="12"/>
                      </a:lnTo>
                      <a:lnTo>
                        <a:pt x="103" y="12"/>
                      </a:lnTo>
                      <a:lnTo>
                        <a:pt x="97" y="19"/>
                      </a:lnTo>
                      <a:close/>
                      <a:moveTo>
                        <a:pt x="82" y="12"/>
                      </a:moveTo>
                      <a:lnTo>
                        <a:pt x="82" y="11"/>
                      </a:lnTo>
                      <a:lnTo>
                        <a:pt x="76" y="10"/>
                      </a:lnTo>
                      <a:lnTo>
                        <a:pt x="75" y="10"/>
                      </a:lnTo>
                      <a:lnTo>
                        <a:pt x="76" y="1"/>
                      </a:lnTo>
                      <a:lnTo>
                        <a:pt x="79" y="1"/>
                      </a:lnTo>
                      <a:lnTo>
                        <a:pt x="85" y="3"/>
                      </a:lnTo>
                      <a:lnTo>
                        <a:pt x="86" y="3"/>
                      </a:lnTo>
                      <a:lnTo>
                        <a:pt x="82" y="12"/>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sp>
              <p:nvSpPr>
                <p:cNvPr id="120956" name="Freeform 289"/>
                <p:cNvSpPr>
                  <a:spLocks noEditPoints="1"/>
                </p:cNvSpPr>
                <p:nvPr/>
              </p:nvSpPr>
              <p:spPr bwMode="auto">
                <a:xfrm>
                  <a:off x="1969" y="1904"/>
                  <a:ext cx="895" cy="991"/>
                </a:xfrm>
                <a:custGeom>
                  <a:avLst/>
                  <a:gdLst>
                    <a:gd name="T0" fmla="*/ 48 w 895"/>
                    <a:gd name="T1" fmla="*/ 932 h 991"/>
                    <a:gd name="T2" fmla="*/ 6 w 895"/>
                    <a:gd name="T3" fmla="*/ 991 h 991"/>
                    <a:gd name="T4" fmla="*/ 66 w 895"/>
                    <a:gd name="T5" fmla="*/ 912 h 991"/>
                    <a:gd name="T6" fmla="*/ 121 w 895"/>
                    <a:gd name="T7" fmla="*/ 864 h 991"/>
                    <a:gd name="T8" fmla="*/ 66 w 895"/>
                    <a:gd name="T9" fmla="*/ 912 h 991"/>
                    <a:gd name="T10" fmla="*/ 180 w 895"/>
                    <a:gd name="T11" fmla="*/ 785 h 991"/>
                    <a:gd name="T12" fmla="*/ 139 w 895"/>
                    <a:gd name="T13" fmla="*/ 844 h 991"/>
                    <a:gd name="T14" fmla="*/ 198 w 895"/>
                    <a:gd name="T15" fmla="*/ 765 h 991"/>
                    <a:gd name="T16" fmla="*/ 253 w 895"/>
                    <a:gd name="T17" fmla="*/ 718 h 991"/>
                    <a:gd name="T18" fmla="*/ 198 w 895"/>
                    <a:gd name="T19" fmla="*/ 765 h 991"/>
                    <a:gd name="T20" fmla="*/ 312 w 895"/>
                    <a:gd name="T21" fmla="*/ 638 h 991"/>
                    <a:gd name="T22" fmla="*/ 271 w 895"/>
                    <a:gd name="T23" fmla="*/ 698 h 991"/>
                    <a:gd name="T24" fmla="*/ 331 w 895"/>
                    <a:gd name="T25" fmla="*/ 618 h 991"/>
                    <a:gd name="T26" fmla="*/ 385 w 895"/>
                    <a:gd name="T27" fmla="*/ 571 h 991"/>
                    <a:gd name="T28" fmla="*/ 331 w 895"/>
                    <a:gd name="T29" fmla="*/ 618 h 991"/>
                    <a:gd name="T30" fmla="*/ 445 w 895"/>
                    <a:gd name="T31" fmla="*/ 492 h 991"/>
                    <a:gd name="T32" fmla="*/ 403 w 895"/>
                    <a:gd name="T33" fmla="*/ 551 h 991"/>
                    <a:gd name="T34" fmla="*/ 463 w 895"/>
                    <a:gd name="T35" fmla="*/ 472 h 991"/>
                    <a:gd name="T36" fmla="*/ 518 w 895"/>
                    <a:gd name="T37" fmla="*/ 424 h 991"/>
                    <a:gd name="T38" fmla="*/ 463 w 895"/>
                    <a:gd name="T39" fmla="*/ 472 h 991"/>
                    <a:gd name="T40" fmla="*/ 577 w 895"/>
                    <a:gd name="T41" fmla="*/ 345 h 991"/>
                    <a:gd name="T42" fmla="*/ 536 w 895"/>
                    <a:gd name="T43" fmla="*/ 404 h 991"/>
                    <a:gd name="T44" fmla="*/ 595 w 895"/>
                    <a:gd name="T45" fmla="*/ 325 h 991"/>
                    <a:gd name="T46" fmla="*/ 650 w 895"/>
                    <a:gd name="T47" fmla="*/ 278 h 991"/>
                    <a:gd name="T48" fmla="*/ 595 w 895"/>
                    <a:gd name="T49" fmla="*/ 325 h 991"/>
                    <a:gd name="T50" fmla="*/ 709 w 895"/>
                    <a:gd name="T51" fmla="*/ 198 h 991"/>
                    <a:gd name="T52" fmla="*/ 668 w 895"/>
                    <a:gd name="T53" fmla="*/ 258 h 991"/>
                    <a:gd name="T54" fmla="*/ 728 w 895"/>
                    <a:gd name="T55" fmla="*/ 178 h 991"/>
                    <a:gd name="T56" fmla="*/ 782 w 895"/>
                    <a:gd name="T57" fmla="*/ 131 h 991"/>
                    <a:gd name="T58" fmla="*/ 728 w 895"/>
                    <a:gd name="T59" fmla="*/ 178 h 991"/>
                    <a:gd name="T60" fmla="*/ 842 w 895"/>
                    <a:gd name="T61" fmla="*/ 52 h 991"/>
                    <a:gd name="T62" fmla="*/ 800 w 895"/>
                    <a:gd name="T63" fmla="*/ 111 h 991"/>
                    <a:gd name="T64" fmla="*/ 860 w 895"/>
                    <a:gd name="T65" fmla="*/ 32 h 991"/>
                    <a:gd name="T66" fmla="*/ 895 w 895"/>
                    <a:gd name="T67" fmla="*/ 6 h 991"/>
                    <a:gd name="T68" fmla="*/ 860 w 895"/>
                    <a:gd name="T69" fmla="*/ 32 h 9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5"/>
                    <a:gd name="T106" fmla="*/ 0 h 991"/>
                    <a:gd name="T107" fmla="*/ 895 w 895"/>
                    <a:gd name="T108" fmla="*/ 991 h 9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5" h="991">
                      <a:moveTo>
                        <a:pt x="0" y="985"/>
                      </a:moveTo>
                      <a:lnTo>
                        <a:pt x="48" y="932"/>
                      </a:lnTo>
                      <a:lnTo>
                        <a:pt x="54" y="938"/>
                      </a:lnTo>
                      <a:lnTo>
                        <a:pt x="6" y="991"/>
                      </a:lnTo>
                      <a:lnTo>
                        <a:pt x="0" y="985"/>
                      </a:lnTo>
                      <a:close/>
                      <a:moveTo>
                        <a:pt x="66" y="912"/>
                      </a:moveTo>
                      <a:lnTo>
                        <a:pt x="114" y="858"/>
                      </a:lnTo>
                      <a:lnTo>
                        <a:pt x="121" y="864"/>
                      </a:lnTo>
                      <a:lnTo>
                        <a:pt x="72" y="918"/>
                      </a:lnTo>
                      <a:lnTo>
                        <a:pt x="66" y="912"/>
                      </a:lnTo>
                      <a:close/>
                      <a:moveTo>
                        <a:pt x="132" y="838"/>
                      </a:moveTo>
                      <a:lnTo>
                        <a:pt x="180" y="785"/>
                      </a:lnTo>
                      <a:lnTo>
                        <a:pt x="187" y="791"/>
                      </a:lnTo>
                      <a:lnTo>
                        <a:pt x="139" y="844"/>
                      </a:lnTo>
                      <a:lnTo>
                        <a:pt x="132" y="838"/>
                      </a:lnTo>
                      <a:close/>
                      <a:moveTo>
                        <a:pt x="198" y="765"/>
                      </a:moveTo>
                      <a:lnTo>
                        <a:pt x="246" y="712"/>
                      </a:lnTo>
                      <a:lnTo>
                        <a:pt x="253" y="718"/>
                      </a:lnTo>
                      <a:lnTo>
                        <a:pt x="205" y="771"/>
                      </a:lnTo>
                      <a:lnTo>
                        <a:pt x="198" y="765"/>
                      </a:lnTo>
                      <a:close/>
                      <a:moveTo>
                        <a:pt x="264" y="692"/>
                      </a:moveTo>
                      <a:lnTo>
                        <a:pt x="312" y="638"/>
                      </a:lnTo>
                      <a:lnTo>
                        <a:pt x="319" y="644"/>
                      </a:lnTo>
                      <a:lnTo>
                        <a:pt x="271" y="698"/>
                      </a:lnTo>
                      <a:lnTo>
                        <a:pt x="264" y="692"/>
                      </a:lnTo>
                      <a:close/>
                      <a:moveTo>
                        <a:pt x="331" y="618"/>
                      </a:moveTo>
                      <a:lnTo>
                        <a:pt x="379" y="565"/>
                      </a:lnTo>
                      <a:lnTo>
                        <a:pt x="385" y="571"/>
                      </a:lnTo>
                      <a:lnTo>
                        <a:pt x="337" y="624"/>
                      </a:lnTo>
                      <a:lnTo>
                        <a:pt x="331" y="618"/>
                      </a:lnTo>
                      <a:close/>
                      <a:moveTo>
                        <a:pt x="397" y="545"/>
                      </a:moveTo>
                      <a:lnTo>
                        <a:pt x="445" y="492"/>
                      </a:lnTo>
                      <a:lnTo>
                        <a:pt x="451" y="498"/>
                      </a:lnTo>
                      <a:lnTo>
                        <a:pt x="403" y="551"/>
                      </a:lnTo>
                      <a:lnTo>
                        <a:pt x="397" y="545"/>
                      </a:lnTo>
                      <a:close/>
                      <a:moveTo>
                        <a:pt x="463" y="472"/>
                      </a:moveTo>
                      <a:lnTo>
                        <a:pt x="511" y="418"/>
                      </a:lnTo>
                      <a:lnTo>
                        <a:pt x="518" y="424"/>
                      </a:lnTo>
                      <a:lnTo>
                        <a:pt x="469" y="478"/>
                      </a:lnTo>
                      <a:lnTo>
                        <a:pt x="463" y="472"/>
                      </a:lnTo>
                      <a:close/>
                      <a:moveTo>
                        <a:pt x="529" y="398"/>
                      </a:moveTo>
                      <a:lnTo>
                        <a:pt x="577" y="345"/>
                      </a:lnTo>
                      <a:lnTo>
                        <a:pt x="584" y="351"/>
                      </a:lnTo>
                      <a:lnTo>
                        <a:pt x="536" y="404"/>
                      </a:lnTo>
                      <a:lnTo>
                        <a:pt x="529" y="398"/>
                      </a:lnTo>
                      <a:close/>
                      <a:moveTo>
                        <a:pt x="595" y="325"/>
                      </a:moveTo>
                      <a:lnTo>
                        <a:pt x="643" y="272"/>
                      </a:lnTo>
                      <a:lnTo>
                        <a:pt x="650" y="278"/>
                      </a:lnTo>
                      <a:lnTo>
                        <a:pt x="602" y="331"/>
                      </a:lnTo>
                      <a:lnTo>
                        <a:pt x="595" y="325"/>
                      </a:lnTo>
                      <a:close/>
                      <a:moveTo>
                        <a:pt x="661" y="252"/>
                      </a:moveTo>
                      <a:lnTo>
                        <a:pt x="709" y="198"/>
                      </a:lnTo>
                      <a:lnTo>
                        <a:pt x="716" y="204"/>
                      </a:lnTo>
                      <a:lnTo>
                        <a:pt x="668" y="258"/>
                      </a:lnTo>
                      <a:lnTo>
                        <a:pt x="661" y="252"/>
                      </a:lnTo>
                      <a:close/>
                      <a:moveTo>
                        <a:pt x="728" y="178"/>
                      </a:moveTo>
                      <a:lnTo>
                        <a:pt x="776" y="125"/>
                      </a:lnTo>
                      <a:lnTo>
                        <a:pt x="782" y="131"/>
                      </a:lnTo>
                      <a:lnTo>
                        <a:pt x="734" y="184"/>
                      </a:lnTo>
                      <a:lnTo>
                        <a:pt x="728" y="178"/>
                      </a:lnTo>
                      <a:close/>
                      <a:moveTo>
                        <a:pt x="794" y="105"/>
                      </a:moveTo>
                      <a:lnTo>
                        <a:pt x="842" y="52"/>
                      </a:lnTo>
                      <a:lnTo>
                        <a:pt x="849" y="58"/>
                      </a:lnTo>
                      <a:lnTo>
                        <a:pt x="800" y="111"/>
                      </a:lnTo>
                      <a:lnTo>
                        <a:pt x="794" y="105"/>
                      </a:lnTo>
                      <a:close/>
                      <a:moveTo>
                        <a:pt x="860" y="32"/>
                      </a:moveTo>
                      <a:lnTo>
                        <a:pt x="889" y="0"/>
                      </a:lnTo>
                      <a:lnTo>
                        <a:pt x="895" y="6"/>
                      </a:lnTo>
                      <a:lnTo>
                        <a:pt x="867" y="38"/>
                      </a:lnTo>
                      <a:lnTo>
                        <a:pt x="860" y="32"/>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sp>
              <p:nvSpPr>
                <p:cNvPr id="120957" name="Freeform 290"/>
                <p:cNvSpPr>
                  <a:spLocks noEditPoints="1"/>
                </p:cNvSpPr>
                <p:nvPr/>
              </p:nvSpPr>
              <p:spPr bwMode="auto">
                <a:xfrm>
                  <a:off x="2599" y="1917"/>
                  <a:ext cx="260" cy="1132"/>
                </a:xfrm>
                <a:custGeom>
                  <a:avLst/>
                  <a:gdLst>
                    <a:gd name="T0" fmla="*/ 0 w 260"/>
                    <a:gd name="T1" fmla="*/ 1130 h 1132"/>
                    <a:gd name="T2" fmla="*/ 15 w 260"/>
                    <a:gd name="T3" fmla="*/ 1060 h 1132"/>
                    <a:gd name="T4" fmla="*/ 24 w 260"/>
                    <a:gd name="T5" fmla="*/ 1062 h 1132"/>
                    <a:gd name="T6" fmla="*/ 8 w 260"/>
                    <a:gd name="T7" fmla="*/ 1132 h 1132"/>
                    <a:gd name="T8" fmla="*/ 0 w 260"/>
                    <a:gd name="T9" fmla="*/ 1130 h 1132"/>
                    <a:gd name="T10" fmla="*/ 21 w 260"/>
                    <a:gd name="T11" fmla="*/ 1034 h 1132"/>
                    <a:gd name="T12" fmla="*/ 37 w 260"/>
                    <a:gd name="T13" fmla="*/ 964 h 1132"/>
                    <a:gd name="T14" fmla="*/ 45 w 260"/>
                    <a:gd name="T15" fmla="*/ 966 h 1132"/>
                    <a:gd name="T16" fmla="*/ 30 w 260"/>
                    <a:gd name="T17" fmla="*/ 1036 h 1132"/>
                    <a:gd name="T18" fmla="*/ 21 w 260"/>
                    <a:gd name="T19" fmla="*/ 1034 h 1132"/>
                    <a:gd name="T20" fmla="*/ 42 w 260"/>
                    <a:gd name="T21" fmla="*/ 938 h 1132"/>
                    <a:gd name="T22" fmla="*/ 58 w 260"/>
                    <a:gd name="T23" fmla="*/ 867 h 1132"/>
                    <a:gd name="T24" fmla="*/ 67 w 260"/>
                    <a:gd name="T25" fmla="*/ 869 h 1132"/>
                    <a:gd name="T26" fmla="*/ 51 w 260"/>
                    <a:gd name="T27" fmla="*/ 940 h 1132"/>
                    <a:gd name="T28" fmla="*/ 42 w 260"/>
                    <a:gd name="T29" fmla="*/ 938 h 1132"/>
                    <a:gd name="T30" fmla="*/ 64 w 260"/>
                    <a:gd name="T31" fmla="*/ 841 h 1132"/>
                    <a:gd name="T32" fmla="*/ 79 w 260"/>
                    <a:gd name="T33" fmla="*/ 771 h 1132"/>
                    <a:gd name="T34" fmla="*/ 88 w 260"/>
                    <a:gd name="T35" fmla="*/ 773 h 1132"/>
                    <a:gd name="T36" fmla="*/ 73 w 260"/>
                    <a:gd name="T37" fmla="*/ 843 h 1132"/>
                    <a:gd name="T38" fmla="*/ 64 w 260"/>
                    <a:gd name="T39" fmla="*/ 841 h 1132"/>
                    <a:gd name="T40" fmla="*/ 85 w 260"/>
                    <a:gd name="T41" fmla="*/ 745 h 1132"/>
                    <a:gd name="T42" fmla="*/ 101 w 260"/>
                    <a:gd name="T43" fmla="*/ 675 h 1132"/>
                    <a:gd name="T44" fmla="*/ 110 w 260"/>
                    <a:gd name="T45" fmla="*/ 677 h 1132"/>
                    <a:gd name="T46" fmla="*/ 94 w 260"/>
                    <a:gd name="T47" fmla="*/ 747 h 1132"/>
                    <a:gd name="T48" fmla="*/ 85 w 260"/>
                    <a:gd name="T49" fmla="*/ 745 h 1132"/>
                    <a:gd name="T50" fmla="*/ 107 w 260"/>
                    <a:gd name="T51" fmla="*/ 648 h 1132"/>
                    <a:gd name="T52" fmla="*/ 123 w 260"/>
                    <a:gd name="T53" fmla="*/ 578 h 1132"/>
                    <a:gd name="T54" fmla="*/ 131 w 260"/>
                    <a:gd name="T55" fmla="*/ 580 h 1132"/>
                    <a:gd name="T56" fmla="*/ 116 w 260"/>
                    <a:gd name="T57" fmla="*/ 650 h 1132"/>
                    <a:gd name="T58" fmla="*/ 107 w 260"/>
                    <a:gd name="T59" fmla="*/ 648 h 1132"/>
                    <a:gd name="T60" fmla="*/ 128 w 260"/>
                    <a:gd name="T61" fmla="*/ 552 h 1132"/>
                    <a:gd name="T62" fmla="*/ 144 w 260"/>
                    <a:gd name="T63" fmla="*/ 482 h 1132"/>
                    <a:gd name="T64" fmla="*/ 153 w 260"/>
                    <a:gd name="T65" fmla="*/ 484 h 1132"/>
                    <a:gd name="T66" fmla="*/ 137 w 260"/>
                    <a:gd name="T67" fmla="*/ 554 h 1132"/>
                    <a:gd name="T68" fmla="*/ 128 w 260"/>
                    <a:gd name="T69" fmla="*/ 552 h 1132"/>
                    <a:gd name="T70" fmla="*/ 150 w 260"/>
                    <a:gd name="T71" fmla="*/ 455 h 1132"/>
                    <a:gd name="T72" fmla="*/ 165 w 260"/>
                    <a:gd name="T73" fmla="*/ 385 h 1132"/>
                    <a:gd name="T74" fmla="*/ 174 w 260"/>
                    <a:gd name="T75" fmla="*/ 387 h 1132"/>
                    <a:gd name="T76" fmla="*/ 159 w 260"/>
                    <a:gd name="T77" fmla="*/ 457 h 1132"/>
                    <a:gd name="T78" fmla="*/ 150 w 260"/>
                    <a:gd name="T79" fmla="*/ 455 h 1132"/>
                    <a:gd name="T80" fmla="*/ 171 w 260"/>
                    <a:gd name="T81" fmla="*/ 359 h 1132"/>
                    <a:gd name="T82" fmla="*/ 187 w 260"/>
                    <a:gd name="T83" fmla="*/ 289 h 1132"/>
                    <a:gd name="T84" fmla="*/ 196 w 260"/>
                    <a:gd name="T85" fmla="*/ 291 h 1132"/>
                    <a:gd name="T86" fmla="*/ 180 w 260"/>
                    <a:gd name="T87" fmla="*/ 361 h 1132"/>
                    <a:gd name="T88" fmla="*/ 171 w 260"/>
                    <a:gd name="T89" fmla="*/ 359 h 1132"/>
                    <a:gd name="T90" fmla="*/ 193 w 260"/>
                    <a:gd name="T91" fmla="*/ 263 h 1132"/>
                    <a:gd name="T92" fmla="*/ 208 w 260"/>
                    <a:gd name="T93" fmla="*/ 193 h 1132"/>
                    <a:gd name="T94" fmla="*/ 217 w 260"/>
                    <a:gd name="T95" fmla="*/ 195 h 1132"/>
                    <a:gd name="T96" fmla="*/ 201 w 260"/>
                    <a:gd name="T97" fmla="*/ 265 h 1132"/>
                    <a:gd name="T98" fmla="*/ 193 w 260"/>
                    <a:gd name="T99" fmla="*/ 263 h 1132"/>
                    <a:gd name="T100" fmla="*/ 214 w 260"/>
                    <a:gd name="T101" fmla="*/ 166 h 1132"/>
                    <a:gd name="T102" fmla="*/ 230 w 260"/>
                    <a:gd name="T103" fmla="*/ 96 h 1132"/>
                    <a:gd name="T104" fmla="*/ 238 w 260"/>
                    <a:gd name="T105" fmla="*/ 98 h 1132"/>
                    <a:gd name="T106" fmla="*/ 223 w 260"/>
                    <a:gd name="T107" fmla="*/ 168 h 1132"/>
                    <a:gd name="T108" fmla="*/ 214 w 260"/>
                    <a:gd name="T109" fmla="*/ 166 h 1132"/>
                    <a:gd name="T110" fmla="*/ 236 w 260"/>
                    <a:gd name="T111" fmla="*/ 70 h 1132"/>
                    <a:gd name="T112" fmla="*/ 251 w 260"/>
                    <a:gd name="T113" fmla="*/ 0 h 1132"/>
                    <a:gd name="T114" fmla="*/ 260 w 260"/>
                    <a:gd name="T115" fmla="*/ 2 h 1132"/>
                    <a:gd name="T116" fmla="*/ 244 w 260"/>
                    <a:gd name="T117" fmla="*/ 72 h 1132"/>
                    <a:gd name="T118" fmla="*/ 236 w 260"/>
                    <a:gd name="T119" fmla="*/ 70 h 11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0"/>
                    <a:gd name="T181" fmla="*/ 0 h 1132"/>
                    <a:gd name="T182" fmla="*/ 260 w 260"/>
                    <a:gd name="T183" fmla="*/ 1132 h 11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0" h="1132">
                      <a:moveTo>
                        <a:pt x="0" y="1130"/>
                      </a:moveTo>
                      <a:lnTo>
                        <a:pt x="15" y="1060"/>
                      </a:lnTo>
                      <a:lnTo>
                        <a:pt x="24" y="1062"/>
                      </a:lnTo>
                      <a:lnTo>
                        <a:pt x="8" y="1132"/>
                      </a:lnTo>
                      <a:lnTo>
                        <a:pt x="0" y="1130"/>
                      </a:lnTo>
                      <a:close/>
                      <a:moveTo>
                        <a:pt x="21" y="1034"/>
                      </a:moveTo>
                      <a:lnTo>
                        <a:pt x="37" y="964"/>
                      </a:lnTo>
                      <a:lnTo>
                        <a:pt x="45" y="966"/>
                      </a:lnTo>
                      <a:lnTo>
                        <a:pt x="30" y="1036"/>
                      </a:lnTo>
                      <a:lnTo>
                        <a:pt x="21" y="1034"/>
                      </a:lnTo>
                      <a:close/>
                      <a:moveTo>
                        <a:pt x="42" y="938"/>
                      </a:moveTo>
                      <a:lnTo>
                        <a:pt x="58" y="867"/>
                      </a:lnTo>
                      <a:lnTo>
                        <a:pt x="67" y="869"/>
                      </a:lnTo>
                      <a:lnTo>
                        <a:pt x="51" y="940"/>
                      </a:lnTo>
                      <a:lnTo>
                        <a:pt x="42" y="938"/>
                      </a:lnTo>
                      <a:close/>
                      <a:moveTo>
                        <a:pt x="64" y="841"/>
                      </a:moveTo>
                      <a:lnTo>
                        <a:pt x="79" y="771"/>
                      </a:lnTo>
                      <a:lnTo>
                        <a:pt x="88" y="773"/>
                      </a:lnTo>
                      <a:lnTo>
                        <a:pt x="73" y="843"/>
                      </a:lnTo>
                      <a:lnTo>
                        <a:pt x="64" y="841"/>
                      </a:lnTo>
                      <a:close/>
                      <a:moveTo>
                        <a:pt x="85" y="745"/>
                      </a:moveTo>
                      <a:lnTo>
                        <a:pt x="101" y="675"/>
                      </a:lnTo>
                      <a:lnTo>
                        <a:pt x="110" y="677"/>
                      </a:lnTo>
                      <a:lnTo>
                        <a:pt x="94" y="747"/>
                      </a:lnTo>
                      <a:lnTo>
                        <a:pt x="85" y="745"/>
                      </a:lnTo>
                      <a:close/>
                      <a:moveTo>
                        <a:pt x="107" y="648"/>
                      </a:moveTo>
                      <a:lnTo>
                        <a:pt x="123" y="578"/>
                      </a:lnTo>
                      <a:lnTo>
                        <a:pt x="131" y="580"/>
                      </a:lnTo>
                      <a:lnTo>
                        <a:pt x="116" y="650"/>
                      </a:lnTo>
                      <a:lnTo>
                        <a:pt x="107" y="648"/>
                      </a:lnTo>
                      <a:close/>
                      <a:moveTo>
                        <a:pt x="128" y="552"/>
                      </a:moveTo>
                      <a:lnTo>
                        <a:pt x="144" y="482"/>
                      </a:lnTo>
                      <a:lnTo>
                        <a:pt x="153" y="484"/>
                      </a:lnTo>
                      <a:lnTo>
                        <a:pt x="137" y="554"/>
                      </a:lnTo>
                      <a:lnTo>
                        <a:pt x="128" y="552"/>
                      </a:lnTo>
                      <a:close/>
                      <a:moveTo>
                        <a:pt x="150" y="455"/>
                      </a:moveTo>
                      <a:lnTo>
                        <a:pt x="165" y="385"/>
                      </a:lnTo>
                      <a:lnTo>
                        <a:pt x="174" y="387"/>
                      </a:lnTo>
                      <a:lnTo>
                        <a:pt x="159" y="457"/>
                      </a:lnTo>
                      <a:lnTo>
                        <a:pt x="150" y="455"/>
                      </a:lnTo>
                      <a:close/>
                      <a:moveTo>
                        <a:pt x="171" y="359"/>
                      </a:moveTo>
                      <a:lnTo>
                        <a:pt x="187" y="289"/>
                      </a:lnTo>
                      <a:lnTo>
                        <a:pt x="196" y="291"/>
                      </a:lnTo>
                      <a:lnTo>
                        <a:pt x="180" y="361"/>
                      </a:lnTo>
                      <a:lnTo>
                        <a:pt x="171" y="359"/>
                      </a:lnTo>
                      <a:close/>
                      <a:moveTo>
                        <a:pt x="193" y="263"/>
                      </a:moveTo>
                      <a:lnTo>
                        <a:pt x="208" y="193"/>
                      </a:lnTo>
                      <a:lnTo>
                        <a:pt x="217" y="195"/>
                      </a:lnTo>
                      <a:lnTo>
                        <a:pt x="201" y="265"/>
                      </a:lnTo>
                      <a:lnTo>
                        <a:pt x="193" y="263"/>
                      </a:lnTo>
                      <a:close/>
                      <a:moveTo>
                        <a:pt x="214" y="166"/>
                      </a:moveTo>
                      <a:lnTo>
                        <a:pt x="230" y="96"/>
                      </a:lnTo>
                      <a:lnTo>
                        <a:pt x="238" y="98"/>
                      </a:lnTo>
                      <a:lnTo>
                        <a:pt x="223" y="168"/>
                      </a:lnTo>
                      <a:lnTo>
                        <a:pt x="214" y="166"/>
                      </a:lnTo>
                      <a:close/>
                      <a:moveTo>
                        <a:pt x="236" y="70"/>
                      </a:moveTo>
                      <a:lnTo>
                        <a:pt x="251" y="0"/>
                      </a:lnTo>
                      <a:lnTo>
                        <a:pt x="260" y="2"/>
                      </a:lnTo>
                      <a:lnTo>
                        <a:pt x="244" y="72"/>
                      </a:lnTo>
                      <a:lnTo>
                        <a:pt x="236" y="70"/>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sp>
              <p:nvSpPr>
                <p:cNvPr id="120958" name="Freeform 291"/>
                <p:cNvSpPr>
                  <a:spLocks noEditPoints="1"/>
                </p:cNvSpPr>
                <p:nvPr/>
              </p:nvSpPr>
              <p:spPr bwMode="auto">
                <a:xfrm>
                  <a:off x="1342" y="1880"/>
                  <a:ext cx="1514" cy="36"/>
                </a:xfrm>
                <a:custGeom>
                  <a:avLst/>
                  <a:gdLst>
                    <a:gd name="T0" fmla="*/ 72 w 1514"/>
                    <a:gd name="T1" fmla="*/ 2 h 36"/>
                    <a:gd name="T2" fmla="*/ 0 w 1514"/>
                    <a:gd name="T3" fmla="*/ 9 h 36"/>
                    <a:gd name="T4" fmla="*/ 99 w 1514"/>
                    <a:gd name="T5" fmla="*/ 2 h 36"/>
                    <a:gd name="T6" fmla="*/ 170 w 1514"/>
                    <a:gd name="T7" fmla="*/ 12 h 36"/>
                    <a:gd name="T8" fmla="*/ 99 w 1514"/>
                    <a:gd name="T9" fmla="*/ 2 h 36"/>
                    <a:gd name="T10" fmla="*/ 269 w 1514"/>
                    <a:gd name="T11" fmla="*/ 5 h 36"/>
                    <a:gd name="T12" fmla="*/ 197 w 1514"/>
                    <a:gd name="T13" fmla="*/ 13 h 36"/>
                    <a:gd name="T14" fmla="*/ 296 w 1514"/>
                    <a:gd name="T15" fmla="*/ 6 h 36"/>
                    <a:gd name="T16" fmla="*/ 368 w 1514"/>
                    <a:gd name="T17" fmla="*/ 16 h 36"/>
                    <a:gd name="T18" fmla="*/ 296 w 1514"/>
                    <a:gd name="T19" fmla="*/ 6 h 36"/>
                    <a:gd name="T20" fmla="*/ 467 w 1514"/>
                    <a:gd name="T21" fmla="*/ 9 h 36"/>
                    <a:gd name="T22" fmla="*/ 395 w 1514"/>
                    <a:gd name="T23" fmla="*/ 16 h 36"/>
                    <a:gd name="T24" fmla="*/ 494 w 1514"/>
                    <a:gd name="T25" fmla="*/ 9 h 36"/>
                    <a:gd name="T26" fmla="*/ 565 w 1514"/>
                    <a:gd name="T27" fmla="*/ 19 h 36"/>
                    <a:gd name="T28" fmla="*/ 494 w 1514"/>
                    <a:gd name="T29" fmla="*/ 9 h 36"/>
                    <a:gd name="T30" fmla="*/ 664 w 1514"/>
                    <a:gd name="T31" fmla="*/ 12 h 36"/>
                    <a:gd name="T32" fmla="*/ 592 w 1514"/>
                    <a:gd name="T33" fmla="*/ 20 h 36"/>
                    <a:gd name="T34" fmla="*/ 691 w 1514"/>
                    <a:gd name="T35" fmla="*/ 13 h 36"/>
                    <a:gd name="T36" fmla="*/ 763 w 1514"/>
                    <a:gd name="T37" fmla="*/ 23 h 36"/>
                    <a:gd name="T38" fmla="*/ 691 w 1514"/>
                    <a:gd name="T39" fmla="*/ 13 h 36"/>
                    <a:gd name="T40" fmla="*/ 862 w 1514"/>
                    <a:gd name="T41" fmla="*/ 16 h 36"/>
                    <a:gd name="T42" fmla="*/ 790 w 1514"/>
                    <a:gd name="T43" fmla="*/ 23 h 36"/>
                    <a:gd name="T44" fmla="*/ 889 w 1514"/>
                    <a:gd name="T45" fmla="*/ 16 h 36"/>
                    <a:gd name="T46" fmla="*/ 961 w 1514"/>
                    <a:gd name="T47" fmla="*/ 26 h 36"/>
                    <a:gd name="T48" fmla="*/ 889 w 1514"/>
                    <a:gd name="T49" fmla="*/ 16 h 36"/>
                    <a:gd name="T50" fmla="*/ 1060 w 1514"/>
                    <a:gd name="T51" fmla="*/ 19 h 36"/>
                    <a:gd name="T52" fmla="*/ 987 w 1514"/>
                    <a:gd name="T53" fmla="*/ 27 h 36"/>
                    <a:gd name="T54" fmla="*/ 1086 w 1514"/>
                    <a:gd name="T55" fmla="*/ 20 h 36"/>
                    <a:gd name="T56" fmla="*/ 1158 w 1514"/>
                    <a:gd name="T57" fmla="*/ 30 h 36"/>
                    <a:gd name="T58" fmla="*/ 1086 w 1514"/>
                    <a:gd name="T59" fmla="*/ 20 h 36"/>
                    <a:gd name="T60" fmla="*/ 1257 w 1514"/>
                    <a:gd name="T61" fmla="*/ 23 h 36"/>
                    <a:gd name="T62" fmla="*/ 1185 w 1514"/>
                    <a:gd name="T63" fmla="*/ 30 h 36"/>
                    <a:gd name="T64" fmla="*/ 1284 w 1514"/>
                    <a:gd name="T65" fmla="*/ 23 h 36"/>
                    <a:gd name="T66" fmla="*/ 1356 w 1514"/>
                    <a:gd name="T67" fmla="*/ 34 h 36"/>
                    <a:gd name="T68" fmla="*/ 1284 w 1514"/>
                    <a:gd name="T69" fmla="*/ 23 h 36"/>
                    <a:gd name="T70" fmla="*/ 1455 w 1514"/>
                    <a:gd name="T71" fmla="*/ 26 h 36"/>
                    <a:gd name="T72" fmla="*/ 1383 w 1514"/>
                    <a:gd name="T73" fmla="*/ 34 h 36"/>
                    <a:gd name="T74" fmla="*/ 1482 w 1514"/>
                    <a:gd name="T75" fmla="*/ 27 h 36"/>
                    <a:gd name="T76" fmla="*/ 1514 w 1514"/>
                    <a:gd name="T77" fmla="*/ 36 h 36"/>
                    <a:gd name="T78" fmla="*/ 1482 w 1514"/>
                    <a:gd name="T79" fmla="*/ 27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14"/>
                    <a:gd name="T121" fmla="*/ 0 h 36"/>
                    <a:gd name="T122" fmla="*/ 1514 w 1514"/>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14" h="36">
                      <a:moveTo>
                        <a:pt x="0" y="0"/>
                      </a:moveTo>
                      <a:lnTo>
                        <a:pt x="72" y="2"/>
                      </a:lnTo>
                      <a:lnTo>
                        <a:pt x="72" y="11"/>
                      </a:lnTo>
                      <a:lnTo>
                        <a:pt x="0" y="9"/>
                      </a:lnTo>
                      <a:lnTo>
                        <a:pt x="0" y="0"/>
                      </a:lnTo>
                      <a:close/>
                      <a:moveTo>
                        <a:pt x="99" y="2"/>
                      </a:moveTo>
                      <a:lnTo>
                        <a:pt x="170" y="3"/>
                      </a:lnTo>
                      <a:lnTo>
                        <a:pt x="170" y="12"/>
                      </a:lnTo>
                      <a:lnTo>
                        <a:pt x="98" y="11"/>
                      </a:lnTo>
                      <a:lnTo>
                        <a:pt x="99" y="2"/>
                      </a:lnTo>
                      <a:close/>
                      <a:moveTo>
                        <a:pt x="197" y="4"/>
                      </a:moveTo>
                      <a:lnTo>
                        <a:pt x="269" y="5"/>
                      </a:lnTo>
                      <a:lnTo>
                        <a:pt x="269" y="14"/>
                      </a:lnTo>
                      <a:lnTo>
                        <a:pt x="197" y="13"/>
                      </a:lnTo>
                      <a:lnTo>
                        <a:pt x="197" y="4"/>
                      </a:lnTo>
                      <a:close/>
                      <a:moveTo>
                        <a:pt x="296" y="6"/>
                      </a:moveTo>
                      <a:lnTo>
                        <a:pt x="368" y="7"/>
                      </a:lnTo>
                      <a:lnTo>
                        <a:pt x="368" y="16"/>
                      </a:lnTo>
                      <a:lnTo>
                        <a:pt x="296" y="15"/>
                      </a:lnTo>
                      <a:lnTo>
                        <a:pt x="296" y="6"/>
                      </a:lnTo>
                      <a:close/>
                      <a:moveTo>
                        <a:pt x="395" y="7"/>
                      </a:moveTo>
                      <a:lnTo>
                        <a:pt x="467" y="9"/>
                      </a:lnTo>
                      <a:lnTo>
                        <a:pt x="467" y="18"/>
                      </a:lnTo>
                      <a:lnTo>
                        <a:pt x="395" y="16"/>
                      </a:lnTo>
                      <a:lnTo>
                        <a:pt x="395" y="7"/>
                      </a:lnTo>
                      <a:close/>
                      <a:moveTo>
                        <a:pt x="494" y="9"/>
                      </a:moveTo>
                      <a:lnTo>
                        <a:pt x="566" y="10"/>
                      </a:lnTo>
                      <a:lnTo>
                        <a:pt x="565" y="19"/>
                      </a:lnTo>
                      <a:lnTo>
                        <a:pt x="494" y="18"/>
                      </a:lnTo>
                      <a:lnTo>
                        <a:pt x="494" y="9"/>
                      </a:lnTo>
                      <a:close/>
                      <a:moveTo>
                        <a:pt x="592" y="11"/>
                      </a:moveTo>
                      <a:lnTo>
                        <a:pt x="664" y="12"/>
                      </a:lnTo>
                      <a:lnTo>
                        <a:pt x="664" y="21"/>
                      </a:lnTo>
                      <a:lnTo>
                        <a:pt x="592" y="20"/>
                      </a:lnTo>
                      <a:lnTo>
                        <a:pt x="592" y="11"/>
                      </a:lnTo>
                      <a:close/>
                      <a:moveTo>
                        <a:pt x="691" y="13"/>
                      </a:moveTo>
                      <a:lnTo>
                        <a:pt x="763" y="14"/>
                      </a:lnTo>
                      <a:lnTo>
                        <a:pt x="763" y="23"/>
                      </a:lnTo>
                      <a:lnTo>
                        <a:pt x="691" y="22"/>
                      </a:lnTo>
                      <a:lnTo>
                        <a:pt x="691" y="13"/>
                      </a:lnTo>
                      <a:close/>
                      <a:moveTo>
                        <a:pt x="790" y="14"/>
                      </a:moveTo>
                      <a:lnTo>
                        <a:pt x="862" y="16"/>
                      </a:lnTo>
                      <a:lnTo>
                        <a:pt x="862" y="25"/>
                      </a:lnTo>
                      <a:lnTo>
                        <a:pt x="790" y="23"/>
                      </a:lnTo>
                      <a:lnTo>
                        <a:pt x="790" y="14"/>
                      </a:lnTo>
                      <a:close/>
                      <a:moveTo>
                        <a:pt x="889" y="16"/>
                      </a:moveTo>
                      <a:lnTo>
                        <a:pt x="961" y="18"/>
                      </a:lnTo>
                      <a:lnTo>
                        <a:pt x="961" y="26"/>
                      </a:lnTo>
                      <a:lnTo>
                        <a:pt x="889" y="25"/>
                      </a:lnTo>
                      <a:lnTo>
                        <a:pt x="889" y="16"/>
                      </a:lnTo>
                      <a:close/>
                      <a:moveTo>
                        <a:pt x="988" y="18"/>
                      </a:moveTo>
                      <a:lnTo>
                        <a:pt x="1060" y="19"/>
                      </a:lnTo>
                      <a:lnTo>
                        <a:pt x="1059" y="28"/>
                      </a:lnTo>
                      <a:lnTo>
                        <a:pt x="987" y="27"/>
                      </a:lnTo>
                      <a:lnTo>
                        <a:pt x="988" y="18"/>
                      </a:lnTo>
                      <a:close/>
                      <a:moveTo>
                        <a:pt x="1086" y="20"/>
                      </a:moveTo>
                      <a:lnTo>
                        <a:pt x="1158" y="21"/>
                      </a:lnTo>
                      <a:lnTo>
                        <a:pt x="1158" y="30"/>
                      </a:lnTo>
                      <a:lnTo>
                        <a:pt x="1086" y="29"/>
                      </a:lnTo>
                      <a:lnTo>
                        <a:pt x="1086" y="20"/>
                      </a:lnTo>
                      <a:close/>
                      <a:moveTo>
                        <a:pt x="1185" y="22"/>
                      </a:moveTo>
                      <a:lnTo>
                        <a:pt x="1257" y="23"/>
                      </a:lnTo>
                      <a:lnTo>
                        <a:pt x="1257" y="32"/>
                      </a:lnTo>
                      <a:lnTo>
                        <a:pt x="1185" y="30"/>
                      </a:lnTo>
                      <a:lnTo>
                        <a:pt x="1185" y="22"/>
                      </a:lnTo>
                      <a:close/>
                      <a:moveTo>
                        <a:pt x="1284" y="23"/>
                      </a:moveTo>
                      <a:lnTo>
                        <a:pt x="1356" y="24"/>
                      </a:lnTo>
                      <a:lnTo>
                        <a:pt x="1356" y="34"/>
                      </a:lnTo>
                      <a:lnTo>
                        <a:pt x="1284" y="32"/>
                      </a:lnTo>
                      <a:lnTo>
                        <a:pt x="1284" y="23"/>
                      </a:lnTo>
                      <a:close/>
                      <a:moveTo>
                        <a:pt x="1383" y="25"/>
                      </a:moveTo>
                      <a:lnTo>
                        <a:pt x="1455" y="26"/>
                      </a:lnTo>
                      <a:lnTo>
                        <a:pt x="1454" y="35"/>
                      </a:lnTo>
                      <a:lnTo>
                        <a:pt x="1383" y="34"/>
                      </a:lnTo>
                      <a:lnTo>
                        <a:pt x="1383" y="25"/>
                      </a:lnTo>
                      <a:close/>
                      <a:moveTo>
                        <a:pt x="1482" y="27"/>
                      </a:moveTo>
                      <a:lnTo>
                        <a:pt x="1514" y="27"/>
                      </a:lnTo>
                      <a:lnTo>
                        <a:pt x="1514" y="36"/>
                      </a:lnTo>
                      <a:lnTo>
                        <a:pt x="1481" y="36"/>
                      </a:lnTo>
                      <a:lnTo>
                        <a:pt x="1482" y="27"/>
                      </a:lnTo>
                      <a:close/>
                    </a:path>
                  </a:pathLst>
                </a:custGeom>
                <a:solidFill>
                  <a:srgbClr val="000000"/>
                </a:solidFill>
                <a:ln w="1">
                  <a:solidFill>
                    <a:srgbClr val="000000"/>
                  </a:solidFill>
                  <a:bevel/>
                  <a:headEnd/>
                  <a:tailEnd/>
                </a:ln>
              </p:spPr>
              <p:txBody>
                <a:bodyPr/>
                <a:lstStyle/>
                <a:p>
                  <a:endParaRPr lang="en-US">
                    <a:latin typeface="Tw Cen MT" pitchFamily="34" charset="0"/>
                  </a:endParaRPr>
                </a:p>
              </p:txBody>
            </p:sp>
          </p:grpSp>
          <p:grpSp>
            <p:nvGrpSpPr>
              <p:cNvPr id="120846" name="Group 310"/>
              <p:cNvGrpSpPr>
                <a:grpSpLocks/>
              </p:cNvGrpSpPr>
              <p:nvPr/>
            </p:nvGrpSpPr>
            <p:grpSpPr bwMode="auto">
              <a:xfrm>
                <a:off x="2927129" y="1539793"/>
                <a:ext cx="5732326" cy="3737857"/>
                <a:chOff x="2927129" y="1539793"/>
                <a:chExt cx="5732326" cy="3737857"/>
              </a:xfrm>
            </p:grpSpPr>
            <p:pic>
              <p:nvPicPr>
                <p:cNvPr id="1316" name="Picture 292"/>
                <p:cNvPicPr>
                  <a:picLocks noChangeAspect="1" noChangeArrowheads="1"/>
                </p:cNvPicPr>
                <p:nvPr/>
              </p:nvPicPr>
              <p:blipFill>
                <a:blip r:embed="rId5" cstate="print"/>
                <a:srcRect/>
                <a:stretch>
                  <a:fillRect/>
                </a:stretch>
              </p:blipFill>
              <p:spPr bwMode="auto">
                <a:xfrm>
                  <a:off x="6991644" y="4088530"/>
                  <a:ext cx="1355011" cy="615248"/>
                </a:xfrm>
                <a:prstGeom prst="rect">
                  <a:avLst/>
                </a:prstGeom>
                <a:noFill/>
                <a:ln w="9525">
                  <a:noFill/>
                  <a:miter lim="800000"/>
                  <a:headEnd/>
                  <a:tailEnd/>
                </a:ln>
                <a:effectLst/>
                <a:scene3d>
                  <a:camera prst="orthographicFront">
                    <a:rot lat="0" lon="0" rev="1680000"/>
                  </a:camera>
                  <a:lightRig rig="threePt" dir="t"/>
                </a:scene3d>
              </p:spPr>
            </p:pic>
            <p:sp>
              <p:nvSpPr>
                <p:cNvPr id="120848" name="Freeform 205"/>
                <p:cNvSpPr>
                  <a:spLocks noEditPoints="1"/>
                </p:cNvSpPr>
                <p:nvPr/>
              </p:nvSpPr>
              <p:spPr bwMode="auto">
                <a:xfrm>
                  <a:off x="6995889" y="3825770"/>
                  <a:ext cx="823806" cy="800085"/>
                </a:xfrm>
                <a:custGeom>
                  <a:avLst/>
                  <a:gdLst>
                    <a:gd name="T0" fmla="*/ 168 w 3588"/>
                    <a:gd name="T1" fmla="*/ 3959 h 4200"/>
                    <a:gd name="T2" fmla="*/ 3376 w 3588"/>
                    <a:gd name="T3" fmla="*/ 203 h 4200"/>
                    <a:gd name="T4" fmla="*/ 3417 w 3588"/>
                    <a:gd name="T5" fmla="*/ 199 h 4200"/>
                    <a:gd name="T6" fmla="*/ 3421 w 3588"/>
                    <a:gd name="T7" fmla="*/ 240 h 4200"/>
                    <a:gd name="T8" fmla="*/ 212 w 3588"/>
                    <a:gd name="T9" fmla="*/ 3997 h 4200"/>
                    <a:gd name="T10" fmla="*/ 171 w 3588"/>
                    <a:gd name="T11" fmla="*/ 4000 h 4200"/>
                    <a:gd name="T12" fmla="*/ 168 w 3588"/>
                    <a:gd name="T13" fmla="*/ 3959 h 4200"/>
                    <a:gd name="T14" fmla="*/ 361 w 3588"/>
                    <a:gd name="T15" fmla="*/ 4047 h 4200"/>
                    <a:gd name="T16" fmla="*/ 0 w 3588"/>
                    <a:gd name="T17" fmla="*/ 4200 h 4200"/>
                    <a:gd name="T18" fmla="*/ 95 w 3588"/>
                    <a:gd name="T19" fmla="*/ 3820 h 4200"/>
                    <a:gd name="T20" fmla="*/ 361 w 3588"/>
                    <a:gd name="T21" fmla="*/ 4047 h 4200"/>
                    <a:gd name="T22" fmla="*/ 3227 w 3588"/>
                    <a:gd name="T23" fmla="*/ 152 h 4200"/>
                    <a:gd name="T24" fmla="*/ 3588 w 3588"/>
                    <a:gd name="T25" fmla="*/ 0 h 4200"/>
                    <a:gd name="T26" fmla="*/ 3494 w 3588"/>
                    <a:gd name="T27" fmla="*/ 379 h 4200"/>
                    <a:gd name="T28" fmla="*/ 3227 w 3588"/>
                    <a:gd name="T29" fmla="*/ 152 h 4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8"/>
                    <a:gd name="T46" fmla="*/ 0 h 4200"/>
                    <a:gd name="T47" fmla="*/ 3588 w 3588"/>
                    <a:gd name="T48" fmla="*/ 4200 h 4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8" h="4200">
                      <a:moveTo>
                        <a:pt x="168" y="3959"/>
                      </a:moveTo>
                      <a:lnTo>
                        <a:pt x="3376" y="203"/>
                      </a:lnTo>
                      <a:cubicBezTo>
                        <a:pt x="3387" y="190"/>
                        <a:pt x="3405" y="189"/>
                        <a:pt x="3417" y="199"/>
                      </a:cubicBezTo>
                      <a:cubicBezTo>
                        <a:pt x="3430" y="210"/>
                        <a:pt x="3431" y="228"/>
                        <a:pt x="3421" y="240"/>
                      </a:cubicBezTo>
                      <a:lnTo>
                        <a:pt x="212" y="3997"/>
                      </a:lnTo>
                      <a:cubicBezTo>
                        <a:pt x="201" y="4009"/>
                        <a:pt x="183" y="4011"/>
                        <a:pt x="171" y="4000"/>
                      </a:cubicBezTo>
                      <a:cubicBezTo>
                        <a:pt x="159" y="3990"/>
                        <a:pt x="157" y="3971"/>
                        <a:pt x="168" y="3959"/>
                      </a:cubicBezTo>
                      <a:close/>
                      <a:moveTo>
                        <a:pt x="361" y="4047"/>
                      </a:moveTo>
                      <a:lnTo>
                        <a:pt x="0" y="4200"/>
                      </a:lnTo>
                      <a:lnTo>
                        <a:pt x="95" y="3820"/>
                      </a:lnTo>
                      <a:lnTo>
                        <a:pt x="361" y="4047"/>
                      </a:lnTo>
                      <a:close/>
                      <a:moveTo>
                        <a:pt x="3227" y="152"/>
                      </a:moveTo>
                      <a:lnTo>
                        <a:pt x="3588" y="0"/>
                      </a:lnTo>
                      <a:lnTo>
                        <a:pt x="3494" y="379"/>
                      </a:lnTo>
                      <a:lnTo>
                        <a:pt x="3227" y="152"/>
                      </a:lnTo>
                      <a:close/>
                    </a:path>
                  </a:pathLst>
                </a:custGeom>
                <a:solidFill>
                  <a:srgbClr val="FF3300"/>
                </a:solidFill>
                <a:ln w="1">
                  <a:solidFill>
                    <a:srgbClr val="FF3300"/>
                  </a:solidFill>
                  <a:bevel/>
                  <a:headEnd/>
                  <a:tailEnd/>
                </a:ln>
              </p:spPr>
              <p:txBody>
                <a:bodyPr/>
                <a:lstStyle/>
                <a:p>
                  <a:endParaRPr lang="en-US">
                    <a:latin typeface="Tw Cen MT" pitchFamily="34" charset="0"/>
                  </a:endParaRPr>
                </a:p>
              </p:txBody>
            </p:sp>
            <p:sp>
              <p:nvSpPr>
                <p:cNvPr id="120849" name="Rectangle 207"/>
                <p:cNvSpPr>
                  <a:spLocks noChangeArrowheads="1"/>
                </p:cNvSpPr>
                <p:nvPr/>
              </p:nvSpPr>
              <p:spPr bwMode="auto">
                <a:xfrm rot="-2880000">
                  <a:off x="7232457" y="4131976"/>
                  <a:ext cx="359073" cy="138499"/>
                </a:xfrm>
                <a:prstGeom prst="rect">
                  <a:avLst/>
                </a:prstGeom>
                <a:solidFill>
                  <a:schemeClr val="bg1"/>
                </a:solidFill>
                <a:ln w="9525">
                  <a:noFill/>
                  <a:miter lim="800000"/>
                  <a:headEnd/>
                  <a:tailEnd/>
                </a:ln>
              </p:spPr>
              <p:txBody>
                <a:bodyPr wrap="none" lIns="0" tIns="0" rIns="0" bIns="0">
                  <a:spAutoFit/>
                </a:bodyPr>
                <a:lstStyle/>
                <a:p>
                  <a:r>
                    <a:rPr lang="en-US" sz="900" b="1">
                      <a:solidFill>
                        <a:srgbClr val="FF3300"/>
                      </a:solidFill>
                      <a:cs typeface="Arial" charset="0"/>
                    </a:rPr>
                    <a:t>15.0 m</a:t>
                  </a:r>
                  <a:endParaRPr lang="en-US">
                    <a:cs typeface="Arial" charset="0"/>
                  </a:endParaRPr>
                </a:p>
              </p:txBody>
            </p:sp>
            <p:sp>
              <p:nvSpPr>
                <p:cNvPr id="301" name="TextBox 300"/>
                <p:cNvSpPr txBox="1"/>
                <p:nvPr/>
              </p:nvSpPr>
              <p:spPr>
                <a:xfrm>
                  <a:off x="4498042" y="4487068"/>
                  <a:ext cx="925513" cy="585792"/>
                </a:xfrm>
                <a:prstGeom prst="rect">
                  <a:avLst/>
                </a:prstGeom>
                <a:noFill/>
              </p:spPr>
              <p:txBody>
                <a:bodyPr wrap="none">
                  <a:spAutoFit/>
                </a:bodyPr>
                <a:lstStyle/>
                <a:p>
                  <a:pPr algn="ctr" fontAlgn="auto">
                    <a:spcBef>
                      <a:spcPts val="0"/>
                    </a:spcBef>
                    <a:spcAft>
                      <a:spcPts val="0"/>
                    </a:spcAft>
                    <a:defRPr/>
                  </a:pPr>
                  <a:r>
                    <a:rPr lang="en-US" sz="1600" b="1" dirty="0">
                      <a:effectLst>
                        <a:outerShdw blurRad="38100" dist="38100" dir="2700000" algn="tl">
                          <a:srgbClr val="000000">
                            <a:alpha val="43137"/>
                          </a:srgbClr>
                        </a:outerShdw>
                      </a:effectLst>
                      <a:latin typeface="+mn-lt"/>
                    </a:rPr>
                    <a:t>Near</a:t>
                  </a:r>
                </a:p>
                <a:p>
                  <a:pPr algn="ctr" fontAlgn="auto">
                    <a:spcBef>
                      <a:spcPts val="0"/>
                    </a:spcBef>
                    <a:spcAft>
                      <a:spcPts val="0"/>
                    </a:spcAft>
                    <a:defRPr/>
                  </a:pPr>
                  <a:r>
                    <a:rPr lang="en-US" sz="1600" b="1" dirty="0">
                      <a:effectLst>
                        <a:outerShdw blurRad="38100" dist="38100" dir="2700000" algn="tl">
                          <a:srgbClr val="000000">
                            <a:alpha val="43137"/>
                          </a:srgbClr>
                        </a:outerShdw>
                      </a:effectLst>
                      <a:latin typeface="+mn-lt"/>
                    </a:rPr>
                    <a:t>Detector</a:t>
                  </a:r>
                  <a:endParaRPr lang="en-US" sz="1600" b="1" dirty="0">
                    <a:effectLst>
                      <a:outerShdw blurRad="38100" dist="38100" dir="2700000" algn="tl">
                        <a:srgbClr val="000000">
                          <a:alpha val="43137"/>
                        </a:srgbClr>
                      </a:outerShdw>
                    </a:effectLst>
                    <a:latin typeface="+mn-lt"/>
                  </a:endParaRPr>
                </a:p>
              </p:txBody>
            </p:sp>
            <p:sp>
              <p:nvSpPr>
                <p:cNvPr id="302" name="TextBox 301"/>
                <p:cNvSpPr txBox="1"/>
                <p:nvPr/>
              </p:nvSpPr>
              <p:spPr>
                <a:xfrm>
                  <a:off x="5890280" y="4777582"/>
                  <a:ext cx="612775" cy="338141"/>
                </a:xfrm>
                <a:prstGeom prst="rect">
                  <a:avLst/>
                </a:prstGeom>
                <a:noFill/>
              </p:spPr>
              <p:txBody>
                <a:bodyPr wrap="none">
                  <a:spAutoFit/>
                </a:bodyPr>
                <a:lstStyle/>
                <a:p>
                  <a:pPr algn="ctr" fontAlgn="auto">
                    <a:spcBef>
                      <a:spcPts val="0"/>
                    </a:spcBef>
                    <a:spcAft>
                      <a:spcPts val="0"/>
                    </a:spcAft>
                    <a:defRPr/>
                  </a:pPr>
                  <a:r>
                    <a:rPr lang="en-US" sz="1600" b="1" dirty="0">
                      <a:effectLst>
                        <a:outerShdw blurRad="38100" dist="38100" dir="2700000" algn="tl">
                          <a:srgbClr val="000000">
                            <a:alpha val="43137"/>
                          </a:srgbClr>
                        </a:outerShdw>
                      </a:effectLst>
                      <a:latin typeface="+mn-lt"/>
                    </a:rPr>
                    <a:t>IPND</a:t>
                  </a:r>
                </a:p>
              </p:txBody>
            </p:sp>
            <p:sp>
              <p:nvSpPr>
                <p:cNvPr id="303" name="TextBox 302"/>
                <p:cNvSpPr txBox="1"/>
                <p:nvPr/>
              </p:nvSpPr>
              <p:spPr>
                <a:xfrm>
                  <a:off x="6972955" y="4693445"/>
                  <a:ext cx="1098550" cy="584205"/>
                </a:xfrm>
                <a:prstGeom prst="rect">
                  <a:avLst/>
                </a:prstGeom>
                <a:noFill/>
              </p:spPr>
              <p:txBody>
                <a:bodyPr wrap="none">
                  <a:spAutoFit/>
                </a:bodyPr>
                <a:lstStyle/>
                <a:p>
                  <a:pPr algn="ctr" fontAlgn="auto">
                    <a:spcBef>
                      <a:spcPts val="0"/>
                    </a:spcBef>
                    <a:spcAft>
                      <a:spcPts val="0"/>
                    </a:spcAft>
                    <a:defRPr/>
                  </a:pPr>
                  <a:r>
                    <a:rPr lang="en-US" sz="1600" b="1" dirty="0">
                      <a:effectLst>
                        <a:outerShdw blurRad="38100" dist="38100" dir="2700000" algn="tl">
                          <a:srgbClr val="000000">
                            <a:alpha val="43137"/>
                          </a:srgbClr>
                        </a:outerShdw>
                      </a:effectLst>
                      <a:latin typeface="+mn-lt"/>
                    </a:rPr>
                    <a:t>Humpback</a:t>
                  </a:r>
                </a:p>
                <a:p>
                  <a:pPr algn="ctr" fontAlgn="auto">
                    <a:spcBef>
                      <a:spcPts val="0"/>
                    </a:spcBef>
                    <a:spcAft>
                      <a:spcPts val="0"/>
                    </a:spcAft>
                    <a:defRPr/>
                  </a:pPr>
                  <a:r>
                    <a:rPr lang="en-US" sz="1600" b="1" dirty="0">
                      <a:effectLst>
                        <a:outerShdw blurRad="38100" dist="38100" dir="2700000" algn="tl">
                          <a:srgbClr val="000000">
                            <a:alpha val="43137"/>
                          </a:srgbClr>
                        </a:outerShdw>
                      </a:effectLst>
                      <a:latin typeface="+mn-lt"/>
                    </a:rPr>
                    <a:t>Whale</a:t>
                  </a:r>
                </a:p>
              </p:txBody>
            </p:sp>
            <p:sp>
              <p:nvSpPr>
                <p:cNvPr id="304" name="TextBox 303"/>
                <p:cNvSpPr txBox="1"/>
                <p:nvPr/>
              </p:nvSpPr>
              <p:spPr>
                <a:xfrm>
                  <a:off x="2926417" y="4125115"/>
                  <a:ext cx="925513" cy="584205"/>
                </a:xfrm>
                <a:prstGeom prst="rect">
                  <a:avLst/>
                </a:prstGeom>
                <a:noFill/>
              </p:spPr>
              <p:txBody>
                <a:bodyPr wrap="none">
                  <a:spAutoFit/>
                </a:bodyPr>
                <a:lstStyle/>
                <a:p>
                  <a:pPr algn="ctr" fontAlgn="auto">
                    <a:spcBef>
                      <a:spcPts val="0"/>
                    </a:spcBef>
                    <a:spcAft>
                      <a:spcPts val="0"/>
                    </a:spcAft>
                    <a:defRPr/>
                  </a:pPr>
                  <a:r>
                    <a:rPr lang="en-US" sz="1600" b="1" dirty="0">
                      <a:effectLst>
                        <a:outerShdw blurRad="38100" dist="38100" dir="2700000" algn="tl">
                          <a:srgbClr val="000000">
                            <a:alpha val="43137"/>
                          </a:srgbClr>
                        </a:outerShdw>
                      </a:effectLst>
                      <a:latin typeface="+mn-lt"/>
                    </a:rPr>
                    <a:t>Far</a:t>
                  </a:r>
                </a:p>
                <a:p>
                  <a:pPr algn="ctr" fontAlgn="auto">
                    <a:spcBef>
                      <a:spcPts val="0"/>
                    </a:spcBef>
                    <a:spcAft>
                      <a:spcPts val="0"/>
                    </a:spcAft>
                    <a:defRPr/>
                  </a:pPr>
                  <a:r>
                    <a:rPr lang="en-US" sz="1600" b="1" dirty="0">
                      <a:effectLst>
                        <a:outerShdw blurRad="38100" dist="38100" dir="2700000" algn="tl">
                          <a:srgbClr val="000000">
                            <a:alpha val="43137"/>
                          </a:srgbClr>
                        </a:outerShdw>
                      </a:effectLst>
                      <a:latin typeface="+mn-lt"/>
                    </a:rPr>
                    <a:t>Detector</a:t>
                  </a:r>
                  <a:endParaRPr lang="en-US" sz="1600" b="1" dirty="0">
                    <a:effectLst>
                      <a:outerShdw blurRad="38100" dist="38100" dir="2700000" algn="tl">
                        <a:srgbClr val="000000">
                          <a:alpha val="43137"/>
                        </a:srgbClr>
                      </a:outerShdw>
                    </a:effectLst>
                    <a:latin typeface="+mn-lt"/>
                  </a:endParaRPr>
                </a:p>
              </p:txBody>
            </p:sp>
            <p:sp>
              <p:nvSpPr>
                <p:cNvPr id="305" name="TextBox 304"/>
                <p:cNvSpPr txBox="1"/>
                <p:nvPr/>
              </p:nvSpPr>
              <p:spPr>
                <a:xfrm>
                  <a:off x="7860367" y="3531384"/>
                  <a:ext cx="798513" cy="338140"/>
                </a:xfrm>
                <a:prstGeom prst="rect">
                  <a:avLst/>
                </a:prstGeom>
                <a:noFill/>
              </p:spPr>
              <p:txBody>
                <a:bodyPr wrap="none">
                  <a:spAutoFit/>
                </a:bodyPr>
                <a:lstStyle/>
                <a:p>
                  <a:pPr fontAlgn="auto">
                    <a:spcBef>
                      <a:spcPts val="0"/>
                    </a:spcBef>
                    <a:spcAft>
                      <a:spcPts val="0"/>
                    </a:spcAft>
                    <a:defRPr/>
                  </a:pPr>
                  <a:r>
                    <a:rPr lang="en-US" sz="1600" i="1" dirty="0">
                      <a:effectLst>
                        <a:outerShdw blurRad="38100" dist="38100" dir="2700000" algn="tl">
                          <a:srgbClr val="000000">
                            <a:alpha val="43137"/>
                          </a:srgbClr>
                        </a:outerShdw>
                      </a:effectLst>
                      <a:latin typeface="+mn-lt"/>
                    </a:rPr>
                    <a:t>45 tons</a:t>
                  </a:r>
                  <a:endParaRPr lang="en-US" sz="1600" i="1" dirty="0">
                    <a:effectLst>
                      <a:outerShdw blurRad="38100" dist="38100" dir="2700000" algn="tl">
                        <a:srgbClr val="000000">
                          <a:alpha val="43137"/>
                        </a:srgbClr>
                      </a:outerShdw>
                    </a:effectLst>
                    <a:latin typeface="+mn-lt"/>
                  </a:endParaRPr>
                </a:p>
              </p:txBody>
            </p:sp>
            <p:sp>
              <p:nvSpPr>
                <p:cNvPr id="306" name="TextBox 305"/>
                <p:cNvSpPr txBox="1"/>
                <p:nvPr/>
              </p:nvSpPr>
              <p:spPr>
                <a:xfrm>
                  <a:off x="6604655" y="3304369"/>
                  <a:ext cx="798512" cy="339728"/>
                </a:xfrm>
                <a:prstGeom prst="rect">
                  <a:avLst/>
                </a:prstGeom>
                <a:noFill/>
              </p:spPr>
              <p:txBody>
                <a:bodyPr wrap="none">
                  <a:spAutoFit/>
                </a:bodyPr>
                <a:lstStyle/>
                <a:p>
                  <a:pPr fontAlgn="auto">
                    <a:spcBef>
                      <a:spcPts val="0"/>
                    </a:spcBef>
                    <a:spcAft>
                      <a:spcPts val="0"/>
                    </a:spcAft>
                    <a:defRPr/>
                  </a:pPr>
                  <a:r>
                    <a:rPr lang="en-US" sz="1600" i="1" dirty="0">
                      <a:effectLst>
                        <a:outerShdw blurRad="38100" dist="38100" dir="2700000" algn="tl">
                          <a:srgbClr val="000000">
                            <a:alpha val="43137"/>
                          </a:srgbClr>
                        </a:outerShdw>
                      </a:effectLst>
                      <a:latin typeface="+mn-lt"/>
                    </a:rPr>
                    <a:t>88 tons</a:t>
                  </a:r>
                  <a:endParaRPr lang="en-US" sz="1600" i="1" dirty="0">
                    <a:effectLst>
                      <a:outerShdw blurRad="38100" dist="38100" dir="2700000" algn="tl">
                        <a:srgbClr val="000000">
                          <a:alpha val="43137"/>
                        </a:srgbClr>
                      </a:outerShdw>
                    </a:effectLst>
                    <a:latin typeface="+mn-lt"/>
                  </a:endParaRPr>
                </a:p>
              </p:txBody>
            </p:sp>
            <p:sp>
              <p:nvSpPr>
                <p:cNvPr id="307" name="TextBox 306"/>
                <p:cNvSpPr txBox="1"/>
                <p:nvPr/>
              </p:nvSpPr>
              <p:spPr>
                <a:xfrm>
                  <a:off x="5317192" y="2774139"/>
                  <a:ext cx="901700" cy="338141"/>
                </a:xfrm>
                <a:prstGeom prst="rect">
                  <a:avLst/>
                </a:prstGeom>
                <a:noFill/>
              </p:spPr>
              <p:txBody>
                <a:bodyPr wrap="none">
                  <a:spAutoFit/>
                </a:bodyPr>
                <a:lstStyle/>
                <a:p>
                  <a:pPr fontAlgn="auto">
                    <a:spcBef>
                      <a:spcPts val="0"/>
                    </a:spcBef>
                    <a:spcAft>
                      <a:spcPts val="0"/>
                    </a:spcAft>
                    <a:defRPr/>
                  </a:pPr>
                  <a:r>
                    <a:rPr lang="en-US" sz="1600" i="1" dirty="0">
                      <a:effectLst>
                        <a:outerShdw blurRad="38100" dist="38100" dir="2700000" algn="tl">
                          <a:srgbClr val="000000">
                            <a:alpha val="43137"/>
                          </a:srgbClr>
                        </a:outerShdw>
                      </a:effectLst>
                      <a:latin typeface="+mn-lt"/>
                    </a:rPr>
                    <a:t>218 tons</a:t>
                  </a:r>
                  <a:endParaRPr lang="en-US" sz="1600" i="1" dirty="0">
                    <a:effectLst>
                      <a:outerShdw blurRad="38100" dist="38100" dir="2700000" algn="tl">
                        <a:srgbClr val="000000">
                          <a:alpha val="43137"/>
                        </a:srgbClr>
                      </a:outerShdw>
                    </a:effectLst>
                    <a:latin typeface="+mn-lt"/>
                  </a:endParaRPr>
                </a:p>
              </p:txBody>
            </p:sp>
            <p:sp>
              <p:nvSpPr>
                <p:cNvPr id="308" name="TextBox 307"/>
                <p:cNvSpPr txBox="1"/>
                <p:nvPr/>
              </p:nvSpPr>
              <p:spPr>
                <a:xfrm>
                  <a:off x="3536017" y="1539053"/>
                  <a:ext cx="1162050" cy="338141"/>
                </a:xfrm>
                <a:prstGeom prst="rect">
                  <a:avLst/>
                </a:prstGeom>
                <a:noFill/>
              </p:spPr>
              <p:txBody>
                <a:bodyPr wrap="none">
                  <a:spAutoFit/>
                </a:bodyPr>
                <a:lstStyle/>
                <a:p>
                  <a:pPr fontAlgn="auto">
                    <a:spcBef>
                      <a:spcPts val="0"/>
                    </a:spcBef>
                    <a:spcAft>
                      <a:spcPts val="0"/>
                    </a:spcAft>
                    <a:defRPr/>
                  </a:pPr>
                  <a:r>
                    <a:rPr lang="en-US" sz="1600" i="1" dirty="0">
                      <a:effectLst>
                        <a:outerShdw blurRad="38100" dist="38100" dir="2700000" algn="tl">
                          <a:srgbClr val="000000">
                            <a:alpha val="43137"/>
                          </a:srgbClr>
                        </a:outerShdw>
                      </a:effectLst>
                      <a:latin typeface="+mn-lt"/>
                    </a:rPr>
                    <a:t>18,000 tons</a:t>
                  </a:r>
                  <a:endParaRPr lang="en-US" sz="1600" i="1" dirty="0">
                    <a:effectLst>
                      <a:outerShdw blurRad="38100" dist="38100" dir="2700000" algn="tl">
                        <a:srgbClr val="000000">
                          <a:alpha val="43137"/>
                        </a:srgbClr>
                      </a:outerShdw>
                    </a:effectLst>
                    <a:latin typeface="+mn-lt"/>
                  </a:endParaRPr>
                </a:p>
              </p:txBody>
            </p:sp>
          </p:grpSp>
        </p:grpSp>
        <p:sp>
          <p:nvSpPr>
            <p:cNvPr id="314" name="TextBox 313"/>
            <p:cNvSpPr txBox="1"/>
            <p:nvPr/>
          </p:nvSpPr>
          <p:spPr>
            <a:xfrm>
              <a:off x="5139556" y="1418912"/>
              <a:ext cx="979755" cy="276999"/>
            </a:xfrm>
            <a:prstGeom prst="rect">
              <a:avLst/>
            </a:prstGeom>
            <a:noFill/>
            <a:scene3d>
              <a:camera prst="orthographicFront">
                <a:rot lat="0" lon="0" rev="3000000"/>
              </a:camera>
              <a:lightRig rig="threePt" dir="t"/>
            </a:scene3d>
          </p:spPr>
          <p:txBody>
            <a:bodyPr wrap="none">
              <a:spAutoFit/>
            </a:bodyPr>
            <a:lstStyle/>
            <a:p>
              <a:pPr fontAlgn="auto">
                <a:spcBef>
                  <a:spcPts val="0"/>
                </a:spcBef>
                <a:spcAft>
                  <a:spcPts val="0"/>
                </a:spcAft>
                <a:defRPr/>
              </a:pPr>
              <a:r>
                <a:rPr lang="en-US" sz="1200" dirty="0">
                  <a:latin typeface="+mn-lt"/>
                </a:rPr>
                <a:t>1,178 planes</a:t>
              </a:r>
              <a:endParaRPr lang="en-US" sz="1200" dirty="0">
                <a:latin typeface="+mn-lt"/>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err="1" smtClean="0"/>
              <a:t>NuMI</a:t>
            </a:r>
            <a:r>
              <a:rPr lang="en-US" dirty="0" smtClean="0"/>
              <a:t> Beam Options</a:t>
            </a:r>
            <a:endParaRPr lang="en-US" dirty="0"/>
          </a:p>
        </p:txBody>
      </p:sp>
      <p:sp>
        <p:nvSpPr>
          <p:cNvPr id="122882" name="Content Placeholder 4"/>
          <p:cNvSpPr>
            <a:spLocks noGrp="1"/>
          </p:cNvSpPr>
          <p:nvPr>
            <p:ph sz="quarter" idx="1"/>
          </p:nvPr>
        </p:nvSpPr>
        <p:spPr/>
        <p:txBody>
          <a:bodyPr/>
          <a:lstStyle/>
          <a:p>
            <a:r>
              <a:rPr lang="en-US" smtClean="0"/>
              <a:t>Two intensity options</a:t>
            </a:r>
          </a:p>
          <a:p>
            <a:pPr lvl="1"/>
            <a:r>
              <a:rPr lang="en-US" smtClean="0"/>
              <a:t>700 kW (ANU baseline)</a:t>
            </a:r>
          </a:p>
          <a:p>
            <a:pPr lvl="1"/>
            <a:r>
              <a:rPr lang="en-US" smtClean="0"/>
              <a:t>1.2MW (super-NuMI)</a:t>
            </a:r>
          </a:p>
          <a:p>
            <a:r>
              <a:rPr lang="en-US" smtClean="0"/>
              <a:t>1 year of beam = 44 weeks of running</a:t>
            </a:r>
          </a:p>
          <a:p>
            <a:pPr lvl="1"/>
            <a:r>
              <a:rPr lang="en-US" smtClean="0"/>
              <a:t>Duty factor = 0.6 (accel + NuMI down time)</a:t>
            </a:r>
          </a:p>
          <a:p>
            <a:r>
              <a:rPr lang="en-US" smtClean="0"/>
              <a:t>Run 3 years each on </a:t>
            </a:r>
            <a:r>
              <a:rPr lang="en-US" smtClean="0">
                <a:latin typeface="cmmi10" pitchFamily="34" charset="0"/>
              </a:rPr>
              <a:t>º</a:t>
            </a:r>
            <a:r>
              <a:rPr lang="en-US" smtClean="0"/>
              <a:t> and </a:t>
            </a:r>
            <a:r>
              <a:rPr lang="en-US" smtClean="0">
                <a:latin typeface="cmmi10" pitchFamily="34" charset="0"/>
              </a:rPr>
              <a:t>º</a:t>
            </a:r>
            <a:r>
              <a:rPr lang="en-US" smtClean="0"/>
              <a:t>-bar</a:t>
            </a:r>
          </a:p>
          <a:p>
            <a:r>
              <a:rPr lang="en-US" smtClean="0"/>
              <a:t>For 700kW this is 36</a:t>
            </a:r>
            <a:r>
              <a:rPr lang="en-US" smtClean="0">
                <a:latin typeface="CMSY10" pitchFamily="34" charset="0"/>
              </a:rPr>
              <a:t>£</a:t>
            </a:r>
            <a:r>
              <a:rPr lang="en-US" smtClean="0">
                <a:latin typeface="Calibri" pitchFamily="34" charset="0"/>
              </a:rPr>
              <a:t>10</a:t>
            </a:r>
            <a:r>
              <a:rPr lang="en-US" baseline="30000" smtClean="0">
                <a:latin typeface="Calibri" pitchFamily="34" charset="0"/>
              </a:rPr>
              <a:t>20</a:t>
            </a:r>
            <a:r>
              <a:rPr lang="en-US" smtClean="0"/>
              <a:t> pot</a:t>
            </a:r>
          </a:p>
          <a:p>
            <a:r>
              <a:rPr lang="en-US" smtClean="0"/>
              <a:t>For 1.2MW this is 60</a:t>
            </a:r>
            <a:r>
              <a:rPr lang="en-US" smtClean="0">
                <a:latin typeface="CMSY10" pitchFamily="34" charset="0"/>
              </a:rPr>
              <a:t>£</a:t>
            </a:r>
            <a:r>
              <a:rPr lang="en-US" smtClean="0"/>
              <a:t> </a:t>
            </a:r>
            <a:r>
              <a:rPr lang="en-US" smtClean="0">
                <a:latin typeface="Calibri" pitchFamily="34" charset="0"/>
              </a:rPr>
              <a:t>10</a:t>
            </a:r>
            <a:r>
              <a:rPr lang="en-US" baseline="30000" smtClean="0">
                <a:latin typeface="Calibri" pitchFamily="34" charset="0"/>
              </a:rPr>
              <a:t>20</a:t>
            </a:r>
            <a:r>
              <a:rPr lang="en-US" smtClean="0"/>
              <a:t> pot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29" name="Group 21"/>
          <p:cNvGrpSpPr>
            <a:grpSpLocks/>
          </p:cNvGrpSpPr>
          <p:nvPr/>
        </p:nvGrpSpPr>
        <p:grpSpPr bwMode="auto">
          <a:xfrm>
            <a:off x="4646613" y="785813"/>
            <a:ext cx="4346575" cy="3651250"/>
            <a:chOff x="3591590" y="2972077"/>
            <a:chExt cx="5436800" cy="4182166"/>
          </a:xfrm>
        </p:grpSpPr>
        <p:grpSp>
          <p:nvGrpSpPr>
            <p:cNvPr id="124936" name="Group 5"/>
            <p:cNvGrpSpPr>
              <a:grpSpLocks noChangeAspect="1"/>
            </p:cNvGrpSpPr>
            <p:nvPr/>
          </p:nvGrpSpPr>
          <p:grpSpPr bwMode="auto">
            <a:xfrm>
              <a:off x="3862665" y="2972077"/>
              <a:ext cx="5165725" cy="3770313"/>
              <a:chOff x="1264" y="840"/>
              <a:chExt cx="3677" cy="2683"/>
            </a:xfrm>
          </p:grpSpPr>
          <p:pic>
            <p:nvPicPr>
              <p:cNvPr id="124946" name="Picture 6" descr="Complex2"/>
              <p:cNvPicPr>
                <a:picLocks noChangeAspect="1" noChangeArrowheads="1"/>
              </p:cNvPicPr>
              <p:nvPr/>
            </p:nvPicPr>
            <p:blipFill>
              <a:blip r:embed="rId3"/>
              <a:srcRect/>
              <a:stretch>
                <a:fillRect/>
              </a:stretch>
            </p:blipFill>
            <p:spPr bwMode="auto">
              <a:xfrm>
                <a:off x="1264" y="840"/>
                <a:ext cx="3677" cy="2683"/>
              </a:xfrm>
              <a:prstGeom prst="rect">
                <a:avLst/>
              </a:prstGeom>
              <a:noFill/>
              <a:ln w="9525">
                <a:noFill/>
                <a:miter lim="800000"/>
                <a:headEnd/>
                <a:tailEnd/>
              </a:ln>
            </p:spPr>
          </p:pic>
          <p:sp>
            <p:nvSpPr>
              <p:cNvPr id="124947" name="Text Box 7"/>
              <p:cNvSpPr txBox="1">
                <a:spLocks noChangeAspect="1" noChangeArrowheads="1"/>
              </p:cNvSpPr>
              <p:nvPr/>
            </p:nvSpPr>
            <p:spPr bwMode="auto">
              <a:xfrm>
                <a:off x="2043" y="2375"/>
                <a:ext cx="603" cy="369"/>
              </a:xfrm>
              <a:prstGeom prst="rect">
                <a:avLst/>
              </a:prstGeom>
              <a:noFill/>
              <a:ln w="9525" algn="ctr">
                <a:noFill/>
                <a:miter lim="800000"/>
                <a:headEnd/>
                <a:tailEnd/>
              </a:ln>
            </p:spPr>
            <p:txBody>
              <a:bodyPr wrap="none">
                <a:spAutoFit/>
              </a:bodyPr>
              <a:lstStyle/>
              <a:p>
                <a:pPr algn="ctr"/>
                <a:r>
                  <a:rPr lang="en-US" sz="1400" b="1">
                    <a:latin typeface="Times New Roman" pitchFamily="18" charset="0"/>
                  </a:rPr>
                  <a:t>&amp;</a:t>
                </a:r>
              </a:p>
              <a:p>
                <a:pPr algn="ctr"/>
                <a:r>
                  <a:rPr lang="en-US" sz="1400" b="1">
                    <a:latin typeface="Times New Roman" pitchFamily="18" charset="0"/>
                  </a:rPr>
                  <a:t>Recycler</a:t>
                </a:r>
              </a:p>
            </p:txBody>
          </p:sp>
          <p:sp>
            <p:nvSpPr>
              <p:cNvPr id="124948" name="Rectangle 8"/>
              <p:cNvSpPr>
                <a:spLocks noChangeAspect="1" noChangeArrowheads="1"/>
              </p:cNvSpPr>
              <p:nvPr/>
            </p:nvSpPr>
            <p:spPr bwMode="auto">
              <a:xfrm>
                <a:off x="3176" y="1184"/>
                <a:ext cx="696" cy="328"/>
              </a:xfrm>
              <a:prstGeom prst="rect">
                <a:avLst/>
              </a:prstGeom>
              <a:solidFill>
                <a:schemeClr val="bg1"/>
              </a:solidFill>
              <a:ln w="9525" algn="ctr">
                <a:noFill/>
                <a:miter lim="800000"/>
                <a:headEnd/>
                <a:tailEnd/>
              </a:ln>
            </p:spPr>
            <p:txBody>
              <a:bodyPr wrap="none" anchor="ctr"/>
              <a:lstStyle/>
              <a:p>
                <a:endParaRPr lang="en-US">
                  <a:latin typeface="Tw Cen MT" pitchFamily="34" charset="0"/>
                </a:endParaRPr>
              </a:p>
            </p:txBody>
          </p:sp>
          <p:sp>
            <p:nvSpPr>
              <p:cNvPr id="124949" name="Rectangle 9"/>
              <p:cNvSpPr>
                <a:spLocks noChangeAspect="1" noChangeArrowheads="1"/>
              </p:cNvSpPr>
              <p:nvPr/>
            </p:nvSpPr>
            <p:spPr bwMode="auto">
              <a:xfrm rot="3445063">
                <a:off x="2899" y="1179"/>
                <a:ext cx="696" cy="328"/>
              </a:xfrm>
              <a:prstGeom prst="rect">
                <a:avLst/>
              </a:prstGeom>
              <a:solidFill>
                <a:schemeClr val="bg1"/>
              </a:solidFill>
              <a:ln w="9525" algn="ctr">
                <a:noFill/>
                <a:miter lim="800000"/>
                <a:headEnd/>
                <a:tailEnd/>
              </a:ln>
            </p:spPr>
            <p:txBody>
              <a:bodyPr wrap="none" anchor="ctr"/>
              <a:lstStyle/>
              <a:p>
                <a:endParaRPr lang="en-US">
                  <a:latin typeface="Tw Cen MT" pitchFamily="34" charset="0"/>
                </a:endParaRPr>
              </a:p>
            </p:txBody>
          </p:sp>
          <p:sp>
            <p:nvSpPr>
              <p:cNvPr id="124950" name="Line 10"/>
              <p:cNvSpPr>
                <a:spLocks noChangeAspect="1" noChangeShapeType="1"/>
              </p:cNvSpPr>
              <p:nvPr/>
            </p:nvSpPr>
            <p:spPr bwMode="auto">
              <a:xfrm flipV="1">
                <a:off x="3224" y="1128"/>
                <a:ext cx="1016" cy="1552"/>
              </a:xfrm>
              <a:prstGeom prst="line">
                <a:avLst/>
              </a:prstGeom>
              <a:noFill/>
              <a:ln w="28575">
                <a:solidFill>
                  <a:srgbClr val="FF3300"/>
                </a:solidFill>
                <a:prstDash val="dash"/>
                <a:round/>
                <a:headEnd/>
                <a:tailEnd/>
              </a:ln>
            </p:spPr>
            <p:txBody>
              <a:bodyPr/>
              <a:lstStyle/>
              <a:p>
                <a:endParaRPr lang="en-US"/>
              </a:p>
            </p:txBody>
          </p:sp>
        </p:grpSp>
        <p:sp>
          <p:nvSpPr>
            <p:cNvPr id="124937" name="Rectangle 11"/>
            <p:cNvSpPr>
              <a:spLocks noChangeAspect="1" noChangeArrowheads="1"/>
            </p:cNvSpPr>
            <p:nvPr/>
          </p:nvSpPr>
          <p:spPr bwMode="auto">
            <a:xfrm>
              <a:off x="6908434" y="4287401"/>
              <a:ext cx="348409" cy="258568"/>
            </a:xfrm>
            <a:prstGeom prst="rect">
              <a:avLst/>
            </a:prstGeom>
            <a:noFill/>
            <a:ln w="38100" algn="ctr">
              <a:solidFill>
                <a:srgbClr val="FF3300"/>
              </a:solidFill>
              <a:miter lim="800000"/>
              <a:headEnd/>
              <a:tailEnd/>
            </a:ln>
          </p:spPr>
          <p:txBody>
            <a:bodyPr wrap="none" anchor="ctr"/>
            <a:lstStyle/>
            <a:p>
              <a:endParaRPr lang="en-US">
                <a:latin typeface="Tw Cen MT" pitchFamily="34" charset="0"/>
              </a:endParaRPr>
            </a:p>
          </p:txBody>
        </p:sp>
        <p:sp>
          <p:nvSpPr>
            <p:cNvPr id="124938" name="Rectangle 12"/>
            <p:cNvSpPr>
              <a:spLocks noChangeAspect="1" noChangeArrowheads="1"/>
            </p:cNvSpPr>
            <p:nvPr/>
          </p:nvSpPr>
          <p:spPr bwMode="auto">
            <a:xfrm>
              <a:off x="4147855" y="4167953"/>
              <a:ext cx="348409" cy="258568"/>
            </a:xfrm>
            <a:prstGeom prst="rect">
              <a:avLst/>
            </a:prstGeom>
            <a:noFill/>
            <a:ln w="38100" algn="ctr">
              <a:solidFill>
                <a:srgbClr val="FF3300"/>
              </a:solidFill>
              <a:miter lim="800000"/>
              <a:headEnd/>
              <a:tailEnd/>
            </a:ln>
          </p:spPr>
          <p:txBody>
            <a:bodyPr wrap="none" anchor="ctr"/>
            <a:lstStyle/>
            <a:p>
              <a:endParaRPr lang="en-US">
                <a:latin typeface="Tw Cen MT" pitchFamily="34" charset="0"/>
              </a:endParaRPr>
            </a:p>
          </p:txBody>
        </p:sp>
        <p:sp>
          <p:nvSpPr>
            <p:cNvPr id="124939" name="Rectangle 13"/>
            <p:cNvSpPr>
              <a:spLocks noChangeAspect="1" noChangeArrowheads="1"/>
            </p:cNvSpPr>
            <p:nvPr/>
          </p:nvSpPr>
          <p:spPr bwMode="auto">
            <a:xfrm>
              <a:off x="6227069" y="5404582"/>
              <a:ext cx="348409" cy="258568"/>
            </a:xfrm>
            <a:prstGeom prst="rect">
              <a:avLst/>
            </a:prstGeom>
            <a:noFill/>
            <a:ln w="38100" algn="ctr">
              <a:solidFill>
                <a:srgbClr val="FF3300"/>
              </a:solidFill>
              <a:miter lim="800000"/>
              <a:headEnd/>
              <a:tailEnd/>
            </a:ln>
          </p:spPr>
          <p:txBody>
            <a:bodyPr wrap="none" anchor="ctr"/>
            <a:lstStyle/>
            <a:p>
              <a:endParaRPr lang="en-US">
                <a:latin typeface="Tw Cen MT" pitchFamily="34" charset="0"/>
              </a:endParaRPr>
            </a:p>
          </p:txBody>
        </p:sp>
        <p:sp>
          <p:nvSpPr>
            <p:cNvPr id="124940" name="TextBox 13"/>
            <p:cNvSpPr txBox="1">
              <a:spLocks noChangeArrowheads="1"/>
            </p:cNvSpPr>
            <p:nvPr/>
          </p:nvSpPr>
          <p:spPr bwMode="auto">
            <a:xfrm>
              <a:off x="6355540" y="3478337"/>
              <a:ext cx="1527219" cy="465875"/>
            </a:xfrm>
            <a:prstGeom prst="rect">
              <a:avLst/>
            </a:prstGeom>
            <a:noFill/>
            <a:ln w="9525">
              <a:noFill/>
              <a:miter lim="800000"/>
              <a:headEnd/>
              <a:tailEnd/>
            </a:ln>
          </p:spPr>
          <p:txBody>
            <a:bodyPr>
              <a:spAutoFit/>
            </a:bodyPr>
            <a:lstStyle/>
            <a:p>
              <a:pPr algn="ctr"/>
              <a:r>
                <a:rPr lang="en-US" sz="800">
                  <a:latin typeface="Tw Cen MT" pitchFamily="34" charset="0"/>
                </a:rPr>
                <a:t>New Injection line from MI to Recycler</a:t>
              </a:r>
            </a:p>
          </p:txBody>
        </p:sp>
        <p:cxnSp>
          <p:nvCxnSpPr>
            <p:cNvPr id="16" name="Straight Arrow Connector 15"/>
            <p:cNvCxnSpPr>
              <a:endCxn id="5" idx="0"/>
            </p:cNvCxnSpPr>
            <p:nvPr/>
          </p:nvCxnSpPr>
          <p:spPr>
            <a:xfrm rot="5400000">
              <a:off x="6947082" y="4045406"/>
              <a:ext cx="377553" cy="106437"/>
            </a:xfrm>
            <a:prstGeom prst="straightConnector1">
              <a:avLst/>
            </a:prstGeom>
            <a:ln>
              <a:headEnd type="none" w="med" len="med"/>
              <a:tailEnd type="triangle" w="med" len="med"/>
            </a:ln>
            <a:scene3d>
              <a:camera prst="orthographicFront"/>
              <a:lightRig rig="threePt" dir="t"/>
            </a:scene3d>
            <a:sp3d>
              <a:bevelT/>
            </a:sp3d>
          </p:spPr>
          <p:style>
            <a:lnRef idx="2">
              <a:schemeClr val="dk1"/>
            </a:lnRef>
            <a:fillRef idx="0">
              <a:schemeClr val="dk1"/>
            </a:fillRef>
            <a:effectRef idx="1">
              <a:schemeClr val="dk1"/>
            </a:effectRef>
            <a:fontRef idx="minor">
              <a:schemeClr val="tx1"/>
            </a:fontRef>
          </p:style>
        </p:cxnSp>
        <p:sp>
          <p:nvSpPr>
            <p:cNvPr id="124942" name="TextBox 16"/>
            <p:cNvSpPr txBox="1">
              <a:spLocks noChangeArrowheads="1"/>
            </p:cNvSpPr>
            <p:nvPr/>
          </p:nvSpPr>
          <p:spPr bwMode="auto">
            <a:xfrm>
              <a:off x="3591590" y="3227846"/>
              <a:ext cx="1611029" cy="465875"/>
            </a:xfrm>
            <a:prstGeom prst="rect">
              <a:avLst/>
            </a:prstGeom>
            <a:noFill/>
            <a:ln w="9525">
              <a:noFill/>
              <a:miter lim="800000"/>
              <a:headEnd/>
              <a:tailEnd/>
            </a:ln>
          </p:spPr>
          <p:txBody>
            <a:bodyPr>
              <a:spAutoFit/>
            </a:bodyPr>
            <a:lstStyle/>
            <a:p>
              <a:pPr algn="ctr"/>
              <a:r>
                <a:rPr lang="en-US" sz="800">
                  <a:latin typeface="Tw Cen MT" pitchFamily="34" charset="0"/>
                </a:rPr>
                <a:t>New extraction line from Recycler to MI</a:t>
              </a:r>
            </a:p>
          </p:txBody>
        </p:sp>
        <p:cxnSp>
          <p:nvCxnSpPr>
            <p:cNvPr id="19" name="Straight Arrow Connector 18"/>
            <p:cNvCxnSpPr>
              <a:stCxn id="124942" idx="2"/>
            </p:cNvCxnSpPr>
            <p:nvPr/>
          </p:nvCxnSpPr>
          <p:spPr>
            <a:xfrm rot="5400000">
              <a:off x="4172124" y="3893793"/>
              <a:ext cx="425490" cy="25815"/>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24944" name="TextBox 27"/>
            <p:cNvSpPr txBox="1">
              <a:spLocks noChangeArrowheads="1"/>
            </p:cNvSpPr>
            <p:nvPr/>
          </p:nvSpPr>
          <p:spPr bwMode="auto">
            <a:xfrm>
              <a:off x="6529237" y="6180140"/>
              <a:ext cx="1611029" cy="974103"/>
            </a:xfrm>
            <a:prstGeom prst="rect">
              <a:avLst/>
            </a:prstGeom>
            <a:noFill/>
            <a:ln w="9525">
              <a:noFill/>
              <a:miter lim="800000"/>
              <a:headEnd/>
              <a:tailEnd/>
            </a:ln>
          </p:spPr>
          <p:txBody>
            <a:bodyPr>
              <a:spAutoFit/>
            </a:bodyPr>
            <a:lstStyle/>
            <a:p>
              <a:pPr algn="ctr"/>
              <a:r>
                <a:rPr lang="en-US" sz="800">
                  <a:latin typeface="Tw Cen MT" pitchFamily="34" charset="0"/>
                </a:rPr>
                <a:t>New RF stations added and acceleration rate switched to 240GeV/s</a:t>
              </a:r>
            </a:p>
          </p:txBody>
        </p:sp>
        <p:cxnSp>
          <p:nvCxnSpPr>
            <p:cNvPr id="29" name="Straight Arrow Connector 28"/>
            <p:cNvCxnSpPr/>
            <p:nvPr/>
          </p:nvCxnSpPr>
          <p:spPr>
            <a:xfrm rot="16200000" flipV="1">
              <a:off x="6532181" y="5764923"/>
              <a:ext cx="488730" cy="331078"/>
            </a:xfrm>
            <a:prstGeom prst="straightConnector1">
              <a:avLst/>
            </a:prstGeom>
            <a:ln>
              <a:headEnd type="none" w="med" len="med"/>
              <a:tailEnd type="triangle" w="med" len="med"/>
            </a:ln>
            <a:scene3d>
              <a:camera prst="orthographicFront"/>
              <a:lightRig rig="threePt" dir="t"/>
            </a:scene3d>
            <a:sp3d>
              <a:bevelT/>
            </a:sp3d>
          </p:spPr>
          <p:style>
            <a:lnRef idx="2">
              <a:schemeClr val="dk1"/>
            </a:lnRef>
            <a:fillRef idx="0">
              <a:schemeClr val="dk1"/>
            </a:fillRef>
            <a:effectRef idx="1">
              <a:schemeClr val="dk1"/>
            </a:effectRef>
            <a:fontRef idx="minor">
              <a:schemeClr val="tx1"/>
            </a:fontRef>
          </p:style>
        </p:cxnSp>
      </p:grpSp>
      <p:sp>
        <p:nvSpPr>
          <p:cNvPr id="23" name="Content Placeholder 22"/>
          <p:cNvSpPr>
            <a:spLocks noGrp="1"/>
          </p:cNvSpPr>
          <p:nvPr>
            <p:ph sz="quarter" idx="1"/>
          </p:nvPr>
        </p:nvSpPr>
        <p:spPr>
          <a:xfrm>
            <a:off x="193675" y="1328738"/>
            <a:ext cx="4797425" cy="2952750"/>
          </a:xfrm>
        </p:spPr>
        <p:txBody>
          <a:bodyPr>
            <a:normAutofit fontScale="92500" lnSpcReduction="10000"/>
          </a:bodyPr>
          <a:lstStyle/>
          <a:p>
            <a:pPr marL="274320" indent="-274320" algn="ctr" fontAlgn="auto">
              <a:spcBef>
                <a:spcPts val="580"/>
              </a:spcBef>
              <a:spcAft>
                <a:spcPts val="0"/>
              </a:spcAft>
              <a:buFont typeface="Wingdings 2"/>
              <a:buNone/>
              <a:defRPr/>
            </a:pPr>
            <a:r>
              <a:rPr lang="en-US" sz="2800" b="1" dirty="0" err="1" smtClean="0">
                <a:effectLst>
                  <a:outerShdw blurRad="38100" dist="38100" dir="2700000" algn="tl">
                    <a:srgbClr val="000000">
                      <a:alpha val="43137"/>
                    </a:srgbClr>
                  </a:outerShdw>
                </a:effectLst>
              </a:rPr>
              <a:t>Beamline</a:t>
            </a:r>
            <a:r>
              <a:rPr lang="en-US" sz="2800" b="1" dirty="0" smtClean="0">
                <a:effectLst>
                  <a:outerShdw blurRad="38100" dist="38100" dir="2700000" algn="tl">
                    <a:srgbClr val="000000">
                      <a:alpha val="43137"/>
                    </a:srgbClr>
                  </a:outerShdw>
                </a:effectLst>
              </a:rPr>
              <a:t> Upgrade</a:t>
            </a:r>
          </a:p>
          <a:p>
            <a:pPr marL="274320" indent="-274320" fontAlgn="auto">
              <a:spcBef>
                <a:spcPts val="580"/>
              </a:spcBef>
              <a:spcAft>
                <a:spcPts val="0"/>
              </a:spcAft>
              <a:buFont typeface="Arial" pitchFamily="34" charset="0"/>
              <a:buChar char="•"/>
              <a:defRPr/>
            </a:pPr>
            <a:r>
              <a:rPr lang="en-US" sz="2800" dirty="0" smtClean="0"/>
              <a:t> Proton source upgraded from 320kW to 700kW</a:t>
            </a:r>
          </a:p>
          <a:p>
            <a:pPr marL="274320" indent="-274320" fontAlgn="auto">
              <a:spcBef>
                <a:spcPts val="580"/>
              </a:spcBef>
              <a:spcAft>
                <a:spcPts val="0"/>
              </a:spcAft>
              <a:buFont typeface="Arial" pitchFamily="34" charset="0"/>
              <a:buChar char="•"/>
              <a:defRPr/>
            </a:pPr>
            <a:r>
              <a:rPr lang="en-US" sz="2800" dirty="0" smtClean="0"/>
              <a:t> </a:t>
            </a:r>
            <a:r>
              <a:rPr lang="en-US" sz="2800" dirty="0" err="1" smtClean="0"/>
              <a:t>NuMI</a:t>
            </a:r>
            <a:r>
              <a:rPr lang="en-US" sz="2800" dirty="0" smtClean="0"/>
              <a:t> will deliver 4.9</a:t>
            </a:r>
            <a:r>
              <a:rPr lang="en-US" sz="2800" dirty="0" smtClean="0">
                <a:cs typeface="Times New Roman"/>
              </a:rPr>
              <a:t>×10</a:t>
            </a:r>
            <a:r>
              <a:rPr lang="en-US" sz="2800" baseline="30000" dirty="0" smtClean="0">
                <a:cs typeface="Times New Roman"/>
              </a:rPr>
              <a:t>12</a:t>
            </a:r>
            <a:r>
              <a:rPr lang="en-US" sz="2800" dirty="0" smtClean="0"/>
              <a:t> protons per pulse</a:t>
            </a:r>
          </a:p>
          <a:p>
            <a:pPr marL="274320" indent="-274320" fontAlgn="auto">
              <a:spcBef>
                <a:spcPts val="580"/>
              </a:spcBef>
              <a:spcAft>
                <a:spcPts val="0"/>
              </a:spcAft>
              <a:buFont typeface="Arial" pitchFamily="34" charset="0"/>
              <a:buChar char="•"/>
              <a:defRPr/>
            </a:pPr>
            <a:r>
              <a:rPr lang="en-US" sz="2800" dirty="0" smtClean="0"/>
              <a:t> 1.33s rep-rate.</a:t>
            </a:r>
          </a:p>
          <a:p>
            <a:pPr marL="274320" indent="-274320" fontAlgn="auto">
              <a:spcBef>
                <a:spcPts val="580"/>
              </a:spcBef>
              <a:spcAft>
                <a:spcPts val="0"/>
              </a:spcAft>
              <a:buFont typeface="Arial" pitchFamily="34" charset="0"/>
              <a:buChar char="•"/>
              <a:defRPr/>
            </a:pPr>
            <a:r>
              <a:rPr lang="en-US" sz="2800" dirty="0" smtClean="0"/>
              <a:t> This results in 6</a:t>
            </a:r>
            <a:r>
              <a:rPr lang="en-US" sz="2800" dirty="0" smtClean="0">
                <a:cs typeface="Times New Roman"/>
              </a:rPr>
              <a:t>×10</a:t>
            </a:r>
            <a:r>
              <a:rPr lang="en-US" sz="2800" baseline="30000" dirty="0" smtClean="0">
                <a:cs typeface="Times New Roman"/>
              </a:rPr>
              <a:t>20</a:t>
            </a:r>
            <a:r>
              <a:rPr lang="en-US" sz="2800" dirty="0" smtClean="0"/>
              <a:t> pot/yr.</a:t>
            </a:r>
          </a:p>
        </p:txBody>
      </p:sp>
      <p:sp>
        <p:nvSpPr>
          <p:cNvPr id="2" name="Title 1"/>
          <p:cNvSpPr>
            <a:spLocks noGrp="1"/>
          </p:cNvSpPr>
          <p:nvPr>
            <p:ph type="title"/>
          </p:nvPr>
        </p:nvSpPr>
        <p:spPr/>
        <p:txBody>
          <a:bodyPr/>
          <a:lstStyle/>
          <a:p>
            <a:pPr fontAlgn="auto">
              <a:spcAft>
                <a:spcPts val="0"/>
              </a:spcAft>
              <a:defRPr/>
            </a:pPr>
            <a:r>
              <a:rPr lang="en-US" dirty="0" err="1" smtClean="0"/>
              <a:t>NuMI</a:t>
            </a:r>
            <a:r>
              <a:rPr lang="en-US" dirty="0" smtClean="0"/>
              <a:t> Accelerator Upgrade</a:t>
            </a:r>
            <a:endParaRPr lang="en-US" dirty="0"/>
          </a:p>
        </p:txBody>
      </p:sp>
      <p:sp>
        <p:nvSpPr>
          <p:cNvPr id="20" name="TextBox 19"/>
          <p:cNvSpPr txBox="1"/>
          <p:nvPr/>
        </p:nvSpPr>
        <p:spPr>
          <a:xfrm>
            <a:off x="4582750" y="4410635"/>
            <a:ext cx="4141694" cy="224676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1400" b="1" dirty="0">
                <a:effectLst>
                  <a:outerShdw blurRad="38100" dist="38100" dir="2700000" algn="tl">
                    <a:srgbClr val="000000">
                      <a:alpha val="43137"/>
                    </a:srgbClr>
                  </a:outerShdw>
                </a:effectLst>
              </a:rPr>
              <a:t>Changes</a:t>
            </a:r>
          </a:p>
          <a:p>
            <a:pPr fontAlgn="auto">
              <a:spcBef>
                <a:spcPts val="0"/>
              </a:spcBef>
              <a:spcAft>
                <a:spcPts val="0"/>
              </a:spcAft>
              <a:buFont typeface="Arial" pitchFamily="34" charset="0"/>
              <a:buChar char="•"/>
              <a:defRPr/>
            </a:pPr>
            <a:r>
              <a:rPr lang="en-US" sz="1400" dirty="0"/>
              <a:t>Recycler runs proton not anti-protons</a:t>
            </a:r>
          </a:p>
          <a:p>
            <a:pPr fontAlgn="auto">
              <a:spcBef>
                <a:spcPts val="0"/>
              </a:spcBef>
              <a:spcAft>
                <a:spcPts val="0"/>
              </a:spcAft>
              <a:buFont typeface="Arial" pitchFamily="34" charset="0"/>
              <a:buChar char="•"/>
              <a:defRPr/>
            </a:pPr>
            <a:r>
              <a:rPr lang="en-US" sz="1400" dirty="0"/>
              <a:t>New injection/extraction lines for Recycler to Main Injector transfers</a:t>
            </a:r>
          </a:p>
          <a:p>
            <a:pPr fontAlgn="auto">
              <a:spcBef>
                <a:spcPts val="0"/>
              </a:spcBef>
              <a:spcAft>
                <a:spcPts val="0"/>
              </a:spcAft>
              <a:buFont typeface="Arial" pitchFamily="34" charset="0"/>
              <a:buChar char="•"/>
              <a:defRPr/>
            </a:pPr>
            <a:r>
              <a:rPr lang="en-US" sz="1400" dirty="0"/>
              <a:t>Main Injector cycle time reduced from 2.2s to 1.5s (stack in the recycler)</a:t>
            </a:r>
          </a:p>
          <a:p>
            <a:pPr fontAlgn="auto">
              <a:spcBef>
                <a:spcPts val="0"/>
              </a:spcBef>
              <a:spcAft>
                <a:spcPts val="0"/>
              </a:spcAft>
              <a:buFont typeface="Arial" pitchFamily="34" charset="0"/>
              <a:buChar char="•"/>
              <a:defRPr/>
            </a:pPr>
            <a:r>
              <a:rPr lang="en-US" sz="1400" dirty="0"/>
              <a:t>Cycle time reduced again to 1.33s with 2 more RF stations at MI-60 and with transition of the MI from 204 </a:t>
            </a:r>
            <a:r>
              <a:rPr lang="en-US" sz="1400" dirty="0" err="1"/>
              <a:t>GeV</a:t>
            </a:r>
            <a:r>
              <a:rPr lang="en-US" sz="1400" dirty="0"/>
              <a:t>/s to it’s design acceleration rate of 240 </a:t>
            </a:r>
            <a:r>
              <a:rPr lang="en-US" sz="1400" dirty="0" err="1"/>
              <a:t>GeV</a:t>
            </a:r>
            <a:r>
              <a:rPr lang="en-US" sz="1400" dirty="0"/>
              <a:t>/s.</a:t>
            </a:r>
          </a:p>
          <a:p>
            <a:pPr fontAlgn="auto">
              <a:spcBef>
                <a:spcPts val="0"/>
              </a:spcBef>
              <a:spcAft>
                <a:spcPts val="0"/>
              </a:spcAft>
              <a:buFont typeface="Arial" pitchFamily="34" charset="0"/>
              <a:buChar char="•"/>
              <a:defRPr/>
            </a:pPr>
            <a:r>
              <a:rPr lang="en-US" sz="1400" dirty="0" err="1"/>
              <a:t>NuMI</a:t>
            </a:r>
            <a:r>
              <a:rPr lang="en-US" sz="1400" dirty="0"/>
              <a:t> target redesign for high flux</a:t>
            </a:r>
          </a:p>
        </p:txBody>
      </p:sp>
      <p:pic>
        <p:nvPicPr>
          <p:cNvPr id="21" name="Picture 2"/>
          <p:cNvPicPr>
            <a:picLocks noChangeAspect="1" noChangeArrowheads="1"/>
          </p:cNvPicPr>
          <p:nvPr/>
        </p:nvPicPr>
        <p:blipFill>
          <a:blip r:embed="rId4"/>
          <a:srcRect/>
          <a:stretch>
            <a:fillRect/>
          </a:stretch>
        </p:blipFill>
        <p:spPr bwMode="auto">
          <a:xfrm>
            <a:off x="531813" y="4476750"/>
            <a:ext cx="3648075" cy="21923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977" name="Group 34"/>
          <p:cNvGrpSpPr>
            <a:grpSpLocks/>
          </p:cNvGrpSpPr>
          <p:nvPr/>
        </p:nvGrpSpPr>
        <p:grpSpPr bwMode="auto">
          <a:xfrm>
            <a:off x="4194175" y="242888"/>
            <a:ext cx="4949825" cy="4344987"/>
            <a:chOff x="4150013" y="1068390"/>
            <a:chExt cx="4478337" cy="5556252"/>
          </a:xfrm>
        </p:grpSpPr>
        <p:grpSp>
          <p:nvGrpSpPr>
            <p:cNvPr id="127060" name="Group 4"/>
            <p:cNvGrpSpPr>
              <a:grpSpLocks noChangeAspect="1"/>
            </p:cNvGrpSpPr>
            <p:nvPr/>
          </p:nvGrpSpPr>
          <p:grpSpPr bwMode="auto">
            <a:xfrm>
              <a:off x="4150013" y="1068390"/>
              <a:ext cx="4478337" cy="5556252"/>
              <a:chOff x="2879" y="673"/>
              <a:chExt cx="2821" cy="3500"/>
            </a:xfrm>
          </p:grpSpPr>
          <p:sp>
            <p:nvSpPr>
              <p:cNvPr id="127065" name="AutoShape 3"/>
              <p:cNvSpPr>
                <a:spLocks noChangeAspect="1" noChangeArrowheads="1" noTextEdit="1"/>
              </p:cNvSpPr>
              <p:nvPr/>
            </p:nvSpPr>
            <p:spPr bwMode="auto">
              <a:xfrm>
                <a:off x="2879" y="673"/>
                <a:ext cx="2821" cy="3500"/>
              </a:xfrm>
              <a:prstGeom prst="rect">
                <a:avLst/>
              </a:prstGeom>
              <a:noFill/>
              <a:ln w="9525">
                <a:noFill/>
                <a:miter lim="800000"/>
                <a:headEnd/>
                <a:tailEnd/>
              </a:ln>
            </p:spPr>
            <p:txBody>
              <a:bodyPr/>
              <a:lstStyle/>
              <a:p>
                <a:endParaRPr lang="en-US"/>
              </a:p>
            </p:txBody>
          </p:sp>
          <p:grpSp>
            <p:nvGrpSpPr>
              <p:cNvPr id="127066" name="Group 7"/>
              <p:cNvGrpSpPr>
                <a:grpSpLocks/>
              </p:cNvGrpSpPr>
              <p:nvPr/>
            </p:nvGrpSpPr>
            <p:grpSpPr bwMode="auto">
              <a:xfrm>
                <a:off x="2880" y="673"/>
                <a:ext cx="2810" cy="3493"/>
                <a:chOff x="2880" y="673"/>
                <a:chExt cx="2810" cy="3493"/>
              </a:xfrm>
            </p:grpSpPr>
            <p:pic>
              <p:nvPicPr>
                <p:cNvPr id="127070" name="Picture 5"/>
                <p:cNvPicPr>
                  <a:picLocks noChangeAspect="1" noChangeArrowheads="1"/>
                </p:cNvPicPr>
                <p:nvPr/>
              </p:nvPicPr>
              <p:blipFill>
                <a:blip r:embed="rId3"/>
                <a:srcRect/>
                <a:stretch>
                  <a:fillRect/>
                </a:stretch>
              </p:blipFill>
              <p:spPr bwMode="auto">
                <a:xfrm>
                  <a:off x="2880" y="673"/>
                  <a:ext cx="2810" cy="2053"/>
                </a:xfrm>
                <a:prstGeom prst="rect">
                  <a:avLst/>
                </a:prstGeom>
                <a:noFill/>
                <a:ln w="9525">
                  <a:noFill/>
                  <a:miter lim="800000"/>
                  <a:headEnd/>
                  <a:tailEnd/>
                </a:ln>
              </p:spPr>
            </p:pic>
            <p:pic>
              <p:nvPicPr>
                <p:cNvPr id="127071" name="Picture 6"/>
                <p:cNvPicPr>
                  <a:picLocks noChangeAspect="1" noChangeArrowheads="1"/>
                </p:cNvPicPr>
                <p:nvPr/>
              </p:nvPicPr>
              <p:blipFill>
                <a:blip r:embed="rId4"/>
                <a:srcRect/>
                <a:stretch>
                  <a:fillRect/>
                </a:stretch>
              </p:blipFill>
              <p:spPr bwMode="auto">
                <a:xfrm>
                  <a:off x="2976" y="2873"/>
                  <a:ext cx="1772" cy="1293"/>
                </a:xfrm>
                <a:prstGeom prst="rect">
                  <a:avLst/>
                </a:prstGeom>
                <a:noFill/>
                <a:ln w="9525">
                  <a:noFill/>
                  <a:miter lim="800000"/>
                  <a:headEnd/>
                  <a:tailEnd/>
                </a:ln>
              </p:spPr>
            </p:pic>
          </p:grpSp>
          <p:sp>
            <p:nvSpPr>
              <p:cNvPr id="127067" name="Freeform 8"/>
              <p:cNvSpPr>
                <a:spLocks/>
              </p:cNvSpPr>
              <p:nvPr/>
            </p:nvSpPr>
            <p:spPr bwMode="auto">
              <a:xfrm>
                <a:off x="3508" y="2467"/>
                <a:ext cx="859" cy="687"/>
              </a:xfrm>
              <a:custGeom>
                <a:avLst/>
                <a:gdLst>
                  <a:gd name="T0" fmla="*/ 171 w 859"/>
                  <a:gd name="T1" fmla="*/ 0 h 687"/>
                  <a:gd name="T2" fmla="*/ 0 w 859"/>
                  <a:gd name="T3" fmla="*/ 316 h 687"/>
                  <a:gd name="T4" fmla="*/ 688 w 859"/>
                  <a:gd name="T5" fmla="*/ 687 h 687"/>
                  <a:gd name="T6" fmla="*/ 859 w 859"/>
                  <a:gd name="T7" fmla="*/ 372 h 687"/>
                  <a:gd name="T8" fmla="*/ 171 w 859"/>
                  <a:gd name="T9" fmla="*/ 0 h 687"/>
                  <a:gd name="T10" fmla="*/ 0 60000 65536"/>
                  <a:gd name="T11" fmla="*/ 0 60000 65536"/>
                  <a:gd name="T12" fmla="*/ 0 60000 65536"/>
                  <a:gd name="T13" fmla="*/ 0 60000 65536"/>
                  <a:gd name="T14" fmla="*/ 0 60000 65536"/>
                  <a:gd name="T15" fmla="*/ 0 w 859"/>
                  <a:gd name="T16" fmla="*/ 0 h 687"/>
                  <a:gd name="T17" fmla="*/ 859 w 859"/>
                  <a:gd name="T18" fmla="*/ 687 h 687"/>
                </a:gdLst>
                <a:ahLst/>
                <a:cxnLst>
                  <a:cxn ang="T10">
                    <a:pos x="T0" y="T1"/>
                  </a:cxn>
                  <a:cxn ang="T11">
                    <a:pos x="T2" y="T3"/>
                  </a:cxn>
                  <a:cxn ang="T12">
                    <a:pos x="T4" y="T5"/>
                  </a:cxn>
                  <a:cxn ang="T13">
                    <a:pos x="T6" y="T7"/>
                  </a:cxn>
                  <a:cxn ang="T14">
                    <a:pos x="T8" y="T9"/>
                  </a:cxn>
                </a:cxnLst>
                <a:rect l="T15" t="T16" r="T17" b="T18"/>
                <a:pathLst>
                  <a:path w="859" h="687">
                    <a:moveTo>
                      <a:pt x="171" y="0"/>
                    </a:moveTo>
                    <a:lnTo>
                      <a:pt x="0" y="316"/>
                    </a:lnTo>
                    <a:lnTo>
                      <a:pt x="688" y="687"/>
                    </a:lnTo>
                    <a:lnTo>
                      <a:pt x="859" y="372"/>
                    </a:lnTo>
                    <a:lnTo>
                      <a:pt x="171" y="0"/>
                    </a:lnTo>
                    <a:close/>
                  </a:path>
                </a:pathLst>
              </a:custGeom>
              <a:solidFill>
                <a:srgbClr val="FFFFFF"/>
              </a:solidFill>
              <a:ln w="9525">
                <a:noFill/>
                <a:round/>
                <a:headEnd/>
                <a:tailEnd/>
              </a:ln>
            </p:spPr>
            <p:txBody>
              <a:bodyPr/>
              <a:lstStyle/>
              <a:p>
                <a:endParaRPr lang="en-US">
                  <a:latin typeface="Tw Cen MT" pitchFamily="34" charset="0"/>
                </a:endParaRPr>
              </a:p>
            </p:txBody>
          </p:sp>
          <p:pic>
            <p:nvPicPr>
              <p:cNvPr id="127068" name="Picture 12"/>
              <p:cNvPicPr>
                <a:picLocks noChangeAspect="1" noChangeArrowheads="1"/>
              </p:cNvPicPr>
              <p:nvPr/>
            </p:nvPicPr>
            <p:blipFill>
              <a:blip r:embed="rId3"/>
              <a:srcRect/>
              <a:stretch>
                <a:fillRect/>
              </a:stretch>
            </p:blipFill>
            <p:spPr bwMode="auto">
              <a:xfrm>
                <a:off x="2880" y="673"/>
                <a:ext cx="2810" cy="2053"/>
              </a:xfrm>
              <a:prstGeom prst="rect">
                <a:avLst/>
              </a:prstGeom>
              <a:noFill/>
              <a:ln w="9525">
                <a:noFill/>
                <a:miter lim="800000"/>
                <a:headEnd/>
                <a:tailEnd/>
              </a:ln>
            </p:spPr>
          </p:pic>
          <p:pic>
            <p:nvPicPr>
              <p:cNvPr id="127069" name="Picture 13"/>
              <p:cNvPicPr>
                <a:picLocks noChangeAspect="1" noChangeArrowheads="1"/>
              </p:cNvPicPr>
              <p:nvPr/>
            </p:nvPicPr>
            <p:blipFill>
              <a:blip r:embed="rId4"/>
              <a:srcRect/>
              <a:stretch>
                <a:fillRect/>
              </a:stretch>
            </p:blipFill>
            <p:spPr bwMode="auto">
              <a:xfrm>
                <a:off x="2976" y="2873"/>
                <a:ext cx="1772" cy="1293"/>
              </a:xfrm>
              <a:prstGeom prst="rect">
                <a:avLst/>
              </a:prstGeom>
              <a:noFill/>
              <a:ln w="9525">
                <a:noFill/>
                <a:miter lim="800000"/>
                <a:headEnd/>
                <a:tailEnd/>
              </a:ln>
            </p:spPr>
          </p:pic>
        </p:grpSp>
        <p:grpSp>
          <p:nvGrpSpPr>
            <p:cNvPr id="127061" name="Group 29"/>
            <p:cNvGrpSpPr>
              <a:grpSpLocks/>
            </p:cNvGrpSpPr>
            <p:nvPr/>
          </p:nvGrpSpPr>
          <p:grpSpPr bwMode="auto">
            <a:xfrm>
              <a:off x="5044975" y="4288207"/>
              <a:ext cx="1902372" cy="261610"/>
              <a:chOff x="1429523" y="4246167"/>
              <a:chExt cx="2238703" cy="261610"/>
            </a:xfrm>
          </p:grpSpPr>
          <p:sp>
            <p:nvSpPr>
              <p:cNvPr id="22" name="TextBox 21"/>
              <p:cNvSpPr txBox="1"/>
              <p:nvPr/>
            </p:nvSpPr>
            <p:spPr>
              <a:xfrm>
                <a:off x="1765692" y="4246012"/>
                <a:ext cx="1710497" cy="261876"/>
              </a:xfrm>
              <a:prstGeom prst="rect">
                <a:avLst/>
              </a:prstGeom>
              <a:noFill/>
            </p:spPr>
            <p:txBody>
              <a:bodyPr wrap="none">
                <a:spAutoFit/>
              </a:bodyPr>
              <a:lstStyle/>
              <a:p>
                <a:pPr fontAlgn="auto">
                  <a:spcBef>
                    <a:spcPts val="0"/>
                  </a:spcBef>
                  <a:spcAft>
                    <a:spcPts val="0"/>
                  </a:spcAft>
                  <a:defRPr/>
                </a:pPr>
                <a:r>
                  <a:rPr lang="en-US" sz="1100" dirty="0">
                    <a:solidFill>
                      <a:schemeClr val="accent2">
                        <a:lumMod val="50000"/>
                      </a:schemeClr>
                    </a:solidFill>
                    <a:effectLst>
                      <a:outerShdw blurRad="38100" dist="38100" dir="2700000" algn="tl">
                        <a:srgbClr val="000000">
                          <a:alpha val="43137"/>
                        </a:srgbClr>
                      </a:outerShdw>
                    </a:effectLst>
                    <a:latin typeface="+mn-lt"/>
                  </a:rPr>
                  <a:t>T</a:t>
                </a:r>
                <a:r>
                  <a:rPr lang="en-US" sz="1100" dirty="0">
                    <a:solidFill>
                      <a:schemeClr val="accent2">
                        <a:lumMod val="50000"/>
                      </a:schemeClr>
                    </a:solidFill>
                    <a:effectLst>
                      <a:outerShdw blurRad="38100" dist="38100" dir="2700000" algn="tl">
                        <a:srgbClr val="000000">
                          <a:alpha val="43137"/>
                        </a:srgbClr>
                      </a:outerShdw>
                    </a:effectLst>
                    <a:latin typeface="+mn-lt"/>
                  </a:rPr>
                  <a:t>wo 16 cell extrusions</a:t>
                </a:r>
                <a:endParaRPr lang="en-US" sz="1100" dirty="0">
                  <a:solidFill>
                    <a:schemeClr val="accent2">
                      <a:lumMod val="50000"/>
                    </a:schemeClr>
                  </a:solidFill>
                  <a:effectLst>
                    <a:outerShdw blurRad="38100" dist="38100" dir="2700000" algn="tl">
                      <a:srgbClr val="000000">
                        <a:alpha val="43137"/>
                      </a:srgbClr>
                    </a:outerShdw>
                  </a:effectLst>
                  <a:latin typeface="+mn-lt"/>
                </a:endParaRPr>
              </a:p>
            </p:txBody>
          </p:sp>
          <p:cxnSp>
            <p:nvCxnSpPr>
              <p:cNvPr id="24" name="Straight Arrow Connector 23"/>
              <p:cNvCxnSpPr>
                <a:stCxn id="22" idx="1"/>
              </p:cNvCxnSpPr>
              <p:nvPr/>
            </p:nvCxnSpPr>
            <p:spPr>
              <a:xfrm rot="10800000" flipV="1">
                <a:off x="1429340" y="4377965"/>
                <a:ext cx="336352" cy="4060"/>
              </a:xfrm>
              <a:prstGeom prst="straightConnector1">
                <a:avLst/>
              </a:prstGeom>
              <a:ln w="1905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3"/>
              </p:cNvCxnSpPr>
              <p:nvPr/>
            </p:nvCxnSpPr>
            <p:spPr>
              <a:xfrm>
                <a:off x="3476189" y="4377965"/>
                <a:ext cx="192684" cy="4060"/>
              </a:xfrm>
              <a:prstGeom prst="straightConnector1">
                <a:avLst/>
              </a:prstGeom>
              <a:ln w="1905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96" name="Content Placeholder 95"/>
          <p:cNvSpPr>
            <a:spLocks noGrp="1"/>
          </p:cNvSpPr>
          <p:nvPr>
            <p:ph sz="quarter" idx="1"/>
          </p:nvPr>
        </p:nvSpPr>
        <p:spPr>
          <a:xfrm>
            <a:off x="188913" y="1184275"/>
            <a:ext cx="3762375" cy="5405438"/>
          </a:xfrm>
        </p:spPr>
        <p:txBody>
          <a:bodyPr>
            <a:normAutofit fontScale="62500" lnSpcReduction="20000"/>
          </a:bodyPr>
          <a:lstStyle/>
          <a:p>
            <a:pPr marL="274320" indent="-274320" algn="ctr" fontAlgn="auto">
              <a:spcBef>
                <a:spcPts val="580"/>
              </a:spcBef>
              <a:spcAft>
                <a:spcPts val="0"/>
              </a:spcAft>
              <a:buFont typeface="Wingdings 2"/>
              <a:buNone/>
              <a:defRPr/>
            </a:pPr>
            <a:r>
              <a:rPr lang="en-US" sz="2800" b="1" dirty="0" smtClean="0">
                <a:effectLst>
                  <a:outerShdw blurRad="38100" dist="38100" dir="2700000" algn="tl">
                    <a:srgbClr val="000000">
                      <a:alpha val="43137"/>
                    </a:srgbClr>
                  </a:outerShdw>
                </a:effectLst>
              </a:rPr>
              <a:t>NO</a:t>
            </a:r>
            <a:r>
              <a:rPr lang="el-GR" sz="2800" b="1" dirty="0" smtClean="0">
                <a:effectLst>
                  <a:outerShdw blurRad="38100" dist="38100" dir="2700000" algn="tl">
                    <a:srgbClr val="000000">
                      <a:alpha val="43137"/>
                    </a:srgbClr>
                  </a:outerShdw>
                </a:effectLst>
                <a:latin typeface="Times New Roman"/>
                <a:cs typeface="Times New Roman"/>
              </a:rPr>
              <a:t>ν</a:t>
            </a:r>
            <a:r>
              <a:rPr lang="en-US" sz="2800" b="1" dirty="0" smtClean="0">
                <a:effectLst>
                  <a:outerShdw blurRad="38100" dist="38100" dir="2700000" algn="tl">
                    <a:srgbClr val="000000">
                      <a:alpha val="43137"/>
                    </a:srgbClr>
                  </a:outerShdw>
                </a:effectLst>
              </a:rPr>
              <a:t>A Modules</a:t>
            </a:r>
          </a:p>
          <a:p>
            <a:pPr marL="274320" indent="-274320" fontAlgn="auto">
              <a:spcBef>
                <a:spcPts val="580"/>
              </a:spcBef>
              <a:spcAft>
                <a:spcPts val="0"/>
              </a:spcAft>
              <a:buFont typeface="Wingdings 2"/>
              <a:buChar char=""/>
              <a:defRPr/>
            </a:pPr>
            <a:r>
              <a:rPr lang="en-US" sz="2800" dirty="0" smtClean="0"/>
              <a:t>The NO</a:t>
            </a:r>
            <a:r>
              <a:rPr lang="el-GR" sz="2800" dirty="0" smtClean="0">
                <a:latin typeface="Times New Roman"/>
                <a:cs typeface="Times New Roman"/>
              </a:rPr>
              <a:t>ν</a:t>
            </a:r>
            <a:r>
              <a:rPr lang="en-US" sz="2800" dirty="0" smtClean="0"/>
              <a:t>A detector module forms the base unit for the detector.  </a:t>
            </a:r>
          </a:p>
          <a:p>
            <a:pPr marL="274320" indent="-274320" fontAlgn="auto">
              <a:spcBef>
                <a:spcPts val="580"/>
              </a:spcBef>
              <a:spcAft>
                <a:spcPts val="0"/>
              </a:spcAft>
              <a:buFont typeface="Wingdings 2"/>
              <a:buChar char=""/>
              <a:defRPr/>
            </a:pPr>
            <a:r>
              <a:rPr lang="en-US" sz="2800" dirty="0" smtClean="0"/>
              <a:t>Each module is made from two 16 cell high reflectivity PVC extrusions bonded into a single 32 cell module</a:t>
            </a:r>
          </a:p>
          <a:p>
            <a:pPr marL="274320" indent="-274320" fontAlgn="auto">
              <a:spcBef>
                <a:spcPts val="580"/>
              </a:spcBef>
              <a:spcAft>
                <a:spcPts val="0"/>
              </a:spcAft>
              <a:buFont typeface="Wingdings 2"/>
              <a:buChar char=""/>
              <a:defRPr/>
            </a:pPr>
            <a:r>
              <a:rPr lang="en-US" sz="2800" dirty="0" smtClean="0"/>
              <a:t>Includes readout manifold for fiber routing and APD housing</a:t>
            </a:r>
          </a:p>
          <a:p>
            <a:pPr marL="274320" indent="-274320" fontAlgn="auto">
              <a:spcBef>
                <a:spcPts val="580"/>
              </a:spcBef>
              <a:spcAft>
                <a:spcPts val="0"/>
              </a:spcAft>
              <a:buFont typeface="Wingdings 2"/>
              <a:buChar char=""/>
              <a:defRPr/>
            </a:pPr>
            <a:endParaRPr lang="en-US" sz="2800" dirty="0" smtClean="0"/>
          </a:p>
          <a:p>
            <a:pPr marL="274320" indent="-274320" fontAlgn="auto">
              <a:spcBef>
                <a:spcPts val="580"/>
              </a:spcBef>
              <a:spcAft>
                <a:spcPts val="0"/>
              </a:spcAft>
              <a:buFont typeface="Wingdings 2"/>
              <a:buChar char=""/>
              <a:defRPr/>
            </a:pPr>
            <a:r>
              <a:rPr lang="en-US" sz="2800" dirty="0" smtClean="0"/>
              <a:t>Combined 12 module wide X or Y measuring planes.</a:t>
            </a:r>
          </a:p>
          <a:p>
            <a:pPr marL="274320" indent="-274320" fontAlgn="auto">
              <a:spcBef>
                <a:spcPts val="580"/>
              </a:spcBef>
              <a:spcAft>
                <a:spcPts val="0"/>
              </a:spcAft>
              <a:buFont typeface="Wingdings 2"/>
              <a:buChar char=""/>
              <a:defRPr/>
            </a:pPr>
            <a:r>
              <a:rPr lang="en-US" sz="2800" dirty="0" smtClean="0"/>
              <a:t>Each module is capped, and filled with the liquid </a:t>
            </a:r>
            <a:r>
              <a:rPr lang="en-US" sz="2800" dirty="0" err="1" smtClean="0"/>
              <a:t>scintillator</a:t>
            </a:r>
            <a:r>
              <a:rPr lang="en-US" sz="2800" dirty="0" smtClean="0"/>
              <a:t>.  </a:t>
            </a:r>
          </a:p>
          <a:p>
            <a:pPr marL="274320" indent="-274320" fontAlgn="auto">
              <a:spcBef>
                <a:spcPts val="580"/>
              </a:spcBef>
              <a:spcAft>
                <a:spcPts val="0"/>
              </a:spcAft>
              <a:buFont typeface="Wingdings 2"/>
              <a:buChar char=""/>
              <a:defRPr/>
            </a:pPr>
            <a:r>
              <a:rPr lang="en-US" sz="2800" dirty="0" smtClean="0"/>
              <a:t>These are the primary containment vessel for the 3.9 million gallons of </a:t>
            </a:r>
            <a:r>
              <a:rPr lang="en-US" sz="2800" dirty="0" err="1" smtClean="0"/>
              <a:t>scintillator</a:t>
            </a:r>
            <a:r>
              <a:rPr lang="en-US" sz="2800" dirty="0" smtClean="0"/>
              <a:t> material.</a:t>
            </a:r>
          </a:p>
          <a:p>
            <a:pPr marL="274320" indent="-274320" fontAlgn="auto">
              <a:spcBef>
                <a:spcPts val="580"/>
              </a:spcBef>
              <a:spcAft>
                <a:spcPts val="0"/>
              </a:spcAft>
              <a:buFont typeface="Wingdings 2"/>
              <a:buChar char=""/>
              <a:defRPr/>
            </a:pPr>
            <a:endParaRPr lang="en-US" sz="2800" dirty="0" smtClean="0"/>
          </a:p>
          <a:p>
            <a:pPr marL="274320" indent="-274320" fontAlgn="auto">
              <a:spcBef>
                <a:spcPts val="580"/>
              </a:spcBef>
              <a:spcAft>
                <a:spcPts val="0"/>
              </a:spcAft>
              <a:buFont typeface="Wingdings 2"/>
              <a:buChar char=""/>
              <a:defRPr/>
            </a:pPr>
            <a:r>
              <a:rPr lang="en-US" sz="2800" dirty="0" smtClean="0"/>
              <a:t>There are 14,136 detector modules with a total of 452,352 separate detection cells in the NO</a:t>
            </a:r>
            <a:r>
              <a:rPr lang="el-GR" sz="2800" dirty="0" smtClean="0">
                <a:latin typeface="Times New Roman"/>
                <a:cs typeface="Times New Roman"/>
              </a:rPr>
              <a:t>ν</a:t>
            </a:r>
            <a:r>
              <a:rPr lang="en-US" sz="2800" dirty="0" smtClean="0"/>
              <a:t>A Far Detector.</a:t>
            </a:r>
          </a:p>
        </p:txBody>
      </p:sp>
      <p:sp>
        <p:nvSpPr>
          <p:cNvPr id="2" name="Title 1"/>
          <p:cNvSpPr>
            <a:spLocks noGrp="1"/>
          </p:cNvSpPr>
          <p:nvPr>
            <p:ph type="title"/>
          </p:nvPr>
        </p:nvSpPr>
        <p:spPr/>
        <p:txBody>
          <a:bodyPr/>
          <a:lstStyle/>
          <a:p>
            <a:pPr fontAlgn="auto">
              <a:spcAft>
                <a:spcPts val="0"/>
              </a:spcAft>
              <a:defRPr/>
            </a:pPr>
            <a:r>
              <a:rPr lang="en-US" dirty="0" smtClean="0"/>
              <a:t>Detector Modules</a:t>
            </a:r>
            <a:endParaRPr lang="en-US" dirty="0"/>
          </a:p>
        </p:txBody>
      </p:sp>
      <p:grpSp>
        <p:nvGrpSpPr>
          <p:cNvPr id="126980" name="Group 201"/>
          <p:cNvGrpSpPr>
            <a:grpSpLocks/>
          </p:cNvGrpSpPr>
          <p:nvPr/>
        </p:nvGrpSpPr>
        <p:grpSpPr bwMode="auto">
          <a:xfrm>
            <a:off x="4010025" y="4457700"/>
            <a:ext cx="4972050" cy="2184400"/>
            <a:chOff x="136635" y="722983"/>
            <a:chExt cx="4971393" cy="2185214"/>
          </a:xfrm>
        </p:grpSpPr>
        <p:sp>
          <p:nvSpPr>
            <p:cNvPr id="184" name="TextBox 183"/>
            <p:cNvSpPr txBox="1"/>
            <p:nvPr/>
          </p:nvSpPr>
          <p:spPr>
            <a:xfrm>
              <a:off x="136635" y="722983"/>
              <a:ext cx="4971393" cy="2185214"/>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rPr>
                <a:t>PVC Extrusions</a:t>
              </a:r>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r>
                <a:rPr lang="en-US" sz="1400" dirty="0"/>
                <a:t>Each extrusion is a single 15.7m (51.5ft) long set of 6x3.9cm cells. Two extrusions are joined to form a single 1.3m wide module </a:t>
              </a:r>
              <a:endParaRPr lang="en-US" sz="1400" dirty="0"/>
            </a:p>
          </p:txBody>
        </p:sp>
        <p:grpSp>
          <p:nvGrpSpPr>
            <p:cNvPr id="126984" name="Group 16"/>
            <p:cNvGrpSpPr>
              <a:grpSpLocks/>
            </p:cNvGrpSpPr>
            <p:nvPr/>
          </p:nvGrpSpPr>
          <p:grpSpPr bwMode="auto">
            <a:xfrm>
              <a:off x="360885" y="2160241"/>
              <a:ext cx="3243508" cy="140767"/>
              <a:chOff x="2513" y="3549"/>
              <a:chExt cx="2800" cy="162"/>
            </a:xfrm>
          </p:grpSpPr>
          <p:grpSp>
            <p:nvGrpSpPr>
              <p:cNvPr id="126994" name="Group 17"/>
              <p:cNvGrpSpPr>
                <a:grpSpLocks/>
              </p:cNvGrpSpPr>
              <p:nvPr/>
            </p:nvGrpSpPr>
            <p:grpSpPr bwMode="auto">
              <a:xfrm>
                <a:off x="2518" y="3549"/>
                <a:ext cx="2783" cy="160"/>
                <a:chOff x="2694" y="3509"/>
                <a:chExt cx="2783" cy="160"/>
              </a:xfrm>
            </p:grpSpPr>
            <p:sp>
              <p:nvSpPr>
                <p:cNvPr id="127028" name="Rectangle 18"/>
                <p:cNvSpPr>
                  <a:spLocks noChangeArrowheads="1"/>
                </p:cNvSpPr>
                <p:nvPr/>
              </p:nvSpPr>
              <p:spPr bwMode="auto">
                <a:xfrm>
                  <a:off x="2694" y="3521"/>
                  <a:ext cx="88" cy="148"/>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29" name="Rectangle 19"/>
                <p:cNvSpPr>
                  <a:spLocks noChangeArrowheads="1"/>
                </p:cNvSpPr>
                <p:nvPr/>
              </p:nvSpPr>
              <p:spPr bwMode="auto">
                <a:xfrm>
                  <a:off x="2783" y="3521"/>
                  <a:ext cx="88" cy="148"/>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30" name="Rectangle 20"/>
                <p:cNvSpPr>
                  <a:spLocks noChangeArrowheads="1"/>
                </p:cNvSpPr>
                <p:nvPr/>
              </p:nvSpPr>
              <p:spPr bwMode="auto">
                <a:xfrm>
                  <a:off x="2867" y="3521"/>
                  <a:ext cx="88" cy="148"/>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31" name="Rectangle 21"/>
                <p:cNvSpPr>
                  <a:spLocks noChangeArrowheads="1"/>
                </p:cNvSpPr>
                <p:nvPr/>
              </p:nvSpPr>
              <p:spPr bwMode="auto">
                <a:xfrm>
                  <a:off x="2956" y="3521"/>
                  <a:ext cx="87" cy="148"/>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32" name="Rectangle 22"/>
                <p:cNvSpPr>
                  <a:spLocks noChangeArrowheads="1"/>
                </p:cNvSpPr>
                <p:nvPr/>
              </p:nvSpPr>
              <p:spPr bwMode="auto">
                <a:xfrm>
                  <a:off x="3042" y="3521"/>
                  <a:ext cx="88" cy="148"/>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33" name="Rectangle 23"/>
                <p:cNvSpPr>
                  <a:spLocks noChangeArrowheads="1"/>
                </p:cNvSpPr>
                <p:nvPr/>
              </p:nvSpPr>
              <p:spPr bwMode="auto">
                <a:xfrm>
                  <a:off x="3131" y="3521"/>
                  <a:ext cx="87"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34" name="Rectangle 24"/>
                <p:cNvSpPr>
                  <a:spLocks noChangeArrowheads="1"/>
                </p:cNvSpPr>
                <p:nvPr/>
              </p:nvSpPr>
              <p:spPr bwMode="auto">
                <a:xfrm>
                  <a:off x="3222" y="3521"/>
                  <a:ext cx="87"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35" name="Rectangle 25"/>
                <p:cNvSpPr>
                  <a:spLocks noChangeArrowheads="1"/>
                </p:cNvSpPr>
                <p:nvPr/>
              </p:nvSpPr>
              <p:spPr bwMode="auto">
                <a:xfrm>
                  <a:off x="3304" y="3521"/>
                  <a:ext cx="88" cy="148"/>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36" name="Rectangle 26"/>
                <p:cNvSpPr>
                  <a:spLocks noChangeArrowheads="1"/>
                </p:cNvSpPr>
                <p:nvPr/>
              </p:nvSpPr>
              <p:spPr bwMode="auto">
                <a:xfrm>
                  <a:off x="3392" y="3521"/>
                  <a:ext cx="88" cy="148"/>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37" name="Rectangle 27"/>
                <p:cNvSpPr>
                  <a:spLocks noChangeArrowheads="1"/>
                </p:cNvSpPr>
                <p:nvPr/>
              </p:nvSpPr>
              <p:spPr bwMode="auto">
                <a:xfrm>
                  <a:off x="3481" y="3521"/>
                  <a:ext cx="88"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38" name="Rectangle 28"/>
                <p:cNvSpPr>
                  <a:spLocks noChangeArrowheads="1"/>
                </p:cNvSpPr>
                <p:nvPr/>
              </p:nvSpPr>
              <p:spPr bwMode="auto">
                <a:xfrm>
                  <a:off x="3572" y="3521"/>
                  <a:ext cx="88"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39" name="Rectangle 29"/>
                <p:cNvSpPr>
                  <a:spLocks noChangeArrowheads="1"/>
                </p:cNvSpPr>
                <p:nvPr/>
              </p:nvSpPr>
              <p:spPr bwMode="auto">
                <a:xfrm>
                  <a:off x="3654" y="3521"/>
                  <a:ext cx="88"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40" name="Rectangle 30"/>
                <p:cNvSpPr>
                  <a:spLocks noChangeArrowheads="1"/>
                </p:cNvSpPr>
                <p:nvPr/>
              </p:nvSpPr>
              <p:spPr bwMode="auto">
                <a:xfrm>
                  <a:off x="3747" y="3521"/>
                  <a:ext cx="88"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41" name="Rectangle 31"/>
                <p:cNvSpPr>
                  <a:spLocks noChangeArrowheads="1"/>
                </p:cNvSpPr>
                <p:nvPr/>
              </p:nvSpPr>
              <p:spPr bwMode="auto">
                <a:xfrm>
                  <a:off x="3829" y="3521"/>
                  <a:ext cx="88"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42" name="Rectangle 32"/>
                <p:cNvSpPr>
                  <a:spLocks noChangeArrowheads="1"/>
                </p:cNvSpPr>
                <p:nvPr/>
              </p:nvSpPr>
              <p:spPr bwMode="auto">
                <a:xfrm>
                  <a:off x="3920" y="3521"/>
                  <a:ext cx="88"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43" name="Rectangle 33"/>
                <p:cNvSpPr>
                  <a:spLocks noChangeArrowheads="1"/>
                </p:cNvSpPr>
                <p:nvPr/>
              </p:nvSpPr>
              <p:spPr bwMode="auto">
                <a:xfrm>
                  <a:off x="4009" y="3521"/>
                  <a:ext cx="88"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44" name="Rectangle 34"/>
                <p:cNvSpPr>
                  <a:spLocks noChangeArrowheads="1"/>
                </p:cNvSpPr>
                <p:nvPr/>
              </p:nvSpPr>
              <p:spPr bwMode="auto">
                <a:xfrm>
                  <a:off x="4095" y="3521"/>
                  <a:ext cx="95"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45" name="Rectangle 35"/>
                <p:cNvSpPr>
                  <a:spLocks noChangeArrowheads="1"/>
                </p:cNvSpPr>
                <p:nvPr/>
              </p:nvSpPr>
              <p:spPr bwMode="auto">
                <a:xfrm>
                  <a:off x="4191" y="3521"/>
                  <a:ext cx="88" cy="148"/>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46" name="Rectangle 36"/>
                <p:cNvSpPr>
                  <a:spLocks noChangeArrowheads="1"/>
                </p:cNvSpPr>
                <p:nvPr/>
              </p:nvSpPr>
              <p:spPr bwMode="auto">
                <a:xfrm>
                  <a:off x="4275" y="3521"/>
                  <a:ext cx="88" cy="148"/>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47" name="Rectangle 37"/>
                <p:cNvSpPr>
                  <a:spLocks noChangeArrowheads="1"/>
                </p:cNvSpPr>
                <p:nvPr/>
              </p:nvSpPr>
              <p:spPr bwMode="auto">
                <a:xfrm>
                  <a:off x="4364" y="3521"/>
                  <a:ext cx="88" cy="148"/>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48" name="Rectangle 38"/>
                <p:cNvSpPr>
                  <a:spLocks noChangeArrowheads="1"/>
                </p:cNvSpPr>
                <p:nvPr/>
              </p:nvSpPr>
              <p:spPr bwMode="auto">
                <a:xfrm>
                  <a:off x="4450" y="3521"/>
                  <a:ext cx="88" cy="148"/>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49" name="Rectangle 39"/>
                <p:cNvSpPr>
                  <a:spLocks noChangeArrowheads="1"/>
                </p:cNvSpPr>
                <p:nvPr/>
              </p:nvSpPr>
              <p:spPr bwMode="auto">
                <a:xfrm>
                  <a:off x="4539" y="3521"/>
                  <a:ext cx="81"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50" name="Rectangle 40"/>
                <p:cNvSpPr>
                  <a:spLocks noChangeArrowheads="1"/>
                </p:cNvSpPr>
                <p:nvPr/>
              </p:nvSpPr>
              <p:spPr bwMode="auto">
                <a:xfrm>
                  <a:off x="4616" y="3521"/>
                  <a:ext cx="81" cy="147"/>
                </a:xfrm>
                <a:prstGeom prst="rect">
                  <a:avLst/>
                </a:prstGeom>
                <a:solidFill>
                  <a:schemeClr val="bg1"/>
                </a:solidFill>
                <a:ln w="9525">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51" name="Rectangle 41"/>
                <p:cNvSpPr>
                  <a:spLocks noChangeArrowheads="1"/>
                </p:cNvSpPr>
                <p:nvPr/>
              </p:nvSpPr>
              <p:spPr bwMode="auto">
                <a:xfrm>
                  <a:off x="4698" y="3521"/>
                  <a:ext cx="81"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52" name="Rectangle 42"/>
                <p:cNvSpPr>
                  <a:spLocks noChangeArrowheads="1"/>
                </p:cNvSpPr>
                <p:nvPr/>
              </p:nvSpPr>
              <p:spPr bwMode="auto">
                <a:xfrm>
                  <a:off x="4779" y="3521"/>
                  <a:ext cx="88" cy="148"/>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53" name="Rectangle 43"/>
                <p:cNvSpPr>
                  <a:spLocks noChangeArrowheads="1"/>
                </p:cNvSpPr>
                <p:nvPr/>
              </p:nvSpPr>
              <p:spPr bwMode="auto">
                <a:xfrm>
                  <a:off x="4868" y="3521"/>
                  <a:ext cx="88"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54" name="Rectangle 44"/>
                <p:cNvSpPr>
                  <a:spLocks noChangeArrowheads="1"/>
                </p:cNvSpPr>
                <p:nvPr/>
              </p:nvSpPr>
              <p:spPr bwMode="auto">
                <a:xfrm>
                  <a:off x="4952" y="3521"/>
                  <a:ext cx="88"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55" name="Rectangle 45"/>
                <p:cNvSpPr>
                  <a:spLocks noChangeArrowheads="1"/>
                </p:cNvSpPr>
                <p:nvPr/>
              </p:nvSpPr>
              <p:spPr bwMode="auto">
                <a:xfrm>
                  <a:off x="5041" y="3521"/>
                  <a:ext cx="88"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56" name="Rectangle 46"/>
                <p:cNvSpPr>
                  <a:spLocks noChangeArrowheads="1"/>
                </p:cNvSpPr>
                <p:nvPr/>
              </p:nvSpPr>
              <p:spPr bwMode="auto">
                <a:xfrm>
                  <a:off x="5127" y="3521"/>
                  <a:ext cx="88"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57" name="Rectangle 47"/>
                <p:cNvSpPr>
                  <a:spLocks noChangeArrowheads="1"/>
                </p:cNvSpPr>
                <p:nvPr/>
              </p:nvSpPr>
              <p:spPr bwMode="auto">
                <a:xfrm>
                  <a:off x="5216" y="3521"/>
                  <a:ext cx="88"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58" name="Rectangle 48"/>
                <p:cNvSpPr>
                  <a:spLocks noChangeArrowheads="1"/>
                </p:cNvSpPr>
                <p:nvPr/>
              </p:nvSpPr>
              <p:spPr bwMode="auto">
                <a:xfrm>
                  <a:off x="5334" y="3509"/>
                  <a:ext cx="88"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sp>
              <p:nvSpPr>
                <p:cNvPr id="127059" name="Rectangle 49"/>
                <p:cNvSpPr>
                  <a:spLocks noChangeArrowheads="1"/>
                </p:cNvSpPr>
                <p:nvPr/>
              </p:nvSpPr>
              <p:spPr bwMode="auto">
                <a:xfrm>
                  <a:off x="5389" y="3521"/>
                  <a:ext cx="88" cy="147"/>
                </a:xfrm>
                <a:prstGeom prst="rect">
                  <a:avLst/>
                </a:prstGeom>
                <a:noFill/>
                <a:ln w="9525">
                  <a:solidFill>
                    <a:schemeClr val="bg2"/>
                  </a:solidFill>
                  <a:miter lim="800000"/>
                  <a:headEnd/>
                  <a:tailEnd/>
                </a:ln>
                <a:scene3d>
                  <a:camera prst="legacyObliqueTopRight"/>
                  <a:lightRig rig="legacyFlat4" dir="b"/>
                </a:scene3d>
                <a:sp3d extrusionH="1801800" prstMaterial="legacyPlastic">
                  <a:bevelT w="13500" h="13500" prst="angle"/>
                  <a:bevelB w="13500" h="13500" prst="angle"/>
                  <a:extrusionClr>
                    <a:schemeClr val="bg1"/>
                  </a:extrusionClr>
                </a:sp3d>
              </p:spPr>
              <p:txBody>
                <a:bodyPr wrap="none" anchor="ctr">
                  <a:flatTx/>
                </a:bodyPr>
                <a:lstStyle/>
                <a:p>
                  <a:endParaRPr lang="en-US">
                    <a:latin typeface="Tw Cen MT" pitchFamily="34" charset="0"/>
                  </a:endParaRPr>
                </a:p>
              </p:txBody>
            </p:sp>
          </p:grpSp>
          <p:sp>
            <p:nvSpPr>
              <p:cNvPr id="126995" name="Rectangle 50"/>
              <p:cNvSpPr>
                <a:spLocks noChangeArrowheads="1"/>
              </p:cNvSpPr>
              <p:nvPr/>
            </p:nvSpPr>
            <p:spPr bwMode="auto">
              <a:xfrm>
                <a:off x="2519" y="3564"/>
                <a:ext cx="88" cy="141"/>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6996" name="Rectangle 51"/>
              <p:cNvSpPr>
                <a:spLocks noChangeArrowheads="1"/>
              </p:cNvSpPr>
              <p:nvPr/>
            </p:nvSpPr>
            <p:spPr bwMode="auto">
              <a:xfrm>
                <a:off x="2608" y="3564"/>
                <a:ext cx="88" cy="141"/>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6997" name="Rectangle 52"/>
              <p:cNvSpPr>
                <a:spLocks noChangeArrowheads="1"/>
              </p:cNvSpPr>
              <p:nvPr/>
            </p:nvSpPr>
            <p:spPr bwMode="auto">
              <a:xfrm>
                <a:off x="2692" y="3564"/>
                <a:ext cx="88" cy="141"/>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6998" name="Rectangle 53"/>
              <p:cNvSpPr>
                <a:spLocks noChangeArrowheads="1"/>
              </p:cNvSpPr>
              <p:nvPr/>
            </p:nvSpPr>
            <p:spPr bwMode="auto">
              <a:xfrm>
                <a:off x="2781" y="3564"/>
                <a:ext cx="87" cy="141"/>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6999" name="Rectangle 54"/>
              <p:cNvSpPr>
                <a:spLocks noChangeArrowheads="1"/>
              </p:cNvSpPr>
              <p:nvPr/>
            </p:nvSpPr>
            <p:spPr bwMode="auto">
              <a:xfrm>
                <a:off x="2867" y="3564"/>
                <a:ext cx="88" cy="141"/>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00" name="Rectangle 55"/>
              <p:cNvSpPr>
                <a:spLocks noChangeArrowheads="1"/>
              </p:cNvSpPr>
              <p:nvPr/>
            </p:nvSpPr>
            <p:spPr bwMode="auto">
              <a:xfrm>
                <a:off x="2956" y="3564"/>
                <a:ext cx="87"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01" name="Rectangle 56"/>
              <p:cNvSpPr>
                <a:spLocks noChangeArrowheads="1"/>
              </p:cNvSpPr>
              <p:nvPr/>
            </p:nvSpPr>
            <p:spPr bwMode="auto">
              <a:xfrm>
                <a:off x="3047" y="3564"/>
                <a:ext cx="87"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02" name="Rectangle 57"/>
              <p:cNvSpPr>
                <a:spLocks noChangeArrowheads="1"/>
              </p:cNvSpPr>
              <p:nvPr/>
            </p:nvSpPr>
            <p:spPr bwMode="auto">
              <a:xfrm>
                <a:off x="3129" y="3564"/>
                <a:ext cx="88" cy="141"/>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03" name="Rectangle 58"/>
              <p:cNvSpPr>
                <a:spLocks noChangeArrowheads="1"/>
              </p:cNvSpPr>
              <p:nvPr/>
            </p:nvSpPr>
            <p:spPr bwMode="auto">
              <a:xfrm>
                <a:off x="3217" y="3564"/>
                <a:ext cx="88" cy="141"/>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04" name="Rectangle 59"/>
              <p:cNvSpPr>
                <a:spLocks noChangeArrowheads="1"/>
              </p:cNvSpPr>
              <p:nvPr/>
            </p:nvSpPr>
            <p:spPr bwMode="auto">
              <a:xfrm>
                <a:off x="3306" y="3564"/>
                <a:ext cx="88"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05" name="Rectangle 60"/>
              <p:cNvSpPr>
                <a:spLocks noChangeArrowheads="1"/>
              </p:cNvSpPr>
              <p:nvPr/>
            </p:nvSpPr>
            <p:spPr bwMode="auto">
              <a:xfrm>
                <a:off x="3397" y="3564"/>
                <a:ext cx="88"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06" name="Rectangle 61"/>
              <p:cNvSpPr>
                <a:spLocks noChangeArrowheads="1"/>
              </p:cNvSpPr>
              <p:nvPr/>
            </p:nvSpPr>
            <p:spPr bwMode="auto">
              <a:xfrm>
                <a:off x="3479" y="3564"/>
                <a:ext cx="88"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07" name="Rectangle 62"/>
              <p:cNvSpPr>
                <a:spLocks noChangeArrowheads="1"/>
              </p:cNvSpPr>
              <p:nvPr/>
            </p:nvSpPr>
            <p:spPr bwMode="auto">
              <a:xfrm>
                <a:off x="3572" y="3564"/>
                <a:ext cx="88"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08" name="Rectangle 63"/>
              <p:cNvSpPr>
                <a:spLocks noChangeArrowheads="1"/>
              </p:cNvSpPr>
              <p:nvPr/>
            </p:nvSpPr>
            <p:spPr bwMode="auto">
              <a:xfrm>
                <a:off x="3654" y="3564"/>
                <a:ext cx="88"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09" name="Rectangle 64"/>
              <p:cNvSpPr>
                <a:spLocks noChangeArrowheads="1"/>
              </p:cNvSpPr>
              <p:nvPr/>
            </p:nvSpPr>
            <p:spPr bwMode="auto">
              <a:xfrm>
                <a:off x="3745" y="3564"/>
                <a:ext cx="88"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10" name="Rectangle 65"/>
              <p:cNvSpPr>
                <a:spLocks noChangeArrowheads="1"/>
              </p:cNvSpPr>
              <p:nvPr/>
            </p:nvSpPr>
            <p:spPr bwMode="auto">
              <a:xfrm>
                <a:off x="3834" y="3564"/>
                <a:ext cx="88"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11" name="Rectangle 66"/>
              <p:cNvSpPr>
                <a:spLocks noChangeArrowheads="1"/>
              </p:cNvSpPr>
              <p:nvPr/>
            </p:nvSpPr>
            <p:spPr bwMode="auto">
              <a:xfrm>
                <a:off x="3920" y="3564"/>
                <a:ext cx="95"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12" name="Rectangle 67"/>
              <p:cNvSpPr>
                <a:spLocks noChangeArrowheads="1"/>
              </p:cNvSpPr>
              <p:nvPr/>
            </p:nvSpPr>
            <p:spPr bwMode="auto">
              <a:xfrm>
                <a:off x="4016" y="3564"/>
                <a:ext cx="88" cy="141"/>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13" name="Rectangle 68"/>
              <p:cNvSpPr>
                <a:spLocks noChangeArrowheads="1"/>
              </p:cNvSpPr>
              <p:nvPr/>
            </p:nvSpPr>
            <p:spPr bwMode="auto">
              <a:xfrm>
                <a:off x="4100" y="3564"/>
                <a:ext cx="88" cy="141"/>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14" name="Rectangle 69"/>
              <p:cNvSpPr>
                <a:spLocks noChangeArrowheads="1"/>
              </p:cNvSpPr>
              <p:nvPr/>
            </p:nvSpPr>
            <p:spPr bwMode="auto">
              <a:xfrm>
                <a:off x="4189" y="3564"/>
                <a:ext cx="88" cy="141"/>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15" name="Rectangle 70"/>
              <p:cNvSpPr>
                <a:spLocks noChangeArrowheads="1"/>
              </p:cNvSpPr>
              <p:nvPr/>
            </p:nvSpPr>
            <p:spPr bwMode="auto">
              <a:xfrm>
                <a:off x="4275" y="3564"/>
                <a:ext cx="88" cy="141"/>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16" name="Rectangle 71"/>
              <p:cNvSpPr>
                <a:spLocks noChangeArrowheads="1"/>
              </p:cNvSpPr>
              <p:nvPr/>
            </p:nvSpPr>
            <p:spPr bwMode="auto">
              <a:xfrm>
                <a:off x="4364" y="3564"/>
                <a:ext cx="81"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17" name="Rectangle 72"/>
              <p:cNvSpPr>
                <a:spLocks noChangeArrowheads="1"/>
              </p:cNvSpPr>
              <p:nvPr/>
            </p:nvSpPr>
            <p:spPr bwMode="auto">
              <a:xfrm>
                <a:off x="4441" y="3564"/>
                <a:ext cx="81"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18" name="Rectangle 73"/>
              <p:cNvSpPr>
                <a:spLocks noChangeArrowheads="1"/>
              </p:cNvSpPr>
              <p:nvPr/>
            </p:nvSpPr>
            <p:spPr bwMode="auto">
              <a:xfrm>
                <a:off x="4523" y="3564"/>
                <a:ext cx="81"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19" name="Rectangle 74"/>
              <p:cNvSpPr>
                <a:spLocks noChangeArrowheads="1"/>
              </p:cNvSpPr>
              <p:nvPr/>
            </p:nvSpPr>
            <p:spPr bwMode="auto">
              <a:xfrm>
                <a:off x="4604" y="3564"/>
                <a:ext cx="88" cy="141"/>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20" name="Rectangle 75"/>
              <p:cNvSpPr>
                <a:spLocks noChangeArrowheads="1"/>
              </p:cNvSpPr>
              <p:nvPr/>
            </p:nvSpPr>
            <p:spPr bwMode="auto">
              <a:xfrm>
                <a:off x="4693" y="3564"/>
                <a:ext cx="88"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21" name="Rectangle 76"/>
              <p:cNvSpPr>
                <a:spLocks noChangeArrowheads="1"/>
              </p:cNvSpPr>
              <p:nvPr/>
            </p:nvSpPr>
            <p:spPr bwMode="auto">
              <a:xfrm>
                <a:off x="4777" y="3564"/>
                <a:ext cx="88"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22" name="Rectangle 77"/>
              <p:cNvSpPr>
                <a:spLocks noChangeArrowheads="1"/>
              </p:cNvSpPr>
              <p:nvPr/>
            </p:nvSpPr>
            <p:spPr bwMode="auto">
              <a:xfrm>
                <a:off x="4866" y="3564"/>
                <a:ext cx="88"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23" name="Rectangle 78"/>
              <p:cNvSpPr>
                <a:spLocks noChangeArrowheads="1"/>
              </p:cNvSpPr>
              <p:nvPr/>
            </p:nvSpPr>
            <p:spPr bwMode="auto">
              <a:xfrm>
                <a:off x="4952" y="3564"/>
                <a:ext cx="88"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24" name="Rectangle 79"/>
              <p:cNvSpPr>
                <a:spLocks noChangeArrowheads="1"/>
              </p:cNvSpPr>
              <p:nvPr/>
            </p:nvSpPr>
            <p:spPr bwMode="auto">
              <a:xfrm>
                <a:off x="5041" y="3564"/>
                <a:ext cx="88"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25" name="Rectangle 80"/>
              <p:cNvSpPr>
                <a:spLocks noChangeArrowheads="1"/>
              </p:cNvSpPr>
              <p:nvPr/>
            </p:nvSpPr>
            <p:spPr bwMode="auto">
              <a:xfrm>
                <a:off x="5132" y="3564"/>
                <a:ext cx="88"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26" name="Rectangle 81"/>
              <p:cNvSpPr>
                <a:spLocks noChangeArrowheads="1"/>
              </p:cNvSpPr>
              <p:nvPr/>
            </p:nvSpPr>
            <p:spPr bwMode="auto">
              <a:xfrm>
                <a:off x="5214" y="3564"/>
                <a:ext cx="88" cy="147"/>
              </a:xfrm>
              <a:prstGeom prst="rect">
                <a:avLst/>
              </a:prstGeom>
              <a:noFill/>
              <a:ln w="12700">
                <a:solidFill>
                  <a:schemeClr val="bg2"/>
                </a:solidFill>
                <a:miter lim="800000"/>
                <a:headEnd/>
                <a:tailEnd/>
              </a:ln>
            </p:spPr>
            <p:txBody>
              <a:bodyPr wrap="none" anchor="ctr"/>
              <a:lstStyle/>
              <a:p>
                <a:endParaRPr lang="en-US">
                  <a:latin typeface="Tw Cen MT" pitchFamily="34" charset="0"/>
                </a:endParaRPr>
              </a:p>
            </p:txBody>
          </p:sp>
          <p:sp>
            <p:nvSpPr>
              <p:cNvPr id="127027" name="Rectangle 83"/>
              <p:cNvSpPr>
                <a:spLocks noChangeArrowheads="1"/>
              </p:cNvSpPr>
              <p:nvPr/>
            </p:nvSpPr>
            <p:spPr bwMode="auto">
              <a:xfrm>
                <a:off x="2513" y="3565"/>
                <a:ext cx="2800" cy="139"/>
              </a:xfrm>
              <a:prstGeom prst="rect">
                <a:avLst/>
              </a:prstGeom>
              <a:noFill/>
              <a:ln w="19050">
                <a:solidFill>
                  <a:schemeClr val="bg2"/>
                </a:solidFill>
                <a:miter lim="800000"/>
                <a:headEnd/>
                <a:tailEnd/>
              </a:ln>
            </p:spPr>
            <p:txBody>
              <a:bodyPr wrap="none" anchor="ctr"/>
              <a:lstStyle/>
              <a:p>
                <a:endParaRPr lang="en-US">
                  <a:latin typeface="Tw Cen MT" pitchFamily="34" charset="0"/>
                </a:endParaRPr>
              </a:p>
            </p:txBody>
          </p:sp>
        </p:grpSp>
        <p:sp>
          <p:nvSpPr>
            <p:cNvPr id="187" name="Frame 186"/>
            <p:cNvSpPr/>
            <p:nvPr/>
          </p:nvSpPr>
          <p:spPr>
            <a:xfrm>
              <a:off x="4057003" y="1460939"/>
              <a:ext cx="399393" cy="851338"/>
            </a:xfrm>
            <a:prstGeom prst="frame">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a:scene3d>
              <a:camera prst="isometricLeftDown">
                <a:rot lat="600000" lon="600000" rev="0"/>
              </a:camera>
              <a:lightRig rig="threePt" dir="t"/>
            </a:scene3d>
            <a:sp3d extrusionH="685800" contourW="12700">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88" name="TextBox 187"/>
            <p:cNvSpPr txBox="1"/>
            <p:nvPr/>
          </p:nvSpPr>
          <p:spPr>
            <a:xfrm>
              <a:off x="4550890" y="1682190"/>
              <a:ext cx="452377" cy="276328"/>
            </a:xfrm>
            <a:prstGeom prst="rect">
              <a:avLst/>
            </a:prstGeom>
            <a:noFill/>
          </p:spPr>
          <p:txBody>
            <a:bodyPr wrap="none">
              <a:spAutoFit/>
            </a:bodyPr>
            <a:lstStyle/>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6cm</a:t>
              </a:r>
              <a:endParaRPr lang="en-US" sz="1200" dirty="0">
                <a:effectLst>
                  <a:outerShdw blurRad="38100" dist="38100" dir="2700000" algn="tl">
                    <a:srgbClr val="000000">
                      <a:alpha val="43137"/>
                    </a:srgbClr>
                  </a:outerShdw>
                </a:effectLst>
                <a:latin typeface="+mn-lt"/>
              </a:endParaRPr>
            </a:p>
          </p:txBody>
        </p:sp>
        <p:sp>
          <p:nvSpPr>
            <p:cNvPr id="189" name="TextBox 188"/>
            <p:cNvSpPr txBox="1"/>
            <p:nvPr/>
          </p:nvSpPr>
          <p:spPr>
            <a:xfrm>
              <a:off x="3988989" y="2253903"/>
              <a:ext cx="569837" cy="277917"/>
            </a:xfrm>
            <a:prstGeom prst="rect">
              <a:avLst/>
            </a:prstGeom>
            <a:noFill/>
          </p:spPr>
          <p:txBody>
            <a:bodyPr wrap="none">
              <a:spAutoFit/>
            </a:bodyPr>
            <a:lstStyle/>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3.9cm</a:t>
              </a:r>
              <a:endParaRPr lang="en-US" sz="1200" dirty="0">
                <a:effectLst>
                  <a:outerShdw blurRad="38100" dist="38100" dir="2700000" algn="tl">
                    <a:srgbClr val="000000">
                      <a:alpha val="43137"/>
                    </a:srgbClr>
                  </a:outerShdw>
                </a:effectLst>
                <a:latin typeface="+mn-lt"/>
              </a:endParaRPr>
            </a:p>
          </p:txBody>
        </p:sp>
        <p:sp>
          <p:nvSpPr>
            <p:cNvPr id="126988" name="TextBox 189"/>
            <p:cNvSpPr txBox="1">
              <a:spLocks noChangeArrowheads="1"/>
            </p:cNvSpPr>
            <p:nvPr/>
          </p:nvSpPr>
          <p:spPr bwMode="auto">
            <a:xfrm>
              <a:off x="157663" y="1460945"/>
              <a:ext cx="646331" cy="307777"/>
            </a:xfrm>
            <a:prstGeom prst="rect">
              <a:avLst/>
            </a:prstGeom>
            <a:noFill/>
            <a:ln w="9525">
              <a:noFill/>
              <a:miter lim="800000"/>
              <a:headEnd/>
              <a:tailEnd/>
            </a:ln>
          </p:spPr>
          <p:txBody>
            <a:bodyPr wrap="none">
              <a:spAutoFit/>
            </a:bodyPr>
            <a:lstStyle/>
            <a:p>
              <a:r>
                <a:rPr lang="en-US" sz="1400">
                  <a:latin typeface="Tw Cen MT" pitchFamily="34" charset="0"/>
                </a:rPr>
                <a:t>15.7m</a:t>
              </a:r>
            </a:p>
          </p:txBody>
        </p:sp>
        <p:sp>
          <p:nvSpPr>
            <p:cNvPr id="126989" name="TextBox 190"/>
            <p:cNvSpPr txBox="1">
              <a:spLocks noChangeArrowheads="1"/>
            </p:cNvSpPr>
            <p:nvPr/>
          </p:nvSpPr>
          <p:spPr bwMode="auto">
            <a:xfrm>
              <a:off x="1791971" y="1844565"/>
              <a:ext cx="554960" cy="307777"/>
            </a:xfrm>
            <a:prstGeom prst="rect">
              <a:avLst/>
            </a:prstGeom>
            <a:noFill/>
            <a:ln w="9525">
              <a:noFill/>
              <a:miter lim="800000"/>
              <a:headEnd/>
              <a:tailEnd/>
            </a:ln>
          </p:spPr>
          <p:txBody>
            <a:bodyPr wrap="none">
              <a:spAutoFit/>
            </a:bodyPr>
            <a:lstStyle/>
            <a:p>
              <a:r>
                <a:rPr lang="en-US" sz="1400">
                  <a:latin typeface="Tw Cen MT" pitchFamily="34" charset="0"/>
                </a:rPr>
                <a:t>1.3m</a:t>
              </a:r>
            </a:p>
          </p:txBody>
        </p:sp>
        <p:cxnSp>
          <p:nvCxnSpPr>
            <p:cNvPr id="193" name="Straight Arrow Connector 192"/>
            <p:cNvCxnSpPr/>
            <p:nvPr/>
          </p:nvCxnSpPr>
          <p:spPr>
            <a:xfrm>
              <a:off x="420760" y="2091918"/>
              <a:ext cx="3172993" cy="158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V="1">
              <a:off x="284253" y="1493208"/>
              <a:ext cx="650789" cy="6400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909624" y="1081892"/>
              <a:ext cx="944437" cy="308090"/>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mn-lt"/>
                </a:rPr>
                <a:t>Single Cell</a:t>
              </a:r>
              <a:endParaRPr lang="en-US" sz="1400" dirty="0">
                <a:effectLst>
                  <a:outerShdw blurRad="38100" dist="38100" dir="2700000" algn="tl">
                    <a:srgbClr val="000000">
                      <a:alpha val="43137"/>
                    </a:srgbClr>
                  </a:outerShdw>
                </a:effectLst>
                <a:latin typeface="+mn-lt"/>
              </a:endParaRPr>
            </a:p>
          </p:txBody>
        </p:sp>
        <p:sp>
          <p:nvSpPr>
            <p:cNvPr id="201" name="TextBox 200"/>
            <p:cNvSpPr txBox="1"/>
            <p:nvPr/>
          </p:nvSpPr>
          <p:spPr>
            <a:xfrm>
              <a:off x="1692179" y="1586905"/>
              <a:ext cx="1112691" cy="308090"/>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mn-lt"/>
                </a:rPr>
                <a:t>One Module</a:t>
              </a:r>
              <a:endParaRPr lang="en-US" sz="1400" dirty="0">
                <a:effectLst>
                  <a:outerShdw blurRad="38100" dist="38100" dir="2700000" algn="tl">
                    <a:srgbClr val="000000">
                      <a:alpha val="43137"/>
                    </a:srgbClr>
                  </a:outerShdw>
                </a:effectLst>
                <a:latin typeface="+mn-lt"/>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ontent Placeholder 83"/>
          <p:cNvSpPr>
            <a:spLocks noGrp="1"/>
          </p:cNvSpPr>
          <p:nvPr>
            <p:ph sz="quarter" idx="1"/>
          </p:nvPr>
        </p:nvSpPr>
        <p:spPr>
          <a:xfrm>
            <a:off x="2011363" y="1022350"/>
            <a:ext cx="4808537" cy="5603875"/>
          </a:xfrm>
        </p:spPr>
        <p:txBody>
          <a:bodyPr>
            <a:normAutofit fontScale="77500" lnSpcReduction="20000"/>
          </a:bodyPr>
          <a:lstStyle/>
          <a:p>
            <a:pPr marL="274320" indent="-274320" algn="ctr" fontAlgn="auto">
              <a:spcBef>
                <a:spcPts val="580"/>
              </a:spcBef>
              <a:spcAft>
                <a:spcPts val="0"/>
              </a:spcAft>
              <a:buFont typeface="Wingdings 2"/>
              <a:buNone/>
              <a:defRPr/>
            </a:pPr>
            <a:r>
              <a:rPr lang="en-US" sz="2800" b="1" dirty="0" smtClean="0">
                <a:effectLst>
                  <a:outerShdw blurRad="38100" dist="38100" dir="2700000" algn="tl">
                    <a:srgbClr val="000000">
                      <a:alpha val="43137"/>
                    </a:srgbClr>
                  </a:outerShdw>
                </a:effectLst>
              </a:rPr>
              <a:t>NO</a:t>
            </a:r>
            <a:r>
              <a:rPr lang="en-US" sz="2800" b="1" dirty="0" smtClean="0">
                <a:effectLst>
                  <a:outerShdw blurRad="38100" dist="38100" dir="2700000" algn="tl">
                    <a:srgbClr val="000000">
                      <a:alpha val="43137"/>
                    </a:srgbClr>
                  </a:outerShdw>
                </a:effectLst>
                <a:latin typeface="cmmi10"/>
              </a:rPr>
              <a:t>º</a:t>
            </a:r>
            <a:r>
              <a:rPr lang="en-US" sz="2800" b="1" dirty="0" smtClean="0">
                <a:effectLst>
                  <a:outerShdw blurRad="38100" dist="38100" dir="2700000" algn="tl">
                    <a:srgbClr val="000000">
                      <a:alpha val="43137"/>
                    </a:srgbClr>
                  </a:outerShdw>
                </a:effectLst>
              </a:rPr>
              <a:t>A Detection Cell</a:t>
            </a:r>
          </a:p>
          <a:p>
            <a:pPr marL="274320" indent="-274320" fontAlgn="auto">
              <a:spcBef>
                <a:spcPts val="580"/>
              </a:spcBef>
              <a:spcAft>
                <a:spcPts val="0"/>
              </a:spcAft>
              <a:buFont typeface="Wingdings 2"/>
              <a:buChar char=""/>
              <a:defRPr/>
            </a:pPr>
            <a:r>
              <a:rPr lang="en-US" sz="2800" dirty="0" smtClean="0"/>
              <a:t>The base detector unit -15.5mx3.9x6.6cm cell filled with a mineral oil based liquid </a:t>
            </a:r>
            <a:r>
              <a:rPr lang="en-US" sz="2800" dirty="0" err="1" smtClean="0"/>
              <a:t>scintillator</a:t>
            </a:r>
            <a:r>
              <a:rPr lang="en-US" sz="2800" dirty="0" smtClean="0"/>
              <a:t>.</a:t>
            </a:r>
          </a:p>
          <a:p>
            <a:pPr marL="274320" indent="-274320" fontAlgn="auto">
              <a:spcBef>
                <a:spcPts val="580"/>
              </a:spcBef>
              <a:spcAft>
                <a:spcPts val="0"/>
              </a:spcAft>
              <a:buFont typeface="Wingdings 2"/>
              <a:buChar char=""/>
              <a:defRPr/>
            </a:pPr>
            <a:r>
              <a:rPr lang="en-US" sz="2800" dirty="0" smtClean="0"/>
              <a:t>Emission spectrum tune to match reflectivity of PVC walls.</a:t>
            </a:r>
          </a:p>
          <a:p>
            <a:pPr marL="274320" indent="-274320" fontAlgn="auto">
              <a:spcBef>
                <a:spcPts val="580"/>
              </a:spcBef>
              <a:spcAft>
                <a:spcPts val="0"/>
              </a:spcAft>
              <a:buFont typeface="Wingdings 2"/>
              <a:buChar char=""/>
              <a:defRPr/>
            </a:pPr>
            <a:r>
              <a:rPr lang="en-US" sz="2800" dirty="0" smtClean="0"/>
              <a:t>0.7mm wave shifting fiber loop captures the light</a:t>
            </a:r>
          </a:p>
          <a:p>
            <a:pPr marL="274320" indent="-274320" fontAlgn="auto">
              <a:spcBef>
                <a:spcPts val="580"/>
              </a:spcBef>
              <a:spcAft>
                <a:spcPts val="0"/>
              </a:spcAft>
              <a:buFont typeface="Wingdings 2"/>
              <a:buChar char=""/>
              <a:defRPr/>
            </a:pPr>
            <a:r>
              <a:rPr lang="en-US" sz="2800" dirty="0" smtClean="0"/>
              <a:t>Both fiber ends are read out by a single pixel of the APD.</a:t>
            </a:r>
          </a:p>
          <a:p>
            <a:pPr marL="274320" indent="-274320" algn="ctr" fontAlgn="auto">
              <a:spcBef>
                <a:spcPts val="580"/>
              </a:spcBef>
              <a:spcAft>
                <a:spcPts val="0"/>
              </a:spcAft>
              <a:buFont typeface="Wingdings 2"/>
              <a:buNone/>
              <a:defRPr/>
            </a:pPr>
            <a:r>
              <a:rPr lang="en-US" sz="2800" b="1" dirty="0" smtClean="0">
                <a:effectLst>
                  <a:outerShdw blurRad="38100" dist="38100" dir="2700000" algn="tl">
                    <a:srgbClr val="000000">
                      <a:alpha val="43137"/>
                    </a:srgbClr>
                  </a:outerShdw>
                </a:effectLst>
              </a:rPr>
              <a:t>Light Collection</a:t>
            </a:r>
          </a:p>
          <a:p>
            <a:pPr marL="274320" indent="-274320" fontAlgn="auto">
              <a:spcBef>
                <a:spcPts val="580"/>
              </a:spcBef>
              <a:spcAft>
                <a:spcPts val="0"/>
              </a:spcAft>
              <a:buFont typeface="Wingdings 2"/>
              <a:buChar char=""/>
              <a:defRPr/>
            </a:pPr>
            <a:r>
              <a:rPr lang="en-US" sz="2800" dirty="0" smtClean="0"/>
              <a:t>The </a:t>
            </a:r>
            <a:r>
              <a:rPr lang="en-US" sz="2800" dirty="0" err="1" smtClean="0"/>
              <a:t>scintillator</a:t>
            </a:r>
            <a:r>
              <a:rPr lang="en-US" sz="2800" dirty="0" smtClean="0"/>
              <a:t>/fiber detection cell is measured to delivers 30-39 </a:t>
            </a:r>
            <a:r>
              <a:rPr lang="en-US" sz="2800" dirty="0" err="1" smtClean="0"/>
              <a:t>p.e</a:t>
            </a:r>
            <a:r>
              <a:rPr lang="en-US" sz="2800" dirty="0" smtClean="0"/>
              <a:t>. for a </a:t>
            </a:r>
            <a:r>
              <a:rPr lang="en-US" sz="2800" dirty="0" err="1" smtClean="0"/>
              <a:t>muon</a:t>
            </a:r>
            <a:r>
              <a:rPr lang="en-US" sz="2800" dirty="0" smtClean="0"/>
              <a:t> traversing the far end of the cell</a:t>
            </a:r>
          </a:p>
          <a:p>
            <a:pPr marL="274320" indent="-274320" fontAlgn="auto">
              <a:spcBef>
                <a:spcPts val="580"/>
              </a:spcBef>
              <a:spcAft>
                <a:spcPts val="0"/>
              </a:spcAft>
              <a:buFont typeface="Wingdings 2"/>
              <a:buChar char=""/>
              <a:defRPr/>
            </a:pPr>
            <a:endParaRPr lang="en-US" sz="2800" dirty="0" smtClean="0"/>
          </a:p>
          <a:p>
            <a:pPr marL="274320" indent="-274320" fontAlgn="auto">
              <a:spcBef>
                <a:spcPts val="580"/>
              </a:spcBef>
              <a:spcAft>
                <a:spcPts val="0"/>
              </a:spcAft>
              <a:buFont typeface="Wingdings 2"/>
              <a:buChar char=""/>
              <a:defRPr/>
            </a:pPr>
            <a:r>
              <a:rPr lang="en-US" sz="2800" dirty="0" smtClean="0"/>
              <a:t>NO</a:t>
            </a:r>
            <a:r>
              <a:rPr lang="en-US" sz="2800" dirty="0" smtClean="0">
                <a:latin typeface="cmmi10"/>
              </a:rPr>
              <a:t>º</a:t>
            </a:r>
            <a:r>
              <a:rPr lang="en-US" sz="2800" dirty="0" smtClean="0"/>
              <a:t>A uses 18,000km of fiber</a:t>
            </a:r>
          </a:p>
          <a:p>
            <a:pPr marL="274320" indent="-274320" fontAlgn="auto">
              <a:spcBef>
                <a:spcPts val="580"/>
              </a:spcBef>
              <a:spcAft>
                <a:spcPts val="0"/>
              </a:spcAft>
              <a:buFont typeface="Wingdings 2"/>
              <a:buChar char=""/>
              <a:defRPr/>
            </a:pPr>
            <a:endParaRPr lang="en-US" sz="2800" dirty="0" smtClean="0"/>
          </a:p>
          <a:p>
            <a:pPr marL="274320" indent="-274320" fontAlgn="auto">
              <a:spcBef>
                <a:spcPts val="580"/>
              </a:spcBef>
              <a:spcAft>
                <a:spcPts val="0"/>
              </a:spcAft>
              <a:buFont typeface="Wingdings 2"/>
              <a:buChar char=""/>
              <a:defRPr/>
            </a:pPr>
            <a:endParaRPr lang="en-US" dirty="0"/>
          </a:p>
        </p:txBody>
      </p:sp>
      <p:sp>
        <p:nvSpPr>
          <p:cNvPr id="2" name="Title 1"/>
          <p:cNvSpPr>
            <a:spLocks noGrp="1"/>
          </p:cNvSpPr>
          <p:nvPr>
            <p:ph type="title"/>
          </p:nvPr>
        </p:nvSpPr>
        <p:spPr>
          <a:xfrm>
            <a:off x="87313" y="79375"/>
            <a:ext cx="7108825" cy="1143000"/>
          </a:xfrm>
        </p:spPr>
        <p:txBody>
          <a:bodyPr>
            <a:normAutofit fontScale="90000"/>
          </a:bodyPr>
          <a:lstStyle/>
          <a:p>
            <a:pPr fontAlgn="auto">
              <a:spcAft>
                <a:spcPts val="0"/>
              </a:spcAft>
              <a:defRPr/>
            </a:pPr>
            <a:r>
              <a:rPr lang="en-US" dirty="0" smtClean="0"/>
              <a:t>Detector Cell  </a:t>
            </a:r>
            <a:r>
              <a:rPr lang="en-US" dirty="0" smtClean="0">
                <a:latin typeface="Times New Roman"/>
                <a:cs typeface="Times New Roman"/>
              </a:rPr>
              <a:t>̶  </a:t>
            </a:r>
            <a:r>
              <a:rPr lang="en-US" dirty="0" smtClean="0"/>
              <a:t>Fiber and </a:t>
            </a:r>
            <a:r>
              <a:rPr lang="en-US" dirty="0" err="1" smtClean="0"/>
              <a:t>Scintillator</a:t>
            </a:r>
            <a:endParaRPr lang="en-US" dirty="0"/>
          </a:p>
        </p:txBody>
      </p:sp>
      <p:grpSp>
        <p:nvGrpSpPr>
          <p:cNvPr id="1029" name="Group 107"/>
          <p:cNvGrpSpPr>
            <a:grpSpLocks/>
          </p:cNvGrpSpPr>
          <p:nvPr/>
        </p:nvGrpSpPr>
        <p:grpSpPr bwMode="auto">
          <a:xfrm>
            <a:off x="246063" y="1303338"/>
            <a:ext cx="1654175" cy="4891087"/>
            <a:chOff x="340647" y="1429075"/>
            <a:chExt cx="1654096" cy="4891447"/>
          </a:xfrm>
        </p:grpSpPr>
        <p:grpSp>
          <p:nvGrpSpPr>
            <p:cNvPr id="1044" name="Group 93"/>
            <p:cNvGrpSpPr>
              <a:grpSpLocks/>
            </p:cNvGrpSpPr>
            <p:nvPr/>
          </p:nvGrpSpPr>
          <p:grpSpPr bwMode="auto">
            <a:xfrm>
              <a:off x="340647" y="1519804"/>
              <a:ext cx="1654096" cy="4800718"/>
              <a:chOff x="950311" y="1611312"/>
              <a:chExt cx="1654096" cy="4800718"/>
            </a:xfrm>
          </p:grpSpPr>
          <p:grpSp>
            <p:nvGrpSpPr>
              <p:cNvPr id="1046" name="Group 4"/>
              <p:cNvGrpSpPr>
                <a:grpSpLocks noChangeAspect="1"/>
              </p:cNvGrpSpPr>
              <p:nvPr/>
            </p:nvGrpSpPr>
            <p:grpSpPr bwMode="auto">
              <a:xfrm>
                <a:off x="1614488" y="1611312"/>
                <a:ext cx="663575" cy="4778375"/>
                <a:chOff x="1017" y="1015"/>
                <a:chExt cx="418" cy="3010"/>
              </a:xfrm>
            </p:grpSpPr>
            <p:grpSp>
              <p:nvGrpSpPr>
                <p:cNvPr id="1058" name="Group 17"/>
                <p:cNvGrpSpPr>
                  <a:grpSpLocks/>
                </p:cNvGrpSpPr>
                <p:nvPr/>
              </p:nvGrpSpPr>
              <p:grpSpPr bwMode="auto">
                <a:xfrm>
                  <a:off x="1017" y="1015"/>
                  <a:ext cx="418" cy="2851"/>
                  <a:chOff x="1017" y="1015"/>
                  <a:chExt cx="418" cy="2851"/>
                </a:xfrm>
              </p:grpSpPr>
              <p:grpSp>
                <p:nvGrpSpPr>
                  <p:cNvPr id="1104" name="Group 13"/>
                  <p:cNvGrpSpPr>
                    <a:grpSpLocks/>
                  </p:cNvGrpSpPr>
                  <p:nvPr/>
                </p:nvGrpSpPr>
                <p:grpSpPr bwMode="auto">
                  <a:xfrm>
                    <a:off x="1017" y="1015"/>
                    <a:ext cx="418" cy="2850"/>
                    <a:chOff x="1017" y="1015"/>
                    <a:chExt cx="418" cy="2850"/>
                  </a:xfrm>
                </p:grpSpPr>
                <p:sp>
                  <p:nvSpPr>
                    <p:cNvPr id="1108" name="Freeform 5"/>
                    <p:cNvSpPr>
                      <a:spLocks/>
                    </p:cNvSpPr>
                    <p:nvPr/>
                  </p:nvSpPr>
                  <p:spPr bwMode="auto">
                    <a:xfrm>
                      <a:off x="1017" y="1015"/>
                      <a:ext cx="225" cy="2769"/>
                    </a:xfrm>
                    <a:custGeom>
                      <a:avLst/>
                      <a:gdLst>
                        <a:gd name="T0" fmla="*/ 0 w 225"/>
                        <a:gd name="T1" fmla="*/ 67 h 2769"/>
                        <a:gd name="T2" fmla="*/ 0 w 225"/>
                        <a:gd name="T3" fmla="*/ 2769 h 2769"/>
                        <a:gd name="T4" fmla="*/ 225 w 225"/>
                        <a:gd name="T5" fmla="*/ 2702 h 2769"/>
                        <a:gd name="T6" fmla="*/ 225 w 225"/>
                        <a:gd name="T7" fmla="*/ 0 h 2769"/>
                        <a:gd name="T8" fmla="*/ 0 w 225"/>
                        <a:gd name="T9" fmla="*/ 67 h 2769"/>
                        <a:gd name="T10" fmla="*/ 0 60000 65536"/>
                        <a:gd name="T11" fmla="*/ 0 60000 65536"/>
                        <a:gd name="T12" fmla="*/ 0 60000 65536"/>
                        <a:gd name="T13" fmla="*/ 0 60000 65536"/>
                        <a:gd name="T14" fmla="*/ 0 60000 65536"/>
                        <a:gd name="T15" fmla="*/ 0 w 225"/>
                        <a:gd name="T16" fmla="*/ 0 h 2769"/>
                        <a:gd name="T17" fmla="*/ 225 w 225"/>
                        <a:gd name="T18" fmla="*/ 2769 h 2769"/>
                      </a:gdLst>
                      <a:ahLst/>
                      <a:cxnLst>
                        <a:cxn ang="T10">
                          <a:pos x="T0" y="T1"/>
                        </a:cxn>
                        <a:cxn ang="T11">
                          <a:pos x="T2" y="T3"/>
                        </a:cxn>
                        <a:cxn ang="T12">
                          <a:pos x="T4" y="T5"/>
                        </a:cxn>
                        <a:cxn ang="T13">
                          <a:pos x="T6" y="T7"/>
                        </a:cxn>
                        <a:cxn ang="T14">
                          <a:pos x="T8" y="T9"/>
                        </a:cxn>
                      </a:cxnLst>
                      <a:rect l="T15" t="T16" r="T17" b="T18"/>
                      <a:pathLst>
                        <a:path w="225" h="2769">
                          <a:moveTo>
                            <a:pt x="0" y="67"/>
                          </a:moveTo>
                          <a:lnTo>
                            <a:pt x="0" y="2769"/>
                          </a:lnTo>
                          <a:lnTo>
                            <a:pt x="225" y="2702"/>
                          </a:lnTo>
                          <a:lnTo>
                            <a:pt x="225" y="0"/>
                          </a:lnTo>
                          <a:lnTo>
                            <a:pt x="0" y="67"/>
                          </a:lnTo>
                          <a:close/>
                        </a:path>
                      </a:pathLst>
                    </a:custGeom>
                    <a:solidFill>
                      <a:srgbClr val="ADD9D9"/>
                    </a:solidFill>
                    <a:ln w="9525">
                      <a:noFill/>
                      <a:round/>
                      <a:headEnd/>
                      <a:tailEnd/>
                    </a:ln>
                  </p:spPr>
                  <p:txBody>
                    <a:bodyPr/>
                    <a:lstStyle/>
                    <a:p>
                      <a:endParaRPr lang="en-US">
                        <a:latin typeface="Tw Cen MT" pitchFamily="34" charset="0"/>
                      </a:endParaRPr>
                    </a:p>
                  </p:txBody>
                </p:sp>
                <p:sp>
                  <p:nvSpPr>
                    <p:cNvPr id="1109" name="Line 6"/>
                    <p:cNvSpPr>
                      <a:spLocks noChangeShapeType="1"/>
                    </p:cNvSpPr>
                    <p:nvPr/>
                  </p:nvSpPr>
                  <p:spPr bwMode="auto">
                    <a:xfrm flipV="1">
                      <a:off x="1017" y="1015"/>
                      <a:ext cx="225" cy="67"/>
                    </a:xfrm>
                    <a:prstGeom prst="line">
                      <a:avLst/>
                    </a:prstGeom>
                    <a:noFill/>
                    <a:ln w="1">
                      <a:solidFill>
                        <a:srgbClr val="ADD9D9"/>
                      </a:solidFill>
                      <a:miter lim="800000"/>
                      <a:headEnd/>
                      <a:tailEnd/>
                    </a:ln>
                  </p:spPr>
                  <p:txBody>
                    <a:bodyPr/>
                    <a:lstStyle/>
                    <a:p>
                      <a:endParaRPr lang="en-US"/>
                    </a:p>
                  </p:txBody>
                </p:sp>
                <p:sp>
                  <p:nvSpPr>
                    <p:cNvPr id="1110" name="Freeform 7"/>
                    <p:cNvSpPr>
                      <a:spLocks/>
                    </p:cNvSpPr>
                    <p:nvPr/>
                  </p:nvSpPr>
                  <p:spPr bwMode="auto">
                    <a:xfrm>
                      <a:off x="1017" y="3717"/>
                      <a:ext cx="418" cy="148"/>
                    </a:xfrm>
                    <a:custGeom>
                      <a:avLst/>
                      <a:gdLst>
                        <a:gd name="T0" fmla="*/ 0 w 418"/>
                        <a:gd name="T1" fmla="*/ 67 h 148"/>
                        <a:gd name="T2" fmla="*/ 192 w 418"/>
                        <a:gd name="T3" fmla="*/ 148 h 148"/>
                        <a:gd name="T4" fmla="*/ 418 w 418"/>
                        <a:gd name="T5" fmla="*/ 81 h 148"/>
                        <a:gd name="T6" fmla="*/ 225 w 418"/>
                        <a:gd name="T7" fmla="*/ 0 h 148"/>
                        <a:gd name="T8" fmla="*/ 0 w 418"/>
                        <a:gd name="T9" fmla="*/ 67 h 148"/>
                        <a:gd name="T10" fmla="*/ 0 60000 65536"/>
                        <a:gd name="T11" fmla="*/ 0 60000 65536"/>
                        <a:gd name="T12" fmla="*/ 0 60000 65536"/>
                        <a:gd name="T13" fmla="*/ 0 60000 65536"/>
                        <a:gd name="T14" fmla="*/ 0 60000 65536"/>
                        <a:gd name="T15" fmla="*/ 0 w 418"/>
                        <a:gd name="T16" fmla="*/ 0 h 148"/>
                        <a:gd name="T17" fmla="*/ 418 w 418"/>
                        <a:gd name="T18" fmla="*/ 148 h 148"/>
                      </a:gdLst>
                      <a:ahLst/>
                      <a:cxnLst>
                        <a:cxn ang="T10">
                          <a:pos x="T0" y="T1"/>
                        </a:cxn>
                        <a:cxn ang="T11">
                          <a:pos x="T2" y="T3"/>
                        </a:cxn>
                        <a:cxn ang="T12">
                          <a:pos x="T4" y="T5"/>
                        </a:cxn>
                        <a:cxn ang="T13">
                          <a:pos x="T6" y="T7"/>
                        </a:cxn>
                        <a:cxn ang="T14">
                          <a:pos x="T8" y="T9"/>
                        </a:cxn>
                      </a:cxnLst>
                      <a:rect l="T15" t="T16" r="T17" b="T18"/>
                      <a:pathLst>
                        <a:path w="418" h="148">
                          <a:moveTo>
                            <a:pt x="0" y="67"/>
                          </a:moveTo>
                          <a:lnTo>
                            <a:pt x="192" y="148"/>
                          </a:lnTo>
                          <a:lnTo>
                            <a:pt x="418" y="81"/>
                          </a:lnTo>
                          <a:lnTo>
                            <a:pt x="225" y="0"/>
                          </a:lnTo>
                          <a:lnTo>
                            <a:pt x="0" y="67"/>
                          </a:lnTo>
                          <a:close/>
                        </a:path>
                      </a:pathLst>
                    </a:custGeom>
                    <a:solidFill>
                      <a:srgbClr val="CDFFFF"/>
                    </a:solidFill>
                    <a:ln w="9525">
                      <a:noFill/>
                      <a:round/>
                      <a:headEnd/>
                      <a:tailEnd/>
                    </a:ln>
                  </p:spPr>
                  <p:txBody>
                    <a:bodyPr/>
                    <a:lstStyle/>
                    <a:p>
                      <a:endParaRPr lang="en-US">
                        <a:latin typeface="Tw Cen MT" pitchFamily="34" charset="0"/>
                      </a:endParaRPr>
                    </a:p>
                  </p:txBody>
                </p:sp>
                <p:sp>
                  <p:nvSpPr>
                    <p:cNvPr id="1111" name="Line 8"/>
                    <p:cNvSpPr>
                      <a:spLocks noChangeShapeType="1"/>
                    </p:cNvSpPr>
                    <p:nvPr/>
                  </p:nvSpPr>
                  <p:spPr bwMode="auto">
                    <a:xfrm flipV="1">
                      <a:off x="1017" y="3717"/>
                      <a:ext cx="225" cy="67"/>
                    </a:xfrm>
                    <a:prstGeom prst="line">
                      <a:avLst/>
                    </a:prstGeom>
                    <a:noFill/>
                    <a:ln w="1">
                      <a:solidFill>
                        <a:srgbClr val="CDFFFF"/>
                      </a:solidFill>
                      <a:miter lim="800000"/>
                      <a:headEnd/>
                      <a:tailEnd/>
                    </a:ln>
                  </p:spPr>
                  <p:txBody>
                    <a:bodyPr/>
                    <a:lstStyle/>
                    <a:p>
                      <a:endParaRPr lang="en-US"/>
                    </a:p>
                  </p:txBody>
                </p:sp>
                <p:sp>
                  <p:nvSpPr>
                    <p:cNvPr id="1112" name="Freeform 9"/>
                    <p:cNvSpPr>
                      <a:spLocks/>
                    </p:cNvSpPr>
                    <p:nvPr/>
                  </p:nvSpPr>
                  <p:spPr bwMode="auto">
                    <a:xfrm>
                      <a:off x="1209" y="1097"/>
                      <a:ext cx="226" cy="2768"/>
                    </a:xfrm>
                    <a:custGeom>
                      <a:avLst/>
                      <a:gdLst>
                        <a:gd name="T0" fmla="*/ 0 w 226"/>
                        <a:gd name="T1" fmla="*/ 2768 h 2768"/>
                        <a:gd name="T2" fmla="*/ 0 w 226"/>
                        <a:gd name="T3" fmla="*/ 67 h 2768"/>
                        <a:gd name="T4" fmla="*/ 226 w 226"/>
                        <a:gd name="T5" fmla="*/ 0 h 2768"/>
                        <a:gd name="T6" fmla="*/ 226 w 226"/>
                        <a:gd name="T7" fmla="*/ 2701 h 2768"/>
                        <a:gd name="T8" fmla="*/ 0 w 226"/>
                        <a:gd name="T9" fmla="*/ 2768 h 2768"/>
                        <a:gd name="T10" fmla="*/ 0 60000 65536"/>
                        <a:gd name="T11" fmla="*/ 0 60000 65536"/>
                        <a:gd name="T12" fmla="*/ 0 60000 65536"/>
                        <a:gd name="T13" fmla="*/ 0 60000 65536"/>
                        <a:gd name="T14" fmla="*/ 0 60000 65536"/>
                        <a:gd name="T15" fmla="*/ 0 w 226"/>
                        <a:gd name="T16" fmla="*/ 0 h 2768"/>
                        <a:gd name="T17" fmla="*/ 226 w 226"/>
                        <a:gd name="T18" fmla="*/ 2768 h 2768"/>
                      </a:gdLst>
                      <a:ahLst/>
                      <a:cxnLst>
                        <a:cxn ang="T10">
                          <a:pos x="T0" y="T1"/>
                        </a:cxn>
                        <a:cxn ang="T11">
                          <a:pos x="T2" y="T3"/>
                        </a:cxn>
                        <a:cxn ang="T12">
                          <a:pos x="T4" y="T5"/>
                        </a:cxn>
                        <a:cxn ang="T13">
                          <a:pos x="T6" y="T7"/>
                        </a:cxn>
                        <a:cxn ang="T14">
                          <a:pos x="T8" y="T9"/>
                        </a:cxn>
                      </a:cxnLst>
                      <a:rect l="T15" t="T16" r="T17" b="T18"/>
                      <a:pathLst>
                        <a:path w="226" h="2768">
                          <a:moveTo>
                            <a:pt x="0" y="2768"/>
                          </a:moveTo>
                          <a:lnTo>
                            <a:pt x="0" y="67"/>
                          </a:lnTo>
                          <a:lnTo>
                            <a:pt x="226" y="0"/>
                          </a:lnTo>
                          <a:lnTo>
                            <a:pt x="226" y="2701"/>
                          </a:lnTo>
                          <a:lnTo>
                            <a:pt x="0" y="2768"/>
                          </a:lnTo>
                          <a:close/>
                        </a:path>
                      </a:pathLst>
                    </a:custGeom>
                    <a:solidFill>
                      <a:srgbClr val="ADD9D9"/>
                    </a:solidFill>
                    <a:ln w="9525">
                      <a:noFill/>
                      <a:round/>
                      <a:headEnd/>
                      <a:tailEnd/>
                    </a:ln>
                  </p:spPr>
                  <p:txBody>
                    <a:bodyPr/>
                    <a:lstStyle/>
                    <a:p>
                      <a:endParaRPr lang="en-US">
                        <a:latin typeface="Tw Cen MT" pitchFamily="34" charset="0"/>
                      </a:endParaRPr>
                    </a:p>
                  </p:txBody>
                </p:sp>
                <p:sp>
                  <p:nvSpPr>
                    <p:cNvPr id="1113" name="Line 10"/>
                    <p:cNvSpPr>
                      <a:spLocks noChangeShapeType="1"/>
                    </p:cNvSpPr>
                    <p:nvPr/>
                  </p:nvSpPr>
                  <p:spPr bwMode="auto">
                    <a:xfrm flipV="1">
                      <a:off x="1209" y="3798"/>
                      <a:ext cx="226" cy="67"/>
                    </a:xfrm>
                    <a:prstGeom prst="line">
                      <a:avLst/>
                    </a:prstGeom>
                    <a:noFill/>
                    <a:ln w="1">
                      <a:solidFill>
                        <a:srgbClr val="ADD9D9"/>
                      </a:solidFill>
                      <a:miter lim="800000"/>
                      <a:headEnd/>
                      <a:tailEnd/>
                    </a:ln>
                  </p:spPr>
                  <p:txBody>
                    <a:bodyPr/>
                    <a:lstStyle/>
                    <a:p>
                      <a:endParaRPr lang="en-US"/>
                    </a:p>
                  </p:txBody>
                </p:sp>
                <p:sp>
                  <p:nvSpPr>
                    <p:cNvPr id="1114" name="Freeform 11"/>
                    <p:cNvSpPr>
                      <a:spLocks/>
                    </p:cNvSpPr>
                    <p:nvPr/>
                  </p:nvSpPr>
                  <p:spPr bwMode="auto">
                    <a:xfrm>
                      <a:off x="1017" y="1015"/>
                      <a:ext cx="418" cy="149"/>
                    </a:xfrm>
                    <a:custGeom>
                      <a:avLst/>
                      <a:gdLst>
                        <a:gd name="T0" fmla="*/ 192 w 418"/>
                        <a:gd name="T1" fmla="*/ 149 h 149"/>
                        <a:gd name="T2" fmla="*/ 0 w 418"/>
                        <a:gd name="T3" fmla="*/ 67 h 149"/>
                        <a:gd name="T4" fmla="*/ 225 w 418"/>
                        <a:gd name="T5" fmla="*/ 0 h 149"/>
                        <a:gd name="T6" fmla="*/ 418 w 418"/>
                        <a:gd name="T7" fmla="*/ 82 h 149"/>
                        <a:gd name="T8" fmla="*/ 192 w 418"/>
                        <a:gd name="T9" fmla="*/ 149 h 149"/>
                        <a:gd name="T10" fmla="*/ 0 60000 65536"/>
                        <a:gd name="T11" fmla="*/ 0 60000 65536"/>
                        <a:gd name="T12" fmla="*/ 0 60000 65536"/>
                        <a:gd name="T13" fmla="*/ 0 60000 65536"/>
                        <a:gd name="T14" fmla="*/ 0 60000 65536"/>
                        <a:gd name="T15" fmla="*/ 0 w 418"/>
                        <a:gd name="T16" fmla="*/ 0 h 149"/>
                        <a:gd name="T17" fmla="*/ 418 w 418"/>
                        <a:gd name="T18" fmla="*/ 149 h 149"/>
                      </a:gdLst>
                      <a:ahLst/>
                      <a:cxnLst>
                        <a:cxn ang="T10">
                          <a:pos x="T0" y="T1"/>
                        </a:cxn>
                        <a:cxn ang="T11">
                          <a:pos x="T2" y="T3"/>
                        </a:cxn>
                        <a:cxn ang="T12">
                          <a:pos x="T4" y="T5"/>
                        </a:cxn>
                        <a:cxn ang="T13">
                          <a:pos x="T6" y="T7"/>
                        </a:cxn>
                        <a:cxn ang="T14">
                          <a:pos x="T8" y="T9"/>
                        </a:cxn>
                      </a:cxnLst>
                      <a:rect l="T15" t="T16" r="T17" b="T18"/>
                      <a:pathLst>
                        <a:path w="418" h="149">
                          <a:moveTo>
                            <a:pt x="192" y="149"/>
                          </a:moveTo>
                          <a:lnTo>
                            <a:pt x="0" y="67"/>
                          </a:lnTo>
                          <a:lnTo>
                            <a:pt x="225" y="0"/>
                          </a:lnTo>
                          <a:lnTo>
                            <a:pt x="418" y="82"/>
                          </a:lnTo>
                          <a:lnTo>
                            <a:pt x="192" y="149"/>
                          </a:lnTo>
                          <a:close/>
                        </a:path>
                      </a:pathLst>
                    </a:custGeom>
                    <a:solidFill>
                      <a:srgbClr val="CDFFFF"/>
                    </a:solidFill>
                    <a:ln w="9525">
                      <a:noFill/>
                      <a:round/>
                      <a:headEnd/>
                      <a:tailEnd/>
                    </a:ln>
                  </p:spPr>
                  <p:txBody>
                    <a:bodyPr/>
                    <a:lstStyle/>
                    <a:p>
                      <a:endParaRPr lang="en-US">
                        <a:latin typeface="Tw Cen MT" pitchFamily="34" charset="0"/>
                      </a:endParaRPr>
                    </a:p>
                  </p:txBody>
                </p:sp>
                <p:sp>
                  <p:nvSpPr>
                    <p:cNvPr id="1115" name="Line 12"/>
                    <p:cNvSpPr>
                      <a:spLocks noChangeShapeType="1"/>
                    </p:cNvSpPr>
                    <p:nvPr/>
                  </p:nvSpPr>
                  <p:spPr bwMode="auto">
                    <a:xfrm flipV="1">
                      <a:off x="1209" y="1097"/>
                      <a:ext cx="226" cy="67"/>
                    </a:xfrm>
                    <a:prstGeom prst="line">
                      <a:avLst/>
                    </a:prstGeom>
                    <a:noFill/>
                    <a:ln w="1">
                      <a:solidFill>
                        <a:srgbClr val="CDFFFF"/>
                      </a:solidFill>
                      <a:miter lim="800000"/>
                      <a:headEnd/>
                      <a:tailEnd/>
                    </a:ln>
                  </p:spPr>
                  <p:txBody>
                    <a:bodyPr/>
                    <a:lstStyle/>
                    <a:p>
                      <a:endParaRPr lang="en-US"/>
                    </a:p>
                  </p:txBody>
                </p:sp>
              </p:grpSp>
              <p:sp>
                <p:nvSpPr>
                  <p:cNvPr id="1105" name="Rectangle 14"/>
                  <p:cNvSpPr>
                    <a:spLocks noChangeArrowheads="1"/>
                  </p:cNvSpPr>
                  <p:nvPr/>
                </p:nvSpPr>
                <p:spPr bwMode="auto">
                  <a:xfrm>
                    <a:off x="1017" y="1082"/>
                    <a:ext cx="193" cy="2784"/>
                  </a:xfrm>
                  <a:prstGeom prst="rect">
                    <a:avLst/>
                  </a:prstGeom>
                  <a:solidFill>
                    <a:srgbClr val="CCFFFF"/>
                  </a:solidFill>
                  <a:ln w="9525">
                    <a:noFill/>
                    <a:miter lim="800000"/>
                    <a:headEnd/>
                    <a:tailEnd/>
                  </a:ln>
                </p:spPr>
                <p:txBody>
                  <a:bodyPr/>
                  <a:lstStyle/>
                  <a:p>
                    <a:endParaRPr lang="en-US">
                      <a:latin typeface="Tw Cen MT" pitchFamily="34" charset="0"/>
                    </a:endParaRPr>
                  </a:p>
                </p:txBody>
              </p:sp>
              <p:sp>
                <p:nvSpPr>
                  <p:cNvPr id="1106" name="Freeform 15"/>
                  <p:cNvSpPr>
                    <a:spLocks/>
                  </p:cNvSpPr>
                  <p:nvPr/>
                </p:nvSpPr>
                <p:spPr bwMode="auto">
                  <a:xfrm>
                    <a:off x="1017" y="1082"/>
                    <a:ext cx="192" cy="2783"/>
                  </a:xfrm>
                  <a:custGeom>
                    <a:avLst/>
                    <a:gdLst>
                      <a:gd name="T0" fmla="*/ 0 w 192"/>
                      <a:gd name="T1" fmla="*/ 0 h 2783"/>
                      <a:gd name="T2" fmla="*/ 0 w 192"/>
                      <a:gd name="T3" fmla="*/ 2702 h 2783"/>
                      <a:gd name="T4" fmla="*/ 192 w 192"/>
                      <a:gd name="T5" fmla="*/ 2783 h 2783"/>
                      <a:gd name="T6" fmla="*/ 192 w 192"/>
                      <a:gd name="T7" fmla="*/ 82 h 2783"/>
                      <a:gd name="T8" fmla="*/ 0 w 192"/>
                      <a:gd name="T9" fmla="*/ 0 h 2783"/>
                      <a:gd name="T10" fmla="*/ 0 60000 65536"/>
                      <a:gd name="T11" fmla="*/ 0 60000 65536"/>
                      <a:gd name="T12" fmla="*/ 0 60000 65536"/>
                      <a:gd name="T13" fmla="*/ 0 60000 65536"/>
                      <a:gd name="T14" fmla="*/ 0 60000 65536"/>
                      <a:gd name="T15" fmla="*/ 0 w 192"/>
                      <a:gd name="T16" fmla="*/ 0 h 2783"/>
                      <a:gd name="T17" fmla="*/ 192 w 192"/>
                      <a:gd name="T18" fmla="*/ 2783 h 2783"/>
                    </a:gdLst>
                    <a:ahLst/>
                    <a:cxnLst>
                      <a:cxn ang="T10">
                        <a:pos x="T0" y="T1"/>
                      </a:cxn>
                      <a:cxn ang="T11">
                        <a:pos x="T2" y="T3"/>
                      </a:cxn>
                      <a:cxn ang="T12">
                        <a:pos x="T4" y="T5"/>
                      </a:cxn>
                      <a:cxn ang="T13">
                        <a:pos x="T6" y="T7"/>
                      </a:cxn>
                      <a:cxn ang="T14">
                        <a:pos x="T8" y="T9"/>
                      </a:cxn>
                    </a:cxnLst>
                    <a:rect l="T15" t="T16" r="T17" b="T18"/>
                    <a:pathLst>
                      <a:path w="192" h="2783">
                        <a:moveTo>
                          <a:pt x="0" y="0"/>
                        </a:moveTo>
                        <a:lnTo>
                          <a:pt x="0" y="2702"/>
                        </a:lnTo>
                        <a:lnTo>
                          <a:pt x="192" y="2783"/>
                        </a:lnTo>
                        <a:lnTo>
                          <a:pt x="192" y="82"/>
                        </a:lnTo>
                        <a:lnTo>
                          <a:pt x="0" y="0"/>
                        </a:lnTo>
                        <a:close/>
                      </a:path>
                    </a:pathLst>
                  </a:custGeom>
                  <a:solidFill>
                    <a:srgbClr val="FFFFFF"/>
                  </a:solidFill>
                  <a:ln w="9525">
                    <a:noFill/>
                    <a:round/>
                    <a:headEnd/>
                    <a:tailEnd/>
                  </a:ln>
                </p:spPr>
                <p:txBody>
                  <a:bodyPr/>
                  <a:lstStyle/>
                  <a:p>
                    <a:endParaRPr lang="en-US">
                      <a:latin typeface="Tw Cen MT" pitchFamily="34" charset="0"/>
                    </a:endParaRPr>
                  </a:p>
                </p:txBody>
              </p:sp>
              <p:sp>
                <p:nvSpPr>
                  <p:cNvPr id="1107" name="Rectangle 16"/>
                  <p:cNvSpPr>
                    <a:spLocks noChangeArrowheads="1"/>
                  </p:cNvSpPr>
                  <p:nvPr/>
                </p:nvSpPr>
                <p:spPr bwMode="auto">
                  <a:xfrm>
                    <a:off x="1017" y="1082"/>
                    <a:ext cx="193" cy="2784"/>
                  </a:xfrm>
                  <a:prstGeom prst="rect">
                    <a:avLst/>
                  </a:prstGeom>
                  <a:solidFill>
                    <a:srgbClr val="CCFFFF"/>
                  </a:solidFill>
                  <a:ln w="9525">
                    <a:noFill/>
                    <a:miter lim="800000"/>
                    <a:headEnd/>
                    <a:tailEnd/>
                  </a:ln>
                </p:spPr>
                <p:txBody>
                  <a:bodyPr/>
                  <a:lstStyle/>
                  <a:p>
                    <a:endParaRPr lang="en-US">
                      <a:latin typeface="Tw Cen MT" pitchFamily="34" charset="0"/>
                    </a:endParaRPr>
                  </a:p>
                </p:txBody>
              </p:sp>
            </p:grpSp>
            <p:sp>
              <p:nvSpPr>
                <p:cNvPr id="1059" name="Line 18"/>
                <p:cNvSpPr>
                  <a:spLocks noChangeShapeType="1"/>
                </p:cNvSpPr>
                <p:nvPr/>
              </p:nvSpPr>
              <p:spPr bwMode="auto">
                <a:xfrm flipH="1">
                  <a:off x="1054" y="2448"/>
                  <a:ext cx="236" cy="66"/>
                </a:xfrm>
                <a:prstGeom prst="line">
                  <a:avLst/>
                </a:prstGeom>
                <a:noFill/>
                <a:ln w="21">
                  <a:solidFill>
                    <a:srgbClr val="0099FF"/>
                  </a:solidFill>
                  <a:round/>
                  <a:headEnd/>
                  <a:tailEnd/>
                </a:ln>
              </p:spPr>
              <p:txBody>
                <a:bodyPr/>
                <a:lstStyle/>
                <a:p>
                  <a:endParaRPr lang="en-US"/>
                </a:p>
              </p:txBody>
            </p:sp>
            <p:sp>
              <p:nvSpPr>
                <p:cNvPr id="1060" name="Line 21"/>
                <p:cNvSpPr>
                  <a:spLocks noChangeShapeType="1"/>
                </p:cNvSpPr>
                <p:nvPr/>
              </p:nvSpPr>
              <p:spPr bwMode="auto">
                <a:xfrm flipV="1">
                  <a:off x="1059" y="2136"/>
                  <a:ext cx="251" cy="46"/>
                </a:xfrm>
                <a:prstGeom prst="line">
                  <a:avLst/>
                </a:prstGeom>
                <a:noFill/>
                <a:ln w="21">
                  <a:solidFill>
                    <a:srgbClr val="0099FF"/>
                  </a:solidFill>
                  <a:round/>
                  <a:headEnd/>
                  <a:tailEnd/>
                </a:ln>
              </p:spPr>
              <p:txBody>
                <a:bodyPr/>
                <a:lstStyle/>
                <a:p>
                  <a:endParaRPr lang="en-US"/>
                </a:p>
              </p:txBody>
            </p:sp>
            <p:sp>
              <p:nvSpPr>
                <p:cNvPr id="1061" name="Line 22"/>
                <p:cNvSpPr>
                  <a:spLocks noChangeShapeType="1"/>
                </p:cNvSpPr>
                <p:nvPr/>
              </p:nvSpPr>
              <p:spPr bwMode="auto">
                <a:xfrm flipH="1" flipV="1">
                  <a:off x="1054" y="2190"/>
                  <a:ext cx="241" cy="67"/>
                </a:xfrm>
                <a:prstGeom prst="line">
                  <a:avLst/>
                </a:prstGeom>
                <a:noFill/>
                <a:ln w="21">
                  <a:solidFill>
                    <a:srgbClr val="0099FF"/>
                  </a:solidFill>
                  <a:round/>
                  <a:headEnd/>
                  <a:tailEnd/>
                </a:ln>
              </p:spPr>
              <p:txBody>
                <a:bodyPr/>
                <a:lstStyle/>
                <a:p>
                  <a:endParaRPr lang="en-US"/>
                </a:p>
              </p:txBody>
            </p:sp>
            <p:sp>
              <p:nvSpPr>
                <p:cNvPr id="1062" name="Freeform 23"/>
                <p:cNvSpPr>
                  <a:spLocks/>
                </p:cNvSpPr>
                <p:nvPr/>
              </p:nvSpPr>
              <p:spPr bwMode="auto">
                <a:xfrm>
                  <a:off x="1083" y="1089"/>
                  <a:ext cx="308" cy="2788"/>
                </a:xfrm>
                <a:custGeom>
                  <a:avLst/>
                  <a:gdLst>
                    <a:gd name="T0" fmla="*/ 86 w 308"/>
                    <a:gd name="T1" fmla="*/ 0 h 2788"/>
                    <a:gd name="T2" fmla="*/ 34 w 308"/>
                    <a:gd name="T3" fmla="*/ 1080 h 2788"/>
                    <a:gd name="T4" fmla="*/ 1 w 308"/>
                    <a:gd name="T5" fmla="*/ 1849 h 2788"/>
                    <a:gd name="T6" fmla="*/ 37 w 308"/>
                    <a:gd name="T7" fmla="*/ 2592 h 2788"/>
                    <a:gd name="T8" fmla="*/ 208 w 308"/>
                    <a:gd name="T9" fmla="*/ 2721 h 2788"/>
                    <a:gd name="T10" fmla="*/ 305 w 308"/>
                    <a:gd name="T11" fmla="*/ 2187 h 2788"/>
                    <a:gd name="T12" fmla="*/ 224 w 308"/>
                    <a:gd name="T13" fmla="*/ 12 h 2788"/>
                    <a:gd name="T14" fmla="*/ 0 60000 65536"/>
                    <a:gd name="T15" fmla="*/ 0 60000 65536"/>
                    <a:gd name="T16" fmla="*/ 0 60000 65536"/>
                    <a:gd name="T17" fmla="*/ 0 60000 65536"/>
                    <a:gd name="T18" fmla="*/ 0 60000 65536"/>
                    <a:gd name="T19" fmla="*/ 0 60000 65536"/>
                    <a:gd name="T20" fmla="*/ 0 60000 65536"/>
                    <a:gd name="T21" fmla="*/ 0 w 308"/>
                    <a:gd name="T22" fmla="*/ 0 h 2788"/>
                    <a:gd name="T23" fmla="*/ 308 w 308"/>
                    <a:gd name="T24" fmla="*/ 2788 h 27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2788">
                      <a:moveTo>
                        <a:pt x="86" y="0"/>
                      </a:moveTo>
                      <a:cubicBezTo>
                        <a:pt x="67" y="386"/>
                        <a:pt x="48" y="773"/>
                        <a:pt x="34" y="1080"/>
                      </a:cubicBezTo>
                      <a:cubicBezTo>
                        <a:pt x="19" y="1388"/>
                        <a:pt x="0" y="1597"/>
                        <a:pt x="1" y="1849"/>
                      </a:cubicBezTo>
                      <a:cubicBezTo>
                        <a:pt x="1" y="2101"/>
                        <a:pt x="3" y="2446"/>
                        <a:pt x="37" y="2592"/>
                      </a:cubicBezTo>
                      <a:cubicBezTo>
                        <a:pt x="72" y="2738"/>
                        <a:pt x="163" y="2788"/>
                        <a:pt x="208" y="2721"/>
                      </a:cubicBezTo>
                      <a:cubicBezTo>
                        <a:pt x="252" y="2653"/>
                        <a:pt x="302" y="2639"/>
                        <a:pt x="305" y="2187"/>
                      </a:cubicBezTo>
                      <a:cubicBezTo>
                        <a:pt x="308" y="1735"/>
                        <a:pt x="266" y="873"/>
                        <a:pt x="224" y="12"/>
                      </a:cubicBezTo>
                    </a:path>
                  </a:pathLst>
                </a:custGeom>
                <a:noFill/>
                <a:ln w="21">
                  <a:solidFill>
                    <a:srgbClr val="66FF33"/>
                  </a:solidFill>
                  <a:round/>
                  <a:headEnd/>
                  <a:tailEnd/>
                </a:ln>
              </p:spPr>
              <p:txBody>
                <a:bodyPr/>
                <a:lstStyle/>
                <a:p>
                  <a:endParaRPr lang="en-US">
                    <a:latin typeface="Tw Cen MT" pitchFamily="34" charset="0"/>
                  </a:endParaRPr>
                </a:p>
              </p:txBody>
            </p:sp>
            <p:sp>
              <p:nvSpPr>
                <p:cNvPr id="1063" name="Rectangle 24"/>
                <p:cNvSpPr>
                  <a:spLocks noChangeArrowheads="1"/>
                </p:cNvSpPr>
                <p:nvPr/>
              </p:nvSpPr>
              <p:spPr bwMode="auto">
                <a:xfrm rot="-1200000">
                  <a:off x="1405" y="3851"/>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064" name="Line 25"/>
                <p:cNvSpPr>
                  <a:spLocks noChangeShapeType="1"/>
                </p:cNvSpPr>
                <p:nvPr/>
              </p:nvSpPr>
              <p:spPr bwMode="auto">
                <a:xfrm flipH="1" flipV="1">
                  <a:off x="1154" y="2373"/>
                  <a:ext cx="141" cy="75"/>
                </a:xfrm>
                <a:prstGeom prst="line">
                  <a:avLst/>
                </a:prstGeom>
                <a:noFill/>
                <a:ln w="21">
                  <a:solidFill>
                    <a:srgbClr val="0099FF"/>
                  </a:solidFill>
                  <a:round/>
                  <a:headEnd/>
                  <a:tailEnd/>
                </a:ln>
              </p:spPr>
              <p:txBody>
                <a:bodyPr/>
                <a:lstStyle/>
                <a:p>
                  <a:endParaRPr lang="en-US"/>
                </a:p>
              </p:txBody>
            </p:sp>
            <p:sp>
              <p:nvSpPr>
                <p:cNvPr id="1065" name="Line 26"/>
                <p:cNvSpPr>
                  <a:spLocks noChangeShapeType="1"/>
                </p:cNvSpPr>
                <p:nvPr/>
              </p:nvSpPr>
              <p:spPr bwMode="auto">
                <a:xfrm flipV="1">
                  <a:off x="1159" y="2262"/>
                  <a:ext cx="131" cy="106"/>
                </a:xfrm>
                <a:prstGeom prst="line">
                  <a:avLst/>
                </a:prstGeom>
                <a:noFill/>
                <a:ln w="21">
                  <a:solidFill>
                    <a:srgbClr val="0099FF"/>
                  </a:solidFill>
                  <a:round/>
                  <a:headEnd/>
                  <a:tailEnd/>
                </a:ln>
              </p:spPr>
              <p:txBody>
                <a:bodyPr/>
                <a:lstStyle/>
                <a:p>
                  <a:endParaRPr lang="en-US"/>
                </a:p>
              </p:txBody>
            </p:sp>
            <p:sp>
              <p:nvSpPr>
                <p:cNvPr id="1066" name="Line 27"/>
                <p:cNvSpPr>
                  <a:spLocks noChangeShapeType="1"/>
                </p:cNvSpPr>
                <p:nvPr/>
              </p:nvSpPr>
              <p:spPr bwMode="auto">
                <a:xfrm flipH="1" flipV="1">
                  <a:off x="1129" y="2081"/>
                  <a:ext cx="186" cy="50"/>
                </a:xfrm>
                <a:prstGeom prst="line">
                  <a:avLst/>
                </a:prstGeom>
                <a:noFill/>
                <a:ln w="21">
                  <a:solidFill>
                    <a:srgbClr val="0099FF"/>
                  </a:solidFill>
                  <a:round/>
                  <a:headEnd/>
                  <a:tailEnd/>
                </a:ln>
              </p:spPr>
              <p:txBody>
                <a:bodyPr/>
                <a:lstStyle/>
                <a:p>
                  <a:endParaRPr lang="en-US"/>
                </a:p>
              </p:txBody>
            </p:sp>
            <p:sp>
              <p:nvSpPr>
                <p:cNvPr id="1067" name="Line 28"/>
                <p:cNvSpPr>
                  <a:spLocks noChangeShapeType="1"/>
                </p:cNvSpPr>
                <p:nvPr/>
              </p:nvSpPr>
              <p:spPr bwMode="auto">
                <a:xfrm>
                  <a:off x="1048" y="2514"/>
                  <a:ext cx="146" cy="30"/>
                </a:xfrm>
                <a:prstGeom prst="line">
                  <a:avLst/>
                </a:prstGeom>
                <a:noFill/>
                <a:ln w="21">
                  <a:solidFill>
                    <a:srgbClr val="0099FF"/>
                  </a:solidFill>
                  <a:round/>
                  <a:headEnd/>
                  <a:tailEnd/>
                </a:ln>
              </p:spPr>
              <p:txBody>
                <a:bodyPr/>
                <a:lstStyle/>
                <a:p>
                  <a:endParaRPr lang="en-US"/>
                </a:p>
              </p:txBody>
            </p:sp>
            <p:grpSp>
              <p:nvGrpSpPr>
                <p:cNvPr id="1068" name="Group 52"/>
                <p:cNvGrpSpPr>
                  <a:grpSpLocks/>
                </p:cNvGrpSpPr>
                <p:nvPr/>
              </p:nvGrpSpPr>
              <p:grpSpPr bwMode="auto">
                <a:xfrm>
                  <a:off x="1017" y="1015"/>
                  <a:ext cx="418" cy="2851"/>
                  <a:chOff x="1017" y="1015"/>
                  <a:chExt cx="418" cy="2851"/>
                </a:xfrm>
              </p:grpSpPr>
              <p:grpSp>
                <p:nvGrpSpPr>
                  <p:cNvPr id="1092" name="Group 48"/>
                  <p:cNvGrpSpPr>
                    <a:grpSpLocks/>
                  </p:cNvGrpSpPr>
                  <p:nvPr/>
                </p:nvGrpSpPr>
                <p:grpSpPr bwMode="auto">
                  <a:xfrm>
                    <a:off x="1017" y="1015"/>
                    <a:ext cx="418" cy="2850"/>
                    <a:chOff x="1017" y="1015"/>
                    <a:chExt cx="418" cy="2850"/>
                  </a:xfrm>
                </p:grpSpPr>
                <p:sp>
                  <p:nvSpPr>
                    <p:cNvPr id="1096" name="Freeform 40"/>
                    <p:cNvSpPr>
                      <a:spLocks/>
                    </p:cNvSpPr>
                    <p:nvPr/>
                  </p:nvSpPr>
                  <p:spPr bwMode="auto">
                    <a:xfrm>
                      <a:off x="1017" y="1015"/>
                      <a:ext cx="225" cy="2769"/>
                    </a:xfrm>
                    <a:custGeom>
                      <a:avLst/>
                      <a:gdLst>
                        <a:gd name="T0" fmla="*/ 0 w 225"/>
                        <a:gd name="T1" fmla="*/ 67 h 2769"/>
                        <a:gd name="T2" fmla="*/ 0 w 225"/>
                        <a:gd name="T3" fmla="*/ 2769 h 2769"/>
                        <a:gd name="T4" fmla="*/ 225 w 225"/>
                        <a:gd name="T5" fmla="*/ 2702 h 2769"/>
                        <a:gd name="T6" fmla="*/ 225 w 225"/>
                        <a:gd name="T7" fmla="*/ 0 h 2769"/>
                        <a:gd name="T8" fmla="*/ 0 w 225"/>
                        <a:gd name="T9" fmla="*/ 67 h 2769"/>
                        <a:gd name="T10" fmla="*/ 0 60000 65536"/>
                        <a:gd name="T11" fmla="*/ 0 60000 65536"/>
                        <a:gd name="T12" fmla="*/ 0 60000 65536"/>
                        <a:gd name="T13" fmla="*/ 0 60000 65536"/>
                        <a:gd name="T14" fmla="*/ 0 60000 65536"/>
                        <a:gd name="T15" fmla="*/ 0 w 225"/>
                        <a:gd name="T16" fmla="*/ 0 h 2769"/>
                        <a:gd name="T17" fmla="*/ 225 w 225"/>
                        <a:gd name="T18" fmla="*/ 2769 h 2769"/>
                      </a:gdLst>
                      <a:ahLst/>
                      <a:cxnLst>
                        <a:cxn ang="T10">
                          <a:pos x="T0" y="T1"/>
                        </a:cxn>
                        <a:cxn ang="T11">
                          <a:pos x="T2" y="T3"/>
                        </a:cxn>
                        <a:cxn ang="T12">
                          <a:pos x="T4" y="T5"/>
                        </a:cxn>
                        <a:cxn ang="T13">
                          <a:pos x="T6" y="T7"/>
                        </a:cxn>
                        <a:cxn ang="T14">
                          <a:pos x="T8" y="T9"/>
                        </a:cxn>
                      </a:cxnLst>
                      <a:rect l="T15" t="T16" r="T17" b="T18"/>
                      <a:pathLst>
                        <a:path w="225" h="2769">
                          <a:moveTo>
                            <a:pt x="0" y="67"/>
                          </a:moveTo>
                          <a:lnTo>
                            <a:pt x="0" y="2769"/>
                          </a:lnTo>
                          <a:lnTo>
                            <a:pt x="225" y="2702"/>
                          </a:lnTo>
                          <a:lnTo>
                            <a:pt x="225" y="0"/>
                          </a:lnTo>
                          <a:lnTo>
                            <a:pt x="0" y="67"/>
                          </a:lnTo>
                          <a:close/>
                        </a:path>
                      </a:pathLst>
                    </a:custGeom>
                    <a:solidFill>
                      <a:srgbClr val="ADD9D9"/>
                    </a:solidFill>
                    <a:ln w="9525">
                      <a:noFill/>
                      <a:round/>
                      <a:headEnd/>
                      <a:tailEnd/>
                    </a:ln>
                  </p:spPr>
                  <p:txBody>
                    <a:bodyPr/>
                    <a:lstStyle/>
                    <a:p>
                      <a:endParaRPr lang="en-US">
                        <a:latin typeface="Tw Cen MT" pitchFamily="34" charset="0"/>
                      </a:endParaRPr>
                    </a:p>
                  </p:txBody>
                </p:sp>
                <p:sp>
                  <p:nvSpPr>
                    <p:cNvPr id="1097" name="Line 41"/>
                    <p:cNvSpPr>
                      <a:spLocks noChangeShapeType="1"/>
                    </p:cNvSpPr>
                    <p:nvPr/>
                  </p:nvSpPr>
                  <p:spPr bwMode="auto">
                    <a:xfrm flipV="1">
                      <a:off x="1017" y="1015"/>
                      <a:ext cx="225" cy="67"/>
                    </a:xfrm>
                    <a:prstGeom prst="line">
                      <a:avLst/>
                    </a:prstGeom>
                    <a:noFill/>
                    <a:ln w="1">
                      <a:solidFill>
                        <a:srgbClr val="ADD9D9"/>
                      </a:solidFill>
                      <a:miter lim="800000"/>
                      <a:headEnd/>
                      <a:tailEnd/>
                    </a:ln>
                  </p:spPr>
                  <p:txBody>
                    <a:bodyPr/>
                    <a:lstStyle/>
                    <a:p>
                      <a:endParaRPr lang="en-US"/>
                    </a:p>
                  </p:txBody>
                </p:sp>
                <p:sp>
                  <p:nvSpPr>
                    <p:cNvPr id="1098" name="Freeform 42"/>
                    <p:cNvSpPr>
                      <a:spLocks/>
                    </p:cNvSpPr>
                    <p:nvPr/>
                  </p:nvSpPr>
                  <p:spPr bwMode="auto">
                    <a:xfrm>
                      <a:off x="1017" y="3717"/>
                      <a:ext cx="418" cy="148"/>
                    </a:xfrm>
                    <a:custGeom>
                      <a:avLst/>
                      <a:gdLst>
                        <a:gd name="T0" fmla="*/ 0 w 418"/>
                        <a:gd name="T1" fmla="*/ 67 h 148"/>
                        <a:gd name="T2" fmla="*/ 192 w 418"/>
                        <a:gd name="T3" fmla="*/ 148 h 148"/>
                        <a:gd name="T4" fmla="*/ 418 w 418"/>
                        <a:gd name="T5" fmla="*/ 81 h 148"/>
                        <a:gd name="T6" fmla="*/ 225 w 418"/>
                        <a:gd name="T7" fmla="*/ 0 h 148"/>
                        <a:gd name="T8" fmla="*/ 0 w 418"/>
                        <a:gd name="T9" fmla="*/ 67 h 148"/>
                        <a:gd name="T10" fmla="*/ 0 60000 65536"/>
                        <a:gd name="T11" fmla="*/ 0 60000 65536"/>
                        <a:gd name="T12" fmla="*/ 0 60000 65536"/>
                        <a:gd name="T13" fmla="*/ 0 60000 65536"/>
                        <a:gd name="T14" fmla="*/ 0 60000 65536"/>
                        <a:gd name="T15" fmla="*/ 0 w 418"/>
                        <a:gd name="T16" fmla="*/ 0 h 148"/>
                        <a:gd name="T17" fmla="*/ 418 w 418"/>
                        <a:gd name="T18" fmla="*/ 148 h 148"/>
                      </a:gdLst>
                      <a:ahLst/>
                      <a:cxnLst>
                        <a:cxn ang="T10">
                          <a:pos x="T0" y="T1"/>
                        </a:cxn>
                        <a:cxn ang="T11">
                          <a:pos x="T2" y="T3"/>
                        </a:cxn>
                        <a:cxn ang="T12">
                          <a:pos x="T4" y="T5"/>
                        </a:cxn>
                        <a:cxn ang="T13">
                          <a:pos x="T6" y="T7"/>
                        </a:cxn>
                        <a:cxn ang="T14">
                          <a:pos x="T8" y="T9"/>
                        </a:cxn>
                      </a:cxnLst>
                      <a:rect l="T15" t="T16" r="T17" b="T18"/>
                      <a:pathLst>
                        <a:path w="418" h="148">
                          <a:moveTo>
                            <a:pt x="0" y="67"/>
                          </a:moveTo>
                          <a:lnTo>
                            <a:pt x="192" y="148"/>
                          </a:lnTo>
                          <a:lnTo>
                            <a:pt x="418" y="81"/>
                          </a:lnTo>
                          <a:lnTo>
                            <a:pt x="225" y="0"/>
                          </a:lnTo>
                          <a:lnTo>
                            <a:pt x="0" y="67"/>
                          </a:lnTo>
                          <a:close/>
                        </a:path>
                      </a:pathLst>
                    </a:custGeom>
                    <a:solidFill>
                      <a:srgbClr val="CDFFFF"/>
                    </a:solidFill>
                    <a:ln w="9525">
                      <a:noFill/>
                      <a:round/>
                      <a:headEnd/>
                      <a:tailEnd/>
                    </a:ln>
                  </p:spPr>
                  <p:txBody>
                    <a:bodyPr/>
                    <a:lstStyle/>
                    <a:p>
                      <a:endParaRPr lang="en-US">
                        <a:latin typeface="Tw Cen MT" pitchFamily="34" charset="0"/>
                      </a:endParaRPr>
                    </a:p>
                  </p:txBody>
                </p:sp>
                <p:sp>
                  <p:nvSpPr>
                    <p:cNvPr id="1099" name="Line 43"/>
                    <p:cNvSpPr>
                      <a:spLocks noChangeShapeType="1"/>
                    </p:cNvSpPr>
                    <p:nvPr/>
                  </p:nvSpPr>
                  <p:spPr bwMode="auto">
                    <a:xfrm flipV="1">
                      <a:off x="1017" y="3717"/>
                      <a:ext cx="225" cy="67"/>
                    </a:xfrm>
                    <a:prstGeom prst="line">
                      <a:avLst/>
                    </a:prstGeom>
                    <a:noFill/>
                    <a:ln w="1">
                      <a:solidFill>
                        <a:srgbClr val="CDFFFF"/>
                      </a:solidFill>
                      <a:miter lim="800000"/>
                      <a:headEnd/>
                      <a:tailEnd/>
                    </a:ln>
                  </p:spPr>
                  <p:txBody>
                    <a:bodyPr/>
                    <a:lstStyle/>
                    <a:p>
                      <a:endParaRPr lang="en-US"/>
                    </a:p>
                  </p:txBody>
                </p:sp>
                <p:sp>
                  <p:nvSpPr>
                    <p:cNvPr id="1100" name="Freeform 44"/>
                    <p:cNvSpPr>
                      <a:spLocks/>
                    </p:cNvSpPr>
                    <p:nvPr/>
                  </p:nvSpPr>
                  <p:spPr bwMode="auto">
                    <a:xfrm>
                      <a:off x="1209" y="1097"/>
                      <a:ext cx="226" cy="2768"/>
                    </a:xfrm>
                    <a:custGeom>
                      <a:avLst/>
                      <a:gdLst>
                        <a:gd name="T0" fmla="*/ 0 w 226"/>
                        <a:gd name="T1" fmla="*/ 2768 h 2768"/>
                        <a:gd name="T2" fmla="*/ 0 w 226"/>
                        <a:gd name="T3" fmla="*/ 67 h 2768"/>
                        <a:gd name="T4" fmla="*/ 226 w 226"/>
                        <a:gd name="T5" fmla="*/ 0 h 2768"/>
                        <a:gd name="T6" fmla="*/ 226 w 226"/>
                        <a:gd name="T7" fmla="*/ 2701 h 2768"/>
                        <a:gd name="T8" fmla="*/ 0 w 226"/>
                        <a:gd name="T9" fmla="*/ 2768 h 2768"/>
                        <a:gd name="T10" fmla="*/ 0 60000 65536"/>
                        <a:gd name="T11" fmla="*/ 0 60000 65536"/>
                        <a:gd name="T12" fmla="*/ 0 60000 65536"/>
                        <a:gd name="T13" fmla="*/ 0 60000 65536"/>
                        <a:gd name="T14" fmla="*/ 0 60000 65536"/>
                        <a:gd name="T15" fmla="*/ 0 w 226"/>
                        <a:gd name="T16" fmla="*/ 0 h 2768"/>
                        <a:gd name="T17" fmla="*/ 226 w 226"/>
                        <a:gd name="T18" fmla="*/ 2768 h 2768"/>
                      </a:gdLst>
                      <a:ahLst/>
                      <a:cxnLst>
                        <a:cxn ang="T10">
                          <a:pos x="T0" y="T1"/>
                        </a:cxn>
                        <a:cxn ang="T11">
                          <a:pos x="T2" y="T3"/>
                        </a:cxn>
                        <a:cxn ang="T12">
                          <a:pos x="T4" y="T5"/>
                        </a:cxn>
                        <a:cxn ang="T13">
                          <a:pos x="T6" y="T7"/>
                        </a:cxn>
                        <a:cxn ang="T14">
                          <a:pos x="T8" y="T9"/>
                        </a:cxn>
                      </a:cxnLst>
                      <a:rect l="T15" t="T16" r="T17" b="T18"/>
                      <a:pathLst>
                        <a:path w="226" h="2768">
                          <a:moveTo>
                            <a:pt x="0" y="2768"/>
                          </a:moveTo>
                          <a:lnTo>
                            <a:pt x="0" y="67"/>
                          </a:lnTo>
                          <a:lnTo>
                            <a:pt x="226" y="0"/>
                          </a:lnTo>
                          <a:lnTo>
                            <a:pt x="226" y="2701"/>
                          </a:lnTo>
                          <a:lnTo>
                            <a:pt x="0" y="2768"/>
                          </a:lnTo>
                          <a:close/>
                        </a:path>
                      </a:pathLst>
                    </a:custGeom>
                    <a:solidFill>
                      <a:srgbClr val="ADD9D9"/>
                    </a:solidFill>
                    <a:ln w="9525">
                      <a:noFill/>
                      <a:round/>
                      <a:headEnd/>
                      <a:tailEnd/>
                    </a:ln>
                  </p:spPr>
                  <p:txBody>
                    <a:bodyPr/>
                    <a:lstStyle/>
                    <a:p>
                      <a:endParaRPr lang="en-US">
                        <a:latin typeface="Tw Cen MT" pitchFamily="34" charset="0"/>
                      </a:endParaRPr>
                    </a:p>
                  </p:txBody>
                </p:sp>
                <p:sp>
                  <p:nvSpPr>
                    <p:cNvPr id="1101" name="Line 45"/>
                    <p:cNvSpPr>
                      <a:spLocks noChangeShapeType="1"/>
                    </p:cNvSpPr>
                    <p:nvPr/>
                  </p:nvSpPr>
                  <p:spPr bwMode="auto">
                    <a:xfrm flipV="1">
                      <a:off x="1209" y="3798"/>
                      <a:ext cx="226" cy="67"/>
                    </a:xfrm>
                    <a:prstGeom prst="line">
                      <a:avLst/>
                    </a:prstGeom>
                    <a:noFill/>
                    <a:ln w="1">
                      <a:solidFill>
                        <a:srgbClr val="ADD9D9"/>
                      </a:solidFill>
                      <a:miter lim="800000"/>
                      <a:headEnd/>
                      <a:tailEnd/>
                    </a:ln>
                  </p:spPr>
                  <p:txBody>
                    <a:bodyPr/>
                    <a:lstStyle/>
                    <a:p>
                      <a:endParaRPr lang="en-US"/>
                    </a:p>
                  </p:txBody>
                </p:sp>
                <p:sp>
                  <p:nvSpPr>
                    <p:cNvPr id="1102" name="Freeform 46"/>
                    <p:cNvSpPr>
                      <a:spLocks/>
                    </p:cNvSpPr>
                    <p:nvPr/>
                  </p:nvSpPr>
                  <p:spPr bwMode="auto">
                    <a:xfrm>
                      <a:off x="1017" y="1015"/>
                      <a:ext cx="418" cy="149"/>
                    </a:xfrm>
                    <a:custGeom>
                      <a:avLst/>
                      <a:gdLst>
                        <a:gd name="T0" fmla="*/ 192 w 418"/>
                        <a:gd name="T1" fmla="*/ 149 h 149"/>
                        <a:gd name="T2" fmla="*/ 0 w 418"/>
                        <a:gd name="T3" fmla="*/ 67 h 149"/>
                        <a:gd name="T4" fmla="*/ 225 w 418"/>
                        <a:gd name="T5" fmla="*/ 0 h 149"/>
                        <a:gd name="T6" fmla="*/ 418 w 418"/>
                        <a:gd name="T7" fmla="*/ 82 h 149"/>
                        <a:gd name="T8" fmla="*/ 192 w 418"/>
                        <a:gd name="T9" fmla="*/ 149 h 149"/>
                        <a:gd name="T10" fmla="*/ 0 60000 65536"/>
                        <a:gd name="T11" fmla="*/ 0 60000 65536"/>
                        <a:gd name="T12" fmla="*/ 0 60000 65536"/>
                        <a:gd name="T13" fmla="*/ 0 60000 65536"/>
                        <a:gd name="T14" fmla="*/ 0 60000 65536"/>
                        <a:gd name="T15" fmla="*/ 0 w 418"/>
                        <a:gd name="T16" fmla="*/ 0 h 149"/>
                        <a:gd name="T17" fmla="*/ 418 w 418"/>
                        <a:gd name="T18" fmla="*/ 149 h 149"/>
                      </a:gdLst>
                      <a:ahLst/>
                      <a:cxnLst>
                        <a:cxn ang="T10">
                          <a:pos x="T0" y="T1"/>
                        </a:cxn>
                        <a:cxn ang="T11">
                          <a:pos x="T2" y="T3"/>
                        </a:cxn>
                        <a:cxn ang="T12">
                          <a:pos x="T4" y="T5"/>
                        </a:cxn>
                        <a:cxn ang="T13">
                          <a:pos x="T6" y="T7"/>
                        </a:cxn>
                        <a:cxn ang="T14">
                          <a:pos x="T8" y="T9"/>
                        </a:cxn>
                      </a:cxnLst>
                      <a:rect l="T15" t="T16" r="T17" b="T18"/>
                      <a:pathLst>
                        <a:path w="418" h="149">
                          <a:moveTo>
                            <a:pt x="192" y="149"/>
                          </a:moveTo>
                          <a:lnTo>
                            <a:pt x="0" y="67"/>
                          </a:lnTo>
                          <a:lnTo>
                            <a:pt x="225" y="0"/>
                          </a:lnTo>
                          <a:lnTo>
                            <a:pt x="418" y="82"/>
                          </a:lnTo>
                          <a:lnTo>
                            <a:pt x="192" y="149"/>
                          </a:lnTo>
                          <a:close/>
                        </a:path>
                      </a:pathLst>
                    </a:custGeom>
                    <a:solidFill>
                      <a:srgbClr val="CDFFFF"/>
                    </a:solidFill>
                    <a:ln w="9525">
                      <a:noFill/>
                      <a:round/>
                      <a:headEnd/>
                      <a:tailEnd/>
                    </a:ln>
                  </p:spPr>
                  <p:txBody>
                    <a:bodyPr/>
                    <a:lstStyle/>
                    <a:p>
                      <a:endParaRPr lang="en-US">
                        <a:latin typeface="Tw Cen MT" pitchFamily="34" charset="0"/>
                      </a:endParaRPr>
                    </a:p>
                  </p:txBody>
                </p:sp>
                <p:sp>
                  <p:nvSpPr>
                    <p:cNvPr id="1103" name="Line 47"/>
                    <p:cNvSpPr>
                      <a:spLocks noChangeShapeType="1"/>
                    </p:cNvSpPr>
                    <p:nvPr/>
                  </p:nvSpPr>
                  <p:spPr bwMode="auto">
                    <a:xfrm flipV="1">
                      <a:off x="1209" y="1097"/>
                      <a:ext cx="226" cy="67"/>
                    </a:xfrm>
                    <a:prstGeom prst="line">
                      <a:avLst/>
                    </a:prstGeom>
                    <a:noFill/>
                    <a:ln w="1">
                      <a:solidFill>
                        <a:srgbClr val="CDFFFF"/>
                      </a:solidFill>
                      <a:miter lim="800000"/>
                      <a:headEnd/>
                      <a:tailEnd/>
                    </a:ln>
                  </p:spPr>
                  <p:txBody>
                    <a:bodyPr/>
                    <a:lstStyle/>
                    <a:p>
                      <a:endParaRPr lang="en-US"/>
                    </a:p>
                  </p:txBody>
                </p:sp>
              </p:grpSp>
              <p:sp>
                <p:nvSpPr>
                  <p:cNvPr id="1093" name="Rectangle 49"/>
                  <p:cNvSpPr>
                    <a:spLocks noChangeArrowheads="1"/>
                  </p:cNvSpPr>
                  <p:nvPr/>
                </p:nvSpPr>
                <p:spPr bwMode="auto">
                  <a:xfrm>
                    <a:off x="1017" y="1082"/>
                    <a:ext cx="193" cy="2784"/>
                  </a:xfrm>
                  <a:prstGeom prst="rect">
                    <a:avLst/>
                  </a:prstGeom>
                  <a:solidFill>
                    <a:srgbClr val="CCFFFF"/>
                  </a:solidFill>
                  <a:ln w="9525">
                    <a:noFill/>
                    <a:miter lim="800000"/>
                    <a:headEnd/>
                    <a:tailEnd/>
                  </a:ln>
                </p:spPr>
                <p:txBody>
                  <a:bodyPr/>
                  <a:lstStyle/>
                  <a:p>
                    <a:endParaRPr lang="en-US">
                      <a:latin typeface="Tw Cen MT" pitchFamily="34" charset="0"/>
                    </a:endParaRPr>
                  </a:p>
                </p:txBody>
              </p:sp>
              <p:sp>
                <p:nvSpPr>
                  <p:cNvPr id="1094" name="Freeform 50"/>
                  <p:cNvSpPr>
                    <a:spLocks/>
                  </p:cNvSpPr>
                  <p:nvPr/>
                </p:nvSpPr>
                <p:spPr bwMode="auto">
                  <a:xfrm>
                    <a:off x="1017" y="1082"/>
                    <a:ext cx="192" cy="2783"/>
                  </a:xfrm>
                  <a:custGeom>
                    <a:avLst/>
                    <a:gdLst>
                      <a:gd name="T0" fmla="*/ 0 w 192"/>
                      <a:gd name="T1" fmla="*/ 0 h 2783"/>
                      <a:gd name="T2" fmla="*/ 0 w 192"/>
                      <a:gd name="T3" fmla="*/ 2702 h 2783"/>
                      <a:gd name="T4" fmla="*/ 192 w 192"/>
                      <a:gd name="T5" fmla="*/ 2783 h 2783"/>
                      <a:gd name="T6" fmla="*/ 192 w 192"/>
                      <a:gd name="T7" fmla="*/ 82 h 2783"/>
                      <a:gd name="T8" fmla="*/ 0 w 192"/>
                      <a:gd name="T9" fmla="*/ 0 h 2783"/>
                      <a:gd name="T10" fmla="*/ 0 60000 65536"/>
                      <a:gd name="T11" fmla="*/ 0 60000 65536"/>
                      <a:gd name="T12" fmla="*/ 0 60000 65536"/>
                      <a:gd name="T13" fmla="*/ 0 60000 65536"/>
                      <a:gd name="T14" fmla="*/ 0 60000 65536"/>
                      <a:gd name="T15" fmla="*/ 0 w 192"/>
                      <a:gd name="T16" fmla="*/ 0 h 2783"/>
                      <a:gd name="T17" fmla="*/ 192 w 192"/>
                      <a:gd name="T18" fmla="*/ 2783 h 2783"/>
                    </a:gdLst>
                    <a:ahLst/>
                    <a:cxnLst>
                      <a:cxn ang="T10">
                        <a:pos x="T0" y="T1"/>
                      </a:cxn>
                      <a:cxn ang="T11">
                        <a:pos x="T2" y="T3"/>
                      </a:cxn>
                      <a:cxn ang="T12">
                        <a:pos x="T4" y="T5"/>
                      </a:cxn>
                      <a:cxn ang="T13">
                        <a:pos x="T6" y="T7"/>
                      </a:cxn>
                      <a:cxn ang="T14">
                        <a:pos x="T8" y="T9"/>
                      </a:cxn>
                    </a:cxnLst>
                    <a:rect l="T15" t="T16" r="T17" b="T18"/>
                    <a:pathLst>
                      <a:path w="192" h="2783">
                        <a:moveTo>
                          <a:pt x="0" y="0"/>
                        </a:moveTo>
                        <a:lnTo>
                          <a:pt x="0" y="2702"/>
                        </a:lnTo>
                        <a:lnTo>
                          <a:pt x="192" y="2783"/>
                        </a:lnTo>
                        <a:lnTo>
                          <a:pt x="192" y="82"/>
                        </a:lnTo>
                        <a:lnTo>
                          <a:pt x="0" y="0"/>
                        </a:lnTo>
                        <a:close/>
                      </a:path>
                    </a:pathLst>
                  </a:custGeom>
                  <a:solidFill>
                    <a:srgbClr val="FFFFFF"/>
                  </a:solidFill>
                  <a:ln w="9525">
                    <a:noFill/>
                    <a:round/>
                    <a:headEnd/>
                    <a:tailEnd/>
                  </a:ln>
                </p:spPr>
                <p:txBody>
                  <a:bodyPr/>
                  <a:lstStyle/>
                  <a:p>
                    <a:endParaRPr lang="en-US">
                      <a:latin typeface="Tw Cen MT" pitchFamily="34" charset="0"/>
                    </a:endParaRPr>
                  </a:p>
                </p:txBody>
              </p:sp>
              <p:sp>
                <p:nvSpPr>
                  <p:cNvPr id="1095" name="Rectangle 51"/>
                  <p:cNvSpPr>
                    <a:spLocks noChangeArrowheads="1"/>
                  </p:cNvSpPr>
                  <p:nvPr/>
                </p:nvSpPr>
                <p:spPr bwMode="auto">
                  <a:xfrm>
                    <a:off x="1017" y="1082"/>
                    <a:ext cx="193" cy="2784"/>
                  </a:xfrm>
                  <a:prstGeom prst="rect">
                    <a:avLst/>
                  </a:prstGeom>
                  <a:solidFill>
                    <a:srgbClr val="CCFFFF"/>
                  </a:solidFill>
                  <a:ln w="9525">
                    <a:noFill/>
                    <a:miter lim="800000"/>
                    <a:headEnd/>
                    <a:tailEnd/>
                  </a:ln>
                </p:spPr>
                <p:txBody>
                  <a:bodyPr/>
                  <a:lstStyle/>
                  <a:p>
                    <a:endParaRPr lang="en-US">
                      <a:latin typeface="Tw Cen MT" pitchFamily="34" charset="0"/>
                    </a:endParaRPr>
                  </a:p>
                </p:txBody>
              </p:sp>
            </p:grpSp>
            <p:sp>
              <p:nvSpPr>
                <p:cNvPr id="1077" name="Line 53"/>
                <p:cNvSpPr>
                  <a:spLocks noChangeShapeType="1"/>
                </p:cNvSpPr>
                <p:nvPr/>
              </p:nvSpPr>
              <p:spPr bwMode="auto">
                <a:xfrm flipH="1">
                  <a:off x="1054" y="2448"/>
                  <a:ext cx="236" cy="66"/>
                </a:xfrm>
                <a:prstGeom prst="line">
                  <a:avLst/>
                </a:prstGeom>
                <a:noFill/>
                <a:ln w="21" cap="flat">
                  <a:solidFill>
                    <a:srgbClr val="0099FF"/>
                  </a:solidFill>
                  <a:prstDash val="solid"/>
                  <a:round/>
                  <a:headEnd/>
                  <a:tailEnd/>
                </a:ln>
                <a:effectLst>
                  <a:glow rad="101600">
                    <a:schemeClr val="accent5">
                      <a:satMod val="175000"/>
                      <a:alpha val="40000"/>
                    </a:schemeClr>
                  </a:glow>
                </a:effectLst>
              </p:spPr>
              <p:txBody>
                <a:bodyPr/>
                <a:lstStyle/>
                <a:p>
                  <a:pPr fontAlgn="auto">
                    <a:spcBef>
                      <a:spcPts val="0"/>
                    </a:spcBef>
                    <a:spcAft>
                      <a:spcPts val="0"/>
                    </a:spcAft>
                    <a:defRPr/>
                  </a:pPr>
                  <a:endParaRPr lang="en-US">
                    <a:latin typeface="+mn-lt"/>
                  </a:endParaRPr>
                </a:p>
              </p:txBody>
            </p:sp>
            <p:sp>
              <p:nvSpPr>
                <p:cNvPr id="1080" name="Line 56"/>
                <p:cNvSpPr>
                  <a:spLocks noChangeShapeType="1"/>
                </p:cNvSpPr>
                <p:nvPr/>
              </p:nvSpPr>
              <p:spPr bwMode="auto">
                <a:xfrm flipV="1">
                  <a:off x="1059" y="2136"/>
                  <a:ext cx="251" cy="46"/>
                </a:xfrm>
                <a:prstGeom prst="line">
                  <a:avLst/>
                </a:prstGeom>
                <a:noFill/>
                <a:ln w="21" cap="flat">
                  <a:solidFill>
                    <a:srgbClr val="0099FF"/>
                  </a:solidFill>
                  <a:prstDash val="solid"/>
                  <a:round/>
                  <a:headEnd/>
                  <a:tailEnd/>
                </a:ln>
                <a:effectLst>
                  <a:glow rad="101600">
                    <a:schemeClr val="accent5">
                      <a:satMod val="175000"/>
                      <a:alpha val="40000"/>
                    </a:schemeClr>
                  </a:glow>
                </a:effectLst>
              </p:spPr>
              <p:txBody>
                <a:bodyPr/>
                <a:lstStyle/>
                <a:p>
                  <a:pPr fontAlgn="auto">
                    <a:spcBef>
                      <a:spcPts val="0"/>
                    </a:spcBef>
                    <a:spcAft>
                      <a:spcPts val="0"/>
                    </a:spcAft>
                    <a:defRPr/>
                  </a:pPr>
                  <a:endParaRPr lang="en-US">
                    <a:latin typeface="+mn-lt"/>
                  </a:endParaRPr>
                </a:p>
              </p:txBody>
            </p:sp>
            <p:sp>
              <p:nvSpPr>
                <p:cNvPr id="1081" name="Line 57"/>
                <p:cNvSpPr>
                  <a:spLocks noChangeShapeType="1"/>
                </p:cNvSpPr>
                <p:nvPr/>
              </p:nvSpPr>
              <p:spPr bwMode="auto">
                <a:xfrm flipH="1" flipV="1">
                  <a:off x="1054" y="2190"/>
                  <a:ext cx="241" cy="67"/>
                </a:xfrm>
                <a:prstGeom prst="line">
                  <a:avLst/>
                </a:prstGeom>
                <a:noFill/>
                <a:ln w="21" cap="flat">
                  <a:solidFill>
                    <a:srgbClr val="0099FF"/>
                  </a:solidFill>
                  <a:prstDash val="solid"/>
                  <a:round/>
                  <a:headEnd/>
                  <a:tailEnd/>
                </a:ln>
                <a:effectLst>
                  <a:glow rad="101600">
                    <a:schemeClr val="accent5">
                      <a:satMod val="175000"/>
                      <a:alpha val="40000"/>
                    </a:schemeClr>
                  </a:glow>
                </a:effectLst>
              </p:spPr>
              <p:txBody>
                <a:bodyPr/>
                <a:lstStyle/>
                <a:p>
                  <a:pPr fontAlgn="auto">
                    <a:spcBef>
                      <a:spcPts val="0"/>
                    </a:spcBef>
                    <a:spcAft>
                      <a:spcPts val="0"/>
                    </a:spcAft>
                    <a:defRPr/>
                  </a:pPr>
                  <a:endParaRPr lang="en-US">
                    <a:latin typeface="+mn-lt"/>
                  </a:endParaRPr>
                </a:p>
              </p:txBody>
            </p:sp>
            <p:sp>
              <p:nvSpPr>
                <p:cNvPr id="1082" name="Freeform 58"/>
                <p:cNvSpPr>
                  <a:spLocks/>
                </p:cNvSpPr>
                <p:nvPr/>
              </p:nvSpPr>
              <p:spPr bwMode="auto">
                <a:xfrm>
                  <a:off x="1083" y="1089"/>
                  <a:ext cx="308" cy="2788"/>
                </a:xfrm>
                <a:custGeom>
                  <a:avLst/>
                  <a:gdLst/>
                  <a:ahLst/>
                  <a:cxnLst>
                    <a:cxn ang="0">
                      <a:pos x="86" y="0"/>
                    </a:cxn>
                    <a:cxn ang="0">
                      <a:pos x="34" y="1080"/>
                    </a:cxn>
                    <a:cxn ang="0">
                      <a:pos x="1" y="1849"/>
                    </a:cxn>
                    <a:cxn ang="0">
                      <a:pos x="37" y="2592"/>
                    </a:cxn>
                    <a:cxn ang="0">
                      <a:pos x="208" y="2721"/>
                    </a:cxn>
                    <a:cxn ang="0">
                      <a:pos x="305" y="2187"/>
                    </a:cxn>
                    <a:cxn ang="0">
                      <a:pos x="224" y="12"/>
                    </a:cxn>
                  </a:cxnLst>
                  <a:rect l="0" t="0" r="r" b="b"/>
                  <a:pathLst>
                    <a:path w="308" h="2788">
                      <a:moveTo>
                        <a:pt x="86" y="0"/>
                      </a:moveTo>
                      <a:cubicBezTo>
                        <a:pt x="67" y="386"/>
                        <a:pt x="48" y="773"/>
                        <a:pt x="34" y="1080"/>
                      </a:cubicBezTo>
                      <a:cubicBezTo>
                        <a:pt x="19" y="1388"/>
                        <a:pt x="0" y="1597"/>
                        <a:pt x="1" y="1849"/>
                      </a:cubicBezTo>
                      <a:cubicBezTo>
                        <a:pt x="1" y="2101"/>
                        <a:pt x="3" y="2446"/>
                        <a:pt x="37" y="2592"/>
                      </a:cubicBezTo>
                      <a:cubicBezTo>
                        <a:pt x="72" y="2738"/>
                        <a:pt x="163" y="2788"/>
                        <a:pt x="208" y="2721"/>
                      </a:cubicBezTo>
                      <a:cubicBezTo>
                        <a:pt x="252" y="2653"/>
                        <a:pt x="302" y="2639"/>
                        <a:pt x="305" y="2187"/>
                      </a:cubicBezTo>
                      <a:cubicBezTo>
                        <a:pt x="308" y="1735"/>
                        <a:pt x="266" y="873"/>
                        <a:pt x="224" y="12"/>
                      </a:cubicBezTo>
                    </a:path>
                  </a:pathLst>
                </a:custGeom>
                <a:noFill/>
                <a:ln w="21" cap="flat">
                  <a:solidFill>
                    <a:srgbClr val="66FF33"/>
                  </a:solidFill>
                  <a:prstDash val="solid"/>
                  <a:round/>
                  <a:headEnd/>
                  <a:tailEnd/>
                </a:ln>
                <a:effectLst>
                  <a:glow rad="139700">
                    <a:schemeClr val="accent3">
                      <a:satMod val="175000"/>
                      <a:alpha val="40000"/>
                    </a:schemeClr>
                  </a:glow>
                </a:effectLst>
              </p:spPr>
              <p:txBody>
                <a:bodyPr/>
                <a:lstStyle/>
                <a:p>
                  <a:pPr fontAlgn="auto">
                    <a:spcBef>
                      <a:spcPts val="0"/>
                    </a:spcBef>
                    <a:spcAft>
                      <a:spcPts val="0"/>
                    </a:spcAft>
                    <a:defRPr/>
                  </a:pPr>
                  <a:endParaRPr lang="en-US">
                    <a:latin typeface="+mn-lt"/>
                  </a:endParaRPr>
                </a:p>
              </p:txBody>
            </p:sp>
            <p:sp>
              <p:nvSpPr>
                <p:cNvPr id="3" name="Rectangle 59"/>
                <p:cNvSpPr>
                  <a:spLocks noChangeArrowheads="1"/>
                </p:cNvSpPr>
                <p:nvPr/>
              </p:nvSpPr>
              <p:spPr bwMode="auto">
                <a:xfrm rot="-1200000">
                  <a:off x="1405" y="3851"/>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4" name="Line 60"/>
                <p:cNvSpPr>
                  <a:spLocks noChangeShapeType="1"/>
                </p:cNvSpPr>
                <p:nvPr/>
              </p:nvSpPr>
              <p:spPr bwMode="auto">
                <a:xfrm flipH="1" flipV="1">
                  <a:off x="1154" y="2373"/>
                  <a:ext cx="141" cy="75"/>
                </a:xfrm>
                <a:prstGeom prst="line">
                  <a:avLst/>
                </a:prstGeom>
                <a:noFill/>
                <a:ln w="21">
                  <a:solidFill>
                    <a:srgbClr val="0099FF"/>
                  </a:solidFill>
                  <a:round/>
                  <a:headEnd/>
                  <a:tailEnd/>
                </a:ln>
              </p:spPr>
              <p:txBody>
                <a:bodyPr/>
                <a:lstStyle/>
                <a:p>
                  <a:endParaRPr lang="en-US"/>
                </a:p>
              </p:txBody>
            </p:sp>
            <p:sp>
              <p:nvSpPr>
                <p:cNvPr id="1085" name="Line 61"/>
                <p:cNvSpPr>
                  <a:spLocks noChangeShapeType="1"/>
                </p:cNvSpPr>
                <p:nvPr/>
              </p:nvSpPr>
              <p:spPr bwMode="auto">
                <a:xfrm flipV="1">
                  <a:off x="1159" y="2262"/>
                  <a:ext cx="131" cy="106"/>
                </a:xfrm>
                <a:prstGeom prst="line">
                  <a:avLst/>
                </a:prstGeom>
                <a:noFill/>
                <a:ln w="21" cap="flat">
                  <a:solidFill>
                    <a:srgbClr val="0099FF"/>
                  </a:solidFill>
                  <a:prstDash val="solid"/>
                  <a:round/>
                  <a:headEnd/>
                  <a:tailEnd/>
                </a:ln>
                <a:effectLst>
                  <a:glow rad="101600">
                    <a:schemeClr val="accent5">
                      <a:satMod val="175000"/>
                      <a:alpha val="40000"/>
                    </a:schemeClr>
                  </a:glow>
                </a:effectLst>
              </p:spPr>
              <p:txBody>
                <a:bodyPr/>
                <a:lstStyle/>
                <a:p>
                  <a:pPr fontAlgn="auto">
                    <a:spcBef>
                      <a:spcPts val="0"/>
                    </a:spcBef>
                    <a:spcAft>
                      <a:spcPts val="0"/>
                    </a:spcAft>
                    <a:defRPr/>
                  </a:pPr>
                  <a:endParaRPr lang="en-US">
                    <a:latin typeface="+mn-lt"/>
                  </a:endParaRPr>
                </a:p>
              </p:txBody>
            </p:sp>
            <p:sp>
              <p:nvSpPr>
                <p:cNvPr id="1086" name="Line 62"/>
                <p:cNvSpPr>
                  <a:spLocks noChangeShapeType="1"/>
                </p:cNvSpPr>
                <p:nvPr/>
              </p:nvSpPr>
              <p:spPr bwMode="auto">
                <a:xfrm flipH="1" flipV="1">
                  <a:off x="1129" y="2081"/>
                  <a:ext cx="186" cy="50"/>
                </a:xfrm>
                <a:prstGeom prst="line">
                  <a:avLst/>
                </a:prstGeom>
                <a:noFill/>
                <a:ln w="21" cap="flat">
                  <a:solidFill>
                    <a:srgbClr val="0099FF"/>
                  </a:solidFill>
                  <a:prstDash val="solid"/>
                  <a:round/>
                  <a:headEnd/>
                  <a:tailEnd/>
                </a:ln>
                <a:effectLst>
                  <a:glow rad="101600">
                    <a:schemeClr val="accent5">
                      <a:satMod val="175000"/>
                      <a:alpha val="40000"/>
                    </a:schemeClr>
                  </a:glow>
                </a:effectLst>
              </p:spPr>
              <p:txBody>
                <a:bodyPr/>
                <a:lstStyle/>
                <a:p>
                  <a:pPr fontAlgn="auto">
                    <a:spcBef>
                      <a:spcPts val="0"/>
                    </a:spcBef>
                    <a:spcAft>
                      <a:spcPts val="0"/>
                    </a:spcAft>
                    <a:defRPr/>
                  </a:pPr>
                  <a:endParaRPr lang="en-US">
                    <a:latin typeface="+mn-lt"/>
                  </a:endParaRPr>
                </a:p>
              </p:txBody>
            </p:sp>
            <p:sp>
              <p:nvSpPr>
                <p:cNvPr id="1087" name="Line 63"/>
                <p:cNvSpPr>
                  <a:spLocks noChangeShapeType="1"/>
                </p:cNvSpPr>
                <p:nvPr/>
              </p:nvSpPr>
              <p:spPr bwMode="auto">
                <a:xfrm>
                  <a:off x="1048" y="2514"/>
                  <a:ext cx="146" cy="30"/>
                </a:xfrm>
                <a:prstGeom prst="line">
                  <a:avLst/>
                </a:prstGeom>
                <a:noFill/>
                <a:ln w="21" cap="flat">
                  <a:solidFill>
                    <a:srgbClr val="0099FF"/>
                  </a:solidFill>
                  <a:prstDash val="solid"/>
                  <a:round/>
                  <a:headEnd/>
                  <a:tailEnd/>
                </a:ln>
                <a:effectLst>
                  <a:glow rad="101600">
                    <a:schemeClr val="accent5">
                      <a:satMod val="175000"/>
                      <a:alpha val="40000"/>
                    </a:schemeClr>
                  </a:glow>
                </a:effectLst>
              </p:spPr>
              <p:txBody>
                <a:bodyPr/>
                <a:lstStyle/>
                <a:p>
                  <a:pPr fontAlgn="auto">
                    <a:spcBef>
                      <a:spcPts val="0"/>
                    </a:spcBef>
                    <a:spcAft>
                      <a:spcPts val="0"/>
                    </a:spcAft>
                    <a:defRPr/>
                  </a:pPr>
                  <a:endParaRPr lang="en-US">
                    <a:latin typeface="+mn-lt"/>
                  </a:endParaRPr>
                </a:p>
              </p:txBody>
            </p:sp>
          </p:grpSp>
          <p:cxnSp>
            <p:nvCxnSpPr>
              <p:cNvPr id="80" name="Straight Arrow Connector 79"/>
              <p:cNvCxnSpPr/>
              <p:nvPr/>
            </p:nvCxnSpPr>
            <p:spPr>
              <a:xfrm flipV="1">
                <a:off x="1967592" y="6082394"/>
                <a:ext cx="351065" cy="106135"/>
              </a:xfrm>
              <a:prstGeom prst="straightConnector1">
                <a:avLst/>
              </a:prstGeom>
              <a:ln>
                <a:headEnd type="triangle" w="med" len="med"/>
                <a:tailEnd type="triangle" w="med" len="med"/>
              </a:ln>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78" name="Straight Arrow Connector 77"/>
              <p:cNvCxnSpPr/>
              <p:nvPr/>
            </p:nvCxnSpPr>
            <p:spPr>
              <a:xfrm rot="16200000" flipH="1">
                <a:off x="186936" y="3881788"/>
                <a:ext cx="4288220" cy="21021"/>
              </a:xfrm>
              <a:prstGeom prst="straightConnector1">
                <a:avLst/>
              </a:prstGeom>
              <a:ln>
                <a:headEnd type="triangle" w="med" len="med"/>
                <a:tailEnd type="triangle" w="med" len="med"/>
              </a:ln>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cxnSp>
            <p:nvCxnSpPr>
              <p:cNvPr id="81" name="Straight Arrow Connector 80"/>
              <p:cNvCxnSpPr/>
              <p:nvPr/>
            </p:nvCxnSpPr>
            <p:spPr>
              <a:xfrm>
                <a:off x="1608364" y="6172200"/>
                <a:ext cx="334735" cy="16329"/>
              </a:xfrm>
              <a:prstGeom prst="straightConnector1">
                <a:avLst/>
              </a:prstGeom>
              <a:ln>
                <a:headEnd type="triangle" w="med" len="med"/>
                <a:tailEnd type="triangle" w="med" len="med"/>
              </a:ln>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sp>
            <p:nvSpPr>
              <p:cNvPr id="85" name="TextBox 84"/>
              <p:cNvSpPr txBox="1"/>
              <p:nvPr/>
            </p:nvSpPr>
            <p:spPr>
              <a:xfrm>
                <a:off x="2240886" y="3862318"/>
                <a:ext cx="353996" cy="455647"/>
              </a:xfrm>
              <a:prstGeom prst="rect">
                <a:avLst/>
              </a:prstGeom>
              <a:noFill/>
            </p:spPr>
            <p:txBody>
              <a:bodyPr vert="vert" wrap="none">
                <a:spAutoFit/>
              </a:bodyPr>
              <a:lstStyle/>
              <a:p>
                <a:pPr fontAlgn="auto">
                  <a:spcBef>
                    <a:spcPts val="0"/>
                  </a:spcBef>
                  <a:spcAft>
                    <a:spcPts val="0"/>
                  </a:spcAft>
                  <a:defRPr/>
                </a:pPr>
                <a:r>
                  <a:rPr lang="en-US" sz="1100" dirty="0">
                    <a:solidFill>
                      <a:srgbClr val="C00000"/>
                    </a:solidFill>
                    <a:effectLst>
                      <a:outerShdw blurRad="38100" dist="38100" dir="2700000" algn="tl">
                        <a:srgbClr val="000000">
                          <a:alpha val="43137"/>
                        </a:srgbClr>
                      </a:outerShdw>
                    </a:effectLst>
                    <a:latin typeface="+mn-lt"/>
                  </a:rPr>
                  <a:t>15.5m</a:t>
                </a:r>
                <a:endParaRPr lang="en-US" sz="1100" dirty="0">
                  <a:solidFill>
                    <a:srgbClr val="C00000"/>
                  </a:solidFill>
                  <a:effectLst>
                    <a:outerShdw blurRad="38100" dist="38100" dir="2700000" algn="tl">
                      <a:srgbClr val="000000">
                        <a:alpha val="43137"/>
                      </a:srgbClr>
                    </a:outerShdw>
                  </a:effectLst>
                  <a:latin typeface="+mn-lt"/>
                </a:endParaRPr>
              </a:p>
            </p:txBody>
          </p:sp>
          <p:sp>
            <p:nvSpPr>
              <p:cNvPr id="86" name="TextBox 85"/>
              <p:cNvSpPr txBox="1"/>
              <p:nvPr/>
            </p:nvSpPr>
            <p:spPr>
              <a:xfrm>
                <a:off x="2037696" y="6080219"/>
                <a:ext cx="534962" cy="260369"/>
              </a:xfrm>
              <a:prstGeom prst="rect">
                <a:avLst/>
              </a:prstGeom>
              <a:noFill/>
            </p:spPr>
            <p:txBody>
              <a:bodyPr wrap="none">
                <a:spAutoFit/>
              </a:bodyPr>
              <a:lstStyle/>
              <a:p>
                <a:pPr fontAlgn="auto">
                  <a:spcBef>
                    <a:spcPts val="0"/>
                  </a:spcBef>
                  <a:spcAft>
                    <a:spcPts val="0"/>
                  </a:spcAft>
                  <a:defRPr/>
                </a:pPr>
                <a:r>
                  <a:rPr lang="en-US" sz="1100" dirty="0">
                    <a:solidFill>
                      <a:srgbClr val="C00000"/>
                    </a:solidFill>
                    <a:effectLst>
                      <a:outerShdw blurRad="38100" dist="38100" dir="2700000" algn="tl">
                        <a:srgbClr val="000000">
                          <a:alpha val="43137"/>
                        </a:srgbClr>
                      </a:outerShdw>
                    </a:effectLst>
                    <a:latin typeface="+mn-lt"/>
                  </a:rPr>
                  <a:t>6.6cm</a:t>
                </a:r>
                <a:endParaRPr lang="en-US" sz="1100" dirty="0">
                  <a:solidFill>
                    <a:srgbClr val="C00000"/>
                  </a:solidFill>
                  <a:effectLst>
                    <a:outerShdw blurRad="38100" dist="38100" dir="2700000" algn="tl">
                      <a:srgbClr val="000000">
                        <a:alpha val="43137"/>
                      </a:srgbClr>
                    </a:outerShdw>
                  </a:effectLst>
                  <a:latin typeface="+mn-lt"/>
                </a:endParaRPr>
              </a:p>
            </p:txBody>
          </p:sp>
          <p:cxnSp>
            <p:nvCxnSpPr>
              <p:cNvPr id="89" name="Straight Arrow Connector 88"/>
              <p:cNvCxnSpPr/>
              <p:nvPr/>
            </p:nvCxnSpPr>
            <p:spPr>
              <a:xfrm flipV="1">
                <a:off x="1134452" y="3616237"/>
                <a:ext cx="1469955" cy="906529"/>
              </a:xfrm>
              <a:prstGeom prst="straightConnector1">
                <a:avLst/>
              </a:prstGeom>
              <a:ln w="28575">
                <a:prstDash val="sysDot"/>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87" name="TextBox 86"/>
              <p:cNvSpPr txBox="1"/>
              <p:nvPr/>
            </p:nvSpPr>
            <p:spPr>
              <a:xfrm>
                <a:off x="1569406" y="6150074"/>
                <a:ext cx="534961" cy="261956"/>
              </a:xfrm>
              <a:prstGeom prst="rect">
                <a:avLst/>
              </a:prstGeom>
              <a:noFill/>
            </p:spPr>
            <p:txBody>
              <a:bodyPr wrap="none">
                <a:spAutoFit/>
              </a:bodyPr>
              <a:lstStyle/>
              <a:p>
                <a:pPr fontAlgn="auto">
                  <a:spcBef>
                    <a:spcPts val="0"/>
                  </a:spcBef>
                  <a:spcAft>
                    <a:spcPts val="0"/>
                  </a:spcAft>
                  <a:defRPr/>
                </a:pPr>
                <a:r>
                  <a:rPr lang="en-US" sz="1100" dirty="0">
                    <a:solidFill>
                      <a:srgbClr val="C00000"/>
                    </a:solidFill>
                    <a:effectLst>
                      <a:outerShdw blurRad="38100" dist="38100" dir="2700000" algn="tl">
                        <a:srgbClr val="000000">
                          <a:alpha val="43137"/>
                        </a:srgbClr>
                      </a:outerShdw>
                    </a:effectLst>
                    <a:latin typeface="+mn-lt"/>
                  </a:rPr>
                  <a:t>3.9cm</a:t>
                </a:r>
                <a:endParaRPr lang="en-US" sz="1100" dirty="0">
                  <a:solidFill>
                    <a:srgbClr val="C00000"/>
                  </a:solidFill>
                  <a:effectLst>
                    <a:outerShdw blurRad="38100" dist="38100" dir="2700000" algn="tl">
                      <a:srgbClr val="000000">
                        <a:alpha val="43137"/>
                      </a:srgbClr>
                    </a:outerShdw>
                  </a:effectLst>
                  <a:latin typeface="+mn-lt"/>
                </a:endParaRPr>
              </a:p>
            </p:txBody>
          </p:sp>
          <p:sp>
            <p:nvSpPr>
              <p:cNvPr id="90" name="TextBox 89"/>
              <p:cNvSpPr txBox="1"/>
              <p:nvPr/>
            </p:nvSpPr>
            <p:spPr>
              <a:xfrm>
                <a:off x="950311" y="4498952"/>
                <a:ext cx="1269939" cy="260369"/>
              </a:xfrm>
              <a:prstGeom prst="rect">
                <a:avLst/>
              </a:prstGeom>
              <a:noFill/>
            </p:spPr>
            <p:txBody>
              <a:bodyPr>
                <a:spAutoFit/>
              </a:bodyPr>
              <a:lstStyle/>
              <a:p>
                <a:pPr fontAlgn="auto">
                  <a:spcBef>
                    <a:spcPts val="0"/>
                  </a:spcBef>
                  <a:spcAft>
                    <a:spcPts val="0"/>
                  </a:spcAft>
                  <a:defRPr/>
                </a:pPr>
                <a:r>
                  <a:rPr lang="en-US" sz="1100" i="1" dirty="0">
                    <a:effectLst>
                      <a:outerShdw blurRad="38100" dist="38100" dir="2700000" algn="tl">
                        <a:srgbClr val="000000">
                          <a:alpha val="43137"/>
                        </a:srgbClr>
                      </a:outerShdw>
                    </a:effectLst>
                    <a:latin typeface="+mn-lt"/>
                  </a:rPr>
                  <a:t>Particle Trajectory</a:t>
                </a:r>
                <a:endParaRPr lang="en-US" sz="1100" i="1" dirty="0">
                  <a:effectLst>
                    <a:outerShdw blurRad="38100" dist="38100" dir="2700000" algn="tl">
                      <a:srgbClr val="000000">
                        <a:alpha val="43137"/>
                      </a:srgbClr>
                    </a:outerShdw>
                  </a:effectLst>
                  <a:latin typeface="+mn-lt"/>
                </a:endParaRPr>
              </a:p>
            </p:txBody>
          </p:sp>
          <p:sp>
            <p:nvSpPr>
              <p:cNvPr id="91" name="TextBox 90"/>
              <p:cNvSpPr txBox="1"/>
              <p:nvPr/>
            </p:nvSpPr>
            <p:spPr>
              <a:xfrm>
                <a:off x="1158263" y="3074860"/>
                <a:ext cx="1217555" cy="260369"/>
              </a:xfrm>
              <a:prstGeom prst="rect">
                <a:avLst/>
              </a:prstGeom>
              <a:noFill/>
            </p:spPr>
            <p:txBody>
              <a:bodyPr>
                <a:spAutoFit/>
              </a:bodyPr>
              <a:lstStyle/>
              <a:p>
                <a:pPr fontAlgn="auto">
                  <a:spcBef>
                    <a:spcPts val="0"/>
                  </a:spcBef>
                  <a:spcAft>
                    <a:spcPts val="0"/>
                  </a:spcAft>
                  <a:defRPr/>
                </a:pPr>
                <a:r>
                  <a:rPr lang="en-US" sz="1100" i="1" dirty="0">
                    <a:effectLst>
                      <a:outerShdw blurRad="38100" dist="38100" dir="2700000" algn="tl">
                        <a:srgbClr val="000000">
                          <a:alpha val="43137"/>
                        </a:srgbClr>
                      </a:outerShdw>
                    </a:effectLst>
                    <a:latin typeface="+mn-lt"/>
                  </a:rPr>
                  <a:t>Scintillation Light</a:t>
                </a:r>
                <a:endParaRPr lang="en-US" sz="1100" i="1" dirty="0">
                  <a:effectLst>
                    <a:outerShdw blurRad="38100" dist="38100" dir="2700000" algn="tl">
                      <a:srgbClr val="000000">
                        <a:alpha val="43137"/>
                      </a:srgbClr>
                    </a:outerShdw>
                  </a:effectLst>
                  <a:latin typeface="+mn-lt"/>
                </a:endParaRPr>
              </a:p>
            </p:txBody>
          </p:sp>
          <p:sp>
            <p:nvSpPr>
              <p:cNvPr id="92" name="TextBox 91"/>
              <p:cNvSpPr txBox="1"/>
              <p:nvPr/>
            </p:nvSpPr>
            <p:spPr>
              <a:xfrm>
                <a:off x="1369391" y="5361028"/>
                <a:ext cx="965154" cy="431832"/>
              </a:xfrm>
              <a:prstGeom prst="rect">
                <a:avLst/>
              </a:prstGeom>
              <a:noFill/>
            </p:spPr>
            <p:txBody>
              <a:bodyPr>
                <a:spAutoFit/>
              </a:bodyPr>
              <a:lstStyle/>
              <a:p>
                <a:pPr fontAlgn="auto">
                  <a:spcBef>
                    <a:spcPts val="0"/>
                  </a:spcBef>
                  <a:spcAft>
                    <a:spcPts val="0"/>
                  </a:spcAft>
                  <a:defRPr/>
                </a:pPr>
                <a:r>
                  <a:rPr lang="en-US" sz="1100" i="1" dirty="0" err="1">
                    <a:effectLst>
                      <a:outerShdw blurRad="38100" dist="38100" dir="2700000" algn="tl">
                        <a:srgbClr val="000000">
                          <a:alpha val="43137"/>
                        </a:srgbClr>
                      </a:outerShdw>
                    </a:effectLst>
                    <a:latin typeface="+mn-lt"/>
                  </a:rPr>
                  <a:t>Waveshifting</a:t>
                </a:r>
                <a:endParaRPr lang="en-US" sz="1100" i="1" dirty="0">
                  <a:effectLst>
                    <a:outerShdw blurRad="38100" dist="38100" dir="2700000" algn="tl">
                      <a:srgbClr val="000000">
                        <a:alpha val="43137"/>
                      </a:srgbClr>
                    </a:outerShdw>
                  </a:effectLst>
                  <a:latin typeface="+mn-lt"/>
                </a:endParaRPr>
              </a:p>
              <a:p>
                <a:pPr fontAlgn="auto">
                  <a:spcBef>
                    <a:spcPts val="0"/>
                  </a:spcBef>
                  <a:spcAft>
                    <a:spcPts val="0"/>
                  </a:spcAft>
                  <a:defRPr/>
                </a:pPr>
                <a:r>
                  <a:rPr lang="en-US" sz="1100" i="1" dirty="0">
                    <a:effectLst>
                      <a:outerShdw blurRad="38100" dist="38100" dir="2700000" algn="tl">
                        <a:srgbClr val="000000">
                          <a:alpha val="43137"/>
                        </a:srgbClr>
                      </a:outerShdw>
                    </a:effectLst>
                    <a:latin typeface="+mn-lt"/>
                  </a:rPr>
                  <a:t>Fiber Loop</a:t>
                </a:r>
                <a:endParaRPr lang="en-US" sz="1100" i="1" dirty="0">
                  <a:effectLst>
                    <a:outerShdw blurRad="38100" dist="38100" dir="2700000" algn="tl">
                      <a:srgbClr val="000000">
                        <a:alpha val="43137"/>
                      </a:srgbClr>
                    </a:outerShdw>
                  </a:effectLst>
                  <a:latin typeface="+mn-lt"/>
                </a:endParaRPr>
              </a:p>
            </p:txBody>
          </p:sp>
          <p:sp>
            <p:nvSpPr>
              <p:cNvPr id="93" name="TextBox 92"/>
              <p:cNvSpPr txBox="1"/>
              <p:nvPr/>
            </p:nvSpPr>
            <p:spPr>
              <a:xfrm>
                <a:off x="1197949" y="1833343"/>
                <a:ext cx="1169931" cy="261957"/>
              </a:xfrm>
              <a:prstGeom prst="rect">
                <a:avLst/>
              </a:prstGeom>
              <a:noFill/>
            </p:spPr>
            <p:txBody>
              <a:bodyPr>
                <a:spAutoFit/>
              </a:bodyPr>
              <a:lstStyle/>
              <a:p>
                <a:pPr fontAlgn="auto">
                  <a:spcBef>
                    <a:spcPts val="0"/>
                  </a:spcBef>
                  <a:spcAft>
                    <a:spcPts val="0"/>
                  </a:spcAft>
                  <a:defRPr/>
                </a:pPr>
                <a:r>
                  <a:rPr lang="en-US" sz="1100" i="1" dirty="0">
                    <a:effectLst>
                      <a:outerShdw blurRad="38100" dist="38100" dir="2700000" algn="tl">
                        <a:srgbClr val="000000">
                          <a:alpha val="43137"/>
                        </a:srgbClr>
                      </a:outerShdw>
                    </a:effectLst>
                    <a:latin typeface="+mn-lt"/>
                  </a:rPr>
                  <a:t>To APD Readout</a:t>
                </a:r>
                <a:endParaRPr lang="en-US" sz="1100" i="1" dirty="0">
                  <a:effectLst>
                    <a:outerShdw blurRad="38100" dist="38100" dir="2700000" algn="tl">
                      <a:srgbClr val="000000">
                        <a:alpha val="43137"/>
                      </a:srgbClr>
                    </a:outerShdw>
                  </a:effectLst>
                  <a:latin typeface="+mn-lt"/>
                </a:endParaRPr>
              </a:p>
            </p:txBody>
          </p:sp>
        </p:grpSp>
        <p:cxnSp>
          <p:nvCxnSpPr>
            <p:cNvPr id="96" name="Straight Arrow Connector 95"/>
            <p:cNvCxnSpPr/>
            <p:nvPr/>
          </p:nvCxnSpPr>
          <p:spPr>
            <a:xfrm rot="5400000" flipH="1" flipV="1">
              <a:off x="1217371" y="1571156"/>
              <a:ext cx="285750" cy="1588"/>
            </a:xfrm>
            <a:prstGeom prst="straightConnector1">
              <a:avLst/>
            </a:prstGeom>
            <a:ln>
              <a:headEnd type="none" w="med" len="med"/>
              <a:tailEnd type="triangle" w="med" len="med"/>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grpSp>
      <p:sp>
        <p:nvSpPr>
          <p:cNvPr id="99" name="TextBox 98"/>
          <p:cNvSpPr txBox="1"/>
          <p:nvPr/>
        </p:nvSpPr>
        <p:spPr>
          <a:xfrm>
            <a:off x="7198210" y="1013721"/>
            <a:ext cx="1784425" cy="2308324"/>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1200" b="1" dirty="0">
                <a:effectLst>
                  <a:outerShdw blurRad="38100" dist="38100" dir="2700000" algn="tl">
                    <a:srgbClr val="000000">
                      <a:alpha val="43137"/>
                    </a:srgbClr>
                  </a:outerShdw>
                </a:effectLst>
              </a:rPr>
              <a:t>Fiber</a:t>
            </a:r>
          </a:p>
          <a:p>
            <a:pPr fontAlgn="auto">
              <a:spcBef>
                <a:spcPts val="0"/>
              </a:spcBef>
              <a:spcAft>
                <a:spcPts val="0"/>
              </a:spcAft>
              <a:defRPr/>
            </a:pPr>
            <a:r>
              <a:rPr lang="en-US" sz="1200" dirty="0"/>
              <a:t>The fiber is a double clad 0.7mm fiber doped with 300ppm of a K27 fluorescent dye.  The fiber exhibits a long attenuation length for the peak emission spectrum with tests at 300ppm of dye concentration  over 15m for the 550nm peak of the spectrum.</a:t>
            </a:r>
          </a:p>
        </p:txBody>
      </p:sp>
      <p:grpSp>
        <p:nvGrpSpPr>
          <p:cNvPr id="1033" name="Group 102"/>
          <p:cNvGrpSpPr>
            <a:grpSpLocks/>
          </p:cNvGrpSpPr>
          <p:nvPr/>
        </p:nvGrpSpPr>
        <p:grpSpPr bwMode="auto">
          <a:xfrm>
            <a:off x="6710363" y="3405188"/>
            <a:ext cx="2268537" cy="1790700"/>
            <a:chOff x="4117090" y="4376057"/>
            <a:chExt cx="2268516" cy="1789340"/>
          </a:xfrm>
        </p:grpSpPr>
        <p:graphicFrame>
          <p:nvGraphicFramePr>
            <p:cNvPr id="1026" name="Object 2"/>
            <p:cNvGraphicFramePr>
              <a:graphicFrameLocks noChangeAspect="1"/>
            </p:cNvGraphicFramePr>
            <p:nvPr/>
          </p:nvGraphicFramePr>
          <p:xfrm>
            <a:off x="4117090" y="4482193"/>
            <a:ext cx="2268516" cy="1683204"/>
          </p:xfrm>
          <a:graphic>
            <a:graphicData uri="http://schemas.openxmlformats.org/presentationml/2006/ole">
              <p:oleObj spid="_x0000_s1026" name="Worksheet" r:id="rId4" imgW="6312408" imgH="3617976" progId="Excel.Sheet.8">
                <p:embed/>
              </p:oleObj>
            </a:graphicData>
          </a:graphic>
        </p:graphicFrame>
        <p:sp>
          <p:nvSpPr>
            <p:cNvPr id="101" name="TextBox 100"/>
            <p:cNvSpPr txBox="1"/>
            <p:nvPr/>
          </p:nvSpPr>
          <p:spPr>
            <a:xfrm>
              <a:off x="4645477" y="4376057"/>
              <a:ext cx="1614545" cy="26161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fontAlgn="auto">
                <a:spcBef>
                  <a:spcPts val="0"/>
                </a:spcBef>
                <a:spcAft>
                  <a:spcPts val="0"/>
                </a:spcAft>
                <a:defRPr/>
              </a:pPr>
              <a:r>
                <a:rPr lang="en-US" sz="1100" dirty="0">
                  <a:effectLst>
                    <a:outerShdw blurRad="38100" dist="38100" dir="2700000" algn="tl">
                      <a:srgbClr val="000000">
                        <a:alpha val="43137"/>
                      </a:srgbClr>
                    </a:outerShdw>
                  </a:effectLst>
                </a:rPr>
                <a:t>Fiber Attenuation Length</a:t>
              </a:r>
              <a:endParaRPr lang="en-US" sz="1100" dirty="0">
                <a:effectLst>
                  <a:outerShdw blurRad="38100" dist="38100" dir="2700000" algn="tl">
                    <a:srgbClr val="000000">
                      <a:alpha val="43137"/>
                    </a:srgbClr>
                  </a:outerShdw>
                </a:effectLst>
              </a:endParaRPr>
            </a:p>
          </p:txBody>
        </p:sp>
      </p:grpSp>
      <p:grpSp>
        <p:nvGrpSpPr>
          <p:cNvPr id="1034" name="Group 104"/>
          <p:cNvGrpSpPr>
            <a:grpSpLocks/>
          </p:cNvGrpSpPr>
          <p:nvPr/>
        </p:nvGrpSpPr>
        <p:grpSpPr bwMode="auto">
          <a:xfrm>
            <a:off x="6905625" y="5118100"/>
            <a:ext cx="2128838" cy="1624013"/>
            <a:chOff x="3957514" y="4376058"/>
            <a:chExt cx="1882491" cy="1470704"/>
          </a:xfrm>
        </p:grpSpPr>
        <p:pic>
          <p:nvPicPr>
            <p:cNvPr id="1037" name="Picture 4"/>
            <p:cNvPicPr>
              <a:picLocks noChangeAspect="1" noChangeArrowheads="1"/>
            </p:cNvPicPr>
            <p:nvPr/>
          </p:nvPicPr>
          <p:blipFill>
            <a:blip r:embed="rId5"/>
            <a:srcRect/>
            <a:stretch>
              <a:fillRect/>
            </a:stretch>
          </p:blipFill>
          <p:spPr bwMode="auto">
            <a:xfrm>
              <a:off x="3957514" y="4530089"/>
              <a:ext cx="1882491" cy="1316673"/>
            </a:xfrm>
            <a:prstGeom prst="rect">
              <a:avLst/>
            </a:prstGeom>
            <a:noFill/>
            <a:ln w="9525">
              <a:noFill/>
              <a:miter lim="800000"/>
              <a:headEnd/>
              <a:tailEnd/>
            </a:ln>
          </p:spPr>
        </p:pic>
        <p:sp>
          <p:nvSpPr>
            <p:cNvPr id="104" name="TextBox 103"/>
            <p:cNvSpPr txBox="1"/>
            <p:nvPr/>
          </p:nvSpPr>
          <p:spPr>
            <a:xfrm>
              <a:off x="4261757" y="4376058"/>
              <a:ext cx="1461407" cy="23688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1100" dirty="0"/>
                <a:t>Absorption/Emission</a:t>
              </a:r>
              <a:endParaRPr lang="en-US" sz="1100" dirty="0"/>
            </a:p>
          </p:txBody>
        </p:sp>
      </p:grpSp>
      <p:sp>
        <p:nvSpPr>
          <p:cNvPr id="109" name="TextBox 108"/>
          <p:cNvSpPr txBox="1"/>
          <p:nvPr/>
        </p:nvSpPr>
        <p:spPr>
          <a:xfrm>
            <a:off x="725488" y="903288"/>
            <a:ext cx="1023937" cy="339725"/>
          </a:xfrm>
          <a:prstGeom prst="rect">
            <a:avLst/>
          </a:prstGeom>
          <a:noFill/>
        </p:spPr>
        <p:txBody>
          <a:bodyPr wrap="none">
            <a:spAutoFit/>
          </a:bodyPr>
          <a:lstStyle/>
          <a:p>
            <a:pPr fontAlgn="auto">
              <a:spcBef>
                <a:spcPts val="0"/>
              </a:spcBef>
              <a:spcAft>
                <a:spcPts val="0"/>
              </a:spcAft>
              <a:defRPr/>
            </a:pPr>
            <a:r>
              <a:rPr lang="en-US" sz="1600" i="1" dirty="0">
                <a:effectLst>
                  <a:outerShdw blurRad="38100" dist="38100" dir="2700000" algn="tl">
                    <a:srgbClr val="000000">
                      <a:alpha val="43137"/>
                    </a:srgbClr>
                  </a:outerShdw>
                </a:effectLst>
                <a:latin typeface="+mn-lt"/>
              </a:rPr>
              <a:t>Single Cell</a:t>
            </a:r>
            <a:endParaRPr lang="en-US" sz="1600" i="1" dirty="0">
              <a:effectLst>
                <a:outerShdw blurRad="38100" dist="38100" dir="2700000" algn="tl">
                  <a:srgbClr val="000000">
                    <a:alpha val="43137"/>
                  </a:srgbClr>
                </a:outerShdw>
              </a:effectLst>
              <a:latin typeface="+mn-lt"/>
            </a:endParaRPr>
          </a:p>
        </p:txBody>
      </p:sp>
      <p:sp>
        <p:nvSpPr>
          <p:cNvPr id="110" name="TextBox 109"/>
          <p:cNvSpPr txBox="1"/>
          <p:nvPr/>
        </p:nvSpPr>
        <p:spPr>
          <a:xfrm>
            <a:off x="-84138" y="6189663"/>
            <a:ext cx="2092326" cy="584200"/>
          </a:xfrm>
          <a:prstGeom prst="rect">
            <a:avLst/>
          </a:prstGeom>
          <a:noFill/>
        </p:spPr>
        <p:txBody>
          <a:bodyPr>
            <a:spAutoFit/>
          </a:bodyPr>
          <a:lstStyle/>
          <a:p>
            <a:pPr algn="ctr" fontAlgn="auto">
              <a:spcBef>
                <a:spcPts val="0"/>
              </a:spcBef>
              <a:spcAft>
                <a:spcPts val="0"/>
              </a:spcAft>
              <a:defRPr/>
            </a:pPr>
            <a:r>
              <a:rPr lang="en-US" sz="1600" i="1" dirty="0">
                <a:effectLst>
                  <a:outerShdw blurRad="38100" dist="38100" dir="2700000" algn="tl">
                    <a:srgbClr val="000000">
                      <a:alpha val="43137"/>
                    </a:srgbClr>
                  </a:outerShdw>
                </a:effectLst>
                <a:latin typeface="+mn-lt"/>
              </a:rPr>
              <a:t>There are 452,352</a:t>
            </a:r>
          </a:p>
          <a:p>
            <a:pPr algn="ctr" fontAlgn="auto">
              <a:spcBef>
                <a:spcPts val="0"/>
              </a:spcBef>
              <a:spcAft>
                <a:spcPts val="0"/>
              </a:spcAft>
              <a:defRPr/>
            </a:pPr>
            <a:r>
              <a:rPr lang="en-US" sz="1600" i="1" dirty="0">
                <a:effectLst>
                  <a:outerShdw blurRad="38100" dist="38100" dir="2700000" algn="tl">
                    <a:srgbClr val="000000">
                      <a:alpha val="43137"/>
                    </a:srgbClr>
                  </a:outerShdw>
                </a:effectLst>
                <a:latin typeface="+mn-lt"/>
              </a:rPr>
              <a:t>cells in NO</a:t>
            </a:r>
            <a:r>
              <a:rPr lang="el-GR" sz="1600" i="1" dirty="0">
                <a:effectLst>
                  <a:outerShdw blurRad="38100" dist="38100" dir="2700000" algn="tl">
                    <a:srgbClr val="000000">
                      <a:alpha val="43137"/>
                    </a:srgbClr>
                  </a:outerShdw>
                </a:effectLst>
                <a:latin typeface="Times New Roman"/>
                <a:cs typeface="Times New Roman"/>
              </a:rPr>
              <a:t>ν</a:t>
            </a:r>
            <a:r>
              <a:rPr lang="en-US" sz="1600" i="1" dirty="0">
                <a:effectLst>
                  <a:outerShdw blurRad="38100" dist="38100" dir="2700000" algn="tl">
                    <a:srgbClr val="000000">
                      <a:alpha val="43137"/>
                    </a:srgbClr>
                  </a:outerShdw>
                </a:effectLst>
                <a:latin typeface="+mn-lt"/>
              </a:rPr>
              <a:t>A </a:t>
            </a:r>
            <a:endParaRPr lang="en-US" sz="1600" i="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ontent Placeholder 51"/>
          <p:cNvSpPr>
            <a:spLocks noGrp="1"/>
          </p:cNvSpPr>
          <p:nvPr>
            <p:ph sz="quarter" idx="1"/>
          </p:nvPr>
        </p:nvSpPr>
        <p:spPr>
          <a:xfrm>
            <a:off x="193675" y="957263"/>
            <a:ext cx="5797550" cy="3355975"/>
          </a:xfrm>
        </p:spPr>
        <p:txBody>
          <a:bodyPr>
            <a:normAutofit fontScale="77500" lnSpcReduction="20000"/>
          </a:bodyPr>
          <a:lstStyle/>
          <a:p>
            <a:pPr marL="274320" indent="-274320" algn="ctr" fontAlgn="auto">
              <a:spcBef>
                <a:spcPts val="580"/>
              </a:spcBef>
              <a:spcAft>
                <a:spcPts val="0"/>
              </a:spcAft>
              <a:buFont typeface="Wingdings 2"/>
              <a:buNone/>
              <a:defRPr/>
            </a:pPr>
            <a:r>
              <a:rPr lang="en-US" sz="2800" b="1" dirty="0" smtClean="0">
                <a:effectLst>
                  <a:outerShdw blurRad="38100" dist="38100" dir="2700000" algn="tl">
                    <a:srgbClr val="000000">
                      <a:alpha val="43137"/>
                    </a:srgbClr>
                  </a:outerShdw>
                </a:effectLst>
              </a:rPr>
              <a:t>The NO</a:t>
            </a:r>
            <a:r>
              <a:rPr lang="el-GR" sz="2800" b="1" dirty="0" smtClean="0">
                <a:effectLst>
                  <a:outerShdw blurRad="38100" dist="38100" dir="2700000" algn="tl">
                    <a:srgbClr val="000000">
                      <a:alpha val="43137"/>
                    </a:srgbClr>
                  </a:outerShdw>
                </a:effectLst>
                <a:latin typeface="Times New Roman"/>
                <a:cs typeface="Times New Roman"/>
              </a:rPr>
              <a:t>ν</a:t>
            </a:r>
            <a:r>
              <a:rPr lang="en-US" sz="2800" b="1" dirty="0" smtClean="0">
                <a:effectLst>
                  <a:outerShdw blurRad="38100" dist="38100" dir="2700000" algn="tl">
                    <a:srgbClr val="000000">
                      <a:alpha val="43137"/>
                    </a:srgbClr>
                  </a:outerShdw>
                </a:effectLst>
              </a:rPr>
              <a:t>A Readout</a:t>
            </a:r>
          </a:p>
          <a:p>
            <a:pPr marL="274320" indent="-274320" fontAlgn="auto">
              <a:spcBef>
                <a:spcPts val="580"/>
              </a:spcBef>
              <a:spcAft>
                <a:spcPts val="0"/>
              </a:spcAft>
              <a:buFont typeface="Wingdings 2"/>
              <a:buChar char=""/>
              <a:defRPr/>
            </a:pPr>
            <a:r>
              <a:rPr lang="en-US" dirty="0" smtClean="0"/>
              <a:t>Require 452,352 optical readout channels</a:t>
            </a:r>
          </a:p>
          <a:p>
            <a:pPr marL="274320" indent="-274320" fontAlgn="auto">
              <a:spcBef>
                <a:spcPts val="580"/>
              </a:spcBef>
              <a:spcAft>
                <a:spcPts val="0"/>
              </a:spcAft>
              <a:buFont typeface="Wingdings 2"/>
              <a:buChar char=""/>
              <a:defRPr/>
            </a:pPr>
            <a:r>
              <a:rPr lang="en-US" dirty="0" smtClean="0"/>
              <a:t>Custom designed 32 channel APD </a:t>
            </a:r>
            <a:r>
              <a:rPr lang="en-US" i="1" dirty="0" smtClean="0"/>
              <a:t>(Hamamatsu)</a:t>
            </a:r>
          </a:p>
          <a:p>
            <a:pPr marL="274320" indent="-274320" fontAlgn="auto">
              <a:spcBef>
                <a:spcPts val="580"/>
              </a:spcBef>
              <a:spcAft>
                <a:spcPts val="0"/>
              </a:spcAft>
              <a:buFont typeface="Wingdings 2"/>
              <a:buChar char=""/>
              <a:defRPr/>
            </a:pPr>
            <a:r>
              <a:rPr lang="en-US" dirty="0" smtClean="0"/>
              <a:t>High 85% Q.E. above 525nm</a:t>
            </a:r>
          </a:p>
          <a:p>
            <a:pPr marL="274320" indent="-274320" fontAlgn="auto">
              <a:spcBef>
                <a:spcPts val="580"/>
              </a:spcBef>
              <a:spcAft>
                <a:spcPts val="0"/>
              </a:spcAft>
              <a:buFont typeface="Wingdings 2"/>
              <a:buChar char=""/>
              <a:defRPr/>
            </a:pPr>
            <a:r>
              <a:rPr lang="en-US" dirty="0" smtClean="0"/>
              <a:t>Cooled to -15</a:t>
            </a:r>
            <a:r>
              <a:rPr lang="en-US" dirty="0" smtClean="0">
                <a:latin typeface="Times New Roman"/>
                <a:cs typeface="Times New Roman"/>
              </a:rPr>
              <a:t>°</a:t>
            </a:r>
            <a:r>
              <a:rPr lang="en-US" dirty="0" smtClean="0"/>
              <a:t> to achieve noise rate &lt; 3 </a:t>
            </a:r>
            <a:r>
              <a:rPr lang="en-US" dirty="0" err="1" smtClean="0"/>
              <a:t>p.e</a:t>
            </a:r>
            <a:r>
              <a:rPr lang="en-US" dirty="0" smtClean="0"/>
              <a:t>.</a:t>
            </a:r>
          </a:p>
          <a:p>
            <a:pPr marL="274320" indent="-274320" fontAlgn="auto">
              <a:spcBef>
                <a:spcPts val="580"/>
              </a:spcBef>
              <a:spcAft>
                <a:spcPts val="0"/>
              </a:spcAft>
              <a:buFont typeface="Wingdings 2"/>
              <a:buChar char=""/>
              <a:defRPr/>
            </a:pPr>
            <a:r>
              <a:rPr lang="en-US" dirty="0" smtClean="0"/>
              <a:t>Thermal load </a:t>
            </a:r>
            <a:r>
              <a:rPr lang="en-US" dirty="0" smtClean="0">
                <a:latin typeface="cmsy10"/>
              </a:rPr>
              <a:t>»</a:t>
            </a:r>
            <a:r>
              <a:rPr lang="en-US" dirty="0" smtClean="0"/>
              <a:t> 2W</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r>
              <a:rPr lang="en-US" dirty="0" smtClean="0"/>
              <a:t>Operated at gain of 100 for detection of 30-39 photon signal from far end readout</a:t>
            </a:r>
          </a:p>
          <a:p>
            <a:pPr marL="274320" indent="-274320" fontAlgn="auto">
              <a:spcBef>
                <a:spcPts val="580"/>
              </a:spcBef>
              <a:spcAft>
                <a:spcPts val="0"/>
              </a:spcAft>
              <a:buFont typeface="Wingdings 2"/>
              <a:buChar char=""/>
              <a:defRPr/>
            </a:pPr>
            <a:r>
              <a:rPr lang="en-US" dirty="0" smtClean="0"/>
              <a:t>Signal to noise at far end 10:1</a:t>
            </a:r>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Avalanche Photodiodes  </a:t>
            </a:r>
            <a:r>
              <a:rPr lang="en-US" dirty="0" smtClean="0">
                <a:latin typeface="Times New Roman"/>
                <a:cs typeface="Times New Roman"/>
              </a:rPr>
              <a:t>̶</a:t>
            </a:r>
            <a:r>
              <a:rPr lang="en-US" dirty="0" smtClean="0"/>
              <a:t>  APDs</a:t>
            </a:r>
            <a:endParaRPr lang="en-US" dirty="0"/>
          </a:p>
        </p:txBody>
      </p:sp>
      <p:pic>
        <p:nvPicPr>
          <p:cNvPr id="132099" name="Picture 3"/>
          <p:cNvPicPr>
            <a:picLocks noChangeAspect="1" noChangeArrowheads="1"/>
          </p:cNvPicPr>
          <p:nvPr/>
        </p:nvPicPr>
        <p:blipFill>
          <a:blip r:embed="rId3">
            <a:lum bright="-30000" contrast="58000"/>
          </a:blip>
          <a:srcRect l="12891" t="10394" r="13623" b="6944"/>
          <a:stretch>
            <a:fillRect/>
          </a:stretch>
        </p:blipFill>
        <p:spPr bwMode="auto">
          <a:xfrm>
            <a:off x="666750" y="4340225"/>
            <a:ext cx="3022600" cy="2397125"/>
          </a:xfrm>
          <a:prstGeom prst="rect">
            <a:avLst/>
          </a:prstGeom>
          <a:noFill/>
          <a:ln w="9525">
            <a:noFill/>
            <a:miter lim="800000"/>
            <a:headEnd/>
            <a:tailEnd/>
          </a:ln>
        </p:spPr>
      </p:pic>
      <p:pic>
        <p:nvPicPr>
          <p:cNvPr id="132100" name="Picture 13" descr="IMG_1312"/>
          <p:cNvPicPr>
            <a:picLocks noChangeAspect="1" noChangeArrowheads="1"/>
          </p:cNvPicPr>
          <p:nvPr/>
        </p:nvPicPr>
        <p:blipFill>
          <a:blip r:embed="rId4"/>
          <a:srcRect l="29341" t="45834" r="51041" b="31248"/>
          <a:stretch>
            <a:fillRect/>
          </a:stretch>
        </p:blipFill>
        <p:spPr bwMode="auto">
          <a:xfrm>
            <a:off x="7874000" y="2790825"/>
            <a:ext cx="1169988" cy="1025525"/>
          </a:xfrm>
          <a:prstGeom prst="rect">
            <a:avLst/>
          </a:prstGeom>
          <a:noFill/>
          <a:ln w="9525">
            <a:noFill/>
            <a:miter lim="800000"/>
            <a:headEnd/>
            <a:tailEnd/>
          </a:ln>
        </p:spPr>
      </p:pic>
      <p:grpSp>
        <p:nvGrpSpPr>
          <p:cNvPr id="132101" name="Group 82"/>
          <p:cNvGrpSpPr>
            <a:grpSpLocks/>
          </p:cNvGrpSpPr>
          <p:nvPr/>
        </p:nvGrpSpPr>
        <p:grpSpPr bwMode="auto">
          <a:xfrm>
            <a:off x="6127750" y="922338"/>
            <a:ext cx="2900363" cy="1862137"/>
            <a:chOff x="6243166" y="656779"/>
            <a:chExt cx="2900834" cy="1862794"/>
          </a:xfrm>
        </p:grpSpPr>
        <p:sp>
          <p:nvSpPr>
            <p:cNvPr id="25" name="TextBox 24"/>
            <p:cNvSpPr txBox="1"/>
            <p:nvPr/>
          </p:nvSpPr>
          <p:spPr>
            <a:xfrm>
              <a:off x="6243166" y="700599"/>
              <a:ext cx="2900834" cy="1754326"/>
            </a:xfrm>
            <a:prstGeom prst="rect">
              <a:avLst/>
            </a:prstGeom>
          </p:spPr>
          <p:style>
            <a:lnRef idx="1">
              <a:schemeClr val="accent1"/>
            </a:lnRef>
            <a:fillRef idx="2">
              <a:schemeClr val="accent1"/>
            </a:fillRef>
            <a:effectRef idx="1">
              <a:schemeClr val="accent1"/>
            </a:effectRef>
            <a:fontRef idx="minor">
              <a:schemeClr val="dk1"/>
            </a:fontRef>
          </p:style>
          <p:txBody>
            <a:bodyPr numCol="2">
              <a:spAutoFit/>
            </a:bodyPr>
            <a:lstStyle/>
            <a:p>
              <a:pPr algn="ctr" fontAlgn="auto">
                <a:spcBef>
                  <a:spcPts val="0"/>
                </a:spcBef>
                <a:spcAft>
                  <a:spcPts val="0"/>
                </a:spcAft>
                <a:defRPr/>
              </a:pPr>
              <a:r>
                <a:rPr lang="en-US" sz="1200" b="1" dirty="0">
                  <a:effectLst>
                    <a:outerShdw blurRad="38100" dist="38100" dir="2700000" algn="tl">
                      <a:srgbClr val="000000">
                        <a:alpha val="43137"/>
                      </a:srgbClr>
                    </a:outerShdw>
                  </a:effectLst>
                </a:rPr>
                <a:t>Pixel Geometry</a:t>
              </a:r>
            </a:p>
            <a:p>
              <a:pPr fontAlgn="auto">
                <a:spcBef>
                  <a:spcPts val="0"/>
                </a:spcBef>
                <a:spcAft>
                  <a:spcPts val="0"/>
                </a:spcAft>
                <a:defRPr/>
              </a:pPr>
              <a:r>
                <a:rPr lang="en-US" sz="1200" dirty="0"/>
                <a:t>Each pixel is designed to have an active area 1.0mm by 1.9mm to</a:t>
              </a:r>
            </a:p>
            <a:p>
              <a:pPr fontAlgn="auto">
                <a:spcBef>
                  <a:spcPts val="0"/>
                </a:spcBef>
                <a:spcAft>
                  <a:spcPts val="0"/>
                </a:spcAft>
                <a:defRPr/>
              </a:pPr>
              <a:r>
                <a:rPr lang="en-US" sz="1200" dirty="0"/>
                <a:t> accommodate the aspect ratio of  the two 0.7mm fiber ends from a single cell</a:t>
              </a:r>
            </a:p>
          </p:txBody>
        </p:sp>
        <p:grpSp>
          <p:nvGrpSpPr>
            <p:cNvPr id="132122" name="Group 54"/>
            <p:cNvGrpSpPr>
              <a:grpSpLocks/>
            </p:cNvGrpSpPr>
            <p:nvPr/>
          </p:nvGrpSpPr>
          <p:grpSpPr bwMode="auto">
            <a:xfrm>
              <a:off x="7898262" y="656779"/>
              <a:ext cx="933992" cy="1862794"/>
              <a:chOff x="7267886" y="903893"/>
              <a:chExt cx="933992" cy="1796124"/>
            </a:xfrm>
          </p:grpSpPr>
          <p:cxnSp>
            <p:nvCxnSpPr>
              <p:cNvPr id="49" name="Straight Connector 48"/>
              <p:cNvCxnSpPr>
                <a:stCxn id="0" idx="2"/>
              </p:cNvCxnSpPr>
              <p:nvPr/>
            </p:nvCxnSpPr>
            <p:spPr>
              <a:xfrm rot="10800000">
                <a:off x="7672113" y="1102952"/>
                <a:ext cx="4763" cy="506834"/>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4"/>
              <p:cNvSpPr>
                <a:spLocks noChangeArrowheads="1"/>
              </p:cNvSpPr>
              <p:nvPr/>
            </p:nvSpPr>
            <p:spPr bwMode="auto">
              <a:xfrm>
                <a:off x="7600082" y="1264353"/>
                <a:ext cx="573003" cy="1125840"/>
              </a:xfrm>
              <a:prstGeom prst="rect">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a:p>
            </p:txBody>
          </p:sp>
          <p:sp>
            <p:nvSpPr>
              <p:cNvPr id="8" name="Oval 5"/>
              <p:cNvSpPr>
                <a:spLocks noChangeArrowheads="1"/>
              </p:cNvSpPr>
              <p:nvPr/>
            </p:nvSpPr>
            <p:spPr bwMode="auto">
              <a:xfrm>
                <a:off x="7676307" y="1410120"/>
                <a:ext cx="420553" cy="398717"/>
              </a:xfrm>
              <a:prstGeom prst="ellipse">
                <a:avLst/>
              </a:prstGeom>
              <a:solidFill>
                <a:schemeClr val="tx2">
                  <a:lumMod val="60000"/>
                  <a:lumOff val="40000"/>
                </a:schemeClr>
              </a:solidFill>
              <a:ln w="38100">
                <a:solidFill>
                  <a:schemeClr val="bg1">
                    <a:lumMod val="95000"/>
                  </a:schemeClr>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a:p>
            </p:txBody>
          </p:sp>
          <p:sp>
            <p:nvSpPr>
              <p:cNvPr id="9" name="Oval 6"/>
              <p:cNvSpPr>
                <a:spLocks noChangeArrowheads="1"/>
              </p:cNvSpPr>
              <p:nvPr/>
            </p:nvSpPr>
            <p:spPr bwMode="auto">
              <a:xfrm>
                <a:off x="7676307" y="1845708"/>
                <a:ext cx="420553" cy="399575"/>
              </a:xfrm>
              <a:prstGeom prst="ellipse">
                <a:avLst/>
              </a:prstGeom>
              <a:solidFill>
                <a:schemeClr val="tx2">
                  <a:lumMod val="60000"/>
                  <a:lumOff val="40000"/>
                </a:schemeClr>
              </a:solidFill>
              <a:ln w="38100">
                <a:solidFill>
                  <a:schemeClr val="bg1">
                    <a:lumMod val="95000"/>
                  </a:schemeClr>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a:p>
            </p:txBody>
          </p:sp>
          <p:cxnSp>
            <p:nvCxnSpPr>
              <p:cNvPr id="33" name="Straight Arrow Connector 32"/>
              <p:cNvCxnSpPr/>
              <p:nvPr/>
            </p:nvCxnSpPr>
            <p:spPr>
              <a:xfrm>
                <a:off x="7599076" y="2481053"/>
                <a:ext cx="600173" cy="1531"/>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6957040" y="1819087"/>
                <a:ext cx="1120938" cy="5259"/>
              </a:xfrm>
              <a:prstGeom prst="straightConnector1">
                <a:avLst/>
              </a:prstGeom>
              <a:ln>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598966" y="2438407"/>
                <a:ext cx="588623" cy="261610"/>
              </a:xfrm>
              <a:prstGeom prst="rect">
                <a:avLst/>
              </a:prstGeom>
              <a:noFill/>
              <a:scene3d>
                <a:camera prst="orthographicFront"/>
                <a:lightRig rig="threePt" dir="t"/>
              </a:scene3d>
              <a:sp3d>
                <a:bevelT/>
              </a:sp3d>
            </p:spPr>
            <p:txBody>
              <a:bodyPr wrap="none">
                <a:spAutoFit/>
              </a:bodyPr>
              <a:lstStyle/>
              <a:p>
                <a:pPr fontAlgn="auto">
                  <a:spcBef>
                    <a:spcPts val="0"/>
                  </a:spcBef>
                  <a:spcAft>
                    <a:spcPts val="0"/>
                  </a:spcAft>
                  <a:defRPr/>
                </a:pPr>
                <a:r>
                  <a:rPr lang="en-US" sz="1100" dirty="0">
                    <a:latin typeface="+mn-lt"/>
                  </a:rPr>
                  <a:t>1.0mm</a:t>
                </a:r>
                <a:endParaRPr lang="en-US" sz="1100" dirty="0">
                  <a:latin typeface="+mn-lt"/>
                </a:endParaRPr>
              </a:p>
            </p:txBody>
          </p:sp>
          <p:sp>
            <p:nvSpPr>
              <p:cNvPr id="40" name="TextBox 39"/>
              <p:cNvSpPr txBox="1"/>
              <p:nvPr/>
            </p:nvSpPr>
            <p:spPr>
              <a:xfrm>
                <a:off x="7267886" y="1560812"/>
                <a:ext cx="353943" cy="496290"/>
              </a:xfrm>
              <a:prstGeom prst="rect">
                <a:avLst/>
              </a:prstGeom>
              <a:noFill/>
            </p:spPr>
            <p:txBody>
              <a:bodyPr vert="vert270" wrap="none">
                <a:spAutoFit/>
              </a:bodyPr>
              <a:lstStyle/>
              <a:p>
                <a:pPr fontAlgn="auto">
                  <a:spcBef>
                    <a:spcPts val="0"/>
                  </a:spcBef>
                  <a:spcAft>
                    <a:spcPts val="0"/>
                  </a:spcAft>
                  <a:defRPr/>
                </a:pPr>
                <a:r>
                  <a:rPr lang="en-US" sz="1100" dirty="0">
                    <a:latin typeface="+mn-lt"/>
                  </a:rPr>
                  <a:t>1.9mm</a:t>
                </a:r>
                <a:endParaRPr lang="en-US" sz="1200" dirty="0">
                  <a:latin typeface="+mn-lt"/>
                </a:endParaRPr>
              </a:p>
            </p:txBody>
          </p:sp>
          <p:cxnSp>
            <p:nvCxnSpPr>
              <p:cNvPr id="42" name="Straight Arrow Connector 41"/>
              <p:cNvCxnSpPr>
                <a:stCxn id="0" idx="3"/>
                <a:endCxn id="9" idx="7"/>
              </p:cNvCxnSpPr>
              <p:nvPr/>
            </p:nvCxnSpPr>
            <p:spPr>
              <a:xfrm rot="5400000" flipH="1" flipV="1">
                <a:off x="7744821" y="1896170"/>
                <a:ext cx="283277" cy="29849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577946" y="1902380"/>
                <a:ext cx="476412" cy="215444"/>
              </a:xfrm>
              <a:prstGeom prst="rect">
                <a:avLst/>
              </a:prstGeom>
              <a:noFill/>
            </p:spPr>
            <p:txBody>
              <a:bodyPr wrap="none">
                <a:spAutoFit/>
                <a:scene3d>
                  <a:camera prst="orthographicFront">
                    <a:rot lat="0" lon="0" rev="2700000"/>
                  </a:camera>
                  <a:lightRig rig="threePt" dir="t"/>
                </a:scene3d>
              </a:bodyPr>
              <a:lstStyle/>
              <a:p>
                <a:pPr fontAlgn="auto">
                  <a:spcBef>
                    <a:spcPts val="0"/>
                  </a:spcBef>
                  <a:spcAft>
                    <a:spcPts val="0"/>
                  </a:spcAft>
                  <a:defRPr/>
                </a:pPr>
                <a:r>
                  <a:rPr lang="en-US" sz="800" dirty="0">
                    <a:solidFill>
                      <a:schemeClr val="bg1"/>
                    </a:solidFill>
                    <a:latin typeface="+mn-lt"/>
                  </a:rPr>
                  <a:t>0.7mm</a:t>
                </a:r>
                <a:endParaRPr lang="en-US" sz="800" dirty="0">
                  <a:solidFill>
                    <a:schemeClr val="bg1"/>
                  </a:solidFill>
                  <a:latin typeface="+mn-lt"/>
                </a:endParaRPr>
              </a:p>
            </p:txBody>
          </p:sp>
          <p:sp>
            <p:nvSpPr>
              <p:cNvPr id="132141" name="TextBox 43"/>
              <p:cNvSpPr txBox="1">
                <a:spLocks noChangeArrowheads="1"/>
              </p:cNvSpPr>
              <p:nvPr/>
            </p:nvSpPr>
            <p:spPr bwMode="auto">
              <a:xfrm>
                <a:off x="7462335" y="903893"/>
                <a:ext cx="660758" cy="261610"/>
              </a:xfrm>
              <a:prstGeom prst="rect">
                <a:avLst/>
              </a:prstGeom>
              <a:noFill/>
              <a:ln w="9525">
                <a:noFill/>
                <a:miter lim="800000"/>
                <a:headEnd/>
                <a:tailEnd/>
              </a:ln>
            </p:spPr>
            <p:txBody>
              <a:bodyPr wrap="none">
                <a:spAutoFit/>
              </a:bodyPr>
              <a:lstStyle/>
              <a:p>
                <a:r>
                  <a:rPr lang="en-US" sz="1100">
                    <a:latin typeface="Tw Cen MT" pitchFamily="34" charset="0"/>
                  </a:rPr>
                  <a:t>0.15mm</a:t>
                </a:r>
              </a:p>
            </p:txBody>
          </p:sp>
          <p:cxnSp>
            <p:nvCxnSpPr>
              <p:cNvPr id="50" name="Straight Connector 49"/>
              <p:cNvCxnSpPr/>
              <p:nvPr/>
            </p:nvCxnSpPr>
            <p:spPr>
              <a:xfrm rot="10800000">
                <a:off x="7592725" y="1098358"/>
                <a:ext cx="4763" cy="505304"/>
              </a:xfrm>
              <a:prstGeom prst="line">
                <a:avLst/>
              </a:prstGeom>
            </p:spPr>
            <p:style>
              <a:lnRef idx="1">
                <a:schemeClr val="accent1"/>
              </a:lnRef>
              <a:fillRef idx="0">
                <a:schemeClr val="accent1"/>
              </a:fillRef>
              <a:effectRef idx="0">
                <a:schemeClr val="accent1"/>
              </a:effectRef>
              <a:fontRef idx="minor">
                <a:schemeClr val="tx1"/>
              </a:fontRef>
            </p:style>
          </p:cxnSp>
          <p:sp>
            <p:nvSpPr>
              <p:cNvPr id="132143" name="TextBox 50"/>
              <p:cNvSpPr txBox="1">
                <a:spLocks noChangeArrowheads="1"/>
              </p:cNvSpPr>
              <p:nvPr/>
            </p:nvSpPr>
            <p:spPr bwMode="auto">
              <a:xfrm>
                <a:off x="7541120" y="1203434"/>
                <a:ext cx="660758" cy="261610"/>
              </a:xfrm>
              <a:prstGeom prst="rect">
                <a:avLst/>
              </a:prstGeom>
              <a:noFill/>
              <a:ln w="9525">
                <a:noFill/>
                <a:miter lim="800000"/>
                <a:headEnd/>
                <a:tailEnd/>
              </a:ln>
            </p:spPr>
            <p:txBody>
              <a:bodyPr wrap="none">
                <a:spAutoFit/>
              </a:bodyPr>
              <a:lstStyle/>
              <a:p>
                <a:r>
                  <a:rPr lang="en-US" sz="1100">
                    <a:latin typeface="Tw Cen MT" pitchFamily="34" charset="0"/>
                  </a:rPr>
                  <a:t>0.25mm</a:t>
                </a:r>
              </a:p>
            </p:txBody>
          </p:sp>
        </p:grpSp>
      </p:grpSp>
      <p:sp>
        <p:nvSpPr>
          <p:cNvPr id="132102" name="TextBox 63"/>
          <p:cNvSpPr txBox="1">
            <a:spLocks noChangeArrowheads="1"/>
          </p:cNvSpPr>
          <p:nvPr/>
        </p:nvSpPr>
        <p:spPr bwMode="auto">
          <a:xfrm>
            <a:off x="6421438" y="3875088"/>
            <a:ext cx="2687637" cy="368300"/>
          </a:xfrm>
          <a:prstGeom prst="rect">
            <a:avLst/>
          </a:prstGeom>
          <a:noFill/>
          <a:ln w="9525">
            <a:noFill/>
            <a:miter lim="800000"/>
            <a:headEnd/>
            <a:tailEnd/>
          </a:ln>
        </p:spPr>
        <p:txBody>
          <a:bodyPr>
            <a:spAutoFit/>
          </a:bodyPr>
          <a:lstStyle/>
          <a:p>
            <a:r>
              <a:rPr lang="en-US" sz="900">
                <a:latin typeface="Tw Cen MT" pitchFamily="34" charset="0"/>
              </a:rPr>
              <a:t>The bare APD is bonded to the carrier board to provide the optical mask and electrical</a:t>
            </a:r>
            <a:r>
              <a:rPr lang="en-US" sz="900">
                <a:latin typeface="Times New Roman" pitchFamily="18" charset="0"/>
                <a:cs typeface="Times New Roman" pitchFamily="18" charset="0"/>
              </a:rPr>
              <a:t> interface </a:t>
            </a:r>
            <a:endParaRPr lang="en-US" sz="900">
              <a:latin typeface="Tw Cen MT" pitchFamily="34" charset="0"/>
            </a:endParaRPr>
          </a:p>
        </p:txBody>
      </p:sp>
      <p:sp>
        <p:nvSpPr>
          <p:cNvPr id="132103" name="TextBox 81"/>
          <p:cNvSpPr txBox="1">
            <a:spLocks noChangeArrowheads="1"/>
          </p:cNvSpPr>
          <p:nvPr/>
        </p:nvSpPr>
        <p:spPr bwMode="auto">
          <a:xfrm>
            <a:off x="3455988" y="4338638"/>
            <a:ext cx="2687637" cy="230187"/>
          </a:xfrm>
          <a:prstGeom prst="rect">
            <a:avLst/>
          </a:prstGeom>
          <a:noFill/>
          <a:ln w="9525">
            <a:noFill/>
            <a:miter lim="800000"/>
            <a:headEnd/>
            <a:tailEnd/>
          </a:ln>
        </p:spPr>
        <p:txBody>
          <a:bodyPr>
            <a:spAutoFit/>
          </a:bodyPr>
          <a:lstStyle/>
          <a:p>
            <a:r>
              <a:rPr lang="en-US" sz="900">
                <a:latin typeface="Tw Cen MT" pitchFamily="34" charset="0"/>
              </a:rPr>
              <a:t>The 32 pixel APD  array for the NO</a:t>
            </a:r>
            <a:r>
              <a:rPr lang="el-GR" sz="900">
                <a:latin typeface="Times New Roman" pitchFamily="18" charset="0"/>
                <a:cs typeface="Times New Roman" pitchFamily="18" charset="0"/>
              </a:rPr>
              <a:t>ν</a:t>
            </a:r>
            <a:r>
              <a:rPr lang="en-US" sz="900">
                <a:latin typeface="Tw Cen MT" pitchFamily="34" charset="0"/>
              </a:rPr>
              <a:t>A Readout System</a:t>
            </a:r>
          </a:p>
        </p:txBody>
      </p:sp>
      <p:grpSp>
        <p:nvGrpSpPr>
          <p:cNvPr id="132104" name="Group 84"/>
          <p:cNvGrpSpPr>
            <a:grpSpLocks/>
          </p:cNvGrpSpPr>
          <p:nvPr/>
        </p:nvGrpSpPr>
        <p:grpSpPr bwMode="auto">
          <a:xfrm>
            <a:off x="6262688" y="4452938"/>
            <a:ext cx="3011487" cy="2282825"/>
            <a:chOff x="6262735" y="4453661"/>
            <a:chExt cx="3011348" cy="2281505"/>
          </a:xfrm>
        </p:grpSpPr>
        <p:pic>
          <p:nvPicPr>
            <p:cNvPr id="132111" name="Picture 2" descr="C:\Users\norman\Desktop\apd-mod.jpg"/>
            <p:cNvPicPr>
              <a:picLocks noChangeAspect="1" noChangeArrowheads="1"/>
            </p:cNvPicPr>
            <p:nvPr/>
          </p:nvPicPr>
          <p:blipFill>
            <a:blip r:embed="rId5"/>
            <a:srcRect/>
            <a:stretch>
              <a:fillRect/>
            </a:stretch>
          </p:blipFill>
          <p:spPr bwMode="auto">
            <a:xfrm>
              <a:off x="7125271" y="4856527"/>
              <a:ext cx="1618593" cy="1682696"/>
            </a:xfrm>
            <a:prstGeom prst="rect">
              <a:avLst/>
            </a:prstGeom>
            <a:noFill/>
            <a:ln w="9525">
              <a:noFill/>
              <a:miter lim="800000"/>
              <a:headEnd/>
              <a:tailEnd/>
            </a:ln>
          </p:spPr>
        </p:pic>
        <p:sp>
          <p:nvSpPr>
            <p:cNvPr id="65" name="TextBox 64"/>
            <p:cNvSpPr txBox="1"/>
            <p:nvPr/>
          </p:nvSpPr>
          <p:spPr>
            <a:xfrm>
              <a:off x="7110421" y="4453661"/>
              <a:ext cx="1123898" cy="307797"/>
            </a:xfrm>
            <a:prstGeom prst="rect">
              <a:avLst/>
            </a:prstGeom>
            <a:noFill/>
          </p:spPr>
          <p:txBody>
            <a:bodyPr wrap="none">
              <a:spAutoFit/>
            </a:bodyPr>
            <a:lstStyle/>
            <a:p>
              <a:pPr fontAlgn="auto">
                <a:spcBef>
                  <a:spcPts val="0"/>
                </a:spcBef>
                <a:spcAft>
                  <a:spcPts val="0"/>
                </a:spcAft>
                <a:defRPr/>
              </a:pPr>
              <a:r>
                <a:rPr lang="en-US" sz="1400" b="1" dirty="0">
                  <a:effectLst>
                    <a:outerShdw blurRad="38100" dist="38100" dir="2700000" algn="tl">
                      <a:srgbClr val="000000">
                        <a:alpha val="43137"/>
                      </a:srgbClr>
                    </a:outerShdw>
                  </a:effectLst>
                  <a:latin typeface="+mn-lt"/>
                </a:rPr>
                <a:t>APD Module</a:t>
              </a:r>
              <a:endParaRPr lang="en-US" sz="1400" b="1" dirty="0">
                <a:effectLst>
                  <a:outerShdw blurRad="38100" dist="38100" dir="2700000" algn="tl">
                    <a:srgbClr val="000000">
                      <a:alpha val="43137"/>
                    </a:srgbClr>
                  </a:outerShdw>
                </a:effectLst>
                <a:latin typeface="+mn-lt"/>
              </a:endParaRPr>
            </a:p>
          </p:txBody>
        </p:sp>
        <p:sp>
          <p:nvSpPr>
            <p:cNvPr id="132113" name="TextBox 65"/>
            <p:cNvSpPr txBox="1">
              <a:spLocks noChangeArrowheads="1"/>
            </p:cNvSpPr>
            <p:nvPr/>
          </p:nvSpPr>
          <p:spPr bwMode="auto">
            <a:xfrm>
              <a:off x="6572920" y="6110339"/>
              <a:ext cx="1016112" cy="461665"/>
            </a:xfrm>
            <a:prstGeom prst="rect">
              <a:avLst/>
            </a:prstGeom>
            <a:noFill/>
            <a:ln w="9525">
              <a:noFill/>
              <a:miter lim="800000"/>
              <a:headEnd/>
              <a:tailEnd/>
            </a:ln>
          </p:spPr>
          <p:txBody>
            <a:bodyPr wrap="none">
              <a:spAutoFit/>
            </a:bodyPr>
            <a:lstStyle/>
            <a:p>
              <a:r>
                <a:rPr lang="en-US" sz="1200">
                  <a:latin typeface="Tw Cen MT" pitchFamily="34" charset="0"/>
                </a:rPr>
                <a:t>Carrier Board</a:t>
              </a:r>
            </a:p>
            <a:p>
              <a:r>
                <a:rPr lang="en-US" sz="1200">
                  <a:latin typeface="Tw Cen MT" pitchFamily="34" charset="0"/>
                </a:rPr>
                <a:t>w/ APD chip</a:t>
              </a:r>
            </a:p>
          </p:txBody>
        </p:sp>
        <p:sp>
          <p:nvSpPr>
            <p:cNvPr id="132114" name="TextBox 66"/>
            <p:cNvSpPr txBox="1">
              <a:spLocks noChangeArrowheads="1"/>
            </p:cNvSpPr>
            <p:nvPr/>
          </p:nvSpPr>
          <p:spPr bwMode="auto">
            <a:xfrm>
              <a:off x="6262735" y="4745869"/>
              <a:ext cx="1168525" cy="461665"/>
            </a:xfrm>
            <a:prstGeom prst="rect">
              <a:avLst/>
            </a:prstGeom>
            <a:noFill/>
            <a:ln w="9525">
              <a:noFill/>
              <a:miter lim="800000"/>
              <a:headEnd/>
              <a:tailEnd/>
            </a:ln>
          </p:spPr>
          <p:txBody>
            <a:bodyPr wrap="none">
              <a:spAutoFit/>
            </a:bodyPr>
            <a:lstStyle/>
            <a:p>
              <a:r>
                <a:rPr lang="en-US" sz="1200">
                  <a:latin typeface="Tw Cen MT" pitchFamily="34" charset="0"/>
                </a:rPr>
                <a:t>“Clam Shell”</a:t>
              </a:r>
            </a:p>
            <a:p>
              <a:r>
                <a:rPr lang="en-US" sz="1200">
                  <a:latin typeface="Tw Cen MT" pitchFamily="34" charset="0"/>
                </a:rPr>
                <a:t>Optical Housing</a:t>
              </a:r>
            </a:p>
          </p:txBody>
        </p:sp>
        <p:sp>
          <p:nvSpPr>
            <p:cNvPr id="132115" name="TextBox 68"/>
            <p:cNvSpPr txBox="1">
              <a:spLocks noChangeArrowheads="1"/>
            </p:cNvSpPr>
            <p:nvPr/>
          </p:nvSpPr>
          <p:spPr bwMode="auto">
            <a:xfrm>
              <a:off x="8231397" y="6273501"/>
              <a:ext cx="773160" cy="461665"/>
            </a:xfrm>
            <a:prstGeom prst="rect">
              <a:avLst/>
            </a:prstGeom>
            <a:noFill/>
            <a:ln w="9525">
              <a:noFill/>
              <a:miter lim="800000"/>
              <a:headEnd/>
              <a:tailEnd/>
            </a:ln>
          </p:spPr>
          <p:txBody>
            <a:bodyPr wrap="none">
              <a:spAutoFit/>
            </a:bodyPr>
            <a:lstStyle/>
            <a:p>
              <a:r>
                <a:rPr lang="en-US" sz="1200">
                  <a:latin typeface="Tw Cen MT" pitchFamily="34" charset="0"/>
                </a:rPr>
                <a:t>Heat Sink</a:t>
              </a:r>
            </a:p>
            <a:p>
              <a:r>
                <a:rPr lang="en-US" sz="1200">
                  <a:latin typeface="Tw Cen MT" pitchFamily="34" charset="0"/>
                </a:rPr>
                <a:t>Interface </a:t>
              </a:r>
            </a:p>
          </p:txBody>
        </p:sp>
        <p:cxnSp>
          <p:nvCxnSpPr>
            <p:cNvPr id="71" name="Straight Arrow Connector 70"/>
            <p:cNvCxnSpPr/>
            <p:nvPr/>
          </p:nvCxnSpPr>
          <p:spPr>
            <a:xfrm flipV="1">
              <a:off x="6981839" y="5819708"/>
              <a:ext cx="311136" cy="269719"/>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a:xfrm>
              <a:off x="7165980" y="4907423"/>
              <a:ext cx="441305" cy="139619"/>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rot="10800000" flipV="1">
              <a:off x="8197808" y="4778910"/>
              <a:ext cx="249226" cy="126927"/>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5" name="Straight Arrow Connector 74"/>
            <p:cNvCxnSpPr>
              <a:stCxn id="132115" idx="1"/>
            </p:cNvCxnSpPr>
            <p:nvPr/>
          </p:nvCxnSpPr>
          <p:spPr>
            <a:xfrm rot="10800000">
              <a:off x="8229556" y="6163996"/>
              <a:ext cx="1588" cy="341115"/>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32120" name="TextBox 67"/>
            <p:cNvSpPr txBox="1">
              <a:spLocks noChangeArrowheads="1"/>
            </p:cNvSpPr>
            <p:nvPr/>
          </p:nvSpPr>
          <p:spPr bwMode="auto">
            <a:xfrm>
              <a:off x="8451611" y="4555725"/>
              <a:ext cx="822472" cy="461665"/>
            </a:xfrm>
            <a:prstGeom prst="rect">
              <a:avLst/>
            </a:prstGeom>
            <a:noFill/>
            <a:ln w="9525">
              <a:noFill/>
              <a:miter lim="800000"/>
              <a:headEnd/>
              <a:tailEnd/>
            </a:ln>
          </p:spPr>
          <p:txBody>
            <a:bodyPr>
              <a:spAutoFit/>
            </a:bodyPr>
            <a:lstStyle/>
            <a:p>
              <a:r>
                <a:rPr lang="en-US" sz="1200">
                  <a:latin typeface="Tw Cen MT" pitchFamily="34" charset="0"/>
                </a:rPr>
                <a:t>64 fiber</a:t>
              </a:r>
            </a:p>
            <a:p>
              <a:r>
                <a:rPr lang="en-US" sz="1200">
                  <a:latin typeface="Tw Cen MT" pitchFamily="34" charset="0"/>
                </a:rPr>
                <a:t>bundle</a:t>
              </a:r>
            </a:p>
          </p:txBody>
        </p:sp>
      </p:grpSp>
      <p:grpSp>
        <p:nvGrpSpPr>
          <p:cNvPr id="132105" name="Group 89"/>
          <p:cNvGrpSpPr>
            <a:grpSpLocks/>
          </p:cNvGrpSpPr>
          <p:nvPr/>
        </p:nvGrpSpPr>
        <p:grpSpPr bwMode="auto">
          <a:xfrm>
            <a:off x="3352800" y="4603750"/>
            <a:ext cx="2797175" cy="2211388"/>
            <a:chOff x="3353512" y="4603530"/>
            <a:chExt cx="2796537" cy="2212046"/>
          </a:xfrm>
        </p:grpSpPr>
        <p:pic>
          <p:nvPicPr>
            <p:cNvPr id="132108" name="Picture 3" descr="C:\Documents and Settings\Jon Urheim\Desktop\snout_etal.gif"/>
            <p:cNvPicPr>
              <a:picLocks noChangeAspect="1" noChangeArrowheads="1"/>
            </p:cNvPicPr>
            <p:nvPr/>
          </p:nvPicPr>
          <p:blipFill>
            <a:blip r:embed="rId6"/>
            <a:srcRect/>
            <a:stretch>
              <a:fillRect/>
            </a:stretch>
          </p:blipFill>
          <p:spPr bwMode="auto">
            <a:xfrm>
              <a:off x="3353512" y="4603530"/>
              <a:ext cx="2796537" cy="2138855"/>
            </a:xfrm>
            <a:prstGeom prst="rect">
              <a:avLst/>
            </a:prstGeom>
            <a:noFill/>
            <a:ln w="9525">
              <a:noFill/>
              <a:miter lim="800000"/>
              <a:headEnd/>
              <a:tailEnd/>
            </a:ln>
          </p:spPr>
        </p:pic>
        <p:sp>
          <p:nvSpPr>
            <p:cNvPr id="132109" name="TextBox 86"/>
            <p:cNvSpPr txBox="1">
              <a:spLocks noChangeArrowheads="1"/>
            </p:cNvSpPr>
            <p:nvPr/>
          </p:nvSpPr>
          <p:spPr bwMode="auto">
            <a:xfrm>
              <a:off x="4292127" y="5055921"/>
              <a:ext cx="413896" cy="276999"/>
            </a:xfrm>
            <a:prstGeom prst="rect">
              <a:avLst/>
            </a:prstGeom>
            <a:noFill/>
            <a:ln w="9525">
              <a:noFill/>
              <a:miter lim="800000"/>
              <a:headEnd/>
              <a:tailEnd/>
            </a:ln>
          </p:spPr>
          <p:txBody>
            <a:bodyPr wrap="none">
              <a:spAutoFit/>
            </a:bodyPr>
            <a:lstStyle/>
            <a:p>
              <a:r>
                <a:rPr lang="en-US" sz="1200">
                  <a:latin typeface="Tw Cen MT" pitchFamily="34" charset="0"/>
                </a:rPr>
                <a:t>FEB</a:t>
              </a:r>
            </a:p>
          </p:txBody>
        </p:sp>
        <p:sp>
          <p:nvSpPr>
            <p:cNvPr id="132110" name="TextBox 87"/>
            <p:cNvSpPr txBox="1">
              <a:spLocks noChangeArrowheads="1"/>
            </p:cNvSpPr>
            <p:nvPr/>
          </p:nvSpPr>
          <p:spPr bwMode="auto">
            <a:xfrm>
              <a:off x="3813927" y="6353911"/>
              <a:ext cx="1456809" cy="461665"/>
            </a:xfrm>
            <a:prstGeom prst="rect">
              <a:avLst/>
            </a:prstGeom>
            <a:noFill/>
            <a:ln w="9525">
              <a:noFill/>
              <a:miter lim="800000"/>
              <a:headEnd/>
              <a:tailEnd/>
            </a:ln>
          </p:spPr>
          <p:txBody>
            <a:bodyPr wrap="none">
              <a:spAutoFit/>
            </a:bodyPr>
            <a:lstStyle/>
            <a:p>
              <a:r>
                <a:rPr lang="en-US" sz="1200">
                  <a:latin typeface="Tw Cen MT" pitchFamily="34" charset="0"/>
                </a:rPr>
                <a:t>32 Module</a:t>
              </a:r>
            </a:p>
            <a:p>
              <a:r>
                <a:rPr lang="en-US" sz="1200">
                  <a:latin typeface="Tw Cen MT" pitchFamily="34" charset="0"/>
                </a:rPr>
                <a:t>Fiber Feed (64 ends)</a:t>
              </a:r>
            </a:p>
          </p:txBody>
        </p:sp>
      </p:grpSp>
      <p:sp>
        <p:nvSpPr>
          <p:cNvPr id="132106" name="TextBox 88"/>
          <p:cNvSpPr txBox="1">
            <a:spLocks noChangeArrowheads="1"/>
          </p:cNvSpPr>
          <p:nvPr/>
        </p:nvSpPr>
        <p:spPr bwMode="auto">
          <a:xfrm>
            <a:off x="5853113" y="6359525"/>
            <a:ext cx="669925" cy="461963"/>
          </a:xfrm>
          <a:prstGeom prst="rect">
            <a:avLst/>
          </a:prstGeom>
          <a:noFill/>
          <a:ln w="9525">
            <a:noFill/>
            <a:miter lim="800000"/>
            <a:headEnd/>
            <a:tailEnd/>
          </a:ln>
        </p:spPr>
        <p:txBody>
          <a:bodyPr wrap="none">
            <a:spAutoFit/>
          </a:bodyPr>
          <a:lstStyle/>
          <a:p>
            <a:r>
              <a:rPr lang="en-US" sz="1200">
                <a:latin typeface="Tw Cen MT" pitchFamily="34" charset="0"/>
              </a:rPr>
              <a:t>APD</a:t>
            </a:r>
          </a:p>
          <a:p>
            <a:r>
              <a:rPr lang="en-US" sz="1200">
                <a:latin typeface="Tw Cen MT" pitchFamily="34" charset="0"/>
              </a:rPr>
              <a:t>Module</a:t>
            </a:r>
          </a:p>
        </p:txBody>
      </p:sp>
      <p:pic>
        <p:nvPicPr>
          <p:cNvPr id="132107" name="Picture 7" descr="apd 008_cr_side"/>
          <p:cNvPicPr>
            <a:picLocks noChangeAspect="1" noChangeArrowheads="1"/>
          </p:cNvPicPr>
          <p:nvPr/>
        </p:nvPicPr>
        <p:blipFill>
          <a:blip r:embed="rId7"/>
          <a:srcRect/>
          <a:stretch>
            <a:fillRect/>
          </a:stretch>
        </p:blipFill>
        <p:spPr bwMode="auto">
          <a:xfrm>
            <a:off x="6235700" y="2795588"/>
            <a:ext cx="1584325"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Content Placeholder 245"/>
          <p:cNvSpPr>
            <a:spLocks noGrp="1"/>
          </p:cNvSpPr>
          <p:nvPr>
            <p:ph sz="quarter" idx="1"/>
          </p:nvPr>
        </p:nvSpPr>
        <p:spPr>
          <a:xfrm>
            <a:off x="125413" y="1079500"/>
            <a:ext cx="5895975" cy="4486275"/>
          </a:xfrm>
        </p:spPr>
        <p:txBody>
          <a:bodyPr/>
          <a:lstStyle/>
          <a:p>
            <a:r>
              <a:rPr lang="en-US" sz="2000" smtClean="0"/>
              <a:t>Use a continuous digitization and readout scheme</a:t>
            </a:r>
          </a:p>
          <a:p>
            <a:r>
              <a:rPr lang="en-US" sz="2000" smtClean="0"/>
              <a:t>APDs are sampled at a 2MHz and a dual correlated sampling procedure is used for signal recognition/zero suppresion </a:t>
            </a:r>
          </a:p>
          <a:p>
            <a:r>
              <a:rPr lang="en-US" sz="2000" smtClean="0"/>
              <a:t>Done real time on the FPGA, the signals are then dispatched to Collector nodes as “time slices”</a:t>
            </a:r>
          </a:p>
          <a:p>
            <a:r>
              <a:rPr lang="en-US" sz="2000" smtClean="0"/>
              <a:t>Data Concentrator Modules assemble/order the data and dispatch macro time windows to a “buffer farm” of 192 compute nodes</a:t>
            </a:r>
          </a:p>
          <a:p>
            <a:r>
              <a:rPr lang="en-US" sz="2000" smtClean="0"/>
              <a:t>Provides minimum 30sec full data buffer for trigger decision</a:t>
            </a:r>
          </a:p>
          <a:p>
            <a:r>
              <a:rPr lang="en-US" sz="2000" smtClean="0"/>
              <a:t>Dead-timeless system with software based micro/macro event triggering</a:t>
            </a:r>
          </a:p>
        </p:txBody>
      </p:sp>
      <p:sp>
        <p:nvSpPr>
          <p:cNvPr id="2" name="Title 1"/>
          <p:cNvSpPr>
            <a:spLocks noGrp="1"/>
          </p:cNvSpPr>
          <p:nvPr>
            <p:ph type="title"/>
          </p:nvPr>
        </p:nvSpPr>
        <p:spPr/>
        <p:txBody>
          <a:bodyPr/>
          <a:lstStyle/>
          <a:p>
            <a:pPr fontAlgn="auto">
              <a:spcAft>
                <a:spcPts val="0"/>
              </a:spcAft>
              <a:defRPr/>
            </a:pPr>
            <a:r>
              <a:rPr lang="en-US" dirty="0" smtClean="0"/>
              <a:t>Front End Electronics &amp; DAQ</a:t>
            </a:r>
            <a:endParaRPr lang="en-US" dirty="0"/>
          </a:p>
        </p:txBody>
      </p:sp>
      <p:pic>
        <p:nvPicPr>
          <p:cNvPr id="134147" name="Object 8"/>
          <p:cNvPicPr>
            <a:picLocks noChangeArrowheads="1"/>
          </p:cNvPicPr>
          <p:nvPr/>
        </p:nvPicPr>
        <p:blipFill>
          <a:blip r:embed="rId3"/>
          <a:srcRect t="-2994" b="-2661"/>
          <a:stretch>
            <a:fillRect/>
          </a:stretch>
        </p:blipFill>
        <p:spPr bwMode="auto">
          <a:xfrm>
            <a:off x="3678238" y="5391150"/>
            <a:ext cx="2490787" cy="1277938"/>
          </a:xfrm>
          <a:prstGeom prst="rect">
            <a:avLst/>
          </a:prstGeom>
          <a:solidFill>
            <a:srgbClr val="FFFFFF"/>
          </a:solidFill>
          <a:ln w="9525">
            <a:noFill/>
            <a:miter lim="800000"/>
            <a:headEnd/>
            <a:tailEnd/>
          </a:ln>
        </p:spPr>
      </p:pic>
      <p:grpSp>
        <p:nvGrpSpPr>
          <p:cNvPr id="134148" name="Group 246"/>
          <p:cNvGrpSpPr>
            <a:grpSpLocks/>
          </p:cNvGrpSpPr>
          <p:nvPr/>
        </p:nvGrpSpPr>
        <p:grpSpPr bwMode="auto">
          <a:xfrm>
            <a:off x="6248400" y="3643313"/>
            <a:ext cx="2663825" cy="3048000"/>
            <a:chOff x="6437774" y="3717156"/>
            <a:chExt cx="2664186" cy="3046988"/>
          </a:xfrm>
        </p:grpSpPr>
        <p:sp>
          <p:nvSpPr>
            <p:cNvPr id="2427" name="TextBox 2426"/>
            <p:cNvSpPr txBox="1"/>
            <p:nvPr/>
          </p:nvSpPr>
          <p:spPr>
            <a:xfrm>
              <a:off x="6437774" y="3717156"/>
              <a:ext cx="2664186" cy="3046988"/>
            </a:xfrm>
            <a:prstGeom prst="rect">
              <a:avLst/>
            </a:prstGeom>
          </p:spPr>
          <p:style>
            <a:lnRef idx="1">
              <a:schemeClr val="accent3"/>
            </a:lnRef>
            <a:fillRef idx="2">
              <a:schemeClr val="accent3"/>
            </a:fillRef>
            <a:effectRef idx="1">
              <a:schemeClr val="accent3"/>
            </a:effectRef>
            <a:fontRef idx="minor">
              <a:schemeClr val="dk1"/>
            </a:fontRef>
          </p:style>
          <p:txBody>
            <a:bodyPr numCol="2">
              <a:spAutoFit/>
            </a:bodyPr>
            <a:lstStyle/>
            <a:p>
              <a:pPr algn="ctr" fontAlgn="auto">
                <a:spcBef>
                  <a:spcPts val="0"/>
                </a:spcBef>
                <a:spcAft>
                  <a:spcPts val="0"/>
                </a:spcAft>
                <a:defRPr/>
              </a:pPr>
              <a:r>
                <a:rPr lang="en-US" sz="1200" b="1" dirty="0">
                  <a:effectLst>
                    <a:outerShdw blurRad="38100" dist="38100" dir="2700000" algn="tl">
                      <a:srgbClr val="000000">
                        <a:alpha val="43137"/>
                      </a:srgbClr>
                    </a:outerShdw>
                  </a:effectLst>
                </a:rPr>
                <a:t>FEB ASIC</a:t>
              </a:r>
            </a:p>
            <a:p>
              <a:pPr fontAlgn="auto">
                <a:spcBef>
                  <a:spcPts val="0"/>
                </a:spcBef>
                <a:spcAft>
                  <a:spcPts val="0"/>
                </a:spcAft>
                <a:defRPr/>
              </a:pPr>
              <a:r>
                <a:rPr lang="en-US" sz="1200" dirty="0"/>
                <a:t>The custom designed ASIC is an integrator/shaper with multiplexer running at 16MHz.  The channels are </a:t>
              </a:r>
              <a:r>
                <a:rPr lang="en-US" sz="1200" dirty="0" err="1"/>
                <a:t>Muxed</a:t>
              </a:r>
              <a:r>
                <a:rPr lang="en-US" sz="1200" dirty="0"/>
                <a:t> at 8:1 and sent to a 40MHz quad ADC for digitization.  For the higher rate near detector the channels are </a:t>
              </a:r>
              <a:r>
                <a:rPr lang="en-US" sz="1200" dirty="0" err="1"/>
                <a:t>muxed</a:t>
              </a:r>
              <a:r>
                <a:rPr lang="en-US" sz="1200" dirty="0"/>
                <a:t> at 2:1 and sent to 4 quad ADCs.  ASIC is a low noise device with expected noise &lt; 200 e. rms. </a:t>
              </a:r>
            </a:p>
            <a:p>
              <a:pPr fontAlgn="auto">
                <a:spcBef>
                  <a:spcPts val="0"/>
                </a:spcBef>
                <a:spcAft>
                  <a:spcPts val="0"/>
                </a:spcAft>
                <a:defRPr/>
              </a:pPr>
              <a:endParaRPr lang="en-US" sz="1200" dirty="0"/>
            </a:p>
          </p:txBody>
        </p:sp>
        <p:grpSp>
          <p:nvGrpSpPr>
            <p:cNvPr id="134169" name="Group 245"/>
            <p:cNvGrpSpPr>
              <a:grpSpLocks/>
            </p:cNvGrpSpPr>
            <p:nvPr/>
          </p:nvGrpSpPr>
          <p:grpSpPr bwMode="auto">
            <a:xfrm>
              <a:off x="7935310" y="4564553"/>
              <a:ext cx="997223" cy="1801046"/>
              <a:chOff x="7935310" y="4564553"/>
              <a:chExt cx="997223" cy="1801046"/>
            </a:xfrm>
          </p:grpSpPr>
          <p:sp>
            <p:nvSpPr>
              <p:cNvPr id="134170" name="Rectangle 2"/>
              <p:cNvSpPr>
                <a:spLocks noChangeArrowheads="1"/>
              </p:cNvSpPr>
              <p:nvPr/>
            </p:nvSpPr>
            <p:spPr bwMode="auto">
              <a:xfrm>
                <a:off x="7979575" y="4564553"/>
                <a:ext cx="613531" cy="1801046"/>
              </a:xfrm>
              <a:prstGeom prst="rect">
                <a:avLst/>
              </a:prstGeom>
              <a:solidFill>
                <a:srgbClr val="DDDDDD"/>
              </a:solidFill>
              <a:ln w="9525">
                <a:solidFill>
                  <a:schemeClr val="tx1"/>
                </a:solidFill>
                <a:prstDash val="dash"/>
                <a:miter lim="800000"/>
                <a:headEnd/>
                <a:tailEnd/>
              </a:ln>
            </p:spPr>
            <p:txBody>
              <a:bodyPr wrap="none" anchor="ctr"/>
              <a:lstStyle/>
              <a:p>
                <a:endParaRPr lang="en-US">
                  <a:latin typeface="Tw Cen MT" pitchFamily="34" charset="0"/>
                </a:endParaRPr>
              </a:p>
            </p:txBody>
          </p:sp>
          <p:grpSp>
            <p:nvGrpSpPr>
              <p:cNvPr id="134171" name="Group 4"/>
              <p:cNvGrpSpPr>
                <a:grpSpLocks noChangeAspect="1"/>
              </p:cNvGrpSpPr>
              <p:nvPr/>
            </p:nvGrpSpPr>
            <p:grpSpPr bwMode="auto">
              <a:xfrm>
                <a:off x="7938232" y="4672699"/>
                <a:ext cx="583350" cy="440127"/>
                <a:chOff x="288" y="956"/>
                <a:chExt cx="2352" cy="1267"/>
              </a:xfrm>
            </p:grpSpPr>
            <p:sp>
              <p:nvSpPr>
                <p:cNvPr id="205" name="AutoShape 5"/>
                <p:cNvSpPr>
                  <a:spLocks noChangeAspect="1" noChangeArrowheads="1"/>
                </p:cNvSpPr>
                <p:nvPr/>
              </p:nvSpPr>
              <p:spPr bwMode="auto">
                <a:xfrm rot="5400000">
                  <a:off x="695" y="1411"/>
                  <a:ext cx="516" cy="474"/>
                </a:xfrm>
                <a:prstGeom prst="triangle">
                  <a:avLst>
                    <a:gd name="adj" fmla="val 50000"/>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n-US"/>
                </a:p>
              </p:txBody>
            </p:sp>
            <p:sp>
              <p:nvSpPr>
                <p:cNvPr id="134355" name="Line 6"/>
                <p:cNvSpPr>
                  <a:spLocks noChangeAspect="1" noChangeShapeType="1"/>
                </p:cNvSpPr>
                <p:nvPr/>
              </p:nvSpPr>
              <p:spPr bwMode="auto">
                <a:xfrm flipH="1">
                  <a:off x="288" y="1647"/>
                  <a:ext cx="432" cy="0"/>
                </a:xfrm>
                <a:prstGeom prst="line">
                  <a:avLst/>
                </a:prstGeom>
                <a:noFill/>
                <a:ln w="9525">
                  <a:solidFill>
                    <a:schemeClr val="tx1"/>
                  </a:solidFill>
                  <a:round/>
                  <a:headEnd/>
                  <a:tailEnd/>
                </a:ln>
              </p:spPr>
              <p:txBody>
                <a:bodyPr/>
                <a:lstStyle/>
                <a:p>
                  <a:endParaRPr lang="en-US"/>
                </a:p>
              </p:txBody>
            </p:sp>
            <p:sp>
              <p:nvSpPr>
                <p:cNvPr id="207" name="Rectangle 7"/>
                <p:cNvSpPr>
                  <a:spLocks noChangeAspect="1" noChangeArrowheads="1"/>
                </p:cNvSpPr>
                <p:nvPr/>
              </p:nvSpPr>
              <p:spPr bwMode="auto">
                <a:xfrm>
                  <a:off x="774" y="955"/>
                  <a:ext cx="262" cy="114"/>
                </a:xfrm>
                <a:prstGeom prst="rect">
                  <a:avLst/>
                </a:prstGeom>
                <a:gradFill rotWithShape="1">
                  <a:gsLst>
                    <a:gs pos="0">
                      <a:schemeClr val="accent1"/>
                    </a:gs>
                    <a:gs pos="100000">
                      <a:schemeClr val="accent1">
                        <a:gamma/>
                        <a:shade val="46275"/>
                        <a:invGamma/>
                      </a:schemeClr>
                    </a:gs>
                  </a:gsLst>
                  <a:lin ang="5400000" scaled="1"/>
                </a:gradFill>
                <a:ln w="9525" algn="ctr">
                  <a:solidFill>
                    <a:schemeClr val="tx1"/>
                  </a:solidFill>
                  <a:miter lim="800000"/>
                  <a:headEnd/>
                  <a:tailEnd/>
                </a:ln>
                <a:effectLst/>
              </p:spPr>
              <p:txBody>
                <a:bodyPr wrap="none" anchor="ctr"/>
                <a:lstStyle/>
                <a:p>
                  <a:pPr fontAlgn="auto">
                    <a:spcBef>
                      <a:spcPts val="0"/>
                    </a:spcBef>
                    <a:spcAft>
                      <a:spcPts val="0"/>
                    </a:spcAft>
                    <a:defRPr/>
                  </a:pPr>
                  <a:endParaRPr lang="en-US"/>
                </a:p>
              </p:txBody>
            </p:sp>
            <p:grpSp>
              <p:nvGrpSpPr>
                <p:cNvPr id="134357" name="Group 8"/>
                <p:cNvGrpSpPr>
                  <a:grpSpLocks noChangeAspect="1"/>
                </p:cNvGrpSpPr>
                <p:nvPr/>
              </p:nvGrpSpPr>
              <p:grpSpPr bwMode="auto">
                <a:xfrm>
                  <a:off x="893" y="1129"/>
                  <a:ext cx="57" cy="173"/>
                  <a:chOff x="1469" y="2448"/>
                  <a:chExt cx="57" cy="173"/>
                </a:xfrm>
              </p:grpSpPr>
              <p:sp>
                <p:nvSpPr>
                  <p:cNvPr id="134389" name="Line 9"/>
                  <p:cNvSpPr>
                    <a:spLocks noChangeAspect="1" noChangeShapeType="1"/>
                  </p:cNvSpPr>
                  <p:nvPr/>
                </p:nvSpPr>
                <p:spPr bwMode="auto">
                  <a:xfrm>
                    <a:off x="1469" y="2448"/>
                    <a:ext cx="0" cy="173"/>
                  </a:xfrm>
                  <a:prstGeom prst="line">
                    <a:avLst/>
                  </a:prstGeom>
                  <a:noFill/>
                  <a:ln w="19050">
                    <a:solidFill>
                      <a:schemeClr val="tx1"/>
                    </a:solidFill>
                    <a:round/>
                    <a:headEnd/>
                    <a:tailEnd/>
                  </a:ln>
                </p:spPr>
                <p:txBody>
                  <a:bodyPr/>
                  <a:lstStyle/>
                  <a:p>
                    <a:endParaRPr lang="en-US"/>
                  </a:p>
                </p:txBody>
              </p:sp>
              <p:sp>
                <p:nvSpPr>
                  <p:cNvPr id="134390" name="Line 10"/>
                  <p:cNvSpPr>
                    <a:spLocks noChangeAspect="1" noChangeShapeType="1"/>
                  </p:cNvSpPr>
                  <p:nvPr/>
                </p:nvSpPr>
                <p:spPr bwMode="auto">
                  <a:xfrm>
                    <a:off x="1526" y="2448"/>
                    <a:ext cx="0" cy="173"/>
                  </a:xfrm>
                  <a:prstGeom prst="line">
                    <a:avLst/>
                  </a:prstGeom>
                  <a:noFill/>
                  <a:ln w="19050">
                    <a:solidFill>
                      <a:schemeClr val="tx1"/>
                    </a:solidFill>
                    <a:round/>
                    <a:headEnd/>
                    <a:tailEnd/>
                  </a:ln>
                </p:spPr>
                <p:txBody>
                  <a:bodyPr/>
                  <a:lstStyle/>
                  <a:p>
                    <a:endParaRPr lang="en-US"/>
                  </a:p>
                </p:txBody>
              </p:sp>
            </p:grpSp>
            <p:sp>
              <p:nvSpPr>
                <p:cNvPr id="134358" name="Line 11"/>
                <p:cNvSpPr>
                  <a:spLocks noChangeAspect="1" noChangeShapeType="1"/>
                </p:cNvSpPr>
                <p:nvPr/>
              </p:nvSpPr>
              <p:spPr bwMode="auto">
                <a:xfrm flipH="1">
                  <a:off x="576" y="1215"/>
                  <a:ext cx="317" cy="0"/>
                </a:xfrm>
                <a:prstGeom prst="line">
                  <a:avLst/>
                </a:prstGeom>
                <a:noFill/>
                <a:ln w="9525">
                  <a:solidFill>
                    <a:schemeClr val="tx1"/>
                  </a:solidFill>
                  <a:round/>
                  <a:headEnd/>
                  <a:tailEnd/>
                </a:ln>
              </p:spPr>
              <p:txBody>
                <a:bodyPr/>
                <a:lstStyle/>
                <a:p>
                  <a:endParaRPr lang="en-US"/>
                </a:p>
              </p:txBody>
            </p:sp>
            <p:sp>
              <p:nvSpPr>
                <p:cNvPr id="134359" name="Line 12"/>
                <p:cNvSpPr>
                  <a:spLocks noChangeAspect="1" noChangeShapeType="1"/>
                </p:cNvSpPr>
                <p:nvPr/>
              </p:nvSpPr>
              <p:spPr bwMode="auto">
                <a:xfrm flipH="1">
                  <a:off x="950" y="1215"/>
                  <a:ext cx="317" cy="0"/>
                </a:xfrm>
                <a:prstGeom prst="line">
                  <a:avLst/>
                </a:prstGeom>
                <a:noFill/>
                <a:ln w="9525">
                  <a:solidFill>
                    <a:schemeClr val="tx1"/>
                  </a:solidFill>
                  <a:round/>
                  <a:headEnd/>
                  <a:tailEnd/>
                </a:ln>
              </p:spPr>
              <p:txBody>
                <a:bodyPr/>
                <a:lstStyle/>
                <a:p>
                  <a:endParaRPr lang="en-US"/>
                </a:p>
              </p:txBody>
            </p:sp>
            <p:sp>
              <p:nvSpPr>
                <p:cNvPr id="134360" name="Line 13"/>
                <p:cNvSpPr>
                  <a:spLocks noChangeAspect="1" noChangeShapeType="1"/>
                </p:cNvSpPr>
                <p:nvPr/>
              </p:nvSpPr>
              <p:spPr bwMode="auto">
                <a:xfrm flipH="1">
                  <a:off x="576" y="1014"/>
                  <a:ext cx="202" cy="0"/>
                </a:xfrm>
                <a:prstGeom prst="line">
                  <a:avLst/>
                </a:prstGeom>
                <a:noFill/>
                <a:ln w="9525">
                  <a:solidFill>
                    <a:schemeClr val="tx1"/>
                  </a:solidFill>
                  <a:round/>
                  <a:headEnd/>
                  <a:tailEnd/>
                </a:ln>
              </p:spPr>
              <p:txBody>
                <a:bodyPr/>
                <a:lstStyle/>
                <a:p>
                  <a:endParaRPr lang="en-US"/>
                </a:p>
              </p:txBody>
            </p:sp>
            <p:sp>
              <p:nvSpPr>
                <p:cNvPr id="134361" name="Line 14"/>
                <p:cNvSpPr>
                  <a:spLocks noChangeAspect="1" noChangeShapeType="1"/>
                </p:cNvSpPr>
                <p:nvPr/>
              </p:nvSpPr>
              <p:spPr bwMode="auto">
                <a:xfrm flipH="1">
                  <a:off x="1037" y="1014"/>
                  <a:ext cx="230" cy="0"/>
                </a:xfrm>
                <a:prstGeom prst="line">
                  <a:avLst/>
                </a:prstGeom>
                <a:noFill/>
                <a:ln w="9525">
                  <a:solidFill>
                    <a:schemeClr val="tx1"/>
                  </a:solidFill>
                  <a:round/>
                  <a:headEnd/>
                  <a:tailEnd/>
                </a:ln>
              </p:spPr>
              <p:txBody>
                <a:bodyPr/>
                <a:lstStyle/>
                <a:p>
                  <a:endParaRPr lang="en-US"/>
                </a:p>
              </p:txBody>
            </p:sp>
            <p:sp>
              <p:nvSpPr>
                <p:cNvPr id="134362" name="Line 15"/>
                <p:cNvSpPr>
                  <a:spLocks noChangeAspect="1" noChangeShapeType="1"/>
                </p:cNvSpPr>
                <p:nvPr/>
              </p:nvSpPr>
              <p:spPr bwMode="auto">
                <a:xfrm>
                  <a:off x="576" y="1014"/>
                  <a:ext cx="0" cy="633"/>
                </a:xfrm>
                <a:prstGeom prst="line">
                  <a:avLst/>
                </a:prstGeom>
                <a:noFill/>
                <a:ln w="9525">
                  <a:solidFill>
                    <a:schemeClr val="tx1"/>
                  </a:solidFill>
                  <a:round/>
                  <a:headEnd/>
                  <a:tailEnd/>
                </a:ln>
              </p:spPr>
              <p:txBody>
                <a:bodyPr/>
                <a:lstStyle/>
                <a:p>
                  <a:endParaRPr lang="en-US"/>
                </a:p>
              </p:txBody>
            </p:sp>
            <p:sp>
              <p:nvSpPr>
                <p:cNvPr id="134363" name="Line 16"/>
                <p:cNvSpPr>
                  <a:spLocks noChangeAspect="1" noChangeShapeType="1"/>
                </p:cNvSpPr>
                <p:nvPr/>
              </p:nvSpPr>
              <p:spPr bwMode="auto">
                <a:xfrm>
                  <a:off x="1267" y="1014"/>
                  <a:ext cx="0" cy="633"/>
                </a:xfrm>
                <a:prstGeom prst="line">
                  <a:avLst/>
                </a:prstGeom>
                <a:noFill/>
                <a:ln w="9525">
                  <a:solidFill>
                    <a:schemeClr val="tx1"/>
                  </a:solidFill>
                  <a:round/>
                  <a:headEnd/>
                  <a:tailEnd/>
                </a:ln>
              </p:spPr>
              <p:txBody>
                <a:bodyPr/>
                <a:lstStyle/>
                <a:p>
                  <a:endParaRPr lang="en-US"/>
                </a:p>
              </p:txBody>
            </p:sp>
            <p:sp>
              <p:nvSpPr>
                <p:cNvPr id="134364" name="Line 17"/>
                <p:cNvSpPr>
                  <a:spLocks noChangeAspect="1" noChangeShapeType="1"/>
                </p:cNvSpPr>
                <p:nvPr/>
              </p:nvSpPr>
              <p:spPr bwMode="auto">
                <a:xfrm>
                  <a:off x="1181" y="1647"/>
                  <a:ext cx="345" cy="0"/>
                </a:xfrm>
                <a:prstGeom prst="line">
                  <a:avLst/>
                </a:prstGeom>
                <a:noFill/>
                <a:ln w="9525">
                  <a:solidFill>
                    <a:schemeClr val="tx1"/>
                  </a:solidFill>
                  <a:round/>
                  <a:headEnd/>
                  <a:tailEnd/>
                </a:ln>
              </p:spPr>
              <p:txBody>
                <a:bodyPr/>
                <a:lstStyle/>
                <a:p>
                  <a:endParaRPr lang="en-US"/>
                </a:p>
              </p:txBody>
            </p:sp>
            <p:sp>
              <p:nvSpPr>
                <p:cNvPr id="134365" name="Oval 18"/>
                <p:cNvSpPr>
                  <a:spLocks noChangeAspect="1" noChangeArrowheads="1"/>
                </p:cNvSpPr>
                <p:nvPr/>
              </p:nvSpPr>
              <p:spPr bwMode="auto">
                <a:xfrm>
                  <a:off x="1883" y="1633"/>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366" name="Oval 19"/>
                <p:cNvSpPr>
                  <a:spLocks noChangeAspect="1" noChangeArrowheads="1"/>
                </p:cNvSpPr>
                <p:nvPr/>
              </p:nvSpPr>
              <p:spPr bwMode="auto">
                <a:xfrm>
                  <a:off x="561" y="1633"/>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367" name="Oval 20"/>
                <p:cNvSpPr>
                  <a:spLocks noChangeAspect="1" noChangeArrowheads="1"/>
                </p:cNvSpPr>
                <p:nvPr/>
              </p:nvSpPr>
              <p:spPr bwMode="auto">
                <a:xfrm>
                  <a:off x="561" y="1201"/>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368" name="Oval 21"/>
                <p:cNvSpPr>
                  <a:spLocks noChangeAspect="1" noChangeArrowheads="1"/>
                </p:cNvSpPr>
                <p:nvPr/>
              </p:nvSpPr>
              <p:spPr bwMode="auto">
                <a:xfrm>
                  <a:off x="1252" y="1201"/>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369" name="Oval 22"/>
                <p:cNvSpPr>
                  <a:spLocks noChangeAspect="1" noChangeArrowheads="1"/>
                </p:cNvSpPr>
                <p:nvPr/>
              </p:nvSpPr>
              <p:spPr bwMode="auto">
                <a:xfrm>
                  <a:off x="1252" y="1634"/>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221" name="Rectangle 23"/>
                <p:cNvSpPr>
                  <a:spLocks noChangeAspect="1" noChangeArrowheads="1"/>
                </p:cNvSpPr>
                <p:nvPr/>
              </p:nvSpPr>
              <p:spPr bwMode="auto">
                <a:xfrm>
                  <a:off x="1466" y="1590"/>
                  <a:ext cx="262" cy="114"/>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p>
              </p:txBody>
            </p:sp>
            <p:sp>
              <p:nvSpPr>
                <p:cNvPr id="134371" name="Line 24"/>
                <p:cNvSpPr>
                  <a:spLocks noChangeAspect="1" noChangeShapeType="1"/>
                </p:cNvSpPr>
                <p:nvPr/>
              </p:nvSpPr>
              <p:spPr bwMode="auto">
                <a:xfrm flipV="1">
                  <a:off x="1726" y="1647"/>
                  <a:ext cx="626" cy="0"/>
                </a:xfrm>
                <a:prstGeom prst="line">
                  <a:avLst/>
                </a:prstGeom>
                <a:noFill/>
                <a:ln w="9525">
                  <a:solidFill>
                    <a:schemeClr val="tx1"/>
                  </a:solidFill>
                  <a:round/>
                  <a:headEnd/>
                  <a:tailEnd type="triangle" w="sm" len="lg"/>
                </a:ln>
              </p:spPr>
              <p:txBody>
                <a:bodyPr/>
                <a:lstStyle/>
                <a:p>
                  <a:endParaRPr lang="en-US"/>
                </a:p>
              </p:txBody>
            </p:sp>
            <p:grpSp>
              <p:nvGrpSpPr>
                <p:cNvPr id="134372" name="Group 25"/>
                <p:cNvGrpSpPr>
                  <a:grpSpLocks noChangeAspect="1"/>
                </p:cNvGrpSpPr>
                <p:nvPr/>
              </p:nvGrpSpPr>
              <p:grpSpPr bwMode="auto">
                <a:xfrm rot="5400000">
                  <a:off x="1871" y="1821"/>
                  <a:ext cx="57" cy="173"/>
                  <a:chOff x="1469" y="2448"/>
                  <a:chExt cx="57" cy="173"/>
                </a:xfrm>
              </p:grpSpPr>
              <p:sp>
                <p:nvSpPr>
                  <p:cNvPr id="134387" name="Line 26"/>
                  <p:cNvSpPr>
                    <a:spLocks noChangeAspect="1" noChangeShapeType="1"/>
                  </p:cNvSpPr>
                  <p:nvPr/>
                </p:nvSpPr>
                <p:spPr bwMode="auto">
                  <a:xfrm>
                    <a:off x="1469" y="2448"/>
                    <a:ext cx="0" cy="173"/>
                  </a:xfrm>
                  <a:prstGeom prst="line">
                    <a:avLst/>
                  </a:prstGeom>
                  <a:noFill/>
                  <a:ln w="19050">
                    <a:solidFill>
                      <a:schemeClr val="tx1"/>
                    </a:solidFill>
                    <a:round/>
                    <a:headEnd/>
                    <a:tailEnd/>
                  </a:ln>
                </p:spPr>
                <p:txBody>
                  <a:bodyPr/>
                  <a:lstStyle/>
                  <a:p>
                    <a:endParaRPr lang="en-US"/>
                  </a:p>
                </p:txBody>
              </p:sp>
              <p:sp>
                <p:nvSpPr>
                  <p:cNvPr id="134388" name="Line 27"/>
                  <p:cNvSpPr>
                    <a:spLocks noChangeAspect="1" noChangeShapeType="1"/>
                  </p:cNvSpPr>
                  <p:nvPr/>
                </p:nvSpPr>
                <p:spPr bwMode="auto">
                  <a:xfrm>
                    <a:off x="1526" y="2448"/>
                    <a:ext cx="0" cy="173"/>
                  </a:xfrm>
                  <a:prstGeom prst="line">
                    <a:avLst/>
                  </a:prstGeom>
                  <a:noFill/>
                  <a:ln w="19050">
                    <a:solidFill>
                      <a:schemeClr val="tx1"/>
                    </a:solidFill>
                    <a:round/>
                    <a:headEnd/>
                    <a:tailEnd/>
                  </a:ln>
                </p:spPr>
                <p:txBody>
                  <a:bodyPr/>
                  <a:lstStyle/>
                  <a:p>
                    <a:endParaRPr lang="en-US"/>
                  </a:p>
                </p:txBody>
              </p:sp>
            </p:grpSp>
            <p:sp>
              <p:nvSpPr>
                <p:cNvPr id="134373" name="Line 28"/>
                <p:cNvSpPr>
                  <a:spLocks noChangeAspect="1" noChangeShapeType="1"/>
                </p:cNvSpPr>
                <p:nvPr/>
              </p:nvSpPr>
              <p:spPr bwMode="auto">
                <a:xfrm>
                  <a:off x="1898" y="1649"/>
                  <a:ext cx="0" cy="228"/>
                </a:xfrm>
                <a:prstGeom prst="line">
                  <a:avLst/>
                </a:prstGeom>
                <a:noFill/>
                <a:ln w="9525">
                  <a:solidFill>
                    <a:schemeClr val="tx1"/>
                  </a:solidFill>
                  <a:round/>
                  <a:headEnd/>
                  <a:tailEnd/>
                </a:ln>
              </p:spPr>
              <p:txBody>
                <a:bodyPr/>
                <a:lstStyle/>
                <a:p>
                  <a:endParaRPr lang="en-US"/>
                </a:p>
              </p:txBody>
            </p:sp>
            <p:sp>
              <p:nvSpPr>
                <p:cNvPr id="134374" name="Line 29"/>
                <p:cNvSpPr>
                  <a:spLocks noChangeAspect="1" noChangeShapeType="1"/>
                </p:cNvSpPr>
                <p:nvPr/>
              </p:nvSpPr>
              <p:spPr bwMode="auto">
                <a:xfrm>
                  <a:off x="1898" y="1934"/>
                  <a:ext cx="0" cy="228"/>
                </a:xfrm>
                <a:prstGeom prst="line">
                  <a:avLst/>
                </a:prstGeom>
                <a:noFill/>
                <a:ln w="9525">
                  <a:solidFill>
                    <a:schemeClr val="tx1"/>
                  </a:solidFill>
                  <a:round/>
                  <a:headEnd/>
                  <a:tailEnd/>
                </a:ln>
              </p:spPr>
              <p:txBody>
                <a:bodyPr/>
                <a:lstStyle/>
                <a:p>
                  <a:endParaRPr lang="en-US"/>
                </a:p>
              </p:txBody>
            </p:sp>
            <p:sp>
              <p:nvSpPr>
                <p:cNvPr id="134375" name="Line 30"/>
                <p:cNvSpPr>
                  <a:spLocks noChangeAspect="1" noChangeShapeType="1"/>
                </p:cNvSpPr>
                <p:nvPr/>
              </p:nvSpPr>
              <p:spPr bwMode="auto">
                <a:xfrm>
                  <a:off x="1811" y="2162"/>
                  <a:ext cx="173" cy="0"/>
                </a:xfrm>
                <a:prstGeom prst="line">
                  <a:avLst/>
                </a:prstGeom>
                <a:noFill/>
                <a:ln w="9525">
                  <a:solidFill>
                    <a:schemeClr val="tx1"/>
                  </a:solidFill>
                  <a:round/>
                  <a:headEnd/>
                  <a:tailEnd/>
                </a:ln>
              </p:spPr>
              <p:txBody>
                <a:bodyPr/>
                <a:lstStyle/>
                <a:p>
                  <a:endParaRPr lang="en-US"/>
                </a:p>
              </p:txBody>
            </p:sp>
            <p:sp>
              <p:nvSpPr>
                <p:cNvPr id="134376" name="Line 31"/>
                <p:cNvSpPr>
                  <a:spLocks noChangeAspect="1" noChangeShapeType="1"/>
                </p:cNvSpPr>
                <p:nvPr/>
              </p:nvSpPr>
              <p:spPr bwMode="auto">
                <a:xfrm>
                  <a:off x="1841" y="2195"/>
                  <a:ext cx="115" cy="0"/>
                </a:xfrm>
                <a:prstGeom prst="line">
                  <a:avLst/>
                </a:prstGeom>
                <a:noFill/>
                <a:ln w="9525">
                  <a:solidFill>
                    <a:schemeClr val="tx1"/>
                  </a:solidFill>
                  <a:round/>
                  <a:headEnd/>
                  <a:tailEnd/>
                </a:ln>
              </p:spPr>
              <p:txBody>
                <a:bodyPr/>
                <a:lstStyle/>
                <a:p>
                  <a:endParaRPr lang="en-US"/>
                </a:p>
              </p:txBody>
            </p:sp>
            <p:sp>
              <p:nvSpPr>
                <p:cNvPr id="134377" name="Line 32"/>
                <p:cNvSpPr>
                  <a:spLocks noChangeAspect="1" noChangeShapeType="1"/>
                </p:cNvSpPr>
                <p:nvPr/>
              </p:nvSpPr>
              <p:spPr bwMode="auto">
                <a:xfrm>
                  <a:off x="1869" y="2223"/>
                  <a:ext cx="58" cy="0"/>
                </a:xfrm>
                <a:prstGeom prst="line">
                  <a:avLst/>
                </a:prstGeom>
                <a:noFill/>
                <a:ln w="9525">
                  <a:solidFill>
                    <a:schemeClr val="tx1"/>
                  </a:solidFill>
                  <a:round/>
                  <a:headEnd/>
                  <a:tailEnd/>
                </a:ln>
              </p:spPr>
              <p:txBody>
                <a:bodyPr/>
                <a:lstStyle/>
                <a:p>
                  <a:endParaRPr lang="en-US"/>
                </a:p>
              </p:txBody>
            </p:sp>
            <p:sp>
              <p:nvSpPr>
                <p:cNvPr id="231" name="Rectangle 35"/>
                <p:cNvSpPr>
                  <a:spLocks noChangeAspect="1" noChangeArrowheads="1"/>
                </p:cNvSpPr>
                <p:nvPr/>
              </p:nvSpPr>
              <p:spPr bwMode="auto">
                <a:xfrm rot="-5400000">
                  <a:off x="1991" y="1515"/>
                  <a:ext cx="1005" cy="288"/>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en-US" sz="1400" dirty="0">
                    <a:latin typeface="Times New Roman" pitchFamily="18" charset="0"/>
                  </a:endParaRPr>
                </a:p>
              </p:txBody>
            </p:sp>
            <p:sp>
              <p:nvSpPr>
                <p:cNvPr id="134379" name="Line 36"/>
                <p:cNvSpPr>
                  <a:spLocks noChangeAspect="1" noChangeShapeType="1"/>
                </p:cNvSpPr>
                <p:nvPr/>
              </p:nvSpPr>
              <p:spPr bwMode="auto">
                <a:xfrm flipV="1">
                  <a:off x="2073" y="1517"/>
                  <a:ext cx="279" cy="0"/>
                </a:xfrm>
                <a:prstGeom prst="line">
                  <a:avLst/>
                </a:prstGeom>
                <a:noFill/>
                <a:ln w="9525">
                  <a:solidFill>
                    <a:schemeClr val="tx1"/>
                  </a:solidFill>
                  <a:round/>
                  <a:headEnd/>
                  <a:tailEnd type="triangle" w="sm" len="lg"/>
                </a:ln>
              </p:spPr>
              <p:txBody>
                <a:bodyPr/>
                <a:lstStyle/>
                <a:p>
                  <a:endParaRPr lang="en-US"/>
                </a:p>
              </p:txBody>
            </p:sp>
            <p:sp>
              <p:nvSpPr>
                <p:cNvPr id="134380" name="Line 37"/>
                <p:cNvSpPr>
                  <a:spLocks noChangeAspect="1" noChangeShapeType="1"/>
                </p:cNvSpPr>
                <p:nvPr/>
              </p:nvSpPr>
              <p:spPr bwMode="auto">
                <a:xfrm flipV="1">
                  <a:off x="2073" y="1388"/>
                  <a:ext cx="279" cy="0"/>
                </a:xfrm>
                <a:prstGeom prst="line">
                  <a:avLst/>
                </a:prstGeom>
                <a:noFill/>
                <a:ln w="9525">
                  <a:solidFill>
                    <a:schemeClr val="tx1"/>
                  </a:solidFill>
                  <a:round/>
                  <a:headEnd/>
                  <a:tailEnd type="triangle" w="sm" len="lg"/>
                </a:ln>
              </p:spPr>
              <p:txBody>
                <a:bodyPr/>
                <a:lstStyle/>
                <a:p>
                  <a:endParaRPr lang="en-US"/>
                </a:p>
              </p:txBody>
            </p:sp>
            <p:sp>
              <p:nvSpPr>
                <p:cNvPr id="134381" name="Line 38"/>
                <p:cNvSpPr>
                  <a:spLocks noChangeAspect="1" noChangeShapeType="1"/>
                </p:cNvSpPr>
                <p:nvPr/>
              </p:nvSpPr>
              <p:spPr bwMode="auto">
                <a:xfrm flipV="1">
                  <a:off x="2073" y="1245"/>
                  <a:ext cx="279" cy="0"/>
                </a:xfrm>
                <a:prstGeom prst="line">
                  <a:avLst/>
                </a:prstGeom>
                <a:noFill/>
                <a:ln w="9525">
                  <a:solidFill>
                    <a:schemeClr val="tx1"/>
                  </a:solidFill>
                  <a:round/>
                  <a:headEnd/>
                  <a:tailEnd type="triangle" w="sm" len="lg"/>
                </a:ln>
              </p:spPr>
              <p:txBody>
                <a:bodyPr/>
                <a:lstStyle/>
                <a:p>
                  <a:endParaRPr lang="en-US"/>
                </a:p>
              </p:txBody>
            </p:sp>
            <p:sp>
              <p:nvSpPr>
                <p:cNvPr id="134382" name="Line 39"/>
                <p:cNvSpPr>
                  <a:spLocks noChangeAspect="1" noChangeShapeType="1"/>
                </p:cNvSpPr>
                <p:nvPr/>
              </p:nvSpPr>
              <p:spPr bwMode="auto">
                <a:xfrm flipV="1">
                  <a:off x="2073" y="1798"/>
                  <a:ext cx="279" cy="0"/>
                </a:xfrm>
                <a:prstGeom prst="line">
                  <a:avLst/>
                </a:prstGeom>
                <a:noFill/>
                <a:ln w="9525">
                  <a:solidFill>
                    <a:schemeClr val="tx1"/>
                  </a:solidFill>
                  <a:round/>
                  <a:headEnd/>
                  <a:tailEnd type="triangle" w="sm" len="lg"/>
                </a:ln>
              </p:spPr>
              <p:txBody>
                <a:bodyPr/>
                <a:lstStyle/>
                <a:p>
                  <a:endParaRPr lang="en-US"/>
                </a:p>
              </p:txBody>
            </p:sp>
            <p:sp>
              <p:nvSpPr>
                <p:cNvPr id="134383" name="Line 40"/>
                <p:cNvSpPr>
                  <a:spLocks noChangeAspect="1" noChangeShapeType="1"/>
                </p:cNvSpPr>
                <p:nvPr/>
              </p:nvSpPr>
              <p:spPr bwMode="auto">
                <a:xfrm flipV="1">
                  <a:off x="2073" y="2065"/>
                  <a:ext cx="279" cy="0"/>
                </a:xfrm>
                <a:prstGeom prst="line">
                  <a:avLst/>
                </a:prstGeom>
                <a:noFill/>
                <a:ln w="9525">
                  <a:solidFill>
                    <a:schemeClr val="tx1"/>
                  </a:solidFill>
                  <a:round/>
                  <a:headEnd/>
                  <a:tailEnd type="triangle" w="sm" len="lg"/>
                </a:ln>
              </p:spPr>
              <p:txBody>
                <a:bodyPr/>
                <a:lstStyle/>
                <a:p>
                  <a:endParaRPr lang="en-US"/>
                </a:p>
              </p:txBody>
            </p:sp>
            <p:sp>
              <p:nvSpPr>
                <p:cNvPr id="134384" name="Oval 41"/>
                <p:cNvSpPr>
                  <a:spLocks noChangeAspect="1" noChangeArrowheads="1"/>
                </p:cNvSpPr>
                <p:nvPr/>
              </p:nvSpPr>
              <p:spPr bwMode="auto">
                <a:xfrm>
                  <a:off x="2157" y="1858"/>
                  <a:ext cx="29" cy="29"/>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385" name="Oval 42"/>
                <p:cNvSpPr>
                  <a:spLocks noChangeAspect="1" noChangeArrowheads="1"/>
                </p:cNvSpPr>
                <p:nvPr/>
              </p:nvSpPr>
              <p:spPr bwMode="auto">
                <a:xfrm>
                  <a:off x="2157" y="1919"/>
                  <a:ext cx="29" cy="29"/>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386" name="Oval 43"/>
                <p:cNvSpPr>
                  <a:spLocks noChangeAspect="1" noChangeArrowheads="1"/>
                </p:cNvSpPr>
                <p:nvPr/>
              </p:nvSpPr>
              <p:spPr bwMode="auto">
                <a:xfrm>
                  <a:off x="2157" y="1974"/>
                  <a:ext cx="29" cy="29"/>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grpSp>
          <p:grpSp>
            <p:nvGrpSpPr>
              <p:cNvPr id="134172" name="Group 44"/>
              <p:cNvGrpSpPr>
                <a:grpSpLocks noChangeAspect="1"/>
              </p:cNvGrpSpPr>
              <p:nvPr/>
            </p:nvGrpSpPr>
            <p:grpSpPr bwMode="auto">
              <a:xfrm>
                <a:off x="7938232" y="5089661"/>
                <a:ext cx="583350" cy="440127"/>
                <a:chOff x="288" y="956"/>
                <a:chExt cx="2352" cy="1267"/>
              </a:xfrm>
            </p:grpSpPr>
            <p:sp>
              <p:nvSpPr>
                <p:cNvPr id="166" name="AutoShape 45"/>
                <p:cNvSpPr>
                  <a:spLocks noChangeAspect="1" noChangeArrowheads="1"/>
                </p:cNvSpPr>
                <p:nvPr/>
              </p:nvSpPr>
              <p:spPr bwMode="auto">
                <a:xfrm rot="5400000">
                  <a:off x="693" y="1410"/>
                  <a:ext cx="521" cy="474"/>
                </a:xfrm>
                <a:prstGeom prst="triangle">
                  <a:avLst>
                    <a:gd name="adj" fmla="val 50000"/>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n-US"/>
                </a:p>
              </p:txBody>
            </p:sp>
            <p:sp>
              <p:nvSpPr>
                <p:cNvPr id="134318" name="Line 46"/>
                <p:cNvSpPr>
                  <a:spLocks noChangeAspect="1" noChangeShapeType="1"/>
                </p:cNvSpPr>
                <p:nvPr/>
              </p:nvSpPr>
              <p:spPr bwMode="auto">
                <a:xfrm flipH="1">
                  <a:off x="288" y="1647"/>
                  <a:ext cx="432" cy="0"/>
                </a:xfrm>
                <a:prstGeom prst="line">
                  <a:avLst/>
                </a:prstGeom>
                <a:noFill/>
                <a:ln w="9525">
                  <a:solidFill>
                    <a:schemeClr val="tx1"/>
                  </a:solidFill>
                  <a:round/>
                  <a:headEnd/>
                  <a:tailEnd/>
                </a:ln>
              </p:spPr>
              <p:txBody>
                <a:bodyPr/>
                <a:lstStyle/>
                <a:p>
                  <a:endParaRPr lang="en-US"/>
                </a:p>
              </p:txBody>
            </p:sp>
            <p:sp>
              <p:nvSpPr>
                <p:cNvPr id="168" name="Rectangle 47"/>
                <p:cNvSpPr>
                  <a:spLocks noChangeAspect="1" noChangeArrowheads="1"/>
                </p:cNvSpPr>
                <p:nvPr/>
              </p:nvSpPr>
              <p:spPr bwMode="auto">
                <a:xfrm>
                  <a:off x="774" y="957"/>
                  <a:ext cx="262" cy="114"/>
                </a:xfrm>
                <a:prstGeom prst="rect">
                  <a:avLst/>
                </a:prstGeom>
                <a:gradFill rotWithShape="1">
                  <a:gsLst>
                    <a:gs pos="0">
                      <a:schemeClr val="accent1"/>
                    </a:gs>
                    <a:gs pos="100000">
                      <a:schemeClr val="accent1">
                        <a:gamma/>
                        <a:shade val="46275"/>
                        <a:invGamma/>
                      </a:schemeClr>
                    </a:gs>
                  </a:gsLst>
                  <a:lin ang="5400000" scaled="1"/>
                </a:gradFill>
                <a:ln w="9525" algn="ctr">
                  <a:solidFill>
                    <a:schemeClr val="tx1"/>
                  </a:solidFill>
                  <a:miter lim="800000"/>
                  <a:headEnd/>
                  <a:tailEnd/>
                </a:ln>
                <a:effectLst/>
              </p:spPr>
              <p:txBody>
                <a:bodyPr wrap="none" anchor="ctr"/>
                <a:lstStyle/>
                <a:p>
                  <a:pPr fontAlgn="auto">
                    <a:spcBef>
                      <a:spcPts val="0"/>
                    </a:spcBef>
                    <a:spcAft>
                      <a:spcPts val="0"/>
                    </a:spcAft>
                    <a:defRPr/>
                  </a:pPr>
                  <a:endParaRPr lang="en-US"/>
                </a:p>
              </p:txBody>
            </p:sp>
            <p:grpSp>
              <p:nvGrpSpPr>
                <p:cNvPr id="134320" name="Group 48"/>
                <p:cNvGrpSpPr>
                  <a:grpSpLocks noChangeAspect="1"/>
                </p:cNvGrpSpPr>
                <p:nvPr/>
              </p:nvGrpSpPr>
              <p:grpSpPr bwMode="auto">
                <a:xfrm>
                  <a:off x="893" y="1129"/>
                  <a:ext cx="57" cy="173"/>
                  <a:chOff x="1469" y="2448"/>
                  <a:chExt cx="57" cy="173"/>
                </a:xfrm>
              </p:grpSpPr>
              <p:sp>
                <p:nvSpPr>
                  <p:cNvPr id="134352" name="Line 49"/>
                  <p:cNvSpPr>
                    <a:spLocks noChangeAspect="1" noChangeShapeType="1"/>
                  </p:cNvSpPr>
                  <p:nvPr/>
                </p:nvSpPr>
                <p:spPr bwMode="auto">
                  <a:xfrm>
                    <a:off x="1469" y="2448"/>
                    <a:ext cx="0" cy="173"/>
                  </a:xfrm>
                  <a:prstGeom prst="line">
                    <a:avLst/>
                  </a:prstGeom>
                  <a:noFill/>
                  <a:ln w="19050">
                    <a:solidFill>
                      <a:schemeClr val="tx1"/>
                    </a:solidFill>
                    <a:round/>
                    <a:headEnd/>
                    <a:tailEnd/>
                  </a:ln>
                </p:spPr>
                <p:txBody>
                  <a:bodyPr/>
                  <a:lstStyle/>
                  <a:p>
                    <a:endParaRPr lang="en-US"/>
                  </a:p>
                </p:txBody>
              </p:sp>
              <p:sp>
                <p:nvSpPr>
                  <p:cNvPr id="134353" name="Line 50"/>
                  <p:cNvSpPr>
                    <a:spLocks noChangeAspect="1" noChangeShapeType="1"/>
                  </p:cNvSpPr>
                  <p:nvPr/>
                </p:nvSpPr>
                <p:spPr bwMode="auto">
                  <a:xfrm>
                    <a:off x="1526" y="2448"/>
                    <a:ext cx="0" cy="173"/>
                  </a:xfrm>
                  <a:prstGeom prst="line">
                    <a:avLst/>
                  </a:prstGeom>
                  <a:noFill/>
                  <a:ln w="19050">
                    <a:solidFill>
                      <a:schemeClr val="tx1"/>
                    </a:solidFill>
                    <a:round/>
                    <a:headEnd/>
                    <a:tailEnd/>
                  </a:ln>
                </p:spPr>
                <p:txBody>
                  <a:bodyPr/>
                  <a:lstStyle/>
                  <a:p>
                    <a:endParaRPr lang="en-US"/>
                  </a:p>
                </p:txBody>
              </p:sp>
            </p:grpSp>
            <p:sp>
              <p:nvSpPr>
                <p:cNvPr id="134321" name="Line 51"/>
                <p:cNvSpPr>
                  <a:spLocks noChangeAspect="1" noChangeShapeType="1"/>
                </p:cNvSpPr>
                <p:nvPr/>
              </p:nvSpPr>
              <p:spPr bwMode="auto">
                <a:xfrm flipH="1">
                  <a:off x="576" y="1215"/>
                  <a:ext cx="317" cy="0"/>
                </a:xfrm>
                <a:prstGeom prst="line">
                  <a:avLst/>
                </a:prstGeom>
                <a:noFill/>
                <a:ln w="9525">
                  <a:solidFill>
                    <a:schemeClr val="tx1"/>
                  </a:solidFill>
                  <a:round/>
                  <a:headEnd/>
                  <a:tailEnd/>
                </a:ln>
              </p:spPr>
              <p:txBody>
                <a:bodyPr/>
                <a:lstStyle/>
                <a:p>
                  <a:endParaRPr lang="en-US"/>
                </a:p>
              </p:txBody>
            </p:sp>
            <p:sp>
              <p:nvSpPr>
                <p:cNvPr id="134322" name="Line 52"/>
                <p:cNvSpPr>
                  <a:spLocks noChangeAspect="1" noChangeShapeType="1"/>
                </p:cNvSpPr>
                <p:nvPr/>
              </p:nvSpPr>
              <p:spPr bwMode="auto">
                <a:xfrm flipH="1">
                  <a:off x="950" y="1215"/>
                  <a:ext cx="317" cy="0"/>
                </a:xfrm>
                <a:prstGeom prst="line">
                  <a:avLst/>
                </a:prstGeom>
                <a:noFill/>
                <a:ln w="9525">
                  <a:solidFill>
                    <a:schemeClr val="tx1"/>
                  </a:solidFill>
                  <a:round/>
                  <a:headEnd/>
                  <a:tailEnd/>
                </a:ln>
              </p:spPr>
              <p:txBody>
                <a:bodyPr/>
                <a:lstStyle/>
                <a:p>
                  <a:endParaRPr lang="en-US"/>
                </a:p>
              </p:txBody>
            </p:sp>
            <p:sp>
              <p:nvSpPr>
                <p:cNvPr id="134323" name="Line 53"/>
                <p:cNvSpPr>
                  <a:spLocks noChangeAspect="1" noChangeShapeType="1"/>
                </p:cNvSpPr>
                <p:nvPr/>
              </p:nvSpPr>
              <p:spPr bwMode="auto">
                <a:xfrm flipH="1">
                  <a:off x="576" y="1014"/>
                  <a:ext cx="202" cy="0"/>
                </a:xfrm>
                <a:prstGeom prst="line">
                  <a:avLst/>
                </a:prstGeom>
                <a:noFill/>
                <a:ln w="9525">
                  <a:solidFill>
                    <a:schemeClr val="tx1"/>
                  </a:solidFill>
                  <a:round/>
                  <a:headEnd/>
                  <a:tailEnd/>
                </a:ln>
              </p:spPr>
              <p:txBody>
                <a:bodyPr/>
                <a:lstStyle/>
                <a:p>
                  <a:endParaRPr lang="en-US"/>
                </a:p>
              </p:txBody>
            </p:sp>
            <p:sp>
              <p:nvSpPr>
                <p:cNvPr id="134324" name="Line 54"/>
                <p:cNvSpPr>
                  <a:spLocks noChangeAspect="1" noChangeShapeType="1"/>
                </p:cNvSpPr>
                <p:nvPr/>
              </p:nvSpPr>
              <p:spPr bwMode="auto">
                <a:xfrm flipH="1">
                  <a:off x="1037" y="1014"/>
                  <a:ext cx="230" cy="0"/>
                </a:xfrm>
                <a:prstGeom prst="line">
                  <a:avLst/>
                </a:prstGeom>
                <a:noFill/>
                <a:ln w="9525">
                  <a:solidFill>
                    <a:schemeClr val="tx1"/>
                  </a:solidFill>
                  <a:round/>
                  <a:headEnd/>
                  <a:tailEnd/>
                </a:ln>
              </p:spPr>
              <p:txBody>
                <a:bodyPr/>
                <a:lstStyle/>
                <a:p>
                  <a:endParaRPr lang="en-US"/>
                </a:p>
              </p:txBody>
            </p:sp>
            <p:sp>
              <p:nvSpPr>
                <p:cNvPr id="134325" name="Line 55"/>
                <p:cNvSpPr>
                  <a:spLocks noChangeAspect="1" noChangeShapeType="1"/>
                </p:cNvSpPr>
                <p:nvPr/>
              </p:nvSpPr>
              <p:spPr bwMode="auto">
                <a:xfrm>
                  <a:off x="576" y="1014"/>
                  <a:ext cx="0" cy="633"/>
                </a:xfrm>
                <a:prstGeom prst="line">
                  <a:avLst/>
                </a:prstGeom>
                <a:noFill/>
                <a:ln w="9525">
                  <a:solidFill>
                    <a:schemeClr val="tx1"/>
                  </a:solidFill>
                  <a:round/>
                  <a:headEnd/>
                  <a:tailEnd/>
                </a:ln>
              </p:spPr>
              <p:txBody>
                <a:bodyPr/>
                <a:lstStyle/>
                <a:p>
                  <a:endParaRPr lang="en-US"/>
                </a:p>
              </p:txBody>
            </p:sp>
            <p:sp>
              <p:nvSpPr>
                <p:cNvPr id="134326" name="Line 56"/>
                <p:cNvSpPr>
                  <a:spLocks noChangeAspect="1" noChangeShapeType="1"/>
                </p:cNvSpPr>
                <p:nvPr/>
              </p:nvSpPr>
              <p:spPr bwMode="auto">
                <a:xfrm>
                  <a:off x="1267" y="1014"/>
                  <a:ext cx="0" cy="633"/>
                </a:xfrm>
                <a:prstGeom prst="line">
                  <a:avLst/>
                </a:prstGeom>
                <a:noFill/>
                <a:ln w="9525">
                  <a:solidFill>
                    <a:schemeClr val="tx1"/>
                  </a:solidFill>
                  <a:round/>
                  <a:headEnd/>
                  <a:tailEnd/>
                </a:ln>
              </p:spPr>
              <p:txBody>
                <a:bodyPr/>
                <a:lstStyle/>
                <a:p>
                  <a:endParaRPr lang="en-US"/>
                </a:p>
              </p:txBody>
            </p:sp>
            <p:sp>
              <p:nvSpPr>
                <p:cNvPr id="134327" name="Line 57"/>
                <p:cNvSpPr>
                  <a:spLocks noChangeAspect="1" noChangeShapeType="1"/>
                </p:cNvSpPr>
                <p:nvPr/>
              </p:nvSpPr>
              <p:spPr bwMode="auto">
                <a:xfrm>
                  <a:off x="1181" y="1647"/>
                  <a:ext cx="345" cy="0"/>
                </a:xfrm>
                <a:prstGeom prst="line">
                  <a:avLst/>
                </a:prstGeom>
                <a:noFill/>
                <a:ln w="9525">
                  <a:solidFill>
                    <a:schemeClr val="tx1"/>
                  </a:solidFill>
                  <a:round/>
                  <a:headEnd/>
                  <a:tailEnd/>
                </a:ln>
              </p:spPr>
              <p:txBody>
                <a:bodyPr/>
                <a:lstStyle/>
                <a:p>
                  <a:endParaRPr lang="en-US"/>
                </a:p>
              </p:txBody>
            </p:sp>
            <p:sp>
              <p:nvSpPr>
                <p:cNvPr id="134328" name="Oval 58"/>
                <p:cNvSpPr>
                  <a:spLocks noChangeAspect="1" noChangeArrowheads="1"/>
                </p:cNvSpPr>
                <p:nvPr/>
              </p:nvSpPr>
              <p:spPr bwMode="auto">
                <a:xfrm>
                  <a:off x="1883" y="1633"/>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329" name="Oval 59"/>
                <p:cNvSpPr>
                  <a:spLocks noChangeAspect="1" noChangeArrowheads="1"/>
                </p:cNvSpPr>
                <p:nvPr/>
              </p:nvSpPr>
              <p:spPr bwMode="auto">
                <a:xfrm>
                  <a:off x="561" y="1633"/>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330" name="Oval 60"/>
                <p:cNvSpPr>
                  <a:spLocks noChangeAspect="1" noChangeArrowheads="1"/>
                </p:cNvSpPr>
                <p:nvPr/>
              </p:nvSpPr>
              <p:spPr bwMode="auto">
                <a:xfrm>
                  <a:off x="561" y="1201"/>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331" name="Oval 61"/>
                <p:cNvSpPr>
                  <a:spLocks noChangeAspect="1" noChangeArrowheads="1"/>
                </p:cNvSpPr>
                <p:nvPr/>
              </p:nvSpPr>
              <p:spPr bwMode="auto">
                <a:xfrm>
                  <a:off x="1252" y="1201"/>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332" name="Oval 62"/>
                <p:cNvSpPr>
                  <a:spLocks noChangeAspect="1" noChangeArrowheads="1"/>
                </p:cNvSpPr>
                <p:nvPr/>
              </p:nvSpPr>
              <p:spPr bwMode="auto">
                <a:xfrm>
                  <a:off x="1252" y="1634"/>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82" name="Rectangle 63"/>
                <p:cNvSpPr>
                  <a:spLocks noChangeAspect="1" noChangeArrowheads="1"/>
                </p:cNvSpPr>
                <p:nvPr/>
              </p:nvSpPr>
              <p:spPr bwMode="auto">
                <a:xfrm>
                  <a:off x="1466" y="1592"/>
                  <a:ext cx="262" cy="114"/>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p>
              </p:txBody>
            </p:sp>
            <p:sp>
              <p:nvSpPr>
                <p:cNvPr id="134334" name="Line 64"/>
                <p:cNvSpPr>
                  <a:spLocks noChangeAspect="1" noChangeShapeType="1"/>
                </p:cNvSpPr>
                <p:nvPr/>
              </p:nvSpPr>
              <p:spPr bwMode="auto">
                <a:xfrm flipV="1">
                  <a:off x="1726" y="1647"/>
                  <a:ext cx="626" cy="0"/>
                </a:xfrm>
                <a:prstGeom prst="line">
                  <a:avLst/>
                </a:prstGeom>
                <a:noFill/>
                <a:ln w="9525">
                  <a:solidFill>
                    <a:schemeClr val="tx1"/>
                  </a:solidFill>
                  <a:round/>
                  <a:headEnd/>
                  <a:tailEnd type="triangle" w="sm" len="lg"/>
                </a:ln>
              </p:spPr>
              <p:txBody>
                <a:bodyPr/>
                <a:lstStyle/>
                <a:p>
                  <a:endParaRPr lang="en-US"/>
                </a:p>
              </p:txBody>
            </p:sp>
            <p:grpSp>
              <p:nvGrpSpPr>
                <p:cNvPr id="134335" name="Group 65"/>
                <p:cNvGrpSpPr>
                  <a:grpSpLocks noChangeAspect="1"/>
                </p:cNvGrpSpPr>
                <p:nvPr/>
              </p:nvGrpSpPr>
              <p:grpSpPr bwMode="auto">
                <a:xfrm rot="5400000">
                  <a:off x="1871" y="1821"/>
                  <a:ext cx="57" cy="173"/>
                  <a:chOff x="1469" y="2448"/>
                  <a:chExt cx="57" cy="173"/>
                </a:xfrm>
              </p:grpSpPr>
              <p:sp>
                <p:nvSpPr>
                  <p:cNvPr id="134350" name="Line 66"/>
                  <p:cNvSpPr>
                    <a:spLocks noChangeAspect="1" noChangeShapeType="1"/>
                  </p:cNvSpPr>
                  <p:nvPr/>
                </p:nvSpPr>
                <p:spPr bwMode="auto">
                  <a:xfrm>
                    <a:off x="1469" y="2448"/>
                    <a:ext cx="0" cy="173"/>
                  </a:xfrm>
                  <a:prstGeom prst="line">
                    <a:avLst/>
                  </a:prstGeom>
                  <a:noFill/>
                  <a:ln w="19050">
                    <a:solidFill>
                      <a:schemeClr val="tx1"/>
                    </a:solidFill>
                    <a:round/>
                    <a:headEnd/>
                    <a:tailEnd/>
                  </a:ln>
                </p:spPr>
                <p:txBody>
                  <a:bodyPr/>
                  <a:lstStyle/>
                  <a:p>
                    <a:endParaRPr lang="en-US"/>
                  </a:p>
                </p:txBody>
              </p:sp>
              <p:sp>
                <p:nvSpPr>
                  <p:cNvPr id="134351" name="Line 67"/>
                  <p:cNvSpPr>
                    <a:spLocks noChangeAspect="1" noChangeShapeType="1"/>
                  </p:cNvSpPr>
                  <p:nvPr/>
                </p:nvSpPr>
                <p:spPr bwMode="auto">
                  <a:xfrm>
                    <a:off x="1526" y="2448"/>
                    <a:ext cx="0" cy="173"/>
                  </a:xfrm>
                  <a:prstGeom prst="line">
                    <a:avLst/>
                  </a:prstGeom>
                  <a:noFill/>
                  <a:ln w="19050">
                    <a:solidFill>
                      <a:schemeClr val="tx1"/>
                    </a:solidFill>
                    <a:round/>
                    <a:headEnd/>
                    <a:tailEnd/>
                  </a:ln>
                </p:spPr>
                <p:txBody>
                  <a:bodyPr/>
                  <a:lstStyle/>
                  <a:p>
                    <a:endParaRPr lang="en-US"/>
                  </a:p>
                </p:txBody>
              </p:sp>
            </p:grpSp>
            <p:sp>
              <p:nvSpPr>
                <p:cNvPr id="134336" name="Line 68"/>
                <p:cNvSpPr>
                  <a:spLocks noChangeAspect="1" noChangeShapeType="1"/>
                </p:cNvSpPr>
                <p:nvPr/>
              </p:nvSpPr>
              <p:spPr bwMode="auto">
                <a:xfrm>
                  <a:off x="1898" y="1649"/>
                  <a:ext cx="0" cy="228"/>
                </a:xfrm>
                <a:prstGeom prst="line">
                  <a:avLst/>
                </a:prstGeom>
                <a:noFill/>
                <a:ln w="9525">
                  <a:solidFill>
                    <a:schemeClr val="tx1"/>
                  </a:solidFill>
                  <a:round/>
                  <a:headEnd/>
                  <a:tailEnd/>
                </a:ln>
              </p:spPr>
              <p:txBody>
                <a:bodyPr/>
                <a:lstStyle/>
                <a:p>
                  <a:endParaRPr lang="en-US"/>
                </a:p>
              </p:txBody>
            </p:sp>
            <p:sp>
              <p:nvSpPr>
                <p:cNvPr id="134337" name="Line 69"/>
                <p:cNvSpPr>
                  <a:spLocks noChangeAspect="1" noChangeShapeType="1"/>
                </p:cNvSpPr>
                <p:nvPr/>
              </p:nvSpPr>
              <p:spPr bwMode="auto">
                <a:xfrm>
                  <a:off x="1898" y="1934"/>
                  <a:ext cx="0" cy="228"/>
                </a:xfrm>
                <a:prstGeom prst="line">
                  <a:avLst/>
                </a:prstGeom>
                <a:noFill/>
                <a:ln w="9525">
                  <a:solidFill>
                    <a:schemeClr val="tx1"/>
                  </a:solidFill>
                  <a:round/>
                  <a:headEnd/>
                  <a:tailEnd/>
                </a:ln>
              </p:spPr>
              <p:txBody>
                <a:bodyPr/>
                <a:lstStyle/>
                <a:p>
                  <a:endParaRPr lang="en-US"/>
                </a:p>
              </p:txBody>
            </p:sp>
            <p:sp>
              <p:nvSpPr>
                <p:cNvPr id="134338" name="Line 70"/>
                <p:cNvSpPr>
                  <a:spLocks noChangeAspect="1" noChangeShapeType="1"/>
                </p:cNvSpPr>
                <p:nvPr/>
              </p:nvSpPr>
              <p:spPr bwMode="auto">
                <a:xfrm>
                  <a:off x="1811" y="2162"/>
                  <a:ext cx="173" cy="0"/>
                </a:xfrm>
                <a:prstGeom prst="line">
                  <a:avLst/>
                </a:prstGeom>
                <a:noFill/>
                <a:ln w="9525">
                  <a:solidFill>
                    <a:schemeClr val="tx1"/>
                  </a:solidFill>
                  <a:round/>
                  <a:headEnd/>
                  <a:tailEnd/>
                </a:ln>
              </p:spPr>
              <p:txBody>
                <a:bodyPr/>
                <a:lstStyle/>
                <a:p>
                  <a:endParaRPr lang="en-US"/>
                </a:p>
              </p:txBody>
            </p:sp>
            <p:sp>
              <p:nvSpPr>
                <p:cNvPr id="134339" name="Line 71"/>
                <p:cNvSpPr>
                  <a:spLocks noChangeAspect="1" noChangeShapeType="1"/>
                </p:cNvSpPr>
                <p:nvPr/>
              </p:nvSpPr>
              <p:spPr bwMode="auto">
                <a:xfrm>
                  <a:off x="1841" y="2195"/>
                  <a:ext cx="115" cy="0"/>
                </a:xfrm>
                <a:prstGeom prst="line">
                  <a:avLst/>
                </a:prstGeom>
                <a:noFill/>
                <a:ln w="9525">
                  <a:solidFill>
                    <a:schemeClr val="tx1"/>
                  </a:solidFill>
                  <a:round/>
                  <a:headEnd/>
                  <a:tailEnd/>
                </a:ln>
              </p:spPr>
              <p:txBody>
                <a:bodyPr/>
                <a:lstStyle/>
                <a:p>
                  <a:endParaRPr lang="en-US"/>
                </a:p>
              </p:txBody>
            </p:sp>
            <p:sp>
              <p:nvSpPr>
                <p:cNvPr id="134340" name="Line 72"/>
                <p:cNvSpPr>
                  <a:spLocks noChangeAspect="1" noChangeShapeType="1"/>
                </p:cNvSpPr>
                <p:nvPr/>
              </p:nvSpPr>
              <p:spPr bwMode="auto">
                <a:xfrm>
                  <a:off x="1869" y="2223"/>
                  <a:ext cx="58" cy="0"/>
                </a:xfrm>
                <a:prstGeom prst="line">
                  <a:avLst/>
                </a:prstGeom>
                <a:noFill/>
                <a:ln w="9525">
                  <a:solidFill>
                    <a:schemeClr val="tx1"/>
                  </a:solidFill>
                  <a:round/>
                  <a:headEnd/>
                  <a:tailEnd/>
                </a:ln>
              </p:spPr>
              <p:txBody>
                <a:bodyPr/>
                <a:lstStyle/>
                <a:p>
                  <a:endParaRPr lang="en-US"/>
                </a:p>
              </p:txBody>
            </p:sp>
            <p:sp>
              <p:nvSpPr>
                <p:cNvPr id="192" name="Rectangle 75"/>
                <p:cNvSpPr>
                  <a:spLocks noChangeAspect="1" noChangeArrowheads="1"/>
                </p:cNvSpPr>
                <p:nvPr/>
              </p:nvSpPr>
              <p:spPr bwMode="auto">
                <a:xfrm rot="16200000">
                  <a:off x="1993" y="1514"/>
                  <a:ext cx="1000" cy="288"/>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en-US" sz="1400" dirty="0">
                    <a:latin typeface="Times New Roman" pitchFamily="18" charset="0"/>
                  </a:endParaRPr>
                </a:p>
              </p:txBody>
            </p:sp>
            <p:sp>
              <p:nvSpPr>
                <p:cNvPr id="134342" name="Line 76"/>
                <p:cNvSpPr>
                  <a:spLocks noChangeAspect="1" noChangeShapeType="1"/>
                </p:cNvSpPr>
                <p:nvPr/>
              </p:nvSpPr>
              <p:spPr bwMode="auto">
                <a:xfrm flipV="1">
                  <a:off x="2073" y="1517"/>
                  <a:ext cx="279" cy="0"/>
                </a:xfrm>
                <a:prstGeom prst="line">
                  <a:avLst/>
                </a:prstGeom>
                <a:noFill/>
                <a:ln w="9525">
                  <a:solidFill>
                    <a:schemeClr val="tx1"/>
                  </a:solidFill>
                  <a:round/>
                  <a:headEnd/>
                  <a:tailEnd type="triangle" w="sm" len="lg"/>
                </a:ln>
              </p:spPr>
              <p:txBody>
                <a:bodyPr/>
                <a:lstStyle/>
                <a:p>
                  <a:endParaRPr lang="en-US"/>
                </a:p>
              </p:txBody>
            </p:sp>
            <p:sp>
              <p:nvSpPr>
                <p:cNvPr id="134343" name="Line 77"/>
                <p:cNvSpPr>
                  <a:spLocks noChangeAspect="1" noChangeShapeType="1"/>
                </p:cNvSpPr>
                <p:nvPr/>
              </p:nvSpPr>
              <p:spPr bwMode="auto">
                <a:xfrm flipV="1">
                  <a:off x="2073" y="1388"/>
                  <a:ext cx="279" cy="0"/>
                </a:xfrm>
                <a:prstGeom prst="line">
                  <a:avLst/>
                </a:prstGeom>
                <a:noFill/>
                <a:ln w="9525">
                  <a:solidFill>
                    <a:schemeClr val="tx1"/>
                  </a:solidFill>
                  <a:round/>
                  <a:headEnd/>
                  <a:tailEnd type="triangle" w="sm" len="lg"/>
                </a:ln>
              </p:spPr>
              <p:txBody>
                <a:bodyPr/>
                <a:lstStyle/>
                <a:p>
                  <a:endParaRPr lang="en-US"/>
                </a:p>
              </p:txBody>
            </p:sp>
            <p:sp>
              <p:nvSpPr>
                <p:cNvPr id="134344" name="Line 78"/>
                <p:cNvSpPr>
                  <a:spLocks noChangeAspect="1" noChangeShapeType="1"/>
                </p:cNvSpPr>
                <p:nvPr/>
              </p:nvSpPr>
              <p:spPr bwMode="auto">
                <a:xfrm flipV="1">
                  <a:off x="2073" y="1245"/>
                  <a:ext cx="279" cy="0"/>
                </a:xfrm>
                <a:prstGeom prst="line">
                  <a:avLst/>
                </a:prstGeom>
                <a:noFill/>
                <a:ln w="9525">
                  <a:solidFill>
                    <a:schemeClr val="tx1"/>
                  </a:solidFill>
                  <a:round/>
                  <a:headEnd/>
                  <a:tailEnd type="triangle" w="sm" len="lg"/>
                </a:ln>
              </p:spPr>
              <p:txBody>
                <a:bodyPr/>
                <a:lstStyle/>
                <a:p>
                  <a:endParaRPr lang="en-US"/>
                </a:p>
              </p:txBody>
            </p:sp>
            <p:sp>
              <p:nvSpPr>
                <p:cNvPr id="134345" name="Line 79"/>
                <p:cNvSpPr>
                  <a:spLocks noChangeAspect="1" noChangeShapeType="1"/>
                </p:cNvSpPr>
                <p:nvPr/>
              </p:nvSpPr>
              <p:spPr bwMode="auto">
                <a:xfrm flipV="1">
                  <a:off x="2073" y="1798"/>
                  <a:ext cx="279" cy="0"/>
                </a:xfrm>
                <a:prstGeom prst="line">
                  <a:avLst/>
                </a:prstGeom>
                <a:noFill/>
                <a:ln w="9525">
                  <a:solidFill>
                    <a:schemeClr val="tx1"/>
                  </a:solidFill>
                  <a:round/>
                  <a:headEnd/>
                  <a:tailEnd type="triangle" w="sm" len="lg"/>
                </a:ln>
              </p:spPr>
              <p:txBody>
                <a:bodyPr/>
                <a:lstStyle/>
                <a:p>
                  <a:endParaRPr lang="en-US"/>
                </a:p>
              </p:txBody>
            </p:sp>
            <p:sp>
              <p:nvSpPr>
                <p:cNvPr id="134346" name="Line 80"/>
                <p:cNvSpPr>
                  <a:spLocks noChangeAspect="1" noChangeShapeType="1"/>
                </p:cNvSpPr>
                <p:nvPr/>
              </p:nvSpPr>
              <p:spPr bwMode="auto">
                <a:xfrm flipV="1">
                  <a:off x="2073" y="2065"/>
                  <a:ext cx="279" cy="0"/>
                </a:xfrm>
                <a:prstGeom prst="line">
                  <a:avLst/>
                </a:prstGeom>
                <a:noFill/>
                <a:ln w="9525">
                  <a:solidFill>
                    <a:schemeClr val="tx1"/>
                  </a:solidFill>
                  <a:round/>
                  <a:headEnd/>
                  <a:tailEnd type="triangle" w="sm" len="lg"/>
                </a:ln>
              </p:spPr>
              <p:txBody>
                <a:bodyPr/>
                <a:lstStyle/>
                <a:p>
                  <a:endParaRPr lang="en-US"/>
                </a:p>
              </p:txBody>
            </p:sp>
            <p:sp>
              <p:nvSpPr>
                <p:cNvPr id="134347" name="Oval 81"/>
                <p:cNvSpPr>
                  <a:spLocks noChangeAspect="1" noChangeArrowheads="1"/>
                </p:cNvSpPr>
                <p:nvPr/>
              </p:nvSpPr>
              <p:spPr bwMode="auto">
                <a:xfrm>
                  <a:off x="2157" y="1858"/>
                  <a:ext cx="29" cy="29"/>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348" name="Oval 82"/>
                <p:cNvSpPr>
                  <a:spLocks noChangeAspect="1" noChangeArrowheads="1"/>
                </p:cNvSpPr>
                <p:nvPr/>
              </p:nvSpPr>
              <p:spPr bwMode="auto">
                <a:xfrm>
                  <a:off x="2157" y="1919"/>
                  <a:ext cx="29" cy="29"/>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349" name="Oval 83"/>
                <p:cNvSpPr>
                  <a:spLocks noChangeAspect="1" noChangeArrowheads="1"/>
                </p:cNvSpPr>
                <p:nvPr/>
              </p:nvSpPr>
              <p:spPr bwMode="auto">
                <a:xfrm>
                  <a:off x="2157" y="1974"/>
                  <a:ext cx="29" cy="29"/>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grpSp>
          <p:grpSp>
            <p:nvGrpSpPr>
              <p:cNvPr id="134173" name="Group 84"/>
              <p:cNvGrpSpPr>
                <a:grpSpLocks noChangeAspect="1"/>
              </p:cNvGrpSpPr>
              <p:nvPr/>
            </p:nvGrpSpPr>
            <p:grpSpPr bwMode="auto">
              <a:xfrm>
                <a:off x="7938232" y="5506624"/>
                <a:ext cx="583350" cy="440127"/>
                <a:chOff x="288" y="956"/>
                <a:chExt cx="2352" cy="1267"/>
              </a:xfrm>
            </p:grpSpPr>
            <p:sp>
              <p:nvSpPr>
                <p:cNvPr id="127" name="AutoShape 85"/>
                <p:cNvSpPr>
                  <a:spLocks noChangeAspect="1" noChangeArrowheads="1"/>
                </p:cNvSpPr>
                <p:nvPr/>
              </p:nvSpPr>
              <p:spPr bwMode="auto">
                <a:xfrm rot="5400000">
                  <a:off x="693" y="1411"/>
                  <a:ext cx="521" cy="474"/>
                </a:xfrm>
                <a:prstGeom prst="triangle">
                  <a:avLst>
                    <a:gd name="adj" fmla="val 50000"/>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n-US"/>
                </a:p>
              </p:txBody>
            </p:sp>
            <p:sp>
              <p:nvSpPr>
                <p:cNvPr id="134281" name="Line 86"/>
                <p:cNvSpPr>
                  <a:spLocks noChangeAspect="1" noChangeShapeType="1"/>
                </p:cNvSpPr>
                <p:nvPr/>
              </p:nvSpPr>
              <p:spPr bwMode="auto">
                <a:xfrm flipH="1">
                  <a:off x="288" y="1647"/>
                  <a:ext cx="432" cy="0"/>
                </a:xfrm>
                <a:prstGeom prst="line">
                  <a:avLst/>
                </a:prstGeom>
                <a:noFill/>
                <a:ln w="9525">
                  <a:solidFill>
                    <a:schemeClr val="tx1"/>
                  </a:solidFill>
                  <a:round/>
                  <a:headEnd/>
                  <a:tailEnd/>
                </a:ln>
              </p:spPr>
              <p:txBody>
                <a:bodyPr/>
                <a:lstStyle/>
                <a:p>
                  <a:endParaRPr lang="en-US"/>
                </a:p>
              </p:txBody>
            </p:sp>
            <p:sp>
              <p:nvSpPr>
                <p:cNvPr id="129" name="Rectangle 87"/>
                <p:cNvSpPr>
                  <a:spLocks noChangeAspect="1" noChangeArrowheads="1"/>
                </p:cNvSpPr>
                <p:nvPr/>
              </p:nvSpPr>
              <p:spPr bwMode="auto">
                <a:xfrm>
                  <a:off x="774" y="958"/>
                  <a:ext cx="262" cy="114"/>
                </a:xfrm>
                <a:prstGeom prst="rect">
                  <a:avLst/>
                </a:prstGeom>
                <a:gradFill rotWithShape="1">
                  <a:gsLst>
                    <a:gs pos="0">
                      <a:schemeClr val="accent1"/>
                    </a:gs>
                    <a:gs pos="100000">
                      <a:schemeClr val="accent1">
                        <a:gamma/>
                        <a:shade val="46275"/>
                        <a:invGamma/>
                      </a:schemeClr>
                    </a:gs>
                  </a:gsLst>
                  <a:lin ang="5400000" scaled="1"/>
                </a:gradFill>
                <a:ln w="9525" algn="ctr">
                  <a:solidFill>
                    <a:schemeClr val="tx1"/>
                  </a:solidFill>
                  <a:miter lim="800000"/>
                  <a:headEnd/>
                  <a:tailEnd/>
                </a:ln>
                <a:effectLst/>
              </p:spPr>
              <p:txBody>
                <a:bodyPr wrap="none" anchor="ctr"/>
                <a:lstStyle/>
                <a:p>
                  <a:pPr fontAlgn="auto">
                    <a:spcBef>
                      <a:spcPts val="0"/>
                    </a:spcBef>
                    <a:spcAft>
                      <a:spcPts val="0"/>
                    </a:spcAft>
                    <a:defRPr/>
                  </a:pPr>
                  <a:endParaRPr lang="en-US"/>
                </a:p>
              </p:txBody>
            </p:sp>
            <p:grpSp>
              <p:nvGrpSpPr>
                <p:cNvPr id="134283" name="Group 88"/>
                <p:cNvGrpSpPr>
                  <a:grpSpLocks noChangeAspect="1"/>
                </p:cNvGrpSpPr>
                <p:nvPr/>
              </p:nvGrpSpPr>
              <p:grpSpPr bwMode="auto">
                <a:xfrm>
                  <a:off x="893" y="1129"/>
                  <a:ext cx="57" cy="173"/>
                  <a:chOff x="1469" y="2448"/>
                  <a:chExt cx="57" cy="173"/>
                </a:xfrm>
              </p:grpSpPr>
              <p:sp>
                <p:nvSpPr>
                  <p:cNvPr id="134315" name="Line 89"/>
                  <p:cNvSpPr>
                    <a:spLocks noChangeAspect="1" noChangeShapeType="1"/>
                  </p:cNvSpPr>
                  <p:nvPr/>
                </p:nvSpPr>
                <p:spPr bwMode="auto">
                  <a:xfrm>
                    <a:off x="1469" y="2448"/>
                    <a:ext cx="0" cy="173"/>
                  </a:xfrm>
                  <a:prstGeom prst="line">
                    <a:avLst/>
                  </a:prstGeom>
                  <a:noFill/>
                  <a:ln w="19050">
                    <a:solidFill>
                      <a:schemeClr val="tx1"/>
                    </a:solidFill>
                    <a:round/>
                    <a:headEnd/>
                    <a:tailEnd/>
                  </a:ln>
                </p:spPr>
                <p:txBody>
                  <a:bodyPr/>
                  <a:lstStyle/>
                  <a:p>
                    <a:endParaRPr lang="en-US"/>
                  </a:p>
                </p:txBody>
              </p:sp>
              <p:sp>
                <p:nvSpPr>
                  <p:cNvPr id="134316" name="Line 90"/>
                  <p:cNvSpPr>
                    <a:spLocks noChangeAspect="1" noChangeShapeType="1"/>
                  </p:cNvSpPr>
                  <p:nvPr/>
                </p:nvSpPr>
                <p:spPr bwMode="auto">
                  <a:xfrm>
                    <a:off x="1526" y="2448"/>
                    <a:ext cx="0" cy="173"/>
                  </a:xfrm>
                  <a:prstGeom prst="line">
                    <a:avLst/>
                  </a:prstGeom>
                  <a:noFill/>
                  <a:ln w="19050">
                    <a:solidFill>
                      <a:schemeClr val="tx1"/>
                    </a:solidFill>
                    <a:round/>
                    <a:headEnd/>
                    <a:tailEnd/>
                  </a:ln>
                </p:spPr>
                <p:txBody>
                  <a:bodyPr/>
                  <a:lstStyle/>
                  <a:p>
                    <a:endParaRPr lang="en-US"/>
                  </a:p>
                </p:txBody>
              </p:sp>
            </p:grpSp>
            <p:sp>
              <p:nvSpPr>
                <p:cNvPr id="134284" name="Line 91"/>
                <p:cNvSpPr>
                  <a:spLocks noChangeAspect="1" noChangeShapeType="1"/>
                </p:cNvSpPr>
                <p:nvPr/>
              </p:nvSpPr>
              <p:spPr bwMode="auto">
                <a:xfrm flipH="1">
                  <a:off x="576" y="1215"/>
                  <a:ext cx="317" cy="0"/>
                </a:xfrm>
                <a:prstGeom prst="line">
                  <a:avLst/>
                </a:prstGeom>
                <a:noFill/>
                <a:ln w="9525">
                  <a:solidFill>
                    <a:schemeClr val="tx1"/>
                  </a:solidFill>
                  <a:round/>
                  <a:headEnd/>
                  <a:tailEnd/>
                </a:ln>
              </p:spPr>
              <p:txBody>
                <a:bodyPr/>
                <a:lstStyle/>
                <a:p>
                  <a:endParaRPr lang="en-US"/>
                </a:p>
              </p:txBody>
            </p:sp>
            <p:sp>
              <p:nvSpPr>
                <p:cNvPr id="134285" name="Line 92"/>
                <p:cNvSpPr>
                  <a:spLocks noChangeAspect="1" noChangeShapeType="1"/>
                </p:cNvSpPr>
                <p:nvPr/>
              </p:nvSpPr>
              <p:spPr bwMode="auto">
                <a:xfrm flipH="1">
                  <a:off x="950" y="1215"/>
                  <a:ext cx="317" cy="0"/>
                </a:xfrm>
                <a:prstGeom prst="line">
                  <a:avLst/>
                </a:prstGeom>
                <a:noFill/>
                <a:ln w="9525">
                  <a:solidFill>
                    <a:schemeClr val="tx1"/>
                  </a:solidFill>
                  <a:round/>
                  <a:headEnd/>
                  <a:tailEnd/>
                </a:ln>
              </p:spPr>
              <p:txBody>
                <a:bodyPr/>
                <a:lstStyle/>
                <a:p>
                  <a:endParaRPr lang="en-US"/>
                </a:p>
              </p:txBody>
            </p:sp>
            <p:sp>
              <p:nvSpPr>
                <p:cNvPr id="134286" name="Line 93"/>
                <p:cNvSpPr>
                  <a:spLocks noChangeAspect="1" noChangeShapeType="1"/>
                </p:cNvSpPr>
                <p:nvPr/>
              </p:nvSpPr>
              <p:spPr bwMode="auto">
                <a:xfrm flipH="1">
                  <a:off x="576" y="1014"/>
                  <a:ext cx="202" cy="0"/>
                </a:xfrm>
                <a:prstGeom prst="line">
                  <a:avLst/>
                </a:prstGeom>
                <a:noFill/>
                <a:ln w="9525">
                  <a:solidFill>
                    <a:schemeClr val="tx1"/>
                  </a:solidFill>
                  <a:round/>
                  <a:headEnd/>
                  <a:tailEnd/>
                </a:ln>
              </p:spPr>
              <p:txBody>
                <a:bodyPr/>
                <a:lstStyle/>
                <a:p>
                  <a:endParaRPr lang="en-US"/>
                </a:p>
              </p:txBody>
            </p:sp>
            <p:sp>
              <p:nvSpPr>
                <p:cNvPr id="134287" name="Line 94"/>
                <p:cNvSpPr>
                  <a:spLocks noChangeAspect="1" noChangeShapeType="1"/>
                </p:cNvSpPr>
                <p:nvPr/>
              </p:nvSpPr>
              <p:spPr bwMode="auto">
                <a:xfrm flipH="1">
                  <a:off x="1037" y="1014"/>
                  <a:ext cx="230" cy="0"/>
                </a:xfrm>
                <a:prstGeom prst="line">
                  <a:avLst/>
                </a:prstGeom>
                <a:noFill/>
                <a:ln w="9525">
                  <a:solidFill>
                    <a:schemeClr val="tx1"/>
                  </a:solidFill>
                  <a:round/>
                  <a:headEnd/>
                  <a:tailEnd/>
                </a:ln>
              </p:spPr>
              <p:txBody>
                <a:bodyPr/>
                <a:lstStyle/>
                <a:p>
                  <a:endParaRPr lang="en-US"/>
                </a:p>
              </p:txBody>
            </p:sp>
            <p:sp>
              <p:nvSpPr>
                <p:cNvPr id="134288" name="Line 95"/>
                <p:cNvSpPr>
                  <a:spLocks noChangeAspect="1" noChangeShapeType="1"/>
                </p:cNvSpPr>
                <p:nvPr/>
              </p:nvSpPr>
              <p:spPr bwMode="auto">
                <a:xfrm>
                  <a:off x="576" y="1014"/>
                  <a:ext cx="0" cy="633"/>
                </a:xfrm>
                <a:prstGeom prst="line">
                  <a:avLst/>
                </a:prstGeom>
                <a:noFill/>
                <a:ln w="9525">
                  <a:solidFill>
                    <a:schemeClr val="tx1"/>
                  </a:solidFill>
                  <a:round/>
                  <a:headEnd/>
                  <a:tailEnd/>
                </a:ln>
              </p:spPr>
              <p:txBody>
                <a:bodyPr/>
                <a:lstStyle/>
                <a:p>
                  <a:endParaRPr lang="en-US"/>
                </a:p>
              </p:txBody>
            </p:sp>
            <p:sp>
              <p:nvSpPr>
                <p:cNvPr id="134289" name="Line 96"/>
                <p:cNvSpPr>
                  <a:spLocks noChangeAspect="1" noChangeShapeType="1"/>
                </p:cNvSpPr>
                <p:nvPr/>
              </p:nvSpPr>
              <p:spPr bwMode="auto">
                <a:xfrm>
                  <a:off x="1267" y="1014"/>
                  <a:ext cx="0" cy="633"/>
                </a:xfrm>
                <a:prstGeom prst="line">
                  <a:avLst/>
                </a:prstGeom>
                <a:noFill/>
                <a:ln w="9525">
                  <a:solidFill>
                    <a:schemeClr val="tx1"/>
                  </a:solidFill>
                  <a:round/>
                  <a:headEnd/>
                  <a:tailEnd/>
                </a:ln>
              </p:spPr>
              <p:txBody>
                <a:bodyPr/>
                <a:lstStyle/>
                <a:p>
                  <a:endParaRPr lang="en-US"/>
                </a:p>
              </p:txBody>
            </p:sp>
            <p:sp>
              <p:nvSpPr>
                <p:cNvPr id="134290" name="Line 97"/>
                <p:cNvSpPr>
                  <a:spLocks noChangeAspect="1" noChangeShapeType="1"/>
                </p:cNvSpPr>
                <p:nvPr/>
              </p:nvSpPr>
              <p:spPr bwMode="auto">
                <a:xfrm>
                  <a:off x="1181" y="1647"/>
                  <a:ext cx="345" cy="0"/>
                </a:xfrm>
                <a:prstGeom prst="line">
                  <a:avLst/>
                </a:prstGeom>
                <a:noFill/>
                <a:ln w="9525">
                  <a:solidFill>
                    <a:schemeClr val="tx1"/>
                  </a:solidFill>
                  <a:round/>
                  <a:headEnd/>
                  <a:tailEnd/>
                </a:ln>
              </p:spPr>
              <p:txBody>
                <a:bodyPr/>
                <a:lstStyle/>
                <a:p>
                  <a:endParaRPr lang="en-US"/>
                </a:p>
              </p:txBody>
            </p:sp>
            <p:sp>
              <p:nvSpPr>
                <p:cNvPr id="134291" name="Oval 98"/>
                <p:cNvSpPr>
                  <a:spLocks noChangeAspect="1" noChangeArrowheads="1"/>
                </p:cNvSpPr>
                <p:nvPr/>
              </p:nvSpPr>
              <p:spPr bwMode="auto">
                <a:xfrm>
                  <a:off x="1883" y="1633"/>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292" name="Oval 99"/>
                <p:cNvSpPr>
                  <a:spLocks noChangeAspect="1" noChangeArrowheads="1"/>
                </p:cNvSpPr>
                <p:nvPr/>
              </p:nvSpPr>
              <p:spPr bwMode="auto">
                <a:xfrm>
                  <a:off x="561" y="1633"/>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293" name="Oval 100"/>
                <p:cNvSpPr>
                  <a:spLocks noChangeAspect="1" noChangeArrowheads="1"/>
                </p:cNvSpPr>
                <p:nvPr/>
              </p:nvSpPr>
              <p:spPr bwMode="auto">
                <a:xfrm>
                  <a:off x="561" y="1201"/>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294" name="Oval 101"/>
                <p:cNvSpPr>
                  <a:spLocks noChangeAspect="1" noChangeArrowheads="1"/>
                </p:cNvSpPr>
                <p:nvPr/>
              </p:nvSpPr>
              <p:spPr bwMode="auto">
                <a:xfrm>
                  <a:off x="1252" y="1201"/>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295" name="Oval 102"/>
                <p:cNvSpPr>
                  <a:spLocks noChangeAspect="1" noChangeArrowheads="1"/>
                </p:cNvSpPr>
                <p:nvPr/>
              </p:nvSpPr>
              <p:spPr bwMode="auto">
                <a:xfrm>
                  <a:off x="1252" y="1634"/>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43" name="Rectangle 103"/>
                <p:cNvSpPr>
                  <a:spLocks noChangeAspect="1" noChangeArrowheads="1"/>
                </p:cNvSpPr>
                <p:nvPr/>
              </p:nvSpPr>
              <p:spPr bwMode="auto">
                <a:xfrm>
                  <a:off x="1466" y="1593"/>
                  <a:ext cx="262" cy="114"/>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p>
              </p:txBody>
            </p:sp>
            <p:sp>
              <p:nvSpPr>
                <p:cNvPr id="134297" name="Line 104"/>
                <p:cNvSpPr>
                  <a:spLocks noChangeAspect="1" noChangeShapeType="1"/>
                </p:cNvSpPr>
                <p:nvPr/>
              </p:nvSpPr>
              <p:spPr bwMode="auto">
                <a:xfrm flipV="1">
                  <a:off x="1726" y="1647"/>
                  <a:ext cx="626" cy="0"/>
                </a:xfrm>
                <a:prstGeom prst="line">
                  <a:avLst/>
                </a:prstGeom>
                <a:noFill/>
                <a:ln w="9525">
                  <a:solidFill>
                    <a:schemeClr val="tx1"/>
                  </a:solidFill>
                  <a:round/>
                  <a:headEnd/>
                  <a:tailEnd type="triangle" w="sm" len="lg"/>
                </a:ln>
              </p:spPr>
              <p:txBody>
                <a:bodyPr/>
                <a:lstStyle/>
                <a:p>
                  <a:endParaRPr lang="en-US"/>
                </a:p>
              </p:txBody>
            </p:sp>
            <p:grpSp>
              <p:nvGrpSpPr>
                <p:cNvPr id="134298" name="Group 105"/>
                <p:cNvGrpSpPr>
                  <a:grpSpLocks noChangeAspect="1"/>
                </p:cNvGrpSpPr>
                <p:nvPr/>
              </p:nvGrpSpPr>
              <p:grpSpPr bwMode="auto">
                <a:xfrm rot="5400000">
                  <a:off x="1871" y="1821"/>
                  <a:ext cx="57" cy="173"/>
                  <a:chOff x="1469" y="2448"/>
                  <a:chExt cx="57" cy="173"/>
                </a:xfrm>
              </p:grpSpPr>
              <p:sp>
                <p:nvSpPr>
                  <p:cNvPr id="134313" name="Line 106"/>
                  <p:cNvSpPr>
                    <a:spLocks noChangeAspect="1" noChangeShapeType="1"/>
                  </p:cNvSpPr>
                  <p:nvPr/>
                </p:nvSpPr>
                <p:spPr bwMode="auto">
                  <a:xfrm>
                    <a:off x="1469" y="2448"/>
                    <a:ext cx="0" cy="173"/>
                  </a:xfrm>
                  <a:prstGeom prst="line">
                    <a:avLst/>
                  </a:prstGeom>
                  <a:noFill/>
                  <a:ln w="19050">
                    <a:solidFill>
                      <a:schemeClr val="tx1"/>
                    </a:solidFill>
                    <a:round/>
                    <a:headEnd/>
                    <a:tailEnd/>
                  </a:ln>
                </p:spPr>
                <p:txBody>
                  <a:bodyPr/>
                  <a:lstStyle/>
                  <a:p>
                    <a:endParaRPr lang="en-US"/>
                  </a:p>
                </p:txBody>
              </p:sp>
              <p:sp>
                <p:nvSpPr>
                  <p:cNvPr id="134314" name="Line 107"/>
                  <p:cNvSpPr>
                    <a:spLocks noChangeAspect="1" noChangeShapeType="1"/>
                  </p:cNvSpPr>
                  <p:nvPr/>
                </p:nvSpPr>
                <p:spPr bwMode="auto">
                  <a:xfrm>
                    <a:off x="1526" y="2448"/>
                    <a:ext cx="0" cy="173"/>
                  </a:xfrm>
                  <a:prstGeom prst="line">
                    <a:avLst/>
                  </a:prstGeom>
                  <a:noFill/>
                  <a:ln w="19050">
                    <a:solidFill>
                      <a:schemeClr val="tx1"/>
                    </a:solidFill>
                    <a:round/>
                    <a:headEnd/>
                    <a:tailEnd/>
                  </a:ln>
                </p:spPr>
                <p:txBody>
                  <a:bodyPr/>
                  <a:lstStyle/>
                  <a:p>
                    <a:endParaRPr lang="en-US"/>
                  </a:p>
                </p:txBody>
              </p:sp>
            </p:grpSp>
            <p:sp>
              <p:nvSpPr>
                <p:cNvPr id="134299" name="Line 108"/>
                <p:cNvSpPr>
                  <a:spLocks noChangeAspect="1" noChangeShapeType="1"/>
                </p:cNvSpPr>
                <p:nvPr/>
              </p:nvSpPr>
              <p:spPr bwMode="auto">
                <a:xfrm>
                  <a:off x="1898" y="1649"/>
                  <a:ext cx="0" cy="228"/>
                </a:xfrm>
                <a:prstGeom prst="line">
                  <a:avLst/>
                </a:prstGeom>
                <a:noFill/>
                <a:ln w="9525">
                  <a:solidFill>
                    <a:schemeClr val="tx1"/>
                  </a:solidFill>
                  <a:round/>
                  <a:headEnd/>
                  <a:tailEnd/>
                </a:ln>
              </p:spPr>
              <p:txBody>
                <a:bodyPr/>
                <a:lstStyle/>
                <a:p>
                  <a:endParaRPr lang="en-US"/>
                </a:p>
              </p:txBody>
            </p:sp>
            <p:sp>
              <p:nvSpPr>
                <p:cNvPr id="134300" name="Line 109"/>
                <p:cNvSpPr>
                  <a:spLocks noChangeAspect="1" noChangeShapeType="1"/>
                </p:cNvSpPr>
                <p:nvPr/>
              </p:nvSpPr>
              <p:spPr bwMode="auto">
                <a:xfrm>
                  <a:off x="1898" y="1934"/>
                  <a:ext cx="0" cy="228"/>
                </a:xfrm>
                <a:prstGeom prst="line">
                  <a:avLst/>
                </a:prstGeom>
                <a:noFill/>
                <a:ln w="9525">
                  <a:solidFill>
                    <a:schemeClr val="tx1"/>
                  </a:solidFill>
                  <a:round/>
                  <a:headEnd/>
                  <a:tailEnd/>
                </a:ln>
              </p:spPr>
              <p:txBody>
                <a:bodyPr/>
                <a:lstStyle/>
                <a:p>
                  <a:endParaRPr lang="en-US"/>
                </a:p>
              </p:txBody>
            </p:sp>
            <p:sp>
              <p:nvSpPr>
                <p:cNvPr id="134301" name="Line 110"/>
                <p:cNvSpPr>
                  <a:spLocks noChangeAspect="1" noChangeShapeType="1"/>
                </p:cNvSpPr>
                <p:nvPr/>
              </p:nvSpPr>
              <p:spPr bwMode="auto">
                <a:xfrm>
                  <a:off x="1811" y="2162"/>
                  <a:ext cx="173" cy="0"/>
                </a:xfrm>
                <a:prstGeom prst="line">
                  <a:avLst/>
                </a:prstGeom>
                <a:noFill/>
                <a:ln w="9525">
                  <a:solidFill>
                    <a:schemeClr val="tx1"/>
                  </a:solidFill>
                  <a:round/>
                  <a:headEnd/>
                  <a:tailEnd/>
                </a:ln>
              </p:spPr>
              <p:txBody>
                <a:bodyPr/>
                <a:lstStyle/>
                <a:p>
                  <a:endParaRPr lang="en-US"/>
                </a:p>
              </p:txBody>
            </p:sp>
            <p:sp>
              <p:nvSpPr>
                <p:cNvPr id="134302" name="Line 111"/>
                <p:cNvSpPr>
                  <a:spLocks noChangeAspect="1" noChangeShapeType="1"/>
                </p:cNvSpPr>
                <p:nvPr/>
              </p:nvSpPr>
              <p:spPr bwMode="auto">
                <a:xfrm>
                  <a:off x="1841" y="2195"/>
                  <a:ext cx="115" cy="0"/>
                </a:xfrm>
                <a:prstGeom prst="line">
                  <a:avLst/>
                </a:prstGeom>
                <a:noFill/>
                <a:ln w="9525">
                  <a:solidFill>
                    <a:schemeClr val="tx1"/>
                  </a:solidFill>
                  <a:round/>
                  <a:headEnd/>
                  <a:tailEnd/>
                </a:ln>
              </p:spPr>
              <p:txBody>
                <a:bodyPr/>
                <a:lstStyle/>
                <a:p>
                  <a:endParaRPr lang="en-US"/>
                </a:p>
              </p:txBody>
            </p:sp>
            <p:sp>
              <p:nvSpPr>
                <p:cNvPr id="134303" name="Line 112"/>
                <p:cNvSpPr>
                  <a:spLocks noChangeAspect="1" noChangeShapeType="1"/>
                </p:cNvSpPr>
                <p:nvPr/>
              </p:nvSpPr>
              <p:spPr bwMode="auto">
                <a:xfrm>
                  <a:off x="1869" y="2223"/>
                  <a:ext cx="58" cy="0"/>
                </a:xfrm>
                <a:prstGeom prst="line">
                  <a:avLst/>
                </a:prstGeom>
                <a:noFill/>
                <a:ln w="9525">
                  <a:solidFill>
                    <a:schemeClr val="tx1"/>
                  </a:solidFill>
                  <a:round/>
                  <a:headEnd/>
                  <a:tailEnd/>
                </a:ln>
              </p:spPr>
              <p:txBody>
                <a:bodyPr/>
                <a:lstStyle/>
                <a:p>
                  <a:endParaRPr lang="en-US"/>
                </a:p>
              </p:txBody>
            </p:sp>
            <p:sp>
              <p:nvSpPr>
                <p:cNvPr id="153" name="Rectangle 115"/>
                <p:cNvSpPr>
                  <a:spLocks noChangeAspect="1" noChangeArrowheads="1"/>
                </p:cNvSpPr>
                <p:nvPr/>
              </p:nvSpPr>
              <p:spPr bwMode="auto">
                <a:xfrm rot="-5400000">
                  <a:off x="1993" y="1515"/>
                  <a:ext cx="1000" cy="288"/>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en-US" sz="1400" dirty="0">
                    <a:latin typeface="Times New Roman" pitchFamily="18" charset="0"/>
                  </a:endParaRPr>
                </a:p>
              </p:txBody>
            </p:sp>
            <p:sp>
              <p:nvSpPr>
                <p:cNvPr id="134305" name="Line 116"/>
                <p:cNvSpPr>
                  <a:spLocks noChangeAspect="1" noChangeShapeType="1"/>
                </p:cNvSpPr>
                <p:nvPr/>
              </p:nvSpPr>
              <p:spPr bwMode="auto">
                <a:xfrm flipV="1">
                  <a:off x="2073" y="1517"/>
                  <a:ext cx="279" cy="0"/>
                </a:xfrm>
                <a:prstGeom prst="line">
                  <a:avLst/>
                </a:prstGeom>
                <a:noFill/>
                <a:ln w="9525">
                  <a:solidFill>
                    <a:schemeClr val="tx1"/>
                  </a:solidFill>
                  <a:round/>
                  <a:headEnd/>
                  <a:tailEnd type="triangle" w="sm" len="lg"/>
                </a:ln>
              </p:spPr>
              <p:txBody>
                <a:bodyPr/>
                <a:lstStyle/>
                <a:p>
                  <a:endParaRPr lang="en-US"/>
                </a:p>
              </p:txBody>
            </p:sp>
            <p:sp>
              <p:nvSpPr>
                <p:cNvPr id="134306" name="Line 117"/>
                <p:cNvSpPr>
                  <a:spLocks noChangeAspect="1" noChangeShapeType="1"/>
                </p:cNvSpPr>
                <p:nvPr/>
              </p:nvSpPr>
              <p:spPr bwMode="auto">
                <a:xfrm flipV="1">
                  <a:off x="2073" y="1388"/>
                  <a:ext cx="279" cy="0"/>
                </a:xfrm>
                <a:prstGeom prst="line">
                  <a:avLst/>
                </a:prstGeom>
                <a:noFill/>
                <a:ln w="9525">
                  <a:solidFill>
                    <a:schemeClr val="tx1"/>
                  </a:solidFill>
                  <a:round/>
                  <a:headEnd/>
                  <a:tailEnd type="triangle" w="sm" len="lg"/>
                </a:ln>
              </p:spPr>
              <p:txBody>
                <a:bodyPr/>
                <a:lstStyle/>
                <a:p>
                  <a:endParaRPr lang="en-US"/>
                </a:p>
              </p:txBody>
            </p:sp>
            <p:sp>
              <p:nvSpPr>
                <p:cNvPr id="134307" name="Line 118"/>
                <p:cNvSpPr>
                  <a:spLocks noChangeAspect="1" noChangeShapeType="1"/>
                </p:cNvSpPr>
                <p:nvPr/>
              </p:nvSpPr>
              <p:spPr bwMode="auto">
                <a:xfrm flipV="1">
                  <a:off x="2073" y="1245"/>
                  <a:ext cx="279" cy="0"/>
                </a:xfrm>
                <a:prstGeom prst="line">
                  <a:avLst/>
                </a:prstGeom>
                <a:noFill/>
                <a:ln w="9525">
                  <a:solidFill>
                    <a:schemeClr val="tx1"/>
                  </a:solidFill>
                  <a:round/>
                  <a:headEnd/>
                  <a:tailEnd type="triangle" w="sm" len="lg"/>
                </a:ln>
              </p:spPr>
              <p:txBody>
                <a:bodyPr/>
                <a:lstStyle/>
                <a:p>
                  <a:endParaRPr lang="en-US"/>
                </a:p>
              </p:txBody>
            </p:sp>
            <p:sp>
              <p:nvSpPr>
                <p:cNvPr id="134308" name="Line 119"/>
                <p:cNvSpPr>
                  <a:spLocks noChangeAspect="1" noChangeShapeType="1"/>
                </p:cNvSpPr>
                <p:nvPr/>
              </p:nvSpPr>
              <p:spPr bwMode="auto">
                <a:xfrm flipV="1">
                  <a:off x="2073" y="1798"/>
                  <a:ext cx="279" cy="0"/>
                </a:xfrm>
                <a:prstGeom prst="line">
                  <a:avLst/>
                </a:prstGeom>
                <a:noFill/>
                <a:ln w="9525">
                  <a:solidFill>
                    <a:schemeClr val="tx1"/>
                  </a:solidFill>
                  <a:round/>
                  <a:headEnd/>
                  <a:tailEnd type="triangle" w="sm" len="lg"/>
                </a:ln>
              </p:spPr>
              <p:txBody>
                <a:bodyPr/>
                <a:lstStyle/>
                <a:p>
                  <a:endParaRPr lang="en-US"/>
                </a:p>
              </p:txBody>
            </p:sp>
            <p:sp>
              <p:nvSpPr>
                <p:cNvPr id="134309" name="Line 120"/>
                <p:cNvSpPr>
                  <a:spLocks noChangeAspect="1" noChangeShapeType="1"/>
                </p:cNvSpPr>
                <p:nvPr/>
              </p:nvSpPr>
              <p:spPr bwMode="auto">
                <a:xfrm flipV="1">
                  <a:off x="2073" y="2065"/>
                  <a:ext cx="279" cy="0"/>
                </a:xfrm>
                <a:prstGeom prst="line">
                  <a:avLst/>
                </a:prstGeom>
                <a:noFill/>
                <a:ln w="9525">
                  <a:solidFill>
                    <a:schemeClr val="tx1"/>
                  </a:solidFill>
                  <a:round/>
                  <a:headEnd/>
                  <a:tailEnd type="triangle" w="sm" len="lg"/>
                </a:ln>
              </p:spPr>
              <p:txBody>
                <a:bodyPr/>
                <a:lstStyle/>
                <a:p>
                  <a:endParaRPr lang="en-US"/>
                </a:p>
              </p:txBody>
            </p:sp>
            <p:sp>
              <p:nvSpPr>
                <p:cNvPr id="134310" name="Oval 121"/>
                <p:cNvSpPr>
                  <a:spLocks noChangeAspect="1" noChangeArrowheads="1"/>
                </p:cNvSpPr>
                <p:nvPr/>
              </p:nvSpPr>
              <p:spPr bwMode="auto">
                <a:xfrm>
                  <a:off x="2157" y="1858"/>
                  <a:ext cx="29" cy="29"/>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311" name="Oval 122"/>
                <p:cNvSpPr>
                  <a:spLocks noChangeAspect="1" noChangeArrowheads="1"/>
                </p:cNvSpPr>
                <p:nvPr/>
              </p:nvSpPr>
              <p:spPr bwMode="auto">
                <a:xfrm>
                  <a:off x="2157" y="1919"/>
                  <a:ext cx="29" cy="29"/>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312" name="Oval 123"/>
                <p:cNvSpPr>
                  <a:spLocks noChangeAspect="1" noChangeArrowheads="1"/>
                </p:cNvSpPr>
                <p:nvPr/>
              </p:nvSpPr>
              <p:spPr bwMode="auto">
                <a:xfrm>
                  <a:off x="2157" y="1974"/>
                  <a:ext cx="29" cy="29"/>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grpSp>
          <p:grpSp>
            <p:nvGrpSpPr>
              <p:cNvPr id="134174" name="Group 124"/>
              <p:cNvGrpSpPr>
                <a:grpSpLocks noChangeAspect="1"/>
              </p:cNvGrpSpPr>
              <p:nvPr/>
            </p:nvGrpSpPr>
            <p:grpSpPr bwMode="auto">
              <a:xfrm>
                <a:off x="7938232" y="5923586"/>
                <a:ext cx="583350" cy="440127"/>
                <a:chOff x="288" y="956"/>
                <a:chExt cx="2352" cy="1267"/>
              </a:xfrm>
            </p:grpSpPr>
            <p:sp>
              <p:nvSpPr>
                <p:cNvPr id="88" name="AutoShape 125"/>
                <p:cNvSpPr>
                  <a:spLocks noChangeAspect="1" noChangeArrowheads="1"/>
                </p:cNvSpPr>
                <p:nvPr/>
              </p:nvSpPr>
              <p:spPr bwMode="auto">
                <a:xfrm rot="5400000">
                  <a:off x="695" y="1410"/>
                  <a:ext cx="516" cy="474"/>
                </a:xfrm>
                <a:prstGeom prst="triangle">
                  <a:avLst>
                    <a:gd name="adj" fmla="val 50000"/>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n-US"/>
                </a:p>
              </p:txBody>
            </p:sp>
            <p:sp>
              <p:nvSpPr>
                <p:cNvPr id="134244" name="Line 126"/>
                <p:cNvSpPr>
                  <a:spLocks noChangeAspect="1" noChangeShapeType="1"/>
                </p:cNvSpPr>
                <p:nvPr/>
              </p:nvSpPr>
              <p:spPr bwMode="auto">
                <a:xfrm flipH="1">
                  <a:off x="288" y="1647"/>
                  <a:ext cx="432" cy="0"/>
                </a:xfrm>
                <a:prstGeom prst="line">
                  <a:avLst/>
                </a:prstGeom>
                <a:noFill/>
                <a:ln w="9525">
                  <a:solidFill>
                    <a:schemeClr val="tx1"/>
                  </a:solidFill>
                  <a:round/>
                  <a:headEnd/>
                  <a:tailEnd/>
                </a:ln>
              </p:spPr>
              <p:txBody>
                <a:bodyPr/>
                <a:lstStyle/>
                <a:p>
                  <a:endParaRPr lang="en-US"/>
                </a:p>
              </p:txBody>
            </p:sp>
            <p:sp>
              <p:nvSpPr>
                <p:cNvPr id="90" name="Rectangle 127"/>
                <p:cNvSpPr>
                  <a:spLocks noChangeAspect="1" noChangeArrowheads="1"/>
                </p:cNvSpPr>
                <p:nvPr/>
              </p:nvSpPr>
              <p:spPr bwMode="auto">
                <a:xfrm>
                  <a:off x="774" y="954"/>
                  <a:ext cx="262" cy="114"/>
                </a:xfrm>
                <a:prstGeom prst="rect">
                  <a:avLst/>
                </a:prstGeom>
                <a:gradFill rotWithShape="1">
                  <a:gsLst>
                    <a:gs pos="0">
                      <a:schemeClr val="accent1"/>
                    </a:gs>
                    <a:gs pos="100000">
                      <a:schemeClr val="accent1">
                        <a:gamma/>
                        <a:shade val="46275"/>
                        <a:invGamma/>
                      </a:schemeClr>
                    </a:gs>
                  </a:gsLst>
                  <a:lin ang="5400000" scaled="1"/>
                </a:gradFill>
                <a:ln w="9525" algn="ctr">
                  <a:solidFill>
                    <a:schemeClr val="tx1"/>
                  </a:solidFill>
                  <a:miter lim="800000"/>
                  <a:headEnd/>
                  <a:tailEnd/>
                </a:ln>
                <a:effectLst/>
              </p:spPr>
              <p:txBody>
                <a:bodyPr wrap="none" anchor="ctr"/>
                <a:lstStyle/>
                <a:p>
                  <a:pPr fontAlgn="auto">
                    <a:spcBef>
                      <a:spcPts val="0"/>
                    </a:spcBef>
                    <a:spcAft>
                      <a:spcPts val="0"/>
                    </a:spcAft>
                    <a:defRPr/>
                  </a:pPr>
                  <a:endParaRPr lang="en-US"/>
                </a:p>
              </p:txBody>
            </p:sp>
            <p:grpSp>
              <p:nvGrpSpPr>
                <p:cNvPr id="134246" name="Group 128"/>
                <p:cNvGrpSpPr>
                  <a:grpSpLocks noChangeAspect="1"/>
                </p:cNvGrpSpPr>
                <p:nvPr/>
              </p:nvGrpSpPr>
              <p:grpSpPr bwMode="auto">
                <a:xfrm>
                  <a:off x="893" y="1129"/>
                  <a:ext cx="57" cy="173"/>
                  <a:chOff x="1469" y="2448"/>
                  <a:chExt cx="57" cy="173"/>
                </a:xfrm>
              </p:grpSpPr>
              <p:sp>
                <p:nvSpPr>
                  <p:cNvPr id="134278" name="Line 129"/>
                  <p:cNvSpPr>
                    <a:spLocks noChangeAspect="1" noChangeShapeType="1"/>
                  </p:cNvSpPr>
                  <p:nvPr/>
                </p:nvSpPr>
                <p:spPr bwMode="auto">
                  <a:xfrm>
                    <a:off x="1469" y="2448"/>
                    <a:ext cx="0" cy="173"/>
                  </a:xfrm>
                  <a:prstGeom prst="line">
                    <a:avLst/>
                  </a:prstGeom>
                  <a:noFill/>
                  <a:ln w="19050">
                    <a:solidFill>
                      <a:schemeClr val="tx1"/>
                    </a:solidFill>
                    <a:round/>
                    <a:headEnd/>
                    <a:tailEnd/>
                  </a:ln>
                </p:spPr>
                <p:txBody>
                  <a:bodyPr/>
                  <a:lstStyle/>
                  <a:p>
                    <a:endParaRPr lang="en-US"/>
                  </a:p>
                </p:txBody>
              </p:sp>
              <p:sp>
                <p:nvSpPr>
                  <p:cNvPr id="134279" name="Line 130"/>
                  <p:cNvSpPr>
                    <a:spLocks noChangeAspect="1" noChangeShapeType="1"/>
                  </p:cNvSpPr>
                  <p:nvPr/>
                </p:nvSpPr>
                <p:spPr bwMode="auto">
                  <a:xfrm>
                    <a:off x="1526" y="2448"/>
                    <a:ext cx="0" cy="173"/>
                  </a:xfrm>
                  <a:prstGeom prst="line">
                    <a:avLst/>
                  </a:prstGeom>
                  <a:noFill/>
                  <a:ln w="19050">
                    <a:solidFill>
                      <a:schemeClr val="tx1"/>
                    </a:solidFill>
                    <a:round/>
                    <a:headEnd/>
                    <a:tailEnd/>
                  </a:ln>
                </p:spPr>
                <p:txBody>
                  <a:bodyPr/>
                  <a:lstStyle/>
                  <a:p>
                    <a:endParaRPr lang="en-US"/>
                  </a:p>
                </p:txBody>
              </p:sp>
            </p:grpSp>
            <p:sp>
              <p:nvSpPr>
                <p:cNvPr id="134247" name="Line 131"/>
                <p:cNvSpPr>
                  <a:spLocks noChangeAspect="1" noChangeShapeType="1"/>
                </p:cNvSpPr>
                <p:nvPr/>
              </p:nvSpPr>
              <p:spPr bwMode="auto">
                <a:xfrm flipH="1">
                  <a:off x="576" y="1215"/>
                  <a:ext cx="317" cy="0"/>
                </a:xfrm>
                <a:prstGeom prst="line">
                  <a:avLst/>
                </a:prstGeom>
                <a:noFill/>
                <a:ln w="9525">
                  <a:solidFill>
                    <a:schemeClr val="tx1"/>
                  </a:solidFill>
                  <a:round/>
                  <a:headEnd/>
                  <a:tailEnd/>
                </a:ln>
              </p:spPr>
              <p:txBody>
                <a:bodyPr/>
                <a:lstStyle/>
                <a:p>
                  <a:endParaRPr lang="en-US"/>
                </a:p>
              </p:txBody>
            </p:sp>
            <p:sp>
              <p:nvSpPr>
                <p:cNvPr id="134248" name="Line 132"/>
                <p:cNvSpPr>
                  <a:spLocks noChangeAspect="1" noChangeShapeType="1"/>
                </p:cNvSpPr>
                <p:nvPr/>
              </p:nvSpPr>
              <p:spPr bwMode="auto">
                <a:xfrm flipH="1">
                  <a:off x="950" y="1215"/>
                  <a:ext cx="317" cy="0"/>
                </a:xfrm>
                <a:prstGeom prst="line">
                  <a:avLst/>
                </a:prstGeom>
                <a:noFill/>
                <a:ln w="9525">
                  <a:solidFill>
                    <a:schemeClr val="tx1"/>
                  </a:solidFill>
                  <a:round/>
                  <a:headEnd/>
                  <a:tailEnd/>
                </a:ln>
              </p:spPr>
              <p:txBody>
                <a:bodyPr/>
                <a:lstStyle/>
                <a:p>
                  <a:endParaRPr lang="en-US"/>
                </a:p>
              </p:txBody>
            </p:sp>
            <p:sp>
              <p:nvSpPr>
                <p:cNvPr id="134249" name="Line 133"/>
                <p:cNvSpPr>
                  <a:spLocks noChangeAspect="1" noChangeShapeType="1"/>
                </p:cNvSpPr>
                <p:nvPr/>
              </p:nvSpPr>
              <p:spPr bwMode="auto">
                <a:xfrm flipH="1">
                  <a:off x="576" y="1014"/>
                  <a:ext cx="202" cy="0"/>
                </a:xfrm>
                <a:prstGeom prst="line">
                  <a:avLst/>
                </a:prstGeom>
                <a:noFill/>
                <a:ln w="9525">
                  <a:solidFill>
                    <a:schemeClr val="tx1"/>
                  </a:solidFill>
                  <a:round/>
                  <a:headEnd/>
                  <a:tailEnd/>
                </a:ln>
              </p:spPr>
              <p:txBody>
                <a:bodyPr/>
                <a:lstStyle/>
                <a:p>
                  <a:endParaRPr lang="en-US"/>
                </a:p>
              </p:txBody>
            </p:sp>
            <p:sp>
              <p:nvSpPr>
                <p:cNvPr id="134250" name="Line 134"/>
                <p:cNvSpPr>
                  <a:spLocks noChangeAspect="1" noChangeShapeType="1"/>
                </p:cNvSpPr>
                <p:nvPr/>
              </p:nvSpPr>
              <p:spPr bwMode="auto">
                <a:xfrm flipH="1">
                  <a:off x="1037" y="1014"/>
                  <a:ext cx="230" cy="0"/>
                </a:xfrm>
                <a:prstGeom prst="line">
                  <a:avLst/>
                </a:prstGeom>
                <a:noFill/>
                <a:ln w="9525">
                  <a:solidFill>
                    <a:schemeClr val="tx1"/>
                  </a:solidFill>
                  <a:round/>
                  <a:headEnd/>
                  <a:tailEnd/>
                </a:ln>
              </p:spPr>
              <p:txBody>
                <a:bodyPr/>
                <a:lstStyle/>
                <a:p>
                  <a:endParaRPr lang="en-US"/>
                </a:p>
              </p:txBody>
            </p:sp>
            <p:sp>
              <p:nvSpPr>
                <p:cNvPr id="134251" name="Line 135"/>
                <p:cNvSpPr>
                  <a:spLocks noChangeAspect="1" noChangeShapeType="1"/>
                </p:cNvSpPr>
                <p:nvPr/>
              </p:nvSpPr>
              <p:spPr bwMode="auto">
                <a:xfrm>
                  <a:off x="576" y="1014"/>
                  <a:ext cx="0" cy="633"/>
                </a:xfrm>
                <a:prstGeom prst="line">
                  <a:avLst/>
                </a:prstGeom>
                <a:noFill/>
                <a:ln w="9525">
                  <a:solidFill>
                    <a:schemeClr val="tx1"/>
                  </a:solidFill>
                  <a:round/>
                  <a:headEnd/>
                  <a:tailEnd/>
                </a:ln>
              </p:spPr>
              <p:txBody>
                <a:bodyPr/>
                <a:lstStyle/>
                <a:p>
                  <a:endParaRPr lang="en-US"/>
                </a:p>
              </p:txBody>
            </p:sp>
            <p:sp>
              <p:nvSpPr>
                <p:cNvPr id="134252" name="Line 136"/>
                <p:cNvSpPr>
                  <a:spLocks noChangeAspect="1" noChangeShapeType="1"/>
                </p:cNvSpPr>
                <p:nvPr/>
              </p:nvSpPr>
              <p:spPr bwMode="auto">
                <a:xfrm>
                  <a:off x="1267" y="1014"/>
                  <a:ext cx="0" cy="633"/>
                </a:xfrm>
                <a:prstGeom prst="line">
                  <a:avLst/>
                </a:prstGeom>
                <a:noFill/>
                <a:ln w="9525">
                  <a:solidFill>
                    <a:schemeClr val="tx1"/>
                  </a:solidFill>
                  <a:round/>
                  <a:headEnd/>
                  <a:tailEnd/>
                </a:ln>
              </p:spPr>
              <p:txBody>
                <a:bodyPr/>
                <a:lstStyle/>
                <a:p>
                  <a:endParaRPr lang="en-US"/>
                </a:p>
              </p:txBody>
            </p:sp>
            <p:sp>
              <p:nvSpPr>
                <p:cNvPr id="134253" name="Line 137"/>
                <p:cNvSpPr>
                  <a:spLocks noChangeAspect="1" noChangeShapeType="1"/>
                </p:cNvSpPr>
                <p:nvPr/>
              </p:nvSpPr>
              <p:spPr bwMode="auto">
                <a:xfrm>
                  <a:off x="1181" y="1647"/>
                  <a:ext cx="345" cy="0"/>
                </a:xfrm>
                <a:prstGeom prst="line">
                  <a:avLst/>
                </a:prstGeom>
                <a:noFill/>
                <a:ln w="9525">
                  <a:solidFill>
                    <a:schemeClr val="tx1"/>
                  </a:solidFill>
                  <a:round/>
                  <a:headEnd/>
                  <a:tailEnd/>
                </a:ln>
              </p:spPr>
              <p:txBody>
                <a:bodyPr/>
                <a:lstStyle/>
                <a:p>
                  <a:endParaRPr lang="en-US"/>
                </a:p>
              </p:txBody>
            </p:sp>
            <p:sp>
              <p:nvSpPr>
                <p:cNvPr id="134254" name="Oval 138"/>
                <p:cNvSpPr>
                  <a:spLocks noChangeAspect="1" noChangeArrowheads="1"/>
                </p:cNvSpPr>
                <p:nvPr/>
              </p:nvSpPr>
              <p:spPr bwMode="auto">
                <a:xfrm>
                  <a:off x="1883" y="1633"/>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255" name="Oval 139"/>
                <p:cNvSpPr>
                  <a:spLocks noChangeAspect="1" noChangeArrowheads="1"/>
                </p:cNvSpPr>
                <p:nvPr/>
              </p:nvSpPr>
              <p:spPr bwMode="auto">
                <a:xfrm>
                  <a:off x="561" y="1633"/>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256" name="Oval 140"/>
                <p:cNvSpPr>
                  <a:spLocks noChangeAspect="1" noChangeArrowheads="1"/>
                </p:cNvSpPr>
                <p:nvPr/>
              </p:nvSpPr>
              <p:spPr bwMode="auto">
                <a:xfrm>
                  <a:off x="561" y="1201"/>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257" name="Oval 141"/>
                <p:cNvSpPr>
                  <a:spLocks noChangeAspect="1" noChangeArrowheads="1"/>
                </p:cNvSpPr>
                <p:nvPr/>
              </p:nvSpPr>
              <p:spPr bwMode="auto">
                <a:xfrm>
                  <a:off x="1252" y="1201"/>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258" name="Oval 142"/>
                <p:cNvSpPr>
                  <a:spLocks noChangeAspect="1" noChangeArrowheads="1"/>
                </p:cNvSpPr>
                <p:nvPr/>
              </p:nvSpPr>
              <p:spPr bwMode="auto">
                <a:xfrm>
                  <a:off x="1252" y="1634"/>
                  <a:ext cx="29" cy="28"/>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04" name="Rectangle 143"/>
                <p:cNvSpPr>
                  <a:spLocks noChangeAspect="1" noChangeArrowheads="1"/>
                </p:cNvSpPr>
                <p:nvPr/>
              </p:nvSpPr>
              <p:spPr bwMode="auto">
                <a:xfrm>
                  <a:off x="1466" y="1589"/>
                  <a:ext cx="262" cy="114"/>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p>
              </p:txBody>
            </p:sp>
            <p:sp>
              <p:nvSpPr>
                <p:cNvPr id="134260" name="Line 144"/>
                <p:cNvSpPr>
                  <a:spLocks noChangeAspect="1" noChangeShapeType="1"/>
                </p:cNvSpPr>
                <p:nvPr/>
              </p:nvSpPr>
              <p:spPr bwMode="auto">
                <a:xfrm flipV="1">
                  <a:off x="1726" y="1647"/>
                  <a:ext cx="626" cy="0"/>
                </a:xfrm>
                <a:prstGeom prst="line">
                  <a:avLst/>
                </a:prstGeom>
                <a:noFill/>
                <a:ln w="9525">
                  <a:solidFill>
                    <a:schemeClr val="tx1"/>
                  </a:solidFill>
                  <a:round/>
                  <a:headEnd/>
                  <a:tailEnd type="triangle" w="sm" len="lg"/>
                </a:ln>
              </p:spPr>
              <p:txBody>
                <a:bodyPr/>
                <a:lstStyle/>
                <a:p>
                  <a:endParaRPr lang="en-US"/>
                </a:p>
              </p:txBody>
            </p:sp>
            <p:grpSp>
              <p:nvGrpSpPr>
                <p:cNvPr id="134261" name="Group 145"/>
                <p:cNvGrpSpPr>
                  <a:grpSpLocks noChangeAspect="1"/>
                </p:cNvGrpSpPr>
                <p:nvPr/>
              </p:nvGrpSpPr>
              <p:grpSpPr bwMode="auto">
                <a:xfrm rot="5400000">
                  <a:off x="1871" y="1821"/>
                  <a:ext cx="57" cy="173"/>
                  <a:chOff x="1469" y="2448"/>
                  <a:chExt cx="57" cy="173"/>
                </a:xfrm>
              </p:grpSpPr>
              <p:sp>
                <p:nvSpPr>
                  <p:cNvPr id="134276" name="Line 146"/>
                  <p:cNvSpPr>
                    <a:spLocks noChangeAspect="1" noChangeShapeType="1"/>
                  </p:cNvSpPr>
                  <p:nvPr/>
                </p:nvSpPr>
                <p:spPr bwMode="auto">
                  <a:xfrm>
                    <a:off x="1469" y="2448"/>
                    <a:ext cx="0" cy="173"/>
                  </a:xfrm>
                  <a:prstGeom prst="line">
                    <a:avLst/>
                  </a:prstGeom>
                  <a:noFill/>
                  <a:ln w="19050">
                    <a:solidFill>
                      <a:schemeClr val="tx1"/>
                    </a:solidFill>
                    <a:round/>
                    <a:headEnd/>
                    <a:tailEnd/>
                  </a:ln>
                </p:spPr>
                <p:txBody>
                  <a:bodyPr/>
                  <a:lstStyle/>
                  <a:p>
                    <a:endParaRPr lang="en-US"/>
                  </a:p>
                </p:txBody>
              </p:sp>
              <p:sp>
                <p:nvSpPr>
                  <p:cNvPr id="134277" name="Line 147"/>
                  <p:cNvSpPr>
                    <a:spLocks noChangeAspect="1" noChangeShapeType="1"/>
                  </p:cNvSpPr>
                  <p:nvPr/>
                </p:nvSpPr>
                <p:spPr bwMode="auto">
                  <a:xfrm>
                    <a:off x="1526" y="2448"/>
                    <a:ext cx="0" cy="173"/>
                  </a:xfrm>
                  <a:prstGeom prst="line">
                    <a:avLst/>
                  </a:prstGeom>
                  <a:noFill/>
                  <a:ln w="19050">
                    <a:solidFill>
                      <a:schemeClr val="tx1"/>
                    </a:solidFill>
                    <a:round/>
                    <a:headEnd/>
                    <a:tailEnd/>
                  </a:ln>
                </p:spPr>
                <p:txBody>
                  <a:bodyPr/>
                  <a:lstStyle/>
                  <a:p>
                    <a:endParaRPr lang="en-US"/>
                  </a:p>
                </p:txBody>
              </p:sp>
            </p:grpSp>
            <p:sp>
              <p:nvSpPr>
                <p:cNvPr id="134262" name="Line 148"/>
                <p:cNvSpPr>
                  <a:spLocks noChangeAspect="1" noChangeShapeType="1"/>
                </p:cNvSpPr>
                <p:nvPr/>
              </p:nvSpPr>
              <p:spPr bwMode="auto">
                <a:xfrm>
                  <a:off x="1898" y="1649"/>
                  <a:ext cx="0" cy="228"/>
                </a:xfrm>
                <a:prstGeom prst="line">
                  <a:avLst/>
                </a:prstGeom>
                <a:noFill/>
                <a:ln w="9525">
                  <a:solidFill>
                    <a:schemeClr val="tx1"/>
                  </a:solidFill>
                  <a:round/>
                  <a:headEnd/>
                  <a:tailEnd/>
                </a:ln>
              </p:spPr>
              <p:txBody>
                <a:bodyPr/>
                <a:lstStyle/>
                <a:p>
                  <a:endParaRPr lang="en-US"/>
                </a:p>
              </p:txBody>
            </p:sp>
            <p:sp>
              <p:nvSpPr>
                <p:cNvPr id="134263" name="Line 149"/>
                <p:cNvSpPr>
                  <a:spLocks noChangeAspect="1" noChangeShapeType="1"/>
                </p:cNvSpPr>
                <p:nvPr/>
              </p:nvSpPr>
              <p:spPr bwMode="auto">
                <a:xfrm>
                  <a:off x="1898" y="1934"/>
                  <a:ext cx="0" cy="228"/>
                </a:xfrm>
                <a:prstGeom prst="line">
                  <a:avLst/>
                </a:prstGeom>
                <a:noFill/>
                <a:ln w="9525">
                  <a:solidFill>
                    <a:schemeClr val="tx1"/>
                  </a:solidFill>
                  <a:round/>
                  <a:headEnd/>
                  <a:tailEnd/>
                </a:ln>
              </p:spPr>
              <p:txBody>
                <a:bodyPr/>
                <a:lstStyle/>
                <a:p>
                  <a:endParaRPr lang="en-US"/>
                </a:p>
              </p:txBody>
            </p:sp>
            <p:sp>
              <p:nvSpPr>
                <p:cNvPr id="134264" name="Line 150"/>
                <p:cNvSpPr>
                  <a:spLocks noChangeAspect="1" noChangeShapeType="1"/>
                </p:cNvSpPr>
                <p:nvPr/>
              </p:nvSpPr>
              <p:spPr bwMode="auto">
                <a:xfrm>
                  <a:off x="1811" y="2162"/>
                  <a:ext cx="173" cy="0"/>
                </a:xfrm>
                <a:prstGeom prst="line">
                  <a:avLst/>
                </a:prstGeom>
                <a:noFill/>
                <a:ln w="9525">
                  <a:solidFill>
                    <a:schemeClr val="tx1"/>
                  </a:solidFill>
                  <a:round/>
                  <a:headEnd/>
                  <a:tailEnd/>
                </a:ln>
              </p:spPr>
              <p:txBody>
                <a:bodyPr/>
                <a:lstStyle/>
                <a:p>
                  <a:endParaRPr lang="en-US"/>
                </a:p>
              </p:txBody>
            </p:sp>
            <p:sp>
              <p:nvSpPr>
                <p:cNvPr id="134265" name="Line 151"/>
                <p:cNvSpPr>
                  <a:spLocks noChangeAspect="1" noChangeShapeType="1"/>
                </p:cNvSpPr>
                <p:nvPr/>
              </p:nvSpPr>
              <p:spPr bwMode="auto">
                <a:xfrm>
                  <a:off x="1841" y="2195"/>
                  <a:ext cx="115" cy="0"/>
                </a:xfrm>
                <a:prstGeom prst="line">
                  <a:avLst/>
                </a:prstGeom>
                <a:noFill/>
                <a:ln w="9525">
                  <a:solidFill>
                    <a:schemeClr val="tx1"/>
                  </a:solidFill>
                  <a:round/>
                  <a:headEnd/>
                  <a:tailEnd/>
                </a:ln>
              </p:spPr>
              <p:txBody>
                <a:bodyPr/>
                <a:lstStyle/>
                <a:p>
                  <a:endParaRPr lang="en-US"/>
                </a:p>
              </p:txBody>
            </p:sp>
            <p:sp>
              <p:nvSpPr>
                <p:cNvPr id="134266" name="Line 152"/>
                <p:cNvSpPr>
                  <a:spLocks noChangeAspect="1" noChangeShapeType="1"/>
                </p:cNvSpPr>
                <p:nvPr/>
              </p:nvSpPr>
              <p:spPr bwMode="auto">
                <a:xfrm>
                  <a:off x="1869" y="2223"/>
                  <a:ext cx="58" cy="0"/>
                </a:xfrm>
                <a:prstGeom prst="line">
                  <a:avLst/>
                </a:prstGeom>
                <a:noFill/>
                <a:ln w="9525">
                  <a:solidFill>
                    <a:schemeClr val="tx1"/>
                  </a:solidFill>
                  <a:round/>
                  <a:headEnd/>
                  <a:tailEnd/>
                </a:ln>
              </p:spPr>
              <p:txBody>
                <a:bodyPr/>
                <a:lstStyle/>
                <a:p>
                  <a:endParaRPr lang="en-US"/>
                </a:p>
              </p:txBody>
            </p:sp>
            <p:sp>
              <p:nvSpPr>
                <p:cNvPr id="114" name="Rectangle 155"/>
                <p:cNvSpPr>
                  <a:spLocks noChangeAspect="1" noChangeArrowheads="1"/>
                </p:cNvSpPr>
                <p:nvPr/>
              </p:nvSpPr>
              <p:spPr bwMode="auto">
                <a:xfrm rot="-5400000">
                  <a:off x="1991" y="1514"/>
                  <a:ext cx="1005" cy="288"/>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en-US" sz="1400" dirty="0">
                    <a:latin typeface="Times New Roman" pitchFamily="18" charset="0"/>
                  </a:endParaRPr>
                </a:p>
              </p:txBody>
            </p:sp>
            <p:sp>
              <p:nvSpPr>
                <p:cNvPr id="134268" name="Line 156"/>
                <p:cNvSpPr>
                  <a:spLocks noChangeAspect="1" noChangeShapeType="1"/>
                </p:cNvSpPr>
                <p:nvPr/>
              </p:nvSpPr>
              <p:spPr bwMode="auto">
                <a:xfrm flipV="1">
                  <a:off x="2073" y="1517"/>
                  <a:ext cx="279" cy="0"/>
                </a:xfrm>
                <a:prstGeom prst="line">
                  <a:avLst/>
                </a:prstGeom>
                <a:noFill/>
                <a:ln w="9525">
                  <a:solidFill>
                    <a:schemeClr val="tx1"/>
                  </a:solidFill>
                  <a:round/>
                  <a:headEnd/>
                  <a:tailEnd type="triangle" w="sm" len="lg"/>
                </a:ln>
              </p:spPr>
              <p:txBody>
                <a:bodyPr/>
                <a:lstStyle/>
                <a:p>
                  <a:endParaRPr lang="en-US"/>
                </a:p>
              </p:txBody>
            </p:sp>
            <p:sp>
              <p:nvSpPr>
                <p:cNvPr id="134269" name="Line 157"/>
                <p:cNvSpPr>
                  <a:spLocks noChangeAspect="1" noChangeShapeType="1"/>
                </p:cNvSpPr>
                <p:nvPr/>
              </p:nvSpPr>
              <p:spPr bwMode="auto">
                <a:xfrm flipV="1">
                  <a:off x="2073" y="1388"/>
                  <a:ext cx="279" cy="0"/>
                </a:xfrm>
                <a:prstGeom prst="line">
                  <a:avLst/>
                </a:prstGeom>
                <a:noFill/>
                <a:ln w="9525">
                  <a:solidFill>
                    <a:schemeClr val="tx1"/>
                  </a:solidFill>
                  <a:round/>
                  <a:headEnd/>
                  <a:tailEnd type="triangle" w="sm" len="lg"/>
                </a:ln>
              </p:spPr>
              <p:txBody>
                <a:bodyPr/>
                <a:lstStyle/>
                <a:p>
                  <a:endParaRPr lang="en-US"/>
                </a:p>
              </p:txBody>
            </p:sp>
            <p:sp>
              <p:nvSpPr>
                <p:cNvPr id="134270" name="Line 158"/>
                <p:cNvSpPr>
                  <a:spLocks noChangeAspect="1" noChangeShapeType="1"/>
                </p:cNvSpPr>
                <p:nvPr/>
              </p:nvSpPr>
              <p:spPr bwMode="auto">
                <a:xfrm flipV="1">
                  <a:off x="2073" y="1245"/>
                  <a:ext cx="279" cy="0"/>
                </a:xfrm>
                <a:prstGeom prst="line">
                  <a:avLst/>
                </a:prstGeom>
                <a:noFill/>
                <a:ln w="9525">
                  <a:solidFill>
                    <a:schemeClr val="tx1"/>
                  </a:solidFill>
                  <a:round/>
                  <a:headEnd/>
                  <a:tailEnd type="triangle" w="sm" len="lg"/>
                </a:ln>
              </p:spPr>
              <p:txBody>
                <a:bodyPr/>
                <a:lstStyle/>
                <a:p>
                  <a:endParaRPr lang="en-US"/>
                </a:p>
              </p:txBody>
            </p:sp>
            <p:sp>
              <p:nvSpPr>
                <p:cNvPr id="134271" name="Line 159"/>
                <p:cNvSpPr>
                  <a:spLocks noChangeAspect="1" noChangeShapeType="1"/>
                </p:cNvSpPr>
                <p:nvPr/>
              </p:nvSpPr>
              <p:spPr bwMode="auto">
                <a:xfrm flipV="1">
                  <a:off x="2073" y="1798"/>
                  <a:ext cx="279" cy="0"/>
                </a:xfrm>
                <a:prstGeom prst="line">
                  <a:avLst/>
                </a:prstGeom>
                <a:noFill/>
                <a:ln w="9525">
                  <a:solidFill>
                    <a:schemeClr val="tx1"/>
                  </a:solidFill>
                  <a:round/>
                  <a:headEnd/>
                  <a:tailEnd type="triangle" w="sm" len="lg"/>
                </a:ln>
              </p:spPr>
              <p:txBody>
                <a:bodyPr/>
                <a:lstStyle/>
                <a:p>
                  <a:endParaRPr lang="en-US"/>
                </a:p>
              </p:txBody>
            </p:sp>
            <p:sp>
              <p:nvSpPr>
                <p:cNvPr id="134272" name="Line 160"/>
                <p:cNvSpPr>
                  <a:spLocks noChangeAspect="1" noChangeShapeType="1"/>
                </p:cNvSpPr>
                <p:nvPr/>
              </p:nvSpPr>
              <p:spPr bwMode="auto">
                <a:xfrm flipV="1">
                  <a:off x="2073" y="2065"/>
                  <a:ext cx="279" cy="0"/>
                </a:xfrm>
                <a:prstGeom prst="line">
                  <a:avLst/>
                </a:prstGeom>
                <a:noFill/>
                <a:ln w="9525">
                  <a:solidFill>
                    <a:schemeClr val="tx1"/>
                  </a:solidFill>
                  <a:round/>
                  <a:headEnd/>
                  <a:tailEnd type="triangle" w="sm" len="lg"/>
                </a:ln>
              </p:spPr>
              <p:txBody>
                <a:bodyPr/>
                <a:lstStyle/>
                <a:p>
                  <a:endParaRPr lang="en-US"/>
                </a:p>
              </p:txBody>
            </p:sp>
            <p:sp>
              <p:nvSpPr>
                <p:cNvPr id="134273" name="Oval 161"/>
                <p:cNvSpPr>
                  <a:spLocks noChangeAspect="1" noChangeArrowheads="1"/>
                </p:cNvSpPr>
                <p:nvPr/>
              </p:nvSpPr>
              <p:spPr bwMode="auto">
                <a:xfrm>
                  <a:off x="2157" y="1858"/>
                  <a:ext cx="29" cy="29"/>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274" name="Oval 162"/>
                <p:cNvSpPr>
                  <a:spLocks noChangeAspect="1" noChangeArrowheads="1"/>
                </p:cNvSpPr>
                <p:nvPr/>
              </p:nvSpPr>
              <p:spPr bwMode="auto">
                <a:xfrm>
                  <a:off x="2157" y="1919"/>
                  <a:ext cx="29" cy="29"/>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sp>
              <p:nvSpPr>
                <p:cNvPr id="134275" name="Oval 163"/>
                <p:cNvSpPr>
                  <a:spLocks noChangeAspect="1" noChangeArrowheads="1"/>
                </p:cNvSpPr>
                <p:nvPr/>
              </p:nvSpPr>
              <p:spPr bwMode="auto">
                <a:xfrm>
                  <a:off x="2157" y="1974"/>
                  <a:ext cx="29" cy="29"/>
                </a:xfrm>
                <a:prstGeom prst="ellipse">
                  <a:avLst/>
                </a:prstGeom>
                <a:solidFill>
                  <a:schemeClr val="tx1"/>
                </a:solidFill>
                <a:ln w="9525">
                  <a:solidFill>
                    <a:schemeClr val="tx1"/>
                  </a:solidFill>
                  <a:round/>
                  <a:headEnd/>
                  <a:tailEnd/>
                </a:ln>
              </p:spPr>
              <p:txBody>
                <a:bodyPr wrap="none" anchor="ctr"/>
                <a:lstStyle/>
                <a:p>
                  <a:endParaRPr lang="en-US">
                    <a:latin typeface="Tw Cen MT" pitchFamily="34" charset="0"/>
                  </a:endParaRPr>
                </a:p>
              </p:txBody>
            </p:sp>
          </p:grpSp>
          <p:sp>
            <p:nvSpPr>
              <p:cNvPr id="134175" name="Line 165"/>
              <p:cNvSpPr>
                <a:spLocks noChangeShapeType="1"/>
              </p:cNvSpPr>
              <p:nvPr/>
            </p:nvSpPr>
            <p:spPr bwMode="auto">
              <a:xfrm flipH="1">
                <a:off x="7942338" y="4895076"/>
                <a:ext cx="23243" cy="33491"/>
              </a:xfrm>
              <a:prstGeom prst="line">
                <a:avLst/>
              </a:prstGeom>
              <a:noFill/>
              <a:ln w="9525">
                <a:solidFill>
                  <a:schemeClr val="tx1"/>
                </a:solidFill>
                <a:round/>
                <a:headEnd/>
                <a:tailEnd/>
              </a:ln>
            </p:spPr>
            <p:txBody>
              <a:bodyPr/>
              <a:lstStyle/>
              <a:p>
                <a:endParaRPr lang="en-US"/>
              </a:p>
            </p:txBody>
          </p:sp>
          <p:sp>
            <p:nvSpPr>
              <p:cNvPr id="134176" name="Line 168"/>
              <p:cNvSpPr>
                <a:spLocks noChangeShapeType="1"/>
              </p:cNvSpPr>
              <p:nvPr/>
            </p:nvSpPr>
            <p:spPr bwMode="auto">
              <a:xfrm flipH="1">
                <a:off x="7935310" y="5312038"/>
                <a:ext cx="23243" cy="33491"/>
              </a:xfrm>
              <a:prstGeom prst="line">
                <a:avLst/>
              </a:prstGeom>
              <a:noFill/>
              <a:ln w="9525">
                <a:solidFill>
                  <a:schemeClr val="tx1"/>
                </a:solidFill>
                <a:round/>
                <a:headEnd/>
                <a:tailEnd/>
              </a:ln>
            </p:spPr>
            <p:txBody>
              <a:bodyPr/>
              <a:lstStyle/>
              <a:p>
                <a:endParaRPr lang="en-US"/>
              </a:p>
            </p:txBody>
          </p:sp>
          <p:sp>
            <p:nvSpPr>
              <p:cNvPr id="134177" name="Line 171"/>
              <p:cNvSpPr>
                <a:spLocks noChangeShapeType="1"/>
              </p:cNvSpPr>
              <p:nvPr/>
            </p:nvSpPr>
            <p:spPr bwMode="auto">
              <a:xfrm flipH="1">
                <a:off x="7935310" y="5724368"/>
                <a:ext cx="23243" cy="33491"/>
              </a:xfrm>
              <a:prstGeom prst="line">
                <a:avLst/>
              </a:prstGeom>
              <a:noFill/>
              <a:ln w="9525">
                <a:solidFill>
                  <a:schemeClr val="tx1"/>
                </a:solidFill>
                <a:round/>
                <a:headEnd/>
                <a:tailEnd/>
              </a:ln>
            </p:spPr>
            <p:txBody>
              <a:bodyPr/>
              <a:lstStyle/>
              <a:p>
                <a:endParaRPr lang="en-US"/>
              </a:p>
            </p:txBody>
          </p:sp>
          <p:sp>
            <p:nvSpPr>
              <p:cNvPr id="134178" name="Line 174"/>
              <p:cNvSpPr>
                <a:spLocks noChangeShapeType="1"/>
              </p:cNvSpPr>
              <p:nvPr/>
            </p:nvSpPr>
            <p:spPr bwMode="auto">
              <a:xfrm flipH="1">
                <a:off x="7946472" y="6141330"/>
                <a:ext cx="23243" cy="33491"/>
              </a:xfrm>
              <a:prstGeom prst="line">
                <a:avLst/>
              </a:prstGeom>
              <a:noFill/>
              <a:ln w="9525">
                <a:solidFill>
                  <a:schemeClr val="tx1"/>
                </a:solidFill>
                <a:round/>
                <a:headEnd/>
                <a:tailEnd/>
              </a:ln>
            </p:spPr>
            <p:txBody>
              <a:bodyPr/>
              <a:lstStyle/>
              <a:p>
                <a:endParaRPr lang="en-US"/>
              </a:p>
            </p:txBody>
          </p:sp>
          <p:grpSp>
            <p:nvGrpSpPr>
              <p:cNvPr id="134179" name="Group 176"/>
              <p:cNvGrpSpPr>
                <a:grpSpLocks/>
              </p:cNvGrpSpPr>
              <p:nvPr/>
            </p:nvGrpSpPr>
            <p:grpSpPr bwMode="auto">
              <a:xfrm>
                <a:off x="8521583" y="4859178"/>
                <a:ext cx="402682" cy="64282"/>
                <a:chOff x="1699" y="1237"/>
                <a:chExt cx="974" cy="111"/>
              </a:xfrm>
            </p:grpSpPr>
            <p:sp>
              <p:nvSpPr>
                <p:cNvPr id="134240"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241"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42"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80" name="Group 176"/>
              <p:cNvGrpSpPr>
                <a:grpSpLocks/>
              </p:cNvGrpSpPr>
              <p:nvPr/>
            </p:nvGrpSpPr>
            <p:grpSpPr bwMode="auto">
              <a:xfrm>
                <a:off x="8525717" y="4944303"/>
                <a:ext cx="402682" cy="64282"/>
                <a:chOff x="1699" y="1237"/>
                <a:chExt cx="974" cy="111"/>
              </a:xfrm>
            </p:grpSpPr>
            <p:sp>
              <p:nvSpPr>
                <p:cNvPr id="134237"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238"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39"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81" name="Group 176"/>
              <p:cNvGrpSpPr>
                <a:grpSpLocks/>
              </p:cNvGrpSpPr>
              <p:nvPr/>
            </p:nvGrpSpPr>
            <p:grpSpPr bwMode="auto">
              <a:xfrm>
                <a:off x="8525717" y="4765361"/>
                <a:ext cx="402682" cy="64282"/>
                <a:chOff x="1699" y="1237"/>
                <a:chExt cx="974" cy="111"/>
              </a:xfrm>
            </p:grpSpPr>
            <p:sp>
              <p:nvSpPr>
                <p:cNvPr id="134234"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235"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36"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82" name="Group 176"/>
              <p:cNvGrpSpPr>
                <a:grpSpLocks/>
              </p:cNvGrpSpPr>
              <p:nvPr/>
            </p:nvGrpSpPr>
            <p:grpSpPr bwMode="auto">
              <a:xfrm>
                <a:off x="8525717" y="5028854"/>
                <a:ext cx="402682" cy="64282"/>
                <a:chOff x="1699" y="1237"/>
                <a:chExt cx="974" cy="111"/>
              </a:xfrm>
            </p:grpSpPr>
            <p:sp>
              <p:nvSpPr>
                <p:cNvPr id="134231"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232"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33"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83" name="Group 176"/>
              <p:cNvGrpSpPr>
                <a:grpSpLocks/>
              </p:cNvGrpSpPr>
              <p:nvPr/>
            </p:nvGrpSpPr>
            <p:grpSpPr bwMode="auto">
              <a:xfrm>
                <a:off x="8525717" y="5277873"/>
                <a:ext cx="402682" cy="64282"/>
                <a:chOff x="1699" y="1237"/>
                <a:chExt cx="974" cy="111"/>
              </a:xfrm>
            </p:grpSpPr>
            <p:sp>
              <p:nvSpPr>
                <p:cNvPr id="134228"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229"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30"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84" name="Group 176"/>
              <p:cNvGrpSpPr>
                <a:grpSpLocks/>
              </p:cNvGrpSpPr>
              <p:nvPr/>
            </p:nvGrpSpPr>
            <p:grpSpPr bwMode="auto">
              <a:xfrm>
                <a:off x="8529851" y="5363582"/>
                <a:ext cx="402682" cy="64282"/>
                <a:chOff x="1699" y="1237"/>
                <a:chExt cx="974" cy="111"/>
              </a:xfrm>
            </p:grpSpPr>
            <p:sp>
              <p:nvSpPr>
                <p:cNvPr id="134225"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226"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27"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85" name="Group 176"/>
              <p:cNvGrpSpPr>
                <a:grpSpLocks/>
              </p:cNvGrpSpPr>
              <p:nvPr/>
            </p:nvGrpSpPr>
            <p:grpSpPr bwMode="auto">
              <a:xfrm>
                <a:off x="8529851" y="5184057"/>
                <a:ext cx="402682" cy="64282"/>
                <a:chOff x="1699" y="1237"/>
                <a:chExt cx="974" cy="111"/>
              </a:xfrm>
            </p:grpSpPr>
            <p:sp>
              <p:nvSpPr>
                <p:cNvPr id="134222"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223"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24"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86" name="Group 176"/>
              <p:cNvGrpSpPr>
                <a:grpSpLocks/>
              </p:cNvGrpSpPr>
              <p:nvPr/>
            </p:nvGrpSpPr>
            <p:grpSpPr bwMode="auto">
              <a:xfrm>
                <a:off x="8529851" y="5448133"/>
                <a:ext cx="402682" cy="64282"/>
                <a:chOff x="1699" y="1237"/>
                <a:chExt cx="974" cy="111"/>
              </a:xfrm>
            </p:grpSpPr>
            <p:sp>
              <p:nvSpPr>
                <p:cNvPr id="134219"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220"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21"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87" name="Group 176"/>
              <p:cNvGrpSpPr>
                <a:grpSpLocks/>
              </p:cNvGrpSpPr>
              <p:nvPr/>
            </p:nvGrpSpPr>
            <p:grpSpPr bwMode="auto">
              <a:xfrm>
                <a:off x="8521996" y="5691361"/>
                <a:ext cx="402682" cy="64282"/>
                <a:chOff x="1699" y="1237"/>
                <a:chExt cx="974" cy="111"/>
              </a:xfrm>
            </p:grpSpPr>
            <p:sp>
              <p:nvSpPr>
                <p:cNvPr id="134216"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217"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18"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88" name="Group 176"/>
              <p:cNvGrpSpPr>
                <a:grpSpLocks/>
              </p:cNvGrpSpPr>
              <p:nvPr/>
            </p:nvGrpSpPr>
            <p:grpSpPr bwMode="auto">
              <a:xfrm>
                <a:off x="8526130" y="5777070"/>
                <a:ext cx="402682" cy="64282"/>
                <a:chOff x="1699" y="1237"/>
                <a:chExt cx="974" cy="111"/>
              </a:xfrm>
            </p:grpSpPr>
            <p:sp>
              <p:nvSpPr>
                <p:cNvPr id="134213"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214"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15"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89" name="Group 176"/>
              <p:cNvGrpSpPr>
                <a:grpSpLocks/>
              </p:cNvGrpSpPr>
              <p:nvPr/>
            </p:nvGrpSpPr>
            <p:grpSpPr bwMode="auto">
              <a:xfrm>
                <a:off x="8526130" y="5597544"/>
                <a:ext cx="402682" cy="64282"/>
                <a:chOff x="1699" y="1237"/>
                <a:chExt cx="974" cy="111"/>
              </a:xfrm>
            </p:grpSpPr>
            <p:sp>
              <p:nvSpPr>
                <p:cNvPr id="134210"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211"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12"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90" name="Group 176"/>
              <p:cNvGrpSpPr>
                <a:grpSpLocks/>
              </p:cNvGrpSpPr>
              <p:nvPr/>
            </p:nvGrpSpPr>
            <p:grpSpPr bwMode="auto">
              <a:xfrm>
                <a:off x="8526130" y="5861621"/>
                <a:ext cx="402682" cy="64282"/>
                <a:chOff x="1699" y="1237"/>
                <a:chExt cx="974" cy="111"/>
              </a:xfrm>
            </p:grpSpPr>
            <p:sp>
              <p:nvSpPr>
                <p:cNvPr id="134207"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208"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09"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91" name="Group 176"/>
              <p:cNvGrpSpPr>
                <a:grpSpLocks/>
              </p:cNvGrpSpPr>
              <p:nvPr/>
            </p:nvGrpSpPr>
            <p:grpSpPr bwMode="auto">
              <a:xfrm>
                <a:off x="8521996" y="6104274"/>
                <a:ext cx="402682" cy="64282"/>
                <a:chOff x="1699" y="1237"/>
                <a:chExt cx="974" cy="111"/>
              </a:xfrm>
            </p:grpSpPr>
            <p:sp>
              <p:nvSpPr>
                <p:cNvPr id="134204"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205"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06"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92" name="Group 176"/>
              <p:cNvGrpSpPr>
                <a:grpSpLocks/>
              </p:cNvGrpSpPr>
              <p:nvPr/>
            </p:nvGrpSpPr>
            <p:grpSpPr bwMode="auto">
              <a:xfrm>
                <a:off x="8526130" y="6189983"/>
                <a:ext cx="402682" cy="64282"/>
                <a:chOff x="1699" y="1237"/>
                <a:chExt cx="974" cy="111"/>
              </a:xfrm>
            </p:grpSpPr>
            <p:sp>
              <p:nvSpPr>
                <p:cNvPr id="134201"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202"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03"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93" name="Group 176"/>
              <p:cNvGrpSpPr>
                <a:grpSpLocks/>
              </p:cNvGrpSpPr>
              <p:nvPr/>
            </p:nvGrpSpPr>
            <p:grpSpPr bwMode="auto">
              <a:xfrm>
                <a:off x="8526130" y="6011032"/>
                <a:ext cx="402682" cy="64282"/>
                <a:chOff x="1699" y="1237"/>
                <a:chExt cx="974" cy="111"/>
              </a:xfrm>
            </p:grpSpPr>
            <p:sp>
              <p:nvSpPr>
                <p:cNvPr id="134198"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199"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200"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nvGrpSpPr>
              <p:cNvPr id="134194" name="Group 176"/>
              <p:cNvGrpSpPr>
                <a:grpSpLocks/>
              </p:cNvGrpSpPr>
              <p:nvPr/>
            </p:nvGrpSpPr>
            <p:grpSpPr bwMode="auto">
              <a:xfrm>
                <a:off x="8526130" y="6274533"/>
                <a:ext cx="402682" cy="64282"/>
                <a:chOff x="1699" y="1237"/>
                <a:chExt cx="974" cy="111"/>
              </a:xfrm>
            </p:grpSpPr>
            <p:sp>
              <p:nvSpPr>
                <p:cNvPr id="134195" name="Oval 177"/>
                <p:cNvSpPr>
                  <a:spLocks noChangeArrowheads="1"/>
                </p:cNvSpPr>
                <p:nvPr/>
              </p:nvSpPr>
              <p:spPr bwMode="auto">
                <a:xfrm>
                  <a:off x="1699" y="1300"/>
                  <a:ext cx="48" cy="48"/>
                </a:xfrm>
                <a:prstGeom prst="ellipse">
                  <a:avLst/>
                </a:prstGeom>
                <a:solidFill>
                  <a:schemeClr val="accent1"/>
                </a:solidFill>
                <a:ln w="9525">
                  <a:solidFill>
                    <a:schemeClr val="tx1"/>
                  </a:solidFill>
                  <a:round/>
                  <a:headEnd/>
                  <a:tailEnd/>
                </a:ln>
              </p:spPr>
              <p:txBody>
                <a:bodyPr wrap="none" anchor="ctr"/>
                <a:lstStyle/>
                <a:p>
                  <a:endParaRPr lang="en-US">
                    <a:latin typeface="Tw Cen MT" pitchFamily="34" charset="0"/>
                  </a:endParaRPr>
                </a:p>
              </p:txBody>
            </p:sp>
            <p:sp>
              <p:nvSpPr>
                <p:cNvPr id="134196" name="Line 178"/>
                <p:cNvSpPr>
                  <a:spLocks noChangeShapeType="1"/>
                </p:cNvSpPr>
                <p:nvPr/>
              </p:nvSpPr>
              <p:spPr bwMode="auto">
                <a:xfrm>
                  <a:off x="1747" y="1319"/>
                  <a:ext cx="926" cy="0"/>
                </a:xfrm>
                <a:prstGeom prst="line">
                  <a:avLst/>
                </a:prstGeom>
                <a:noFill/>
                <a:ln w="9525">
                  <a:solidFill>
                    <a:schemeClr val="tx1"/>
                  </a:solidFill>
                  <a:round/>
                  <a:headEnd/>
                  <a:tailEnd/>
                </a:ln>
              </p:spPr>
              <p:txBody>
                <a:bodyPr/>
                <a:lstStyle/>
                <a:p>
                  <a:endParaRPr lang="en-US"/>
                </a:p>
              </p:txBody>
            </p:sp>
            <p:sp>
              <p:nvSpPr>
                <p:cNvPr id="134197" name="Line 179"/>
                <p:cNvSpPr>
                  <a:spLocks noChangeShapeType="1"/>
                </p:cNvSpPr>
                <p:nvPr/>
              </p:nvSpPr>
              <p:spPr bwMode="auto">
                <a:xfrm>
                  <a:off x="1699" y="1237"/>
                  <a:ext cx="974" cy="0"/>
                </a:xfrm>
                <a:prstGeom prst="line">
                  <a:avLst/>
                </a:prstGeom>
                <a:noFill/>
                <a:ln w="9525">
                  <a:solidFill>
                    <a:schemeClr val="tx1"/>
                  </a:solidFill>
                  <a:round/>
                  <a:headEnd/>
                  <a:tailEnd/>
                </a:ln>
              </p:spPr>
              <p:txBody>
                <a:bodyPr/>
                <a:lstStyle/>
                <a:p>
                  <a:endParaRPr lang="en-US"/>
                </a:p>
              </p:txBody>
            </p:sp>
          </p:grpSp>
        </p:grpSp>
      </p:grpSp>
      <p:grpSp>
        <p:nvGrpSpPr>
          <p:cNvPr id="134149" name="Group 2444"/>
          <p:cNvGrpSpPr>
            <a:grpSpLocks/>
          </p:cNvGrpSpPr>
          <p:nvPr/>
        </p:nvGrpSpPr>
        <p:grpSpPr bwMode="auto">
          <a:xfrm>
            <a:off x="277813" y="5570538"/>
            <a:ext cx="3090862" cy="1138237"/>
            <a:chOff x="5213131" y="1968224"/>
            <a:chExt cx="3535427" cy="1466053"/>
          </a:xfrm>
        </p:grpSpPr>
        <p:pic>
          <p:nvPicPr>
            <p:cNvPr id="134154" name="Picture 16" descr="FEB2.jpg"/>
            <p:cNvPicPr>
              <a:picLocks noChangeAspect="1"/>
            </p:cNvPicPr>
            <p:nvPr/>
          </p:nvPicPr>
          <p:blipFill>
            <a:blip r:embed="rId4"/>
            <a:srcRect l="8955" t="32368" r="9702" b="34422"/>
            <a:stretch>
              <a:fillRect/>
            </a:stretch>
          </p:blipFill>
          <p:spPr bwMode="auto">
            <a:xfrm>
              <a:off x="5213131" y="2255231"/>
              <a:ext cx="3510456" cy="955679"/>
            </a:xfrm>
            <a:prstGeom prst="rect">
              <a:avLst/>
            </a:prstGeom>
            <a:noFill/>
            <a:ln w="9525">
              <a:noFill/>
              <a:miter lim="800000"/>
              <a:headEnd/>
              <a:tailEnd/>
            </a:ln>
          </p:spPr>
        </p:pic>
        <p:sp>
          <p:nvSpPr>
            <p:cNvPr id="2428" name="TextBox 2427"/>
            <p:cNvSpPr txBox="1"/>
            <p:nvPr/>
          </p:nvSpPr>
          <p:spPr>
            <a:xfrm>
              <a:off x="5885804" y="3037489"/>
              <a:ext cx="2094193" cy="396788"/>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fontAlgn="auto">
                <a:spcBef>
                  <a:spcPts val="0"/>
                </a:spcBef>
                <a:spcAft>
                  <a:spcPts val="0"/>
                </a:spcAft>
                <a:defRPr/>
              </a:pPr>
              <a:r>
                <a:rPr lang="en-US" sz="1400" dirty="0"/>
                <a:t>NO</a:t>
              </a:r>
              <a:r>
                <a:rPr lang="el-GR" sz="1400" dirty="0">
                  <a:latin typeface="Cambria"/>
                </a:rPr>
                <a:t>ν</a:t>
              </a:r>
              <a:r>
                <a:rPr lang="en-US" sz="1400" dirty="0"/>
                <a:t>A Front End Board</a:t>
              </a:r>
              <a:endParaRPr lang="en-US" sz="1400" dirty="0"/>
            </a:p>
          </p:txBody>
        </p:sp>
        <p:sp>
          <p:nvSpPr>
            <p:cNvPr id="134158" name="TextBox 2428"/>
            <p:cNvSpPr txBox="1">
              <a:spLocks noChangeArrowheads="1"/>
            </p:cNvSpPr>
            <p:nvPr/>
          </p:nvSpPr>
          <p:spPr bwMode="auto">
            <a:xfrm>
              <a:off x="5507421" y="1995316"/>
              <a:ext cx="465192" cy="276999"/>
            </a:xfrm>
            <a:prstGeom prst="rect">
              <a:avLst/>
            </a:prstGeom>
            <a:noFill/>
            <a:ln w="9525">
              <a:noFill/>
              <a:miter lim="800000"/>
              <a:headEnd/>
              <a:tailEnd/>
            </a:ln>
          </p:spPr>
          <p:txBody>
            <a:bodyPr wrap="none">
              <a:spAutoFit/>
            </a:bodyPr>
            <a:lstStyle/>
            <a:p>
              <a:r>
                <a:rPr lang="en-US" sz="1200">
                  <a:latin typeface="Tw Cen MT" pitchFamily="34" charset="0"/>
                </a:rPr>
                <a:t>ASIC</a:t>
              </a:r>
            </a:p>
          </p:txBody>
        </p:sp>
        <p:sp>
          <p:nvSpPr>
            <p:cNvPr id="134159" name="TextBox 2429"/>
            <p:cNvSpPr txBox="1">
              <a:spLocks noChangeArrowheads="1"/>
            </p:cNvSpPr>
            <p:nvPr/>
          </p:nvSpPr>
          <p:spPr bwMode="auto">
            <a:xfrm>
              <a:off x="5975131" y="2003610"/>
              <a:ext cx="450764" cy="276999"/>
            </a:xfrm>
            <a:prstGeom prst="rect">
              <a:avLst/>
            </a:prstGeom>
            <a:noFill/>
            <a:ln w="9525">
              <a:noFill/>
              <a:miter lim="800000"/>
              <a:headEnd/>
              <a:tailEnd/>
            </a:ln>
          </p:spPr>
          <p:txBody>
            <a:bodyPr wrap="none">
              <a:spAutoFit/>
            </a:bodyPr>
            <a:lstStyle/>
            <a:p>
              <a:r>
                <a:rPr lang="en-US" sz="1200">
                  <a:latin typeface="Tw Cen MT" pitchFamily="34" charset="0"/>
                </a:rPr>
                <a:t>ADC</a:t>
              </a:r>
            </a:p>
          </p:txBody>
        </p:sp>
        <p:sp>
          <p:nvSpPr>
            <p:cNvPr id="134160" name="TextBox 2430"/>
            <p:cNvSpPr txBox="1">
              <a:spLocks noChangeArrowheads="1"/>
            </p:cNvSpPr>
            <p:nvPr/>
          </p:nvSpPr>
          <p:spPr bwMode="auto">
            <a:xfrm>
              <a:off x="6374544" y="2003611"/>
              <a:ext cx="522900" cy="276999"/>
            </a:xfrm>
            <a:prstGeom prst="rect">
              <a:avLst/>
            </a:prstGeom>
            <a:noFill/>
            <a:ln w="9525">
              <a:noFill/>
              <a:miter lim="800000"/>
              <a:headEnd/>
              <a:tailEnd/>
            </a:ln>
          </p:spPr>
          <p:txBody>
            <a:bodyPr wrap="none">
              <a:spAutoFit/>
            </a:bodyPr>
            <a:lstStyle/>
            <a:p>
              <a:r>
                <a:rPr lang="en-US" sz="1200">
                  <a:latin typeface="Tw Cen MT" pitchFamily="34" charset="0"/>
                </a:rPr>
                <a:t>FPGA</a:t>
              </a:r>
            </a:p>
          </p:txBody>
        </p:sp>
        <p:sp>
          <p:nvSpPr>
            <p:cNvPr id="134161" name="TextBox 2431"/>
            <p:cNvSpPr txBox="1">
              <a:spLocks noChangeArrowheads="1"/>
            </p:cNvSpPr>
            <p:nvPr/>
          </p:nvSpPr>
          <p:spPr bwMode="auto">
            <a:xfrm>
              <a:off x="8253559" y="1968224"/>
              <a:ext cx="385042" cy="277000"/>
            </a:xfrm>
            <a:prstGeom prst="rect">
              <a:avLst/>
            </a:prstGeom>
            <a:noFill/>
            <a:ln w="9525">
              <a:noFill/>
              <a:miter lim="800000"/>
              <a:headEnd/>
              <a:tailEnd/>
            </a:ln>
          </p:spPr>
          <p:txBody>
            <a:bodyPr wrap="none">
              <a:spAutoFit/>
            </a:bodyPr>
            <a:lstStyle/>
            <a:p>
              <a:r>
                <a:rPr lang="en-US" sz="1200">
                  <a:latin typeface="Tw Cen MT" pitchFamily="34" charset="0"/>
                </a:rPr>
                <a:t>I/O</a:t>
              </a:r>
            </a:p>
          </p:txBody>
        </p:sp>
        <p:sp>
          <p:nvSpPr>
            <p:cNvPr id="134162" name="TextBox 2432"/>
            <p:cNvSpPr txBox="1">
              <a:spLocks noChangeArrowheads="1"/>
            </p:cNvSpPr>
            <p:nvPr/>
          </p:nvSpPr>
          <p:spPr bwMode="auto">
            <a:xfrm>
              <a:off x="8166539" y="3142589"/>
              <a:ext cx="582019" cy="276999"/>
            </a:xfrm>
            <a:prstGeom prst="rect">
              <a:avLst/>
            </a:prstGeom>
            <a:noFill/>
            <a:ln w="9525">
              <a:noFill/>
              <a:miter lim="800000"/>
              <a:headEnd/>
              <a:tailEnd/>
            </a:ln>
          </p:spPr>
          <p:txBody>
            <a:bodyPr wrap="none">
              <a:spAutoFit/>
            </a:bodyPr>
            <a:lstStyle/>
            <a:p>
              <a:r>
                <a:rPr lang="en-US" sz="1200">
                  <a:latin typeface="Tw Cen MT" pitchFamily="34" charset="0"/>
                </a:rPr>
                <a:t>Power</a:t>
              </a:r>
            </a:p>
          </p:txBody>
        </p:sp>
        <p:cxnSp>
          <p:nvCxnSpPr>
            <p:cNvPr id="2435" name="Straight Arrow Connector 2434"/>
            <p:cNvCxnSpPr/>
            <p:nvPr/>
          </p:nvCxnSpPr>
          <p:spPr>
            <a:xfrm rot="16200000" flipH="1">
              <a:off x="5560154" y="2365065"/>
              <a:ext cx="304660" cy="116213"/>
            </a:xfrm>
            <a:prstGeom prst="straightConnector1">
              <a:avLst/>
            </a:prstGeom>
            <a:ln>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2437" name="Straight Arrow Connector 2436"/>
            <p:cNvCxnSpPr/>
            <p:nvPr/>
          </p:nvCxnSpPr>
          <p:spPr>
            <a:xfrm rot="16200000" flipH="1">
              <a:off x="6017744" y="2379377"/>
              <a:ext cx="304662" cy="116213"/>
            </a:xfrm>
            <a:prstGeom prst="straightConnector1">
              <a:avLst/>
            </a:prstGeom>
            <a:ln>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2438" name="Straight Arrow Connector 2437"/>
            <p:cNvCxnSpPr/>
            <p:nvPr/>
          </p:nvCxnSpPr>
          <p:spPr>
            <a:xfrm rot="16200000" flipH="1">
              <a:off x="6427215" y="2392552"/>
              <a:ext cx="304662" cy="114398"/>
            </a:xfrm>
            <a:prstGeom prst="straightConnector1">
              <a:avLst/>
            </a:prstGeom>
            <a:ln>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2439" name="Straight Arrow Connector 2438"/>
            <p:cNvCxnSpPr/>
            <p:nvPr/>
          </p:nvCxnSpPr>
          <p:spPr>
            <a:xfrm rot="16200000" flipH="1">
              <a:off x="8359634" y="2328580"/>
              <a:ext cx="233096" cy="72633"/>
            </a:xfrm>
            <a:prstGeom prst="straightConnector1">
              <a:avLst/>
            </a:prstGeom>
            <a:ln>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2441" name="Straight Arrow Connector 2440"/>
            <p:cNvCxnSpPr/>
            <p:nvPr/>
          </p:nvCxnSpPr>
          <p:spPr>
            <a:xfrm rot="5400000" flipH="1" flipV="1">
              <a:off x="8324525" y="2944188"/>
              <a:ext cx="325107" cy="156162"/>
            </a:xfrm>
            <a:prstGeom prst="straightConnector1">
              <a:avLst/>
            </a:prstGeom>
            <a:ln>
              <a:headEnd type="none" w="med" len="med"/>
              <a:tailEnd type="triangle" w="med" len="med"/>
            </a:ln>
          </p:spPr>
          <p:style>
            <a:lnRef idx="2">
              <a:schemeClr val="accent2"/>
            </a:lnRef>
            <a:fillRef idx="0">
              <a:schemeClr val="accent2"/>
            </a:fillRef>
            <a:effectRef idx="1">
              <a:schemeClr val="accent2"/>
            </a:effectRef>
            <a:fontRef idx="minor">
              <a:schemeClr val="tx1"/>
            </a:fontRef>
          </p:style>
        </p:cxnSp>
      </p:grpSp>
      <p:sp>
        <p:nvSpPr>
          <p:cNvPr id="248" name="TextBox 247"/>
          <p:cNvSpPr txBox="1"/>
          <p:nvPr/>
        </p:nvSpPr>
        <p:spPr>
          <a:xfrm>
            <a:off x="6276408" y="539894"/>
            <a:ext cx="2594323" cy="30469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1200" b="1" dirty="0">
                <a:effectLst>
                  <a:outerShdw blurRad="38100" dist="38100" dir="2700000" algn="tl">
                    <a:srgbClr val="000000">
                      <a:alpha val="43137"/>
                    </a:srgbClr>
                  </a:outerShdw>
                </a:effectLst>
              </a:rPr>
              <a:t>Data Concentrators (DCM)</a:t>
            </a:r>
          </a:p>
          <a:p>
            <a:pPr fontAlgn="auto">
              <a:spcBef>
                <a:spcPts val="0"/>
              </a:spcBef>
              <a:spcAft>
                <a:spcPts val="0"/>
              </a:spcAft>
              <a:defRPr/>
            </a:pPr>
            <a:r>
              <a:rPr lang="en-US" sz="1200" dirty="0"/>
              <a:t>The digitized data streams from 64 front end boards are broadcast over 8B/10B serial links to an associated data concentrator module which orders, filters and buffers the data stream, then repackages the data into an efficient network packet and rebroadcasts it to a specific buffer node for trigger decisions.</a:t>
            </a:r>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endParaRPr lang="en-US" sz="1200" dirty="0"/>
          </a:p>
        </p:txBody>
      </p:sp>
      <p:pic>
        <p:nvPicPr>
          <p:cNvPr id="134153" name="Picture 5" descr="IMG_0024"/>
          <p:cNvPicPr>
            <a:picLocks noChangeAspect="1" noChangeArrowheads="1"/>
          </p:cNvPicPr>
          <p:nvPr/>
        </p:nvPicPr>
        <p:blipFill>
          <a:blip r:embed="rId5"/>
          <a:srcRect/>
          <a:stretch>
            <a:fillRect/>
          </a:stretch>
        </p:blipFill>
        <p:spPr bwMode="auto">
          <a:xfrm>
            <a:off x="6853238" y="2455863"/>
            <a:ext cx="1441450" cy="1081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252413"/>
            <a:ext cx="8229600" cy="1143000"/>
          </a:xfrm>
        </p:spPr>
        <p:txBody>
          <a:bodyPr/>
          <a:lstStyle/>
          <a:p>
            <a:pPr fontAlgn="auto">
              <a:spcAft>
                <a:spcPts val="0"/>
              </a:spcAft>
              <a:defRPr/>
            </a:pPr>
            <a:r>
              <a:rPr lang="en-US" dirty="0" smtClean="0"/>
              <a:t>Introduction</a:t>
            </a:r>
            <a:endParaRPr lang="en-US" dirty="0"/>
          </a:p>
        </p:txBody>
      </p:sp>
      <p:sp>
        <p:nvSpPr>
          <p:cNvPr id="3" name="Content Placeholder 2"/>
          <p:cNvSpPr>
            <a:spLocks noGrp="1"/>
          </p:cNvSpPr>
          <p:nvPr>
            <p:ph sz="quarter" idx="1"/>
          </p:nvPr>
        </p:nvSpPr>
        <p:spPr/>
        <p:txBody>
          <a:bodyPr/>
          <a:lstStyle/>
          <a:p>
            <a:r>
              <a:rPr lang="en-US" smtClean="0"/>
              <a:t>Physics Motivation</a:t>
            </a:r>
          </a:p>
          <a:p>
            <a:r>
              <a:rPr lang="en-US" smtClean="0"/>
              <a:t>Sensitivities</a:t>
            </a:r>
          </a:p>
          <a:p>
            <a:endParaRPr lang="en-US" smtClean="0"/>
          </a:p>
          <a:p>
            <a:r>
              <a:rPr lang="en-US" smtClean="0"/>
              <a:t>Detector Design</a:t>
            </a:r>
          </a:p>
          <a:p>
            <a:r>
              <a:rPr lang="en-US" smtClean="0"/>
              <a:t>R&amp;D Progress</a:t>
            </a:r>
          </a:p>
          <a:p>
            <a:endParaRPr lang="en-US" smtClean="0"/>
          </a:p>
          <a:p>
            <a:r>
              <a:rPr lang="en-US" smtClean="0"/>
              <a:t>Status</a:t>
            </a:r>
          </a:p>
          <a:p>
            <a:endParaRPr lang="en-US" smtClean="0"/>
          </a:p>
        </p:txBody>
      </p:sp>
      <p:pic>
        <p:nvPicPr>
          <p:cNvPr id="23555" name="Picture 12"/>
          <p:cNvPicPr>
            <a:picLocks noChangeAspect="1" noChangeArrowheads="1"/>
          </p:cNvPicPr>
          <p:nvPr/>
        </p:nvPicPr>
        <p:blipFill>
          <a:blip r:embed="rId3"/>
          <a:srcRect/>
          <a:stretch>
            <a:fillRect/>
          </a:stretch>
        </p:blipFill>
        <p:spPr bwMode="auto">
          <a:xfrm>
            <a:off x="4230688" y="209550"/>
            <a:ext cx="4776787" cy="3200400"/>
          </a:xfrm>
          <a:prstGeom prst="rect">
            <a:avLst/>
          </a:prstGeom>
          <a:noFill/>
          <a:ln w="9525">
            <a:noFill/>
            <a:miter lim="800000"/>
            <a:headEnd/>
            <a:tailEnd/>
          </a:ln>
        </p:spPr>
      </p:pic>
      <p:pic>
        <p:nvPicPr>
          <p:cNvPr id="23556" name="Picture 4"/>
          <p:cNvPicPr>
            <a:picLocks noChangeAspect="1" noChangeArrowheads="1"/>
          </p:cNvPicPr>
          <p:nvPr/>
        </p:nvPicPr>
        <p:blipFill>
          <a:blip r:embed="rId4"/>
          <a:srcRect/>
          <a:stretch>
            <a:fillRect/>
          </a:stretch>
        </p:blipFill>
        <p:spPr bwMode="auto">
          <a:xfrm>
            <a:off x="4981575" y="3606800"/>
            <a:ext cx="3500438" cy="2989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iterate type="lt">
                                    <p:tmAbs val="0"/>
                                  </p:iterate>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iterate type="lt">
                                    <p:tmAbs val="0"/>
                                  </p:iterate>
                                  <p:childTnLst>
                                    <p:set>
                                      <p:cBhvr rctx="PPT">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nodeType="withEffect">
                                  <p:stCondLst>
                                    <p:cond delay="0"/>
                                  </p:stCondLst>
                                  <p:iterate type="lt">
                                    <p:tmAbs val="0"/>
                                  </p:iterate>
                                  <p:childTnLst>
                                    <p:set>
                                      <p:cBhvr rctx="PPT">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nodeType="withEffect">
                                  <p:stCondLst>
                                    <p:cond delay="0"/>
                                  </p:stCondLst>
                                  <p:iterate type="lt">
                                    <p:tmAbs val="0"/>
                                  </p:iterate>
                                  <p:childTnLst>
                                    <p:set>
                                      <p:cBhvr rctx="PPT">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nodeType="withEffect">
                                  <p:stCondLst>
                                    <p:cond delay="0"/>
                                  </p:stCondLst>
                                  <p:iterate type="lt">
                                    <p:tmAbs val="0"/>
                                  </p:iterate>
                                  <p:childTnLst>
                                    <p:set>
                                      <p:cBhvr rctx="PPT">
                                        <p:cTn id="18" dur="indefinite"/>
                                        <p:tgtEl>
                                          <p:spTgt spid="3">
                                            <p:txEl>
                                              <p:pRg st="6" end="6"/>
                                            </p:txEl>
                                          </p:spTgt>
                                        </p:tgtEl>
                                        <p:attrNameLst>
                                          <p:attrName>style.opacity</p:attrName>
                                        </p:attrNameLst>
                                      </p:cBhvr>
                                      <p:to>
                                        <p:strVal val="0.25"/>
                                      </p:to>
                                    </p:set>
                                    <p:animEffect filter="image" prLst="opacity: 0.25">
                                      <p:cBhvr rctx="IE">
                                        <p:cTn id="19" dur="indefinite"/>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iterate type="lt">
                                    <p:tmAbs val="0"/>
                                  </p:iterate>
                                  <p:childTnLst>
                                    <p:set>
                                      <p:cBhvr rctx="PPT">
                                        <p:cTn id="23" dur="indefinite"/>
                                        <p:tgtEl>
                                          <p:spTgt spid="3">
                                            <p:txEl>
                                              <p:pRg st="0" end="0"/>
                                            </p:txEl>
                                          </p:spTgt>
                                        </p:tgtEl>
                                        <p:attrNameLst>
                                          <p:attrName>style.opacity</p:attrName>
                                        </p:attrNameLst>
                                      </p:cBhvr>
                                      <p:to>
                                        <p:strVal val="1"/>
                                      </p:to>
                                    </p:set>
                                    <p:animEffect filter="image" prLst="opacity: 1">
                                      <p:cBhvr rctx="IE">
                                        <p:cTn id="24" dur="indefinite"/>
                                        <p:tgtEl>
                                          <p:spTgt spid="3">
                                            <p:txEl>
                                              <p:pRg st="0" end="0"/>
                                            </p:txEl>
                                          </p:spTgt>
                                        </p:tgtEl>
                                      </p:cBhvr>
                                    </p:animEffect>
                                  </p:childTnLst>
                                </p:cTn>
                              </p:par>
                              <p:par>
                                <p:cTn id="25" presetID="9" presetClass="emph" presetSubtype="0" nodeType="withEffect">
                                  <p:stCondLst>
                                    <p:cond delay="0"/>
                                  </p:stCondLst>
                                  <p:iterate type="lt">
                                    <p:tmAbs val="0"/>
                                  </p:iterate>
                                  <p:childTnLst>
                                    <p:set>
                                      <p:cBhvr rctx="PPT">
                                        <p:cTn id="26" dur="indefinite"/>
                                        <p:tgtEl>
                                          <p:spTgt spid="3">
                                            <p:txEl>
                                              <p:pRg st="1" end="1"/>
                                            </p:txEl>
                                          </p:spTgt>
                                        </p:tgtEl>
                                        <p:attrNameLst>
                                          <p:attrName>style.opacity</p:attrName>
                                        </p:attrNameLst>
                                      </p:cBhvr>
                                      <p:to>
                                        <p:strVal val="1"/>
                                      </p:to>
                                    </p:set>
                                    <p:animEffect filter="image" prLst="opacity: 1">
                                      <p:cBhvr rctx="IE">
                                        <p:cTn id="27" dur="indefinite"/>
                                        <p:tgtEl>
                                          <p:spTgt spid="3">
                                            <p:txEl>
                                              <p:pRg st="1" end="1"/>
                                            </p:txEl>
                                          </p:spTgt>
                                        </p:tgtEl>
                                      </p:cBhvr>
                                    </p:animEffect>
                                  </p:childTnLst>
                                </p:cTn>
                              </p:par>
                              <p:par>
                                <p:cTn id="28" presetID="15" presetClass="emph" presetSubtype="0" nodeType="withEffect">
                                  <p:stCondLst>
                                    <p:cond delay="0"/>
                                  </p:stCondLst>
                                  <p:endCondLst>
                                    <p:cond evt="onNext" delay="0">
                                      <p:tgtEl>
                                        <p:sldTgt/>
                                      </p:tgtEl>
                                    </p:cond>
                                  </p:endCondLst>
                                  <p:iterate type="lt">
                                    <p:tmAbs val="25"/>
                                  </p:iterate>
                                  <p:childTnLst>
                                    <p:set>
                                      <p:cBhvr override="childStyle">
                                        <p:cTn id="29" dur="indefinite"/>
                                        <p:tgtEl>
                                          <p:spTgt spid="3">
                                            <p:txEl>
                                              <p:pRg st="0" end="0"/>
                                            </p:txEl>
                                          </p:spTgt>
                                        </p:tgtEl>
                                        <p:attrNameLst>
                                          <p:attrName>style.fontWeight</p:attrName>
                                        </p:attrNameLst>
                                      </p:cBhvr>
                                      <p:to>
                                        <p:strVal val="bold"/>
                                      </p:to>
                                    </p:set>
                                  </p:childTnLst>
                                </p:cTn>
                              </p:par>
                              <p:par>
                                <p:cTn id="30" presetID="15" presetClass="emph" presetSubtype="0" nodeType="withEffect">
                                  <p:stCondLst>
                                    <p:cond delay="0"/>
                                  </p:stCondLst>
                                  <p:endCondLst>
                                    <p:cond evt="onNext" delay="0">
                                      <p:tgtEl>
                                        <p:sldTgt/>
                                      </p:tgtEl>
                                    </p:cond>
                                  </p:endCondLst>
                                  <p:iterate type="lt">
                                    <p:tmAbs val="25"/>
                                  </p:iterate>
                                  <p:childTnLst>
                                    <p:set>
                                      <p:cBhvr override="childStyle">
                                        <p:cTn id="31" dur="indefinite"/>
                                        <p:tgtEl>
                                          <p:spTgt spid="3">
                                            <p:txEl>
                                              <p:pRg st="1" end="1"/>
                                            </p:txEl>
                                          </p:spTgt>
                                        </p:tgtEl>
                                        <p:attrNameLst>
                                          <p:attrName>style.fontWeight</p:attrName>
                                        </p:attrNameLst>
                                      </p:cBhvr>
                                      <p:to>
                                        <p:strVal val="bold"/>
                                      </p:to>
                                    </p:se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iterate type="lt">
                                    <p:tmAbs val="0"/>
                                  </p:iterate>
                                  <p:childTnLst>
                                    <p:set>
                                      <p:cBhvr rctx="PPT">
                                        <p:cTn id="35" dur="indefinite"/>
                                        <p:tgtEl>
                                          <p:spTgt spid="3">
                                            <p:txEl>
                                              <p:pRg st="3" end="3"/>
                                            </p:txEl>
                                          </p:spTgt>
                                        </p:tgtEl>
                                        <p:attrNameLst>
                                          <p:attrName>style.opacity</p:attrName>
                                        </p:attrNameLst>
                                      </p:cBhvr>
                                      <p:to>
                                        <p:strVal val="1"/>
                                      </p:to>
                                    </p:set>
                                    <p:animEffect filter="image" prLst="opacity: 1">
                                      <p:cBhvr rctx="IE">
                                        <p:cTn id="36" dur="indefinite"/>
                                        <p:tgtEl>
                                          <p:spTgt spid="3">
                                            <p:txEl>
                                              <p:pRg st="3" end="3"/>
                                            </p:txEl>
                                          </p:spTgt>
                                        </p:tgtEl>
                                      </p:cBhvr>
                                    </p:animEffect>
                                  </p:childTnLst>
                                </p:cTn>
                              </p:par>
                              <p:par>
                                <p:cTn id="37" presetID="9" presetClass="emph" presetSubtype="0" nodeType="withEffect">
                                  <p:stCondLst>
                                    <p:cond delay="0"/>
                                  </p:stCondLst>
                                  <p:iterate type="lt">
                                    <p:tmAbs val="0"/>
                                  </p:iterate>
                                  <p:childTnLst>
                                    <p:set>
                                      <p:cBhvr rctx="PPT">
                                        <p:cTn id="38" dur="indefinite"/>
                                        <p:tgtEl>
                                          <p:spTgt spid="3">
                                            <p:txEl>
                                              <p:pRg st="4" end="4"/>
                                            </p:txEl>
                                          </p:spTgt>
                                        </p:tgtEl>
                                        <p:attrNameLst>
                                          <p:attrName>style.opacity</p:attrName>
                                        </p:attrNameLst>
                                      </p:cBhvr>
                                      <p:to>
                                        <p:strVal val="1"/>
                                      </p:to>
                                    </p:set>
                                    <p:animEffect filter="image" prLst="opacity: 1">
                                      <p:cBhvr rctx="IE">
                                        <p:cTn id="39" dur="indefinite"/>
                                        <p:tgtEl>
                                          <p:spTgt spid="3">
                                            <p:txEl>
                                              <p:pRg st="4" end="4"/>
                                            </p:txEl>
                                          </p:spTgt>
                                        </p:tgtEl>
                                      </p:cBhvr>
                                    </p:animEffect>
                                  </p:childTnLst>
                                </p:cTn>
                              </p:par>
                              <p:par>
                                <p:cTn id="40" presetID="15" presetClass="emph" presetSubtype="0" nodeType="withEffect">
                                  <p:stCondLst>
                                    <p:cond delay="0"/>
                                  </p:stCondLst>
                                  <p:endCondLst>
                                    <p:cond evt="onNext" delay="0">
                                      <p:tgtEl>
                                        <p:sldTgt/>
                                      </p:tgtEl>
                                    </p:cond>
                                  </p:endCondLst>
                                  <p:iterate type="lt">
                                    <p:tmAbs val="25"/>
                                  </p:iterate>
                                  <p:childTnLst>
                                    <p:set>
                                      <p:cBhvr override="childStyle">
                                        <p:cTn id="41" dur="indefinite"/>
                                        <p:tgtEl>
                                          <p:spTgt spid="3">
                                            <p:txEl>
                                              <p:pRg st="3" end="3"/>
                                            </p:txEl>
                                          </p:spTgt>
                                        </p:tgtEl>
                                        <p:attrNameLst>
                                          <p:attrName>style.fontWeight</p:attrName>
                                        </p:attrNameLst>
                                      </p:cBhvr>
                                      <p:to>
                                        <p:strVal val="bold"/>
                                      </p:to>
                                    </p:set>
                                  </p:childTnLst>
                                </p:cTn>
                              </p:par>
                              <p:par>
                                <p:cTn id="42" presetID="15" presetClass="emph" presetSubtype="0" nodeType="withEffect">
                                  <p:stCondLst>
                                    <p:cond delay="0"/>
                                  </p:stCondLst>
                                  <p:endCondLst>
                                    <p:cond evt="onNext" delay="0">
                                      <p:tgtEl>
                                        <p:sldTgt/>
                                      </p:tgtEl>
                                    </p:cond>
                                  </p:endCondLst>
                                  <p:iterate type="lt">
                                    <p:tmAbs val="25"/>
                                  </p:iterate>
                                  <p:childTnLst>
                                    <p:set>
                                      <p:cBhvr override="childStyle">
                                        <p:cTn id="43" dur="indefinite"/>
                                        <p:tgtEl>
                                          <p:spTgt spid="3">
                                            <p:txEl>
                                              <p:pRg st="4" end="4"/>
                                            </p:txEl>
                                          </p:spTgt>
                                        </p:tgtEl>
                                        <p:attrNameLst>
                                          <p:attrName>style.fontWeight</p:attrName>
                                        </p:attrNameLst>
                                      </p:cBhvr>
                                      <p:to>
                                        <p:strVal val="bold"/>
                                      </p:to>
                                    </p:set>
                                  </p:childTnLst>
                                </p:cTn>
                              </p:par>
                            </p:childTnLst>
                          </p:cTn>
                        </p:par>
                      </p:childTnLst>
                    </p:cTn>
                  </p:par>
                  <p:par>
                    <p:cTn id="44" fill="hold">
                      <p:stCondLst>
                        <p:cond delay="indefinite"/>
                      </p:stCondLst>
                      <p:childTnLst>
                        <p:par>
                          <p:cTn id="45" fill="hold">
                            <p:stCondLst>
                              <p:cond delay="0"/>
                            </p:stCondLst>
                            <p:childTnLst>
                              <p:par>
                                <p:cTn id="46" presetID="9" presetClass="emph" presetSubtype="0" nodeType="clickEffect">
                                  <p:stCondLst>
                                    <p:cond delay="0"/>
                                  </p:stCondLst>
                                  <p:iterate type="lt">
                                    <p:tmAbs val="0"/>
                                  </p:iterate>
                                  <p:childTnLst>
                                    <p:set>
                                      <p:cBhvr rctx="PPT">
                                        <p:cTn id="47" dur="indefinite"/>
                                        <p:tgtEl>
                                          <p:spTgt spid="3">
                                            <p:txEl>
                                              <p:pRg st="6" end="6"/>
                                            </p:txEl>
                                          </p:spTgt>
                                        </p:tgtEl>
                                        <p:attrNameLst>
                                          <p:attrName>style.opacity</p:attrName>
                                        </p:attrNameLst>
                                      </p:cBhvr>
                                      <p:to>
                                        <p:strVal val="1"/>
                                      </p:to>
                                    </p:set>
                                    <p:animEffect filter="image" prLst="opacity: 1">
                                      <p:cBhvr rctx="IE">
                                        <p:cTn id="48" dur="indefinite"/>
                                        <p:tgtEl>
                                          <p:spTgt spid="3">
                                            <p:txEl>
                                              <p:pRg st="6" end="6"/>
                                            </p:txEl>
                                          </p:spTgt>
                                        </p:tgtEl>
                                      </p:cBhvr>
                                    </p:animEffect>
                                  </p:childTnLst>
                                </p:cTn>
                              </p:par>
                              <p:par>
                                <p:cTn id="49" presetID="15" presetClass="emph" presetSubtype="0" nodeType="withEffect">
                                  <p:stCondLst>
                                    <p:cond delay="0"/>
                                  </p:stCondLst>
                                  <p:endCondLst>
                                    <p:cond evt="onNext" delay="0">
                                      <p:tgtEl>
                                        <p:sldTgt/>
                                      </p:tgtEl>
                                    </p:cond>
                                  </p:endCondLst>
                                  <p:iterate type="lt">
                                    <p:tmAbs val="25"/>
                                  </p:iterate>
                                  <p:childTnLst>
                                    <p:set>
                                      <p:cBhvr override="childStyle">
                                        <p:cTn id="50" dur="indefinite"/>
                                        <p:tgtEl>
                                          <p:spTgt spid="3">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698500" y="1339850"/>
            <a:ext cx="7929563" cy="1984375"/>
          </a:xfrm>
        </p:spPr>
        <p:txBody>
          <a:bodyPr>
            <a:normAutofit fontScale="92500"/>
          </a:bodyPr>
          <a:lstStyle/>
          <a:p>
            <a:pPr marL="274320" indent="-274320" fontAlgn="auto">
              <a:spcBef>
                <a:spcPts val="580"/>
              </a:spcBef>
              <a:spcAft>
                <a:spcPts val="0"/>
              </a:spcAft>
              <a:buFont typeface="Wingdings 2"/>
              <a:buChar char=""/>
              <a:defRPr/>
            </a:pPr>
            <a:r>
              <a:rPr lang="en-US" dirty="0" smtClean="0"/>
              <a:t>Require all FEB local counters and DCM master time stamps be synced to </a:t>
            </a:r>
            <a:r>
              <a:rPr lang="en-US" dirty="0" smtClean="0">
                <a:latin typeface="cmsy10"/>
              </a:rPr>
              <a:t>§</a:t>
            </a:r>
            <a:r>
              <a:rPr lang="en-US" dirty="0" smtClean="0"/>
              <a:t> 62ns system wide (micro time window)</a:t>
            </a:r>
          </a:p>
          <a:p>
            <a:pPr marL="274320" indent="-274320" fontAlgn="auto">
              <a:spcBef>
                <a:spcPts val="580"/>
              </a:spcBef>
              <a:spcAft>
                <a:spcPts val="0"/>
              </a:spcAft>
              <a:buFont typeface="Wingdings 2"/>
              <a:buChar char=""/>
              <a:defRPr/>
            </a:pPr>
            <a:r>
              <a:rPr lang="en-US" dirty="0" smtClean="0"/>
              <a:t>Used for event building and hit ordering</a:t>
            </a:r>
          </a:p>
          <a:p>
            <a:pPr marL="274320" indent="-274320" fontAlgn="auto">
              <a:spcBef>
                <a:spcPts val="580"/>
              </a:spcBef>
              <a:spcAft>
                <a:spcPts val="0"/>
              </a:spcAft>
              <a:buFont typeface="Wingdings 2"/>
              <a:buChar char=""/>
              <a:defRPr/>
            </a:pPr>
            <a:r>
              <a:rPr lang="en-US" dirty="0" smtClean="0"/>
              <a:t>Additional absolute sync to FNAL beam signal</a:t>
            </a:r>
          </a:p>
        </p:txBody>
      </p:sp>
      <p:sp>
        <p:nvSpPr>
          <p:cNvPr id="2" name="Title 1"/>
          <p:cNvSpPr>
            <a:spLocks noGrp="1"/>
          </p:cNvSpPr>
          <p:nvPr>
            <p:ph type="title"/>
          </p:nvPr>
        </p:nvSpPr>
        <p:spPr/>
        <p:txBody>
          <a:bodyPr/>
          <a:lstStyle/>
          <a:p>
            <a:pPr fontAlgn="auto">
              <a:spcAft>
                <a:spcPts val="0"/>
              </a:spcAft>
              <a:defRPr/>
            </a:pPr>
            <a:r>
              <a:rPr lang="en-US" dirty="0" smtClean="0"/>
              <a:t>Time Sync</a:t>
            </a:r>
            <a:endParaRPr lang="en-US" dirty="0"/>
          </a:p>
        </p:txBody>
      </p:sp>
      <p:graphicFrame>
        <p:nvGraphicFramePr>
          <p:cNvPr id="102403" name="Object 3"/>
          <p:cNvGraphicFramePr>
            <a:graphicFrameLocks noChangeAspect="1"/>
          </p:cNvGraphicFramePr>
          <p:nvPr>
            <p:ph sz="quarter" idx="2"/>
          </p:nvPr>
        </p:nvGraphicFramePr>
        <p:xfrm>
          <a:off x="3638550" y="3108325"/>
          <a:ext cx="5319713" cy="3394075"/>
        </p:xfrm>
        <a:graphic>
          <a:graphicData uri="http://schemas.openxmlformats.org/presentationml/2006/ole">
            <p:oleObj spid="_x0000_s102403" name="Visio" r:id="rId4" imgW="9433179" imgH="6018752" progId="">
              <p:embed/>
            </p:oleObj>
          </a:graphicData>
        </a:graphic>
      </p:graphicFrame>
      <p:sp>
        <p:nvSpPr>
          <p:cNvPr id="8" name="Content Placeholder 4"/>
          <p:cNvSpPr txBox="1">
            <a:spLocks/>
          </p:cNvSpPr>
          <p:nvPr/>
        </p:nvSpPr>
        <p:spPr>
          <a:xfrm>
            <a:off x="668338" y="3205163"/>
            <a:ext cx="3032125" cy="3357562"/>
          </a:xfrm>
          <a:prstGeom prst="rect">
            <a:avLst/>
          </a:prstGeom>
        </p:spPr>
        <p:txBody>
          <a:bodyPr>
            <a:normAutofit fontScale="92500" lnSpcReduction="10000"/>
          </a:bodyPr>
          <a:lstStyle/>
          <a:p>
            <a:pPr marL="274320" indent="-274320" fontAlgn="auto">
              <a:spcBef>
                <a:spcPts val="580"/>
              </a:spcBef>
              <a:spcAft>
                <a:spcPts val="0"/>
              </a:spcAft>
              <a:buClr>
                <a:schemeClr val="accent1"/>
              </a:buClr>
              <a:buSzPct val="85000"/>
              <a:buFont typeface="Wingdings 2"/>
              <a:buChar char=""/>
              <a:defRPr/>
            </a:pPr>
            <a:r>
              <a:rPr lang="en-US" sz="2600" dirty="0">
                <a:latin typeface="+mn-lt"/>
              </a:rPr>
              <a:t>Use a </a:t>
            </a:r>
            <a:r>
              <a:rPr lang="en-US" sz="2600" dirty="0" err="1">
                <a:latin typeface="+mn-lt"/>
              </a:rPr>
              <a:t>continous</a:t>
            </a:r>
            <a:r>
              <a:rPr lang="en-US" sz="2600" dirty="0">
                <a:latin typeface="+mn-lt"/>
              </a:rPr>
              <a:t> self calibrating delay loop with GPS master time stamp/clock</a:t>
            </a:r>
          </a:p>
          <a:p>
            <a:pPr marL="274320" indent="-274320" fontAlgn="auto">
              <a:spcBef>
                <a:spcPts val="580"/>
              </a:spcBef>
              <a:spcAft>
                <a:spcPts val="0"/>
              </a:spcAft>
              <a:buClr>
                <a:schemeClr val="accent1"/>
              </a:buClr>
              <a:buSzPct val="85000"/>
              <a:buFont typeface="Wingdings 2"/>
              <a:buChar char=""/>
              <a:defRPr/>
            </a:pPr>
            <a:r>
              <a:rPr lang="en-US" sz="2600" dirty="0">
                <a:latin typeface="+mn-lt"/>
              </a:rPr>
              <a:t>Compensates for all DCM and FEB path differences</a:t>
            </a:r>
            <a:endParaRPr lang="en-US" sz="2600" dirty="0">
              <a:latin typeface="+mn-lt"/>
            </a:endParaRPr>
          </a:p>
          <a:p>
            <a:pPr marL="274320" indent="-274320" fontAlgn="auto">
              <a:spcBef>
                <a:spcPts val="580"/>
              </a:spcBef>
              <a:spcAft>
                <a:spcPts val="0"/>
              </a:spcAft>
              <a:buClr>
                <a:schemeClr val="accent1"/>
              </a:buClr>
              <a:buSzPct val="85000"/>
              <a:buFont typeface="Wingdings 2"/>
              <a:buChar char=""/>
              <a:defRPr/>
            </a:pPr>
            <a:r>
              <a:rPr lang="en-US" sz="2600" dirty="0">
                <a:latin typeface="+mn-lt"/>
              </a:rPr>
              <a:t>Sync/RST to FEBs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Project Status</a:t>
            </a:r>
            <a:endParaRPr lang="en-US" dirty="0"/>
          </a:p>
        </p:txBody>
      </p:sp>
      <p:sp>
        <p:nvSpPr>
          <p:cNvPr id="5" name="Text Placeholder 4"/>
          <p:cNvSpPr>
            <a:spLocks noGrp="1"/>
          </p:cNvSpPr>
          <p:nvPr>
            <p:ph type="body" idx="1"/>
          </p:nvPr>
        </p:nvSpPr>
        <p:spPr/>
        <p:txBody>
          <a:bodyPr>
            <a:normAutofit/>
          </a:bodyPr>
          <a:lstStyle/>
          <a:p>
            <a:pPr fontAlgn="auto">
              <a:spcBef>
                <a:spcPts val="580"/>
              </a:spcBef>
              <a:spcAft>
                <a:spcPts val="0"/>
              </a:spcAft>
              <a:buFont typeface="Wingdings 2"/>
              <a:buNone/>
              <a:defRPr/>
            </a:pPr>
            <a:r>
              <a:rPr lang="en-US" dirty="0" smtClean="0"/>
              <a:t>Part III</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mtClean="0"/>
              <a:t>NO</a:t>
            </a:r>
            <a:r>
              <a:rPr lang="en-US" smtClean="0">
                <a:latin typeface="cmmi10"/>
              </a:rPr>
              <a:t>º</a:t>
            </a:r>
            <a:r>
              <a:rPr lang="en-US" smtClean="0"/>
              <a:t>A </a:t>
            </a:r>
            <a:r>
              <a:rPr lang="en-US" dirty="0" smtClean="0"/>
              <a:t>Approval Status</a:t>
            </a:r>
            <a:endParaRPr lang="en-US" dirty="0"/>
          </a:p>
        </p:txBody>
      </p:sp>
      <p:sp>
        <p:nvSpPr>
          <p:cNvPr id="3" name="Content Placeholder 2"/>
          <p:cNvSpPr>
            <a:spLocks noGrp="1"/>
          </p:cNvSpPr>
          <p:nvPr>
            <p:ph sz="quarter" idx="1"/>
          </p:nvPr>
        </p:nvSpPr>
        <p:spPr/>
        <p:txBody>
          <a:bodyPr>
            <a:normAutofit fontScale="85000" lnSpcReduction="20000"/>
          </a:bodyPr>
          <a:lstStyle/>
          <a:p>
            <a:pPr marL="274320" indent="-274320" fontAlgn="auto">
              <a:spcBef>
                <a:spcPts val="580"/>
              </a:spcBef>
              <a:spcAft>
                <a:spcPts val="0"/>
              </a:spcAft>
              <a:buFont typeface="Wingdings 2"/>
              <a:buChar char=""/>
              <a:defRPr/>
            </a:pPr>
            <a:r>
              <a:rPr lang="en-US" dirty="0" smtClean="0"/>
              <a:t>CD-1 completed and signed.</a:t>
            </a:r>
          </a:p>
          <a:p>
            <a:pPr marL="274320" indent="-274320" fontAlgn="auto">
              <a:spcBef>
                <a:spcPts val="580"/>
              </a:spcBef>
              <a:spcAft>
                <a:spcPts val="0"/>
              </a:spcAft>
              <a:buFont typeface="Wingdings 2"/>
              <a:buChar char=""/>
              <a:defRPr/>
            </a:pPr>
            <a:r>
              <a:rPr lang="en-US" dirty="0" smtClean="0"/>
              <a:t>Total project capped at $260M</a:t>
            </a:r>
          </a:p>
          <a:p>
            <a:pPr marL="548640" lvl="1" fontAlgn="auto">
              <a:spcBef>
                <a:spcPts val="370"/>
              </a:spcBef>
              <a:spcAft>
                <a:spcPts val="0"/>
              </a:spcAft>
              <a:buFont typeface="Wingdings 2"/>
              <a:buChar char=""/>
              <a:defRPr/>
            </a:pPr>
            <a:r>
              <a:rPr lang="en-US" dirty="0" smtClean="0"/>
              <a:t>Includes </a:t>
            </a:r>
            <a:r>
              <a:rPr lang="en-US" dirty="0" err="1" smtClean="0"/>
              <a:t>Accel</a:t>
            </a:r>
            <a:r>
              <a:rPr lang="en-US" dirty="0" smtClean="0"/>
              <a:t>. Upgrade to 700kW</a:t>
            </a:r>
          </a:p>
          <a:p>
            <a:pPr marL="274320" indent="-274320" fontAlgn="auto">
              <a:spcBef>
                <a:spcPts val="580"/>
              </a:spcBef>
              <a:spcAft>
                <a:spcPts val="0"/>
              </a:spcAft>
              <a:buFont typeface="Wingdings 2"/>
              <a:buChar char=""/>
              <a:defRPr/>
            </a:pPr>
            <a:r>
              <a:rPr lang="en-US" dirty="0" smtClean="0"/>
              <a:t>FNAL Director’s review (Part 1)  June ’07</a:t>
            </a:r>
          </a:p>
          <a:p>
            <a:pPr marL="548640" lvl="1" fontAlgn="auto">
              <a:spcBef>
                <a:spcPts val="370"/>
              </a:spcBef>
              <a:spcAft>
                <a:spcPts val="0"/>
              </a:spcAft>
              <a:buFont typeface="Wingdings 2"/>
              <a:buChar char=""/>
              <a:defRPr/>
            </a:pPr>
            <a:r>
              <a:rPr lang="en-US" dirty="0" smtClean="0"/>
              <a:t>Baseline detector size 18kton</a:t>
            </a:r>
          </a:p>
          <a:p>
            <a:pPr marL="548640" lvl="1" fontAlgn="auto">
              <a:spcBef>
                <a:spcPts val="370"/>
              </a:spcBef>
              <a:spcAft>
                <a:spcPts val="0"/>
              </a:spcAft>
              <a:buFont typeface="Wingdings 2"/>
              <a:buChar char=""/>
              <a:defRPr/>
            </a:pPr>
            <a:r>
              <a:rPr lang="en-US" dirty="0" smtClean="0"/>
              <a:t>Physics &amp; detector sub systems reviewed -- PASSED</a:t>
            </a:r>
          </a:p>
          <a:p>
            <a:pPr marL="548640" lvl="1" fontAlgn="auto">
              <a:spcBef>
                <a:spcPts val="370"/>
              </a:spcBef>
              <a:spcAft>
                <a:spcPts val="0"/>
              </a:spcAft>
              <a:buFont typeface="Wingdings 2"/>
              <a:buChar char=""/>
              <a:defRPr/>
            </a:pPr>
            <a:r>
              <a:rPr lang="en-US" dirty="0" smtClean="0"/>
              <a:t>Costs rolled up</a:t>
            </a:r>
          </a:p>
          <a:p>
            <a:pPr marL="822960" lvl="2" fontAlgn="auto">
              <a:spcBef>
                <a:spcPts val="370"/>
              </a:spcBef>
              <a:spcAft>
                <a:spcPts val="0"/>
              </a:spcAft>
              <a:buClr>
                <a:schemeClr val="accent1">
                  <a:tint val="60000"/>
                </a:schemeClr>
              </a:buClr>
              <a:buFont typeface="Wingdings 2"/>
              <a:buChar char=""/>
              <a:defRPr/>
            </a:pPr>
            <a:r>
              <a:rPr lang="en-US" dirty="0" smtClean="0"/>
              <a:t>Initial estimate placed detector over project cap	</a:t>
            </a:r>
          </a:p>
          <a:p>
            <a:pPr marL="822960" lvl="2" fontAlgn="auto">
              <a:spcBef>
                <a:spcPts val="370"/>
              </a:spcBef>
              <a:spcAft>
                <a:spcPts val="0"/>
              </a:spcAft>
              <a:buClr>
                <a:schemeClr val="accent1">
                  <a:tint val="60000"/>
                </a:schemeClr>
              </a:buClr>
              <a:buFont typeface="Wingdings 2"/>
              <a:buChar char=""/>
              <a:defRPr/>
            </a:pPr>
            <a:r>
              <a:rPr lang="en-US" dirty="0" smtClean="0"/>
              <a:t>Included many obvious accounting errors</a:t>
            </a:r>
          </a:p>
          <a:p>
            <a:pPr marL="274320" indent="-274320" fontAlgn="auto">
              <a:spcBef>
                <a:spcPts val="580"/>
              </a:spcBef>
              <a:spcAft>
                <a:spcPts val="0"/>
              </a:spcAft>
              <a:buFont typeface="Wingdings 2"/>
              <a:buChar char=""/>
              <a:defRPr/>
            </a:pPr>
            <a:r>
              <a:rPr lang="en-US" dirty="0" smtClean="0"/>
              <a:t>July/Aug  costs for project “scrubbed” to remove anomalous entries, redundancies and errors…</a:t>
            </a:r>
          </a:p>
          <a:p>
            <a:pPr marL="274320" indent="-274320" fontAlgn="auto">
              <a:spcBef>
                <a:spcPts val="580"/>
              </a:spcBef>
              <a:spcAft>
                <a:spcPts val="0"/>
              </a:spcAft>
              <a:buFont typeface="Wingdings 2"/>
              <a:buChar char=""/>
              <a:defRPr/>
            </a:pPr>
            <a:r>
              <a:rPr lang="en-US" dirty="0" smtClean="0"/>
              <a:t>FNAL Director’s review (Part 2) Aug. ‘07</a:t>
            </a:r>
          </a:p>
          <a:p>
            <a:pPr marL="548640" lvl="1" fontAlgn="auto">
              <a:spcBef>
                <a:spcPts val="370"/>
              </a:spcBef>
              <a:spcAft>
                <a:spcPts val="0"/>
              </a:spcAft>
              <a:buFont typeface="Wingdings 2"/>
              <a:buChar char=""/>
              <a:defRPr/>
            </a:pPr>
            <a:r>
              <a:rPr lang="en-US" dirty="0" smtClean="0"/>
              <a:t>Primarily cost accounting review</a:t>
            </a:r>
          </a:p>
          <a:p>
            <a:pPr marL="274320" indent="-274320" fontAlgn="auto">
              <a:spcBef>
                <a:spcPts val="580"/>
              </a:spcBef>
              <a:spcAft>
                <a:spcPts val="0"/>
              </a:spcAft>
              <a:buFont typeface="Wingdings 2"/>
              <a:buChar char=""/>
              <a:defRPr/>
            </a:pPr>
            <a:r>
              <a:rPr lang="en-US" dirty="0" err="1" smtClean="0"/>
              <a:t>DoE</a:t>
            </a:r>
            <a:r>
              <a:rPr lang="en-US" dirty="0" smtClean="0"/>
              <a:t> CD-2/CD-3a review scheduled for Oct. ’07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pPr marL="274320" indent="-274320" fontAlgn="auto">
              <a:spcBef>
                <a:spcPts val="580"/>
              </a:spcBef>
              <a:spcAft>
                <a:spcPts val="0"/>
              </a:spcAft>
              <a:buFont typeface="Wingdings 2"/>
              <a:buChar char=""/>
              <a:defRPr/>
            </a:pPr>
            <a:r>
              <a:rPr lang="en-US" b="1" dirty="0" smtClean="0">
                <a:effectLst>
                  <a:outerShdw blurRad="38100" dist="38100" dir="2700000" algn="tl">
                    <a:srgbClr val="000000">
                      <a:alpha val="43137"/>
                    </a:srgbClr>
                  </a:outerShdw>
                </a:effectLst>
              </a:rPr>
              <a:t>Now </a:t>
            </a:r>
            <a:r>
              <a:rPr lang="en-US" dirty="0" smtClean="0"/>
              <a:t>Electronics, PVC, </a:t>
            </a:r>
            <a:r>
              <a:rPr lang="en-US" dirty="0" err="1" smtClean="0"/>
              <a:t>Scint</a:t>
            </a:r>
            <a:r>
              <a:rPr lang="en-US" dirty="0" smtClean="0"/>
              <a:t>, DAQ, DCS, SIM R&amp;D ongoing and continues through 2008/9</a:t>
            </a:r>
          </a:p>
          <a:p>
            <a:pPr marL="274320" indent="-274320" fontAlgn="auto">
              <a:spcBef>
                <a:spcPts val="580"/>
              </a:spcBef>
              <a:spcAft>
                <a:spcPts val="0"/>
              </a:spcAft>
              <a:buFont typeface="Wingdings 2"/>
              <a:buChar char=""/>
              <a:defRPr/>
            </a:pPr>
            <a:r>
              <a:rPr lang="en-US" b="1" dirty="0" smtClean="0">
                <a:effectLst>
                  <a:outerShdw blurRad="38100" dist="38100" dir="2700000" algn="tl">
                    <a:srgbClr val="000000">
                      <a:alpha val="43137"/>
                    </a:srgbClr>
                  </a:outerShdw>
                </a:effectLst>
              </a:rPr>
              <a:t>Q1/Q2 2008</a:t>
            </a:r>
            <a:r>
              <a:rPr lang="en-US" dirty="0" smtClean="0"/>
              <a:t>  IPND installation in MINOS </a:t>
            </a:r>
            <a:r>
              <a:rPr lang="en-US" dirty="0" err="1" smtClean="0"/>
              <a:t>assem</a:t>
            </a:r>
            <a:r>
              <a:rPr lang="en-US" dirty="0" smtClean="0"/>
              <a:t>. Building</a:t>
            </a:r>
          </a:p>
          <a:p>
            <a:pPr marL="274320" indent="-274320" fontAlgn="auto">
              <a:spcBef>
                <a:spcPts val="580"/>
              </a:spcBef>
              <a:spcAft>
                <a:spcPts val="0"/>
              </a:spcAft>
              <a:buFont typeface="Wingdings 2"/>
              <a:buChar char=""/>
              <a:defRPr/>
            </a:pPr>
            <a:r>
              <a:rPr lang="en-US" b="1" dirty="0" smtClean="0">
                <a:effectLst>
                  <a:outerShdw blurRad="38100" dist="38100" dir="2700000" algn="tl">
                    <a:srgbClr val="000000">
                      <a:alpha val="43137"/>
                    </a:srgbClr>
                  </a:outerShdw>
                </a:effectLst>
              </a:rPr>
              <a:t>Q1/Q2 2008</a:t>
            </a:r>
            <a:r>
              <a:rPr lang="en-US" dirty="0" smtClean="0"/>
              <a:t> Far site infrastructure start</a:t>
            </a:r>
          </a:p>
          <a:p>
            <a:pPr marL="274320" indent="-274320" fontAlgn="auto">
              <a:spcBef>
                <a:spcPts val="580"/>
              </a:spcBef>
              <a:spcAft>
                <a:spcPts val="0"/>
              </a:spcAft>
              <a:buFont typeface="Wingdings 2"/>
              <a:buChar char=""/>
              <a:defRPr/>
            </a:pPr>
            <a:r>
              <a:rPr lang="en-US" b="1" dirty="0" smtClean="0">
                <a:effectLst>
                  <a:outerShdw blurRad="38100" dist="38100" dir="2700000" algn="tl">
                    <a:srgbClr val="000000">
                      <a:alpha val="43137"/>
                    </a:srgbClr>
                  </a:outerShdw>
                </a:effectLst>
              </a:rPr>
              <a:t>2010</a:t>
            </a:r>
            <a:r>
              <a:rPr lang="en-US" dirty="0" smtClean="0"/>
              <a:t>  Collider shutdown, </a:t>
            </a:r>
            <a:r>
              <a:rPr lang="en-US" dirty="0" err="1" smtClean="0"/>
              <a:t>NuMI</a:t>
            </a:r>
            <a:r>
              <a:rPr lang="en-US" dirty="0" smtClean="0"/>
              <a:t> upgrades</a:t>
            </a:r>
          </a:p>
          <a:p>
            <a:pPr marL="274320" indent="-274320" fontAlgn="auto">
              <a:spcBef>
                <a:spcPts val="580"/>
              </a:spcBef>
              <a:spcAft>
                <a:spcPts val="0"/>
              </a:spcAft>
              <a:buFont typeface="Wingdings 2"/>
              <a:buChar char=""/>
              <a:defRPr/>
            </a:pPr>
            <a:r>
              <a:rPr lang="en-US" b="1" dirty="0" smtClean="0">
                <a:effectLst>
                  <a:outerShdw blurRad="38100" dist="38100" dir="2700000" algn="tl">
                    <a:srgbClr val="000000">
                      <a:alpha val="43137"/>
                    </a:srgbClr>
                  </a:outerShdw>
                </a:effectLst>
              </a:rPr>
              <a:t>2011</a:t>
            </a:r>
            <a:r>
              <a:rPr lang="en-US" dirty="0" smtClean="0"/>
              <a:t> Beneficial Occupancy at Far Site</a:t>
            </a:r>
          </a:p>
          <a:p>
            <a:pPr marL="274320" indent="-274320" fontAlgn="auto">
              <a:spcBef>
                <a:spcPts val="580"/>
              </a:spcBef>
              <a:spcAft>
                <a:spcPts val="0"/>
              </a:spcAft>
              <a:buFont typeface="Wingdings 2"/>
              <a:buChar char=""/>
              <a:defRPr/>
            </a:pPr>
            <a:r>
              <a:rPr lang="en-US" b="1" dirty="0" smtClean="0">
                <a:effectLst>
                  <a:outerShdw blurRad="38100" dist="38100" dir="2700000" algn="tl">
                    <a:srgbClr val="000000">
                      <a:alpha val="43137"/>
                    </a:srgbClr>
                  </a:outerShdw>
                </a:effectLst>
              </a:rPr>
              <a:t>2011-13</a:t>
            </a:r>
            <a:r>
              <a:rPr lang="en-US" dirty="0" smtClean="0"/>
              <a:t> Installation/</a:t>
            </a:r>
            <a:r>
              <a:rPr lang="en-US" dirty="0" err="1" smtClean="0"/>
              <a:t>Commisioning</a:t>
            </a:r>
            <a:r>
              <a:rPr lang="en-US" dirty="0" smtClean="0"/>
              <a:t>/Production data taking occur in parallel</a:t>
            </a:r>
            <a:endParaRPr lang="en-US" dirty="0"/>
          </a:p>
        </p:txBody>
      </p:sp>
      <p:sp>
        <p:nvSpPr>
          <p:cNvPr id="3" name="Title 2"/>
          <p:cNvSpPr>
            <a:spLocks noGrp="1"/>
          </p:cNvSpPr>
          <p:nvPr>
            <p:ph type="title"/>
          </p:nvPr>
        </p:nvSpPr>
        <p:spPr/>
        <p:txBody>
          <a:bodyPr/>
          <a:lstStyle/>
          <a:p>
            <a:pPr fontAlgn="auto">
              <a:spcAft>
                <a:spcPts val="0"/>
              </a:spcAft>
              <a:defRPr/>
            </a:pPr>
            <a:r>
              <a:rPr lang="en-US" dirty="0" smtClean="0"/>
              <a:t>NO</a:t>
            </a:r>
            <a:r>
              <a:rPr lang="en-US" dirty="0" smtClean="0">
                <a:latin typeface="cmmi10"/>
              </a:rPr>
              <a:t>º</a:t>
            </a:r>
            <a:r>
              <a:rPr lang="en-US" dirty="0" smtClean="0"/>
              <a:t>A Time Line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Backup</a:t>
            </a:r>
            <a:endParaRPr lang="en-US" dirty="0"/>
          </a:p>
        </p:txBody>
      </p:sp>
      <p:sp>
        <p:nvSpPr>
          <p:cNvPr id="5" name="Text Placeholder 4"/>
          <p:cNvSpPr>
            <a:spLocks noGrp="1"/>
          </p:cNvSpPr>
          <p:nvPr>
            <p:ph type="body" idx="1"/>
          </p:nvPr>
        </p:nvSpPr>
        <p:spPr/>
        <p:txBody>
          <a:bodyPr>
            <a:normAutofit/>
          </a:bodyPr>
          <a:lstStyle/>
          <a:p>
            <a:pPr fontAlgn="auto">
              <a:spcBef>
                <a:spcPts val="580"/>
              </a:spcBef>
              <a:spcAft>
                <a:spcPts val="0"/>
              </a:spcAft>
              <a:buFont typeface="Wingdings 2"/>
              <a:buNone/>
              <a:defRPr/>
            </a:pPr>
            <a:r>
              <a:rPr lang="en-US" dirty="0" smtClean="0"/>
              <a:t>Additional Details and References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0"/>
            <a:ext cx="9144000" cy="504825"/>
          </a:xfrm>
        </p:spPr>
        <p:txBody>
          <a:bodyPr>
            <a:noAutofit/>
          </a:bodyPr>
          <a:lstStyle/>
          <a:p>
            <a:pPr fontAlgn="auto">
              <a:spcAft>
                <a:spcPts val="0"/>
              </a:spcAft>
              <a:defRPr/>
            </a:pPr>
            <a:r>
              <a:rPr lang="en-US" i="1" dirty="0" smtClean="0"/>
              <a:t>The Far Site - Ash River, MN</a:t>
            </a:r>
            <a:endParaRPr lang="en-US" i="1" dirty="0"/>
          </a:p>
        </p:txBody>
      </p:sp>
      <p:grpSp>
        <p:nvGrpSpPr>
          <p:cNvPr id="147458" name="Group 26"/>
          <p:cNvGrpSpPr>
            <a:grpSpLocks/>
          </p:cNvGrpSpPr>
          <p:nvPr/>
        </p:nvGrpSpPr>
        <p:grpSpPr bwMode="auto">
          <a:xfrm>
            <a:off x="115888" y="2573338"/>
            <a:ext cx="4419600" cy="4137025"/>
            <a:chOff x="115616" y="2573393"/>
            <a:chExt cx="4419432" cy="4137463"/>
          </a:xfrm>
        </p:grpSpPr>
        <p:pic>
          <p:nvPicPr>
            <p:cNvPr id="147470" name="Picture 8" descr="nova-map.jpg"/>
            <p:cNvPicPr>
              <a:picLocks noChangeAspect="1"/>
            </p:cNvPicPr>
            <p:nvPr/>
          </p:nvPicPr>
          <p:blipFill>
            <a:blip r:embed="rId3"/>
            <a:srcRect/>
            <a:stretch>
              <a:fillRect/>
            </a:stretch>
          </p:blipFill>
          <p:spPr bwMode="auto">
            <a:xfrm>
              <a:off x="115616" y="2573393"/>
              <a:ext cx="4419432" cy="4137463"/>
            </a:xfrm>
            <a:prstGeom prst="rect">
              <a:avLst/>
            </a:prstGeom>
            <a:noFill/>
            <a:ln w="9525">
              <a:noFill/>
              <a:miter lim="800000"/>
              <a:headEnd/>
              <a:tailEnd/>
            </a:ln>
          </p:spPr>
        </p:pic>
        <p:cxnSp>
          <p:nvCxnSpPr>
            <p:cNvPr id="11" name="Straight Arrow Connector 10"/>
            <p:cNvCxnSpPr/>
            <p:nvPr/>
          </p:nvCxnSpPr>
          <p:spPr>
            <a:xfrm rot="16200000" flipV="1">
              <a:off x="804049" y="3873068"/>
              <a:ext cx="3195145" cy="1755226"/>
            </a:xfrm>
            <a:prstGeom prst="straightConnector1">
              <a:avLst/>
            </a:prstGeom>
            <a:ln w="38100">
              <a:solidFill>
                <a:srgbClr val="FFFF00"/>
              </a:solidFill>
              <a:headEnd type="none" w="med" len="med"/>
              <a:tailEnd type="triangle" w="med" len="med"/>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1030069" y="4593005"/>
              <a:ext cx="3106171" cy="369332"/>
            </a:xfrm>
            <a:prstGeom prst="rect">
              <a:avLst/>
            </a:prstGeom>
            <a:noFill/>
            <a:scene3d>
              <a:camera prst="orthographicFront">
                <a:rot lat="0" lon="0" rev="17940000"/>
              </a:camera>
              <a:lightRig rig="threePt" dir="t"/>
            </a:scene3d>
          </p:spPr>
          <p:txBody>
            <a:bodyPr wrap="none">
              <a:spAutoFit/>
            </a:bodyPr>
            <a:lstStyle/>
            <a:p>
              <a:pPr fontAlgn="auto">
                <a:spcBef>
                  <a:spcPts val="0"/>
                </a:spcBef>
                <a:spcAft>
                  <a:spcPts val="0"/>
                </a:spcAft>
                <a:defRPr/>
              </a:pPr>
              <a:r>
                <a:rPr lang="en-US" dirty="0" err="1">
                  <a:solidFill>
                    <a:srgbClr val="FFFF00"/>
                  </a:solidFill>
                  <a:latin typeface="+mn-lt"/>
                </a:rPr>
                <a:t>NuMI</a:t>
              </a:r>
              <a:r>
                <a:rPr lang="en-US" dirty="0">
                  <a:solidFill>
                    <a:srgbClr val="FFFF00"/>
                  </a:solidFill>
                  <a:latin typeface="+mn-lt"/>
                </a:rPr>
                <a:t> Beam (14.6 </a:t>
              </a:r>
              <a:r>
                <a:rPr lang="en-US" dirty="0" err="1">
                  <a:solidFill>
                    <a:srgbClr val="FFFF00"/>
                  </a:solidFill>
                  <a:latin typeface="+mn-lt"/>
                </a:rPr>
                <a:t>mrad</a:t>
              </a:r>
              <a:r>
                <a:rPr lang="en-US" dirty="0">
                  <a:solidFill>
                    <a:srgbClr val="FFFF00"/>
                  </a:solidFill>
                  <a:latin typeface="+mn-lt"/>
                </a:rPr>
                <a:t> </a:t>
              </a:r>
              <a:r>
                <a:rPr lang="en-US" dirty="0" err="1">
                  <a:solidFill>
                    <a:srgbClr val="FFFF00"/>
                  </a:solidFill>
                  <a:latin typeface="+mn-lt"/>
                </a:rPr>
                <a:t>offaxis</a:t>
              </a:r>
              <a:r>
                <a:rPr lang="en-US" dirty="0">
                  <a:solidFill>
                    <a:srgbClr val="FFFF00"/>
                  </a:solidFill>
                  <a:latin typeface="+mn-lt"/>
                </a:rPr>
                <a:t>)</a:t>
              </a:r>
              <a:endParaRPr lang="en-US" dirty="0">
                <a:solidFill>
                  <a:srgbClr val="FFFF00"/>
                </a:solidFill>
                <a:latin typeface="+mn-lt"/>
              </a:endParaRPr>
            </a:p>
          </p:txBody>
        </p:sp>
        <p:sp>
          <p:nvSpPr>
            <p:cNvPr id="14" name="TextBox 13"/>
            <p:cNvSpPr txBox="1"/>
            <p:nvPr/>
          </p:nvSpPr>
          <p:spPr>
            <a:xfrm>
              <a:off x="1802559" y="4556225"/>
              <a:ext cx="824265" cy="369332"/>
            </a:xfrm>
            <a:prstGeom prst="rect">
              <a:avLst/>
            </a:prstGeom>
            <a:noFill/>
            <a:scene3d>
              <a:camera prst="orthographicFront">
                <a:rot lat="0" lon="0" rev="17940000"/>
              </a:camera>
              <a:lightRig rig="threePt" dir="t"/>
            </a:scene3d>
          </p:spPr>
          <p:txBody>
            <a:bodyPr wrap="none">
              <a:spAutoFit/>
            </a:bodyPr>
            <a:lstStyle/>
            <a:p>
              <a:pPr fontAlgn="auto">
                <a:spcBef>
                  <a:spcPts val="0"/>
                </a:spcBef>
                <a:spcAft>
                  <a:spcPts val="0"/>
                </a:spcAft>
                <a:defRPr/>
              </a:pPr>
              <a:r>
                <a:rPr lang="en-US" dirty="0">
                  <a:solidFill>
                    <a:srgbClr val="FFFF00"/>
                  </a:solidFill>
                  <a:latin typeface="+mn-lt"/>
                </a:rPr>
                <a:t>810km</a:t>
              </a:r>
              <a:endParaRPr lang="en-US" dirty="0">
                <a:solidFill>
                  <a:srgbClr val="FFFF00"/>
                </a:solidFill>
                <a:latin typeface="+mn-lt"/>
              </a:endParaRPr>
            </a:p>
          </p:txBody>
        </p:sp>
      </p:grpSp>
      <p:sp>
        <p:nvSpPr>
          <p:cNvPr id="17" name="TextBox 16"/>
          <p:cNvSpPr txBox="1"/>
          <p:nvPr/>
        </p:nvSpPr>
        <p:spPr>
          <a:xfrm>
            <a:off x="115888" y="598488"/>
            <a:ext cx="8870950" cy="1744662"/>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dirty="0"/>
              <a:t>Ash River is chosen as the site for the massive 18kTon far detector because it is the farthest site from </a:t>
            </a:r>
            <a:r>
              <a:rPr lang="en-US" dirty="0" err="1"/>
              <a:t>Fermilab</a:t>
            </a:r>
            <a:r>
              <a:rPr lang="en-US" dirty="0"/>
              <a:t> that is still inside the United States and yet accessible by roadway.  The site is 810.5km from </a:t>
            </a:r>
            <a:r>
              <a:rPr lang="en-US" dirty="0" err="1"/>
              <a:t>Fermilab</a:t>
            </a:r>
            <a:r>
              <a:rPr lang="en-US" dirty="0"/>
              <a:t>, 1.5 miles south of Voyageurs National Park, and 45minute away from the town of International Falls, known as </a:t>
            </a:r>
            <a:r>
              <a:rPr lang="en-US" i="1" dirty="0">
                <a:solidFill>
                  <a:srgbClr val="FF0000"/>
                </a:solidFill>
              </a:rPr>
              <a:t>“The Icebox of the Nation” </a:t>
            </a:r>
            <a:r>
              <a:rPr lang="en-US" dirty="0"/>
              <a:t>for it’s record breaking winter time temperatures. </a:t>
            </a:r>
          </a:p>
        </p:txBody>
      </p:sp>
      <p:sp>
        <p:nvSpPr>
          <p:cNvPr id="19" name="TextBox 18"/>
          <p:cNvSpPr txBox="1"/>
          <p:nvPr/>
        </p:nvSpPr>
        <p:spPr>
          <a:xfrm>
            <a:off x="4235450" y="5053013"/>
            <a:ext cx="2806700" cy="160020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rPr>
              <a:t>Off Axis?</a:t>
            </a:r>
          </a:p>
          <a:p>
            <a:pPr fontAlgn="auto">
              <a:spcBef>
                <a:spcPts val="0"/>
              </a:spcBef>
              <a:spcAft>
                <a:spcPts val="0"/>
              </a:spcAft>
              <a:defRPr/>
            </a:pPr>
            <a:r>
              <a:rPr lang="en-US" sz="1600" dirty="0"/>
              <a:t>By placing the detector at Ash River, 14.6mrad off of the </a:t>
            </a:r>
            <a:r>
              <a:rPr lang="en-US" sz="1600" dirty="0" err="1"/>
              <a:t>NuMI</a:t>
            </a:r>
            <a:r>
              <a:rPr lang="en-US" sz="1600" dirty="0"/>
              <a:t> beam axis, we obtain a </a:t>
            </a:r>
            <a:r>
              <a:rPr lang="en-US" sz="1600" dirty="0"/>
              <a:t>sharp </a:t>
            </a:r>
            <a:r>
              <a:rPr lang="en-US" sz="1600" dirty="0"/>
              <a:t>peak at 2GeV </a:t>
            </a:r>
            <a:r>
              <a:rPr lang="en-US" sz="1600" dirty="0"/>
              <a:t>in the neutrino </a:t>
            </a:r>
            <a:r>
              <a:rPr lang="en-US" sz="1600" dirty="0"/>
              <a:t>energy spectrum.</a:t>
            </a:r>
            <a:endParaRPr lang="en-US" sz="1600" dirty="0"/>
          </a:p>
        </p:txBody>
      </p:sp>
      <p:pic>
        <p:nvPicPr>
          <p:cNvPr id="700465" name="Picture 49"/>
          <p:cNvPicPr>
            <a:picLocks noChangeAspect="1" noChangeArrowheads="1"/>
          </p:cNvPicPr>
          <p:nvPr/>
        </p:nvPicPr>
        <p:blipFill>
          <a:blip r:embed="rId4"/>
          <a:srcRect/>
          <a:stretch>
            <a:fillRect/>
          </a:stretch>
        </p:blipFill>
        <p:spPr bwMode="auto">
          <a:xfrm>
            <a:off x="3611563" y="2590800"/>
            <a:ext cx="2408237" cy="2359025"/>
          </a:xfrm>
          <a:prstGeom prst="rect">
            <a:avLst/>
          </a:prstGeom>
          <a:noFill/>
          <a:ln w="9525" algn="ctr">
            <a:noFill/>
            <a:miter lim="800000"/>
            <a:headEnd/>
            <a:tailEnd/>
          </a:ln>
          <a:effectLst>
            <a:outerShdw blurRad="50800" dist="38100" dir="2700000" algn="tl" rotWithShape="0">
              <a:prstClr val="black">
                <a:alpha val="40000"/>
              </a:prstClr>
            </a:outerShdw>
          </a:effectLst>
        </p:spPr>
      </p:pic>
      <p:grpSp>
        <p:nvGrpSpPr>
          <p:cNvPr id="147462" name="Group 27"/>
          <p:cNvGrpSpPr>
            <a:grpSpLocks/>
          </p:cNvGrpSpPr>
          <p:nvPr/>
        </p:nvGrpSpPr>
        <p:grpSpPr bwMode="auto">
          <a:xfrm>
            <a:off x="7153275" y="4916488"/>
            <a:ext cx="1862138" cy="1889125"/>
            <a:chOff x="7153434" y="4917055"/>
            <a:chExt cx="1861427" cy="1888480"/>
          </a:xfrm>
        </p:grpSpPr>
        <p:pic>
          <p:nvPicPr>
            <p:cNvPr id="20" name="Picture 16" descr="me-spectra"/>
            <p:cNvPicPr>
              <a:picLocks noChangeAspect="1" noChangeArrowheads="1"/>
            </p:cNvPicPr>
            <p:nvPr/>
          </p:nvPicPr>
          <p:blipFill>
            <a:blip r:embed="rId5"/>
            <a:srcRect/>
            <a:stretch>
              <a:fillRect/>
            </a:stretch>
          </p:blipFill>
          <p:spPr bwMode="auto">
            <a:xfrm>
              <a:off x="7153434" y="4917055"/>
              <a:ext cx="1861427" cy="1888480"/>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1" name="TextBox 20"/>
            <p:cNvSpPr txBox="1"/>
            <p:nvPr/>
          </p:nvSpPr>
          <p:spPr>
            <a:xfrm>
              <a:off x="8064311" y="5531207"/>
              <a:ext cx="944202" cy="831566"/>
            </a:xfrm>
            <a:prstGeom prst="rect">
              <a:avLst/>
            </a:prstGeom>
            <a:noFill/>
          </p:spPr>
          <p:txBody>
            <a:bodyPr>
              <a:spAutoFit/>
            </a:bodyPr>
            <a:lstStyle/>
            <a:p>
              <a:pPr fontAlgn="auto">
                <a:spcBef>
                  <a:spcPts val="0"/>
                </a:spcBef>
                <a:spcAft>
                  <a:spcPts val="0"/>
                </a:spcAft>
                <a:defRPr/>
              </a:pPr>
              <a:r>
                <a:rPr lang="en-US" sz="1200" dirty="0" err="1">
                  <a:latin typeface="+mn-lt"/>
                </a:rPr>
                <a:t>NuMI</a:t>
              </a:r>
              <a:endParaRPr lang="en-US" sz="1200" dirty="0">
                <a:latin typeface="+mn-lt"/>
              </a:endParaRPr>
            </a:p>
            <a:p>
              <a:pPr fontAlgn="auto">
                <a:spcBef>
                  <a:spcPts val="0"/>
                </a:spcBef>
                <a:spcAft>
                  <a:spcPts val="0"/>
                </a:spcAft>
                <a:defRPr/>
              </a:pPr>
              <a:r>
                <a:rPr lang="en-US" sz="1200" dirty="0">
                  <a:latin typeface="+mn-lt"/>
                </a:rPr>
                <a:t>a</a:t>
              </a:r>
              <a:r>
                <a:rPr lang="en-US" sz="1200" dirty="0">
                  <a:latin typeface="+mn-lt"/>
                </a:rPr>
                <a:t>t </a:t>
              </a:r>
              <a:r>
                <a:rPr lang="en-US" sz="1200" dirty="0">
                  <a:solidFill>
                    <a:srgbClr val="FF0000"/>
                  </a:solidFill>
                  <a:effectLst>
                    <a:outerShdw blurRad="38100" dist="38100" dir="2700000" algn="tl">
                      <a:srgbClr val="000000">
                        <a:alpha val="43137"/>
                      </a:srgbClr>
                    </a:outerShdw>
                  </a:effectLst>
                  <a:latin typeface="+mn-lt"/>
                </a:rPr>
                <a:t>NO</a:t>
              </a:r>
              <a:r>
                <a:rPr lang="el-GR" sz="1200" dirty="0">
                  <a:solidFill>
                    <a:srgbClr val="FF0000"/>
                  </a:solidFill>
                  <a:effectLst>
                    <a:outerShdw blurRad="38100" dist="38100" dir="2700000" algn="tl">
                      <a:srgbClr val="000000">
                        <a:alpha val="43137"/>
                      </a:srgbClr>
                    </a:outerShdw>
                  </a:effectLst>
                  <a:latin typeface="Times New Roman"/>
                  <a:cs typeface="Times New Roman"/>
                </a:rPr>
                <a:t>ν</a:t>
              </a:r>
              <a:r>
                <a:rPr lang="en-US" sz="1200" dirty="0">
                  <a:solidFill>
                    <a:srgbClr val="FF0000"/>
                  </a:solidFill>
                  <a:effectLst>
                    <a:outerShdw blurRad="38100" dist="38100" dir="2700000" algn="tl">
                      <a:srgbClr val="000000">
                        <a:alpha val="43137"/>
                      </a:srgbClr>
                    </a:outerShdw>
                  </a:effectLst>
                  <a:latin typeface="+mn-lt"/>
                </a:rPr>
                <a:t>A </a:t>
              </a:r>
              <a:r>
                <a:rPr lang="en-US" sz="1200" dirty="0">
                  <a:effectLst>
                    <a:outerShdw blurRad="38100" dist="38100" dir="2700000" algn="tl">
                      <a:srgbClr val="000000">
                        <a:alpha val="43137"/>
                      </a:srgbClr>
                    </a:outerShdw>
                  </a:effectLst>
                  <a:latin typeface="+mn-lt"/>
                </a:rPr>
                <a:t>gives a 2GeV peak</a:t>
              </a:r>
            </a:p>
          </p:txBody>
        </p:sp>
        <p:cxnSp>
          <p:nvCxnSpPr>
            <p:cNvPr id="23" name="Straight Arrow Connector 22"/>
            <p:cNvCxnSpPr/>
            <p:nvPr/>
          </p:nvCxnSpPr>
          <p:spPr>
            <a:xfrm rot="10800000">
              <a:off x="7704944" y="5981078"/>
              <a:ext cx="397240" cy="149902"/>
            </a:xfrm>
            <a:prstGeom prst="straightConnector1">
              <a:avLst/>
            </a:prstGeom>
            <a:ln>
              <a:headEnd type="none" w="med" len="med"/>
              <a:tailEnd type="triangle" w="med" len="med"/>
            </a:ln>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cxnSp>
      </p:grpSp>
      <p:pic>
        <p:nvPicPr>
          <p:cNvPr id="147463" name="Picture 11" descr="DSC03528"/>
          <p:cNvPicPr>
            <a:picLocks noChangeAspect="1" noChangeArrowheads="1"/>
          </p:cNvPicPr>
          <p:nvPr/>
        </p:nvPicPr>
        <p:blipFill>
          <a:blip r:embed="rId6"/>
          <a:srcRect/>
          <a:stretch>
            <a:fillRect/>
          </a:stretch>
        </p:blipFill>
        <p:spPr bwMode="auto">
          <a:xfrm>
            <a:off x="6094413" y="2640013"/>
            <a:ext cx="2905125" cy="2178050"/>
          </a:xfrm>
          <a:prstGeom prst="rect">
            <a:avLst/>
          </a:prstGeom>
          <a:noFill/>
          <a:ln w="19050">
            <a:solidFill>
              <a:schemeClr val="tx1"/>
            </a:solidFill>
            <a:miter lim="800000"/>
            <a:headEnd/>
            <a:tailEnd/>
          </a:ln>
        </p:spPr>
      </p:pic>
      <p:sp>
        <p:nvSpPr>
          <p:cNvPr id="25" name="TextBox 24"/>
          <p:cNvSpPr txBox="1"/>
          <p:nvPr/>
        </p:nvSpPr>
        <p:spPr>
          <a:xfrm>
            <a:off x="6474373" y="2459423"/>
            <a:ext cx="2244910"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fontAlgn="auto">
              <a:spcBef>
                <a:spcPts val="0"/>
              </a:spcBef>
              <a:spcAft>
                <a:spcPts val="0"/>
              </a:spcAft>
              <a:defRPr/>
            </a:pPr>
            <a:r>
              <a:rPr lang="en-US" dirty="0">
                <a:effectLst>
                  <a:outerShdw blurRad="38100" dist="38100" dir="2700000" algn="tl">
                    <a:srgbClr val="000000">
                      <a:alpha val="43137"/>
                    </a:srgbClr>
                  </a:outerShdw>
                </a:effectLst>
              </a:rPr>
              <a:t>The NO</a:t>
            </a:r>
            <a:r>
              <a:rPr lang="el-GR" dirty="0">
                <a:effectLst>
                  <a:outerShdw blurRad="38100" dist="38100" dir="2700000" algn="tl">
                    <a:srgbClr val="000000">
                      <a:alpha val="43137"/>
                    </a:srgbClr>
                  </a:outerShdw>
                </a:effectLst>
                <a:latin typeface="Times New Roman"/>
                <a:cs typeface="Times New Roman"/>
              </a:rPr>
              <a:t>ν</a:t>
            </a:r>
            <a:r>
              <a:rPr lang="en-US" dirty="0">
                <a:effectLst>
                  <a:outerShdw blurRad="38100" dist="38100" dir="2700000" algn="tl">
                    <a:srgbClr val="000000">
                      <a:alpha val="43137"/>
                    </a:srgbClr>
                  </a:outerShdw>
                </a:effectLst>
                <a:latin typeface="Times New Roman"/>
                <a:cs typeface="Times New Roman"/>
              </a:rPr>
              <a:t>A Site Today</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0" y="0"/>
            <a:ext cx="9144000" cy="588963"/>
          </a:xfrm>
        </p:spPr>
        <p:txBody>
          <a:bodyPr>
            <a:noAutofit/>
          </a:bodyPr>
          <a:lstStyle/>
          <a:p>
            <a:pPr fontAlgn="auto">
              <a:spcAft>
                <a:spcPts val="0"/>
              </a:spcAft>
              <a:defRPr/>
            </a:pPr>
            <a:r>
              <a:rPr lang="en-US" dirty="0" smtClean="0"/>
              <a:t>The Far Detector Hall</a:t>
            </a:r>
            <a:endParaRPr lang="en-US" dirty="0"/>
          </a:p>
        </p:txBody>
      </p:sp>
      <p:pic>
        <p:nvPicPr>
          <p:cNvPr id="149506" name="Picture 5"/>
          <p:cNvPicPr>
            <a:picLocks noChangeAspect="1" noChangeArrowheads="1"/>
          </p:cNvPicPr>
          <p:nvPr/>
        </p:nvPicPr>
        <p:blipFill>
          <a:blip r:embed="rId3"/>
          <a:srcRect/>
          <a:stretch>
            <a:fillRect/>
          </a:stretch>
        </p:blipFill>
        <p:spPr bwMode="auto">
          <a:xfrm>
            <a:off x="547688" y="2940050"/>
            <a:ext cx="7731125" cy="3649663"/>
          </a:xfrm>
          <a:prstGeom prst="rect">
            <a:avLst/>
          </a:prstGeom>
          <a:noFill/>
          <a:ln w="9525">
            <a:noFill/>
            <a:miter lim="800000"/>
            <a:headEnd/>
            <a:tailEnd/>
          </a:ln>
        </p:spPr>
      </p:pic>
      <p:sp>
        <p:nvSpPr>
          <p:cNvPr id="149507" name="Rectangle 6"/>
          <p:cNvSpPr>
            <a:spLocks noChangeArrowheads="1"/>
          </p:cNvSpPr>
          <p:nvPr/>
        </p:nvSpPr>
        <p:spPr bwMode="auto">
          <a:xfrm>
            <a:off x="3490913" y="4033838"/>
            <a:ext cx="1906587" cy="2027237"/>
          </a:xfrm>
          <a:prstGeom prst="rect">
            <a:avLst/>
          </a:prstGeom>
          <a:solidFill>
            <a:srgbClr val="3399FF">
              <a:alpha val="50195"/>
            </a:srgbClr>
          </a:solidFill>
          <a:ln w="9525">
            <a:solidFill>
              <a:schemeClr val="tx1"/>
            </a:solidFill>
            <a:miter lim="800000"/>
            <a:headEnd/>
            <a:tailEnd/>
          </a:ln>
        </p:spPr>
        <p:txBody>
          <a:bodyPr wrap="none" anchor="ctr"/>
          <a:lstStyle/>
          <a:p>
            <a:endParaRPr lang="en-US">
              <a:latin typeface="Tw Cen MT" pitchFamily="34" charset="0"/>
            </a:endParaRPr>
          </a:p>
        </p:txBody>
      </p:sp>
      <p:sp>
        <p:nvSpPr>
          <p:cNvPr id="701461" name="Text Box 21"/>
          <p:cNvSpPr txBox="1">
            <a:spLocks noChangeArrowheads="1"/>
          </p:cNvSpPr>
          <p:nvPr/>
        </p:nvSpPr>
        <p:spPr bwMode="auto">
          <a:xfrm>
            <a:off x="3636963" y="4572000"/>
            <a:ext cx="1484312" cy="954088"/>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800" b="1" dirty="0">
                <a:solidFill>
                  <a:schemeClr val="accent2"/>
                </a:solidFill>
                <a:effectLst>
                  <a:outerShdw blurRad="38100" dist="38100" dir="2700000" algn="tl">
                    <a:srgbClr val="000000">
                      <a:alpha val="43137"/>
                    </a:srgbClr>
                  </a:outerShdw>
                </a:effectLst>
                <a:latin typeface="+mn-lt"/>
              </a:rPr>
              <a:t>NO</a:t>
            </a:r>
            <a:r>
              <a:rPr lang="el-GR" sz="2800" b="1" dirty="0">
                <a:solidFill>
                  <a:schemeClr val="accent2"/>
                </a:solidFill>
                <a:effectLst>
                  <a:outerShdw blurRad="38100" dist="38100" dir="2700000" algn="tl">
                    <a:srgbClr val="000000">
                      <a:alpha val="43137"/>
                    </a:srgbClr>
                  </a:outerShdw>
                </a:effectLst>
                <a:latin typeface="Times New Roman"/>
                <a:cs typeface="Times New Roman"/>
              </a:rPr>
              <a:t>ν</a:t>
            </a:r>
            <a:r>
              <a:rPr lang="en-US" sz="2800" b="1" dirty="0">
                <a:solidFill>
                  <a:schemeClr val="accent2"/>
                </a:solidFill>
                <a:effectLst>
                  <a:outerShdw blurRad="38100" dist="38100" dir="2700000" algn="tl">
                    <a:srgbClr val="000000">
                      <a:alpha val="43137"/>
                    </a:srgbClr>
                  </a:outerShdw>
                </a:effectLst>
                <a:latin typeface="+mn-lt"/>
              </a:rPr>
              <a:t>A</a:t>
            </a:r>
            <a:endParaRPr lang="en-US" sz="2800" b="1" dirty="0">
              <a:solidFill>
                <a:schemeClr val="accent2"/>
              </a:solidFill>
              <a:effectLst>
                <a:outerShdw blurRad="38100" dist="38100" dir="2700000" algn="tl">
                  <a:srgbClr val="000000">
                    <a:alpha val="43137"/>
                  </a:srgbClr>
                </a:outerShdw>
              </a:effectLst>
              <a:latin typeface="+mn-lt"/>
            </a:endParaRPr>
          </a:p>
          <a:p>
            <a:pPr algn="ctr" fontAlgn="auto">
              <a:spcBef>
                <a:spcPts val="0"/>
              </a:spcBef>
              <a:spcAft>
                <a:spcPts val="0"/>
              </a:spcAft>
              <a:defRPr/>
            </a:pPr>
            <a:r>
              <a:rPr lang="en-US" sz="2800" b="1" dirty="0">
                <a:solidFill>
                  <a:schemeClr val="accent2"/>
                </a:solidFill>
                <a:effectLst>
                  <a:outerShdw blurRad="38100" dist="38100" dir="2700000" algn="tl">
                    <a:srgbClr val="000000">
                      <a:alpha val="43137"/>
                    </a:srgbClr>
                  </a:outerShdw>
                </a:effectLst>
                <a:latin typeface="+mn-lt"/>
              </a:rPr>
              <a:t>Detector</a:t>
            </a:r>
          </a:p>
        </p:txBody>
      </p:sp>
      <p:sp>
        <p:nvSpPr>
          <p:cNvPr id="27" name="TextBox 26"/>
          <p:cNvSpPr txBox="1"/>
          <p:nvPr/>
        </p:nvSpPr>
        <p:spPr>
          <a:xfrm>
            <a:off x="5223642" y="1261236"/>
            <a:ext cx="3846788" cy="184665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1600" b="1" dirty="0">
                <a:effectLst>
                  <a:outerShdw blurRad="38100" dist="38100" dir="2700000" algn="tl">
                    <a:srgbClr val="000000">
                      <a:alpha val="43137"/>
                    </a:srgbClr>
                  </a:outerShdw>
                </a:effectLst>
              </a:rPr>
              <a:t>Overburden</a:t>
            </a:r>
          </a:p>
          <a:p>
            <a:pPr fontAlgn="auto">
              <a:spcBef>
                <a:spcPts val="0"/>
              </a:spcBef>
              <a:spcAft>
                <a:spcPts val="0"/>
              </a:spcAft>
              <a:defRPr/>
            </a:pPr>
            <a:r>
              <a:rPr lang="en-US" sz="1400" dirty="0"/>
              <a:t>The overburden for the detector is enhanced by 6 inches of barite (X</a:t>
            </a:r>
            <a:r>
              <a:rPr lang="en-US" sz="1400" baseline="-25000" dirty="0"/>
              <a:t>0</a:t>
            </a:r>
            <a:r>
              <a:rPr lang="en-US" sz="1400" dirty="0"/>
              <a:t>=3.8cm) to provide additional stopping power for photons which are one of primary sources of cosmic-ray background.  The expected background rate is less than 0.1 event over a six year run period.</a:t>
            </a:r>
          </a:p>
          <a:p>
            <a:pPr fontAlgn="auto">
              <a:spcBef>
                <a:spcPts val="0"/>
              </a:spcBef>
              <a:spcAft>
                <a:spcPts val="0"/>
              </a:spcAft>
              <a:defRPr/>
            </a:pPr>
            <a:r>
              <a:rPr lang="en-US" sz="1400" dirty="0"/>
              <a:t> </a:t>
            </a:r>
          </a:p>
        </p:txBody>
      </p:sp>
      <p:sp>
        <p:nvSpPr>
          <p:cNvPr id="28" name="TextBox 27"/>
          <p:cNvSpPr txBox="1"/>
          <p:nvPr/>
        </p:nvSpPr>
        <p:spPr>
          <a:xfrm>
            <a:off x="6589992" y="4743283"/>
            <a:ext cx="2144110" cy="20313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400" b="1" dirty="0"/>
              <a:t>Detector Access</a:t>
            </a:r>
          </a:p>
          <a:p>
            <a:pPr fontAlgn="auto">
              <a:spcBef>
                <a:spcPts val="0"/>
              </a:spcBef>
              <a:spcAft>
                <a:spcPts val="0"/>
              </a:spcAft>
              <a:defRPr/>
            </a:pPr>
            <a:r>
              <a:rPr lang="en-US" sz="1400" dirty="0"/>
              <a:t>The detector is 7 levels high with electronics racks on the top catwalks.  These racks provide the power and readout infrastructure for the readout of over 450,000 detector cells</a:t>
            </a:r>
          </a:p>
        </p:txBody>
      </p:sp>
      <p:cxnSp>
        <p:nvCxnSpPr>
          <p:cNvPr id="30" name="Straight Arrow Connector 29"/>
          <p:cNvCxnSpPr/>
          <p:nvPr/>
        </p:nvCxnSpPr>
        <p:spPr>
          <a:xfrm rot="10800000">
            <a:off x="5528442" y="4498429"/>
            <a:ext cx="1082567" cy="798787"/>
          </a:xfrm>
          <a:prstGeom prst="straightConnector1">
            <a:avLst/>
          </a:prstGeom>
          <a:ln>
            <a:headEnd type="none" w="med" len="med"/>
            <a:tailEnd type="triangle" w="med" len="med"/>
          </a:ln>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31" name="TextBox 30"/>
          <p:cNvSpPr txBox="1"/>
          <p:nvPr/>
        </p:nvSpPr>
        <p:spPr>
          <a:xfrm>
            <a:off x="6201103" y="2869324"/>
            <a:ext cx="2711669" cy="1169551"/>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1400" i="1" dirty="0" err="1">
                <a:effectLst>
                  <a:outerShdw blurRad="38100" dist="38100" dir="2700000" algn="tl">
                    <a:srgbClr val="000000">
                      <a:alpha val="43137"/>
                    </a:srgbClr>
                  </a:outerShdw>
                </a:effectLst>
              </a:rPr>
              <a:t>OverBurden</a:t>
            </a:r>
            <a:r>
              <a:rPr lang="en-US" sz="1400" i="1" dirty="0">
                <a:effectLst>
                  <a:outerShdw blurRad="38100" dist="38100" dir="2700000" algn="tl">
                    <a:srgbClr val="000000">
                      <a:alpha val="43137"/>
                    </a:srgbClr>
                  </a:outerShdw>
                </a:effectLst>
              </a:rPr>
              <a:t> Material</a:t>
            </a:r>
          </a:p>
          <a:p>
            <a:pPr fontAlgn="auto">
              <a:spcBef>
                <a:spcPts val="0"/>
              </a:spcBef>
              <a:spcAft>
                <a:spcPts val="0"/>
              </a:spcAft>
              <a:defRPr/>
            </a:pPr>
            <a:r>
              <a:rPr lang="en-US" sz="1400" dirty="0"/>
              <a:t>Barite</a:t>
            </a:r>
          </a:p>
          <a:p>
            <a:pPr fontAlgn="auto">
              <a:spcBef>
                <a:spcPts val="0"/>
              </a:spcBef>
              <a:spcAft>
                <a:spcPts val="0"/>
              </a:spcAft>
              <a:defRPr/>
            </a:pPr>
            <a:r>
              <a:rPr lang="en-US" sz="1400" dirty="0"/>
              <a:t>Cast Concrete</a:t>
            </a:r>
          </a:p>
          <a:p>
            <a:pPr fontAlgn="auto">
              <a:spcBef>
                <a:spcPts val="0"/>
              </a:spcBef>
              <a:spcAft>
                <a:spcPts val="0"/>
              </a:spcAft>
              <a:defRPr/>
            </a:pPr>
            <a:r>
              <a:rPr lang="en-US" sz="1400" dirty="0"/>
              <a:t>Concrete Planks</a:t>
            </a:r>
          </a:p>
          <a:p>
            <a:pPr fontAlgn="auto">
              <a:spcBef>
                <a:spcPts val="0"/>
              </a:spcBef>
              <a:spcAft>
                <a:spcPts val="0"/>
              </a:spcAft>
              <a:defRPr/>
            </a:pPr>
            <a:r>
              <a:rPr lang="en-US" sz="1400" dirty="0"/>
              <a:t>Excavated granite with voids</a:t>
            </a:r>
            <a:endParaRPr lang="en-US" sz="1400" dirty="0"/>
          </a:p>
        </p:txBody>
      </p:sp>
      <p:cxnSp>
        <p:nvCxnSpPr>
          <p:cNvPr id="32" name="Straight Arrow Connector 31"/>
          <p:cNvCxnSpPr/>
          <p:nvPr/>
        </p:nvCxnSpPr>
        <p:spPr>
          <a:xfrm rot="10800000">
            <a:off x="5297215" y="3405352"/>
            <a:ext cx="956439" cy="237930"/>
          </a:xfrm>
          <a:prstGeom prst="straightConnector1">
            <a:avLst/>
          </a:prstGeom>
          <a:ln>
            <a:headEnd type="none" w="med" len="med"/>
            <a:tailEnd type="triangle" w="med" len="med"/>
          </a:ln>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cxnSp>
        <p:nvCxnSpPr>
          <p:cNvPr id="35" name="Straight Arrow Connector 34"/>
          <p:cNvCxnSpPr>
            <a:stCxn id="31" idx="1"/>
          </p:cNvCxnSpPr>
          <p:nvPr/>
        </p:nvCxnSpPr>
        <p:spPr>
          <a:xfrm rot="10800000">
            <a:off x="5044967" y="3310760"/>
            <a:ext cx="1156137" cy="143341"/>
          </a:xfrm>
          <a:prstGeom prst="straightConnector1">
            <a:avLst/>
          </a:prstGeom>
          <a:ln>
            <a:headEnd type="none" w="med" len="med"/>
            <a:tailEnd type="triangle" w="med" len="med"/>
          </a:ln>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cxnSp>
        <p:nvCxnSpPr>
          <p:cNvPr id="37" name="Straight Arrow Connector 36"/>
          <p:cNvCxnSpPr/>
          <p:nvPr/>
        </p:nvCxnSpPr>
        <p:spPr>
          <a:xfrm rot="10800000" flipV="1">
            <a:off x="4529959" y="3226674"/>
            <a:ext cx="1713186" cy="10511"/>
          </a:xfrm>
          <a:prstGeom prst="straightConnector1">
            <a:avLst/>
          </a:prstGeom>
          <a:ln>
            <a:headEnd type="none" w="med" len="med"/>
            <a:tailEnd type="triangle" w="med" len="med"/>
          </a:ln>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cxnSp>
        <p:nvCxnSpPr>
          <p:cNvPr id="42" name="Straight Arrow Connector 41"/>
          <p:cNvCxnSpPr/>
          <p:nvPr/>
        </p:nvCxnSpPr>
        <p:spPr>
          <a:xfrm rot="16200000" flipV="1">
            <a:off x="2269515" y="5318950"/>
            <a:ext cx="1614160" cy="25666"/>
          </a:xfrm>
          <a:prstGeom prst="straightConnector1">
            <a:avLst/>
          </a:prstGeom>
          <a:ln w="57150">
            <a:solidFill>
              <a:schemeClr val="accent4">
                <a:lumMod val="75000"/>
              </a:schemeClr>
            </a:solidFill>
            <a:headEnd type="triangle" w="med" len="med"/>
            <a:tailEnd type="triangle" w="med" len="med"/>
          </a:ln>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44" name="TextBox 43"/>
          <p:cNvSpPr txBox="1"/>
          <p:nvPr/>
        </p:nvSpPr>
        <p:spPr>
          <a:xfrm>
            <a:off x="73571" y="5089402"/>
            <a:ext cx="2427892" cy="160043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1400" b="1" dirty="0">
                <a:effectLst>
                  <a:outerShdw blurRad="38100" dist="38100" dir="2700000" algn="tl">
                    <a:srgbClr val="000000">
                      <a:alpha val="43137"/>
                    </a:srgbClr>
                  </a:outerShdw>
                </a:effectLst>
              </a:rPr>
              <a:t>Containment</a:t>
            </a:r>
          </a:p>
          <a:p>
            <a:pPr fontAlgn="auto">
              <a:spcBef>
                <a:spcPts val="0"/>
              </a:spcBef>
              <a:spcAft>
                <a:spcPts val="0"/>
              </a:spcAft>
              <a:defRPr/>
            </a:pPr>
            <a:r>
              <a:rPr lang="en-US" sz="1400" dirty="0"/>
              <a:t>The detector is contained in a 40ft deep excavation surrounding by solid granite to provide secondary containment for the 12.6kTons of liquid </a:t>
            </a:r>
            <a:r>
              <a:rPr lang="en-US" sz="1400" dirty="0" err="1"/>
              <a:t>scintillator</a:t>
            </a:r>
            <a:r>
              <a:rPr lang="en-US" sz="1400" dirty="0"/>
              <a:t> </a:t>
            </a:r>
          </a:p>
        </p:txBody>
      </p:sp>
      <p:sp>
        <p:nvSpPr>
          <p:cNvPr id="45" name="TextBox 44"/>
          <p:cNvSpPr txBox="1"/>
          <p:nvPr/>
        </p:nvSpPr>
        <p:spPr>
          <a:xfrm>
            <a:off x="2574925" y="5097463"/>
            <a:ext cx="523875" cy="338137"/>
          </a:xfrm>
          <a:prstGeom prst="rect">
            <a:avLst/>
          </a:prstGeom>
          <a:noFill/>
        </p:spPr>
        <p:txBody>
          <a:bodyPr wrap="none">
            <a:spAutoFit/>
          </a:bodyPr>
          <a:lstStyle/>
          <a:p>
            <a:pPr fontAlgn="auto">
              <a:spcBef>
                <a:spcPts val="0"/>
              </a:spcBef>
              <a:spcAft>
                <a:spcPts val="0"/>
              </a:spcAft>
              <a:defRPr/>
            </a:pPr>
            <a:r>
              <a:rPr lang="en-US" sz="1600" dirty="0">
                <a:effectLst>
                  <a:outerShdw blurRad="38100" dist="38100" dir="2700000" algn="tl">
                    <a:srgbClr val="000000">
                      <a:alpha val="43137"/>
                    </a:srgbClr>
                  </a:outerShdw>
                </a:effectLst>
                <a:latin typeface="+mn-lt"/>
              </a:rPr>
              <a:t>40ft</a:t>
            </a:r>
            <a:endParaRPr lang="en-US" sz="1600" dirty="0">
              <a:effectLst>
                <a:outerShdw blurRad="38100" dist="38100" dir="2700000" algn="tl">
                  <a:srgbClr val="000000">
                    <a:alpha val="43137"/>
                  </a:srgbClr>
                </a:outerShdw>
              </a:effectLst>
              <a:latin typeface="+mn-lt"/>
            </a:endParaRPr>
          </a:p>
        </p:txBody>
      </p:sp>
      <p:cxnSp>
        <p:nvCxnSpPr>
          <p:cNvPr id="55" name="Straight Arrow Connector 54"/>
          <p:cNvCxnSpPr/>
          <p:nvPr/>
        </p:nvCxnSpPr>
        <p:spPr>
          <a:xfrm rot="10800000" flipV="1">
            <a:off x="5822731" y="3869250"/>
            <a:ext cx="457206" cy="229783"/>
          </a:xfrm>
          <a:prstGeom prst="straightConnector1">
            <a:avLst/>
          </a:prstGeom>
          <a:ln>
            <a:headEnd type="none" w="med" len="med"/>
            <a:tailEnd type="triangle" w="med" len="med"/>
          </a:ln>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59" name="TextBox 58"/>
          <p:cNvSpPr txBox="1"/>
          <p:nvPr/>
        </p:nvSpPr>
        <p:spPr>
          <a:xfrm>
            <a:off x="125413" y="819150"/>
            <a:ext cx="5045075" cy="2862263"/>
          </a:xfrm>
          <a:prstGeom prst="rect">
            <a:avLst/>
          </a:prstGeom>
          <a:noFill/>
        </p:spPr>
        <p:txBody>
          <a:bodyPr>
            <a:spAutoFit/>
          </a:bodyPr>
          <a:lstStyle/>
          <a:p>
            <a:pPr fontAlgn="auto">
              <a:spcBef>
                <a:spcPts val="0"/>
              </a:spcBef>
              <a:spcAft>
                <a:spcPts val="0"/>
              </a:spcAft>
              <a:defRPr/>
            </a:pPr>
            <a:r>
              <a:rPr lang="en-US" dirty="0">
                <a:latin typeface="+mn-lt"/>
              </a:rPr>
              <a:t>The </a:t>
            </a:r>
            <a:r>
              <a:rPr lang="en-US" b="1" dirty="0">
                <a:solidFill>
                  <a:schemeClr val="accent2"/>
                </a:solidFill>
                <a:effectLst>
                  <a:outerShdw blurRad="38100" dist="38100" dir="2700000" algn="tl">
                    <a:srgbClr val="000000">
                      <a:alpha val="43137"/>
                    </a:srgbClr>
                  </a:outerShdw>
                </a:effectLst>
                <a:latin typeface="+mn-lt"/>
              </a:rPr>
              <a:t>NO</a:t>
            </a:r>
            <a:r>
              <a:rPr lang="el-GR" b="1" dirty="0">
                <a:solidFill>
                  <a:schemeClr val="accent2"/>
                </a:solidFill>
                <a:effectLst>
                  <a:outerShdw blurRad="38100" dist="38100" dir="2700000" algn="tl">
                    <a:srgbClr val="000000">
                      <a:alpha val="43137"/>
                    </a:srgbClr>
                  </a:outerShdw>
                </a:effectLst>
                <a:latin typeface="Times New Roman"/>
                <a:cs typeface="Times New Roman"/>
              </a:rPr>
              <a:t>ν</a:t>
            </a:r>
            <a:r>
              <a:rPr lang="en-US" b="1" dirty="0">
                <a:solidFill>
                  <a:schemeClr val="accent2"/>
                </a:solidFill>
                <a:effectLst>
                  <a:outerShdw blurRad="38100" dist="38100" dir="2700000" algn="tl">
                    <a:srgbClr val="000000">
                      <a:alpha val="43137"/>
                    </a:srgbClr>
                  </a:outerShdw>
                </a:effectLst>
                <a:latin typeface="+mn-lt"/>
              </a:rPr>
              <a:t>A </a:t>
            </a:r>
            <a:r>
              <a:rPr lang="en-US" dirty="0">
                <a:latin typeface="+mn-lt"/>
              </a:rPr>
              <a:t>far detector at Ash River is a surface detector positioned to catch the neutrino beam from FNAL as it exits the earth’s crust.  The detector hall has a 63ft wide by 67ft high cross section to the neutrino beam direction capable of housing and shielding the 18kTon totally active detector in all directions. The hall extends back in the z direction to 295ft to accommodate the 38 full detector blocks</a:t>
            </a:r>
          </a:p>
          <a:p>
            <a:pPr fontAlgn="auto">
              <a:spcBef>
                <a:spcPts val="0"/>
              </a:spcBef>
              <a:spcAft>
                <a:spcPts val="0"/>
              </a:spcAft>
              <a:defRPr/>
            </a:pPr>
            <a:r>
              <a:rPr lang="en-US" dirty="0">
                <a:latin typeface="+mn-lt"/>
              </a:rPr>
              <a:t>And has additional room for</a:t>
            </a:r>
          </a:p>
          <a:p>
            <a:pPr fontAlgn="auto">
              <a:spcBef>
                <a:spcPts val="0"/>
              </a:spcBef>
              <a:spcAft>
                <a:spcPts val="0"/>
              </a:spcAft>
              <a:defRPr/>
            </a:pPr>
            <a:r>
              <a:rPr lang="en-US" dirty="0">
                <a:latin typeface="+mn-lt"/>
              </a:rPr>
              <a:t> module construction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Sensitivities: </a:t>
            </a:r>
            <a:r>
              <a:rPr lang="en-US" dirty="0" smtClean="0">
                <a:latin typeface="cmmi10"/>
              </a:rPr>
              <a:t>¢</a:t>
            </a:r>
            <a:r>
              <a:rPr lang="en-US" dirty="0" smtClean="0"/>
              <a:t> </a:t>
            </a:r>
            <a:r>
              <a:rPr lang="en-US" dirty="0" smtClean="0">
                <a:latin typeface="Calibri"/>
              </a:rPr>
              <a:t>m</a:t>
            </a:r>
            <a:r>
              <a:rPr lang="en-US" baseline="30000" dirty="0" smtClean="0">
                <a:latin typeface="Calibri"/>
              </a:rPr>
              <a:t>2</a:t>
            </a:r>
            <a:r>
              <a:rPr lang="en-US" dirty="0" smtClean="0"/>
              <a:t/>
            </a:r>
            <a:br>
              <a:rPr lang="en-US" dirty="0" smtClean="0"/>
            </a:br>
            <a:r>
              <a:rPr lang="en-US" dirty="0" smtClean="0"/>
              <a:t> at other P(</a:t>
            </a:r>
            <a:r>
              <a:rPr lang="en-US" dirty="0" smtClean="0">
                <a:latin typeface="cmmi10"/>
              </a:rPr>
              <a:t>º</a:t>
            </a:r>
            <a:r>
              <a:rPr lang="en-US" baseline="-25000" dirty="0" smtClean="0">
                <a:latin typeface="cmmi10"/>
              </a:rPr>
              <a:t>¹</a:t>
            </a:r>
            <a:r>
              <a:rPr lang="en-US" dirty="0" smtClean="0"/>
              <a:t> </a:t>
            </a:r>
            <a:r>
              <a:rPr lang="en-US" dirty="0" smtClean="0">
                <a:latin typeface="cmsy10"/>
              </a:rPr>
              <a:t>!</a:t>
            </a:r>
            <a:r>
              <a:rPr lang="en-US" dirty="0" smtClean="0"/>
              <a:t> </a:t>
            </a:r>
            <a:r>
              <a:rPr lang="en-US" dirty="0" smtClean="0">
                <a:latin typeface="cmmi10"/>
              </a:rPr>
              <a:t>º</a:t>
            </a:r>
            <a:r>
              <a:rPr lang="en-US" baseline="-25000" dirty="0" smtClean="0">
                <a:latin typeface="Calibri"/>
              </a:rPr>
              <a:t>e</a:t>
            </a:r>
            <a:r>
              <a:rPr lang="en-US" dirty="0" smtClean="0"/>
              <a:t>) values</a:t>
            </a:r>
            <a:endParaRPr lang="en-US" dirty="0"/>
          </a:p>
        </p:txBody>
      </p:sp>
      <p:pic>
        <p:nvPicPr>
          <p:cNvPr id="151554" name="Picture 5"/>
          <p:cNvPicPr>
            <a:picLocks noGrp="1" noChangeAspect="1" noChangeArrowheads="1"/>
          </p:cNvPicPr>
          <p:nvPr>
            <p:ph sz="quarter" idx="14"/>
          </p:nvPr>
        </p:nvPicPr>
        <p:blipFill>
          <a:blip r:embed="rId3"/>
          <a:srcRect/>
          <a:stretch>
            <a:fillRect/>
          </a:stretch>
        </p:blipFill>
        <p:spPr>
          <a:xfrm>
            <a:off x="5524500" y="3906838"/>
            <a:ext cx="2322513" cy="2319337"/>
          </a:xfrm>
        </p:spPr>
      </p:pic>
      <p:pic>
        <p:nvPicPr>
          <p:cNvPr id="151555" name="Picture 3"/>
          <p:cNvPicPr>
            <a:picLocks noGrp="1" noChangeAspect="1" noChangeArrowheads="1"/>
          </p:cNvPicPr>
          <p:nvPr>
            <p:ph sz="quarter" idx="15"/>
          </p:nvPr>
        </p:nvPicPr>
        <p:blipFill>
          <a:blip r:embed="rId4"/>
          <a:srcRect/>
          <a:stretch>
            <a:fillRect/>
          </a:stretch>
        </p:blipFill>
        <p:spPr>
          <a:xfrm>
            <a:off x="5527675" y="1500188"/>
            <a:ext cx="2324100" cy="2319337"/>
          </a:xfrm>
        </p:spPr>
      </p:pic>
      <p:pic>
        <p:nvPicPr>
          <p:cNvPr id="151556" name="Picture 4"/>
          <p:cNvPicPr>
            <a:picLocks noGrp="1" noChangeAspect="1" noChangeArrowheads="1"/>
          </p:cNvPicPr>
          <p:nvPr>
            <p:ph sz="quarter" idx="16"/>
          </p:nvPr>
        </p:nvPicPr>
        <p:blipFill>
          <a:blip r:embed="rId5"/>
          <a:srcRect/>
          <a:stretch>
            <a:fillRect/>
          </a:stretch>
        </p:blipFill>
        <p:spPr>
          <a:xfrm>
            <a:off x="1327150" y="3913188"/>
            <a:ext cx="2319338" cy="2319337"/>
          </a:xfrm>
        </p:spPr>
      </p:pic>
      <p:pic>
        <p:nvPicPr>
          <p:cNvPr id="151557" name="Picture 2"/>
          <p:cNvPicPr>
            <a:picLocks noGrp="1" noChangeAspect="1" noChangeArrowheads="1"/>
          </p:cNvPicPr>
          <p:nvPr>
            <p:ph sz="quarter" idx="17"/>
          </p:nvPr>
        </p:nvPicPr>
        <p:blipFill>
          <a:blip r:embed="rId6"/>
          <a:srcRect/>
          <a:stretch>
            <a:fillRect/>
          </a:stretch>
        </p:blipFill>
        <p:spPr>
          <a:xfrm>
            <a:off x="1331913" y="1506538"/>
            <a:ext cx="2306637" cy="2319337"/>
          </a:xfrm>
        </p:spPr>
      </p:pic>
      <p:sp>
        <p:nvSpPr>
          <p:cNvPr id="151558" name="TextBox 12"/>
          <p:cNvSpPr txBox="1">
            <a:spLocks noChangeArrowheads="1"/>
          </p:cNvSpPr>
          <p:nvPr/>
        </p:nvSpPr>
        <p:spPr bwMode="auto">
          <a:xfrm>
            <a:off x="365125" y="2114550"/>
            <a:ext cx="593725" cy="368300"/>
          </a:xfrm>
          <a:prstGeom prst="rect">
            <a:avLst/>
          </a:prstGeom>
          <a:noFill/>
          <a:ln w="9525">
            <a:noFill/>
            <a:miter lim="800000"/>
            <a:headEnd/>
            <a:tailEnd/>
          </a:ln>
        </p:spPr>
        <p:txBody>
          <a:bodyPr wrap="none">
            <a:spAutoFit/>
          </a:bodyPr>
          <a:lstStyle/>
          <a:p>
            <a:r>
              <a:rPr lang="en-US">
                <a:latin typeface="Tw Cen MT" pitchFamily="34" charset="0"/>
              </a:rPr>
              <a:t>0.05</a:t>
            </a:r>
          </a:p>
        </p:txBody>
      </p:sp>
      <p:sp>
        <p:nvSpPr>
          <p:cNvPr id="151559" name="TextBox 13"/>
          <p:cNvSpPr txBox="1">
            <a:spLocks noChangeArrowheads="1"/>
          </p:cNvSpPr>
          <p:nvPr/>
        </p:nvSpPr>
        <p:spPr bwMode="auto">
          <a:xfrm>
            <a:off x="4802188" y="2608263"/>
            <a:ext cx="593725" cy="369887"/>
          </a:xfrm>
          <a:prstGeom prst="rect">
            <a:avLst/>
          </a:prstGeom>
          <a:noFill/>
          <a:ln w="9525">
            <a:noFill/>
            <a:miter lim="800000"/>
            <a:headEnd/>
            <a:tailEnd/>
          </a:ln>
        </p:spPr>
        <p:txBody>
          <a:bodyPr wrap="none">
            <a:spAutoFit/>
          </a:bodyPr>
          <a:lstStyle/>
          <a:p>
            <a:r>
              <a:rPr lang="en-US">
                <a:latin typeface="Tw Cen MT" pitchFamily="34" charset="0"/>
              </a:rPr>
              <a:t>0.02</a:t>
            </a:r>
          </a:p>
        </p:txBody>
      </p:sp>
      <p:sp>
        <p:nvSpPr>
          <p:cNvPr id="151560" name="TextBox 14"/>
          <p:cNvSpPr txBox="1">
            <a:spLocks noChangeArrowheads="1"/>
          </p:cNvSpPr>
          <p:nvPr/>
        </p:nvSpPr>
        <p:spPr bwMode="auto">
          <a:xfrm>
            <a:off x="414338" y="4986338"/>
            <a:ext cx="592137" cy="368300"/>
          </a:xfrm>
          <a:prstGeom prst="rect">
            <a:avLst/>
          </a:prstGeom>
          <a:noFill/>
          <a:ln w="9525">
            <a:noFill/>
            <a:miter lim="800000"/>
            <a:headEnd/>
            <a:tailEnd/>
          </a:ln>
        </p:spPr>
        <p:txBody>
          <a:bodyPr wrap="none">
            <a:spAutoFit/>
          </a:bodyPr>
          <a:lstStyle/>
          <a:p>
            <a:r>
              <a:rPr lang="en-US">
                <a:latin typeface="Tw Cen MT" pitchFamily="34" charset="0"/>
              </a:rPr>
              <a:t>0.01</a:t>
            </a:r>
          </a:p>
        </p:txBody>
      </p:sp>
      <p:sp>
        <p:nvSpPr>
          <p:cNvPr id="151561" name="TextBox 15"/>
          <p:cNvSpPr txBox="1">
            <a:spLocks noChangeArrowheads="1"/>
          </p:cNvSpPr>
          <p:nvPr/>
        </p:nvSpPr>
        <p:spPr bwMode="auto">
          <a:xfrm>
            <a:off x="4384675" y="4664075"/>
            <a:ext cx="711200" cy="368300"/>
          </a:xfrm>
          <a:prstGeom prst="rect">
            <a:avLst/>
          </a:prstGeom>
          <a:noFill/>
          <a:ln w="9525">
            <a:noFill/>
            <a:miter lim="800000"/>
            <a:headEnd/>
            <a:tailEnd/>
          </a:ln>
        </p:spPr>
        <p:txBody>
          <a:bodyPr wrap="none">
            <a:spAutoFit/>
          </a:bodyPr>
          <a:lstStyle/>
          <a:p>
            <a:r>
              <a:rPr lang="en-US">
                <a:latin typeface="Tw Cen MT" pitchFamily="34" charset="0"/>
              </a:rPr>
              <a:t>0.005</a:t>
            </a:r>
          </a:p>
        </p:txBody>
      </p:sp>
      <p:sp>
        <p:nvSpPr>
          <p:cNvPr id="151562" name="TextBox 16"/>
          <p:cNvSpPr txBox="1">
            <a:spLocks noChangeArrowheads="1"/>
          </p:cNvSpPr>
          <p:nvPr/>
        </p:nvSpPr>
        <p:spPr bwMode="auto">
          <a:xfrm>
            <a:off x="0" y="2533650"/>
            <a:ext cx="1495425" cy="369888"/>
          </a:xfrm>
          <a:prstGeom prst="rect">
            <a:avLst/>
          </a:prstGeom>
          <a:noFill/>
          <a:ln w="9525">
            <a:noFill/>
            <a:miter lim="800000"/>
            <a:headEnd/>
            <a:tailEnd/>
          </a:ln>
        </p:spPr>
        <p:txBody>
          <a:bodyPr wrap="none">
            <a:spAutoFit/>
          </a:bodyPr>
          <a:lstStyle/>
          <a:p>
            <a:r>
              <a:rPr lang="en-US">
                <a:latin typeface="Tw Cen MT" pitchFamily="34" charset="0"/>
              </a:rPr>
              <a:t>No ambiguity</a:t>
            </a:r>
          </a:p>
        </p:txBody>
      </p:sp>
      <p:sp>
        <p:nvSpPr>
          <p:cNvPr id="151563" name="TextBox 17"/>
          <p:cNvSpPr txBox="1">
            <a:spLocks noChangeArrowheads="1"/>
          </p:cNvSpPr>
          <p:nvPr/>
        </p:nvSpPr>
        <p:spPr bwMode="auto">
          <a:xfrm>
            <a:off x="3998913" y="5013325"/>
            <a:ext cx="1622425" cy="922338"/>
          </a:xfrm>
          <a:prstGeom prst="rect">
            <a:avLst/>
          </a:prstGeom>
          <a:noFill/>
          <a:ln w="9525">
            <a:noFill/>
            <a:miter lim="800000"/>
            <a:headEnd/>
            <a:tailEnd/>
          </a:ln>
        </p:spPr>
        <p:txBody>
          <a:bodyPr>
            <a:spAutoFit/>
          </a:bodyPr>
          <a:lstStyle/>
          <a:p>
            <a:r>
              <a:rPr lang="en-US">
                <a:latin typeface="Tw Cen MT" pitchFamily="34" charset="0"/>
              </a:rPr>
              <a:t>Significant sensitivity only for </a:t>
            </a:r>
            <a:r>
              <a:rPr lang="en-US">
                <a:latin typeface="cmmi10" pitchFamily="34" charset="0"/>
              </a:rPr>
              <a:t>¢</a:t>
            </a:r>
            <a:r>
              <a:rPr lang="en-US">
                <a:latin typeface="Tw Cen MT" pitchFamily="34" charset="0"/>
              </a:rPr>
              <a:t> </a:t>
            </a:r>
            <a:r>
              <a:rPr lang="en-US">
                <a:latin typeface="Calibri" pitchFamily="34" charset="0"/>
              </a:rPr>
              <a:t>m</a:t>
            </a:r>
            <a:r>
              <a:rPr lang="en-US" baseline="30000">
                <a:latin typeface="Calibri" pitchFamily="34" charset="0"/>
              </a:rPr>
              <a:t>2</a:t>
            </a:r>
            <a:r>
              <a:rPr lang="en-US">
                <a:latin typeface="Tw Cen MT" pitchFamily="34" charset="0"/>
              </a:rPr>
              <a:t> &lt; 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Content Placeholder 6"/>
          <p:cNvSpPr>
            <a:spLocks noGrp="1"/>
          </p:cNvSpPr>
          <p:nvPr>
            <p:ph sz="quarter" idx="1"/>
          </p:nvPr>
        </p:nvSpPr>
        <p:spPr/>
        <p:txBody>
          <a:bodyPr/>
          <a:lstStyle/>
          <a:p>
            <a:r>
              <a:rPr lang="en-US" sz="2000" smtClean="0"/>
              <a:t>Backgrounds (triggering):</a:t>
            </a:r>
          </a:p>
          <a:p>
            <a:pPr lvl="1"/>
            <a:r>
              <a:rPr lang="en-US" sz="1600" smtClean="0"/>
              <a:t>97 kHz through-going muons</a:t>
            </a:r>
          </a:p>
          <a:p>
            <a:pPr lvl="1"/>
            <a:r>
              <a:rPr lang="en-US" sz="1600" smtClean="0"/>
              <a:t>24 kHz stopping muons</a:t>
            </a:r>
          </a:p>
          <a:p>
            <a:r>
              <a:rPr lang="en-US" sz="2000" smtClean="0"/>
              <a:t>Real background (analysis) dominated by:</a:t>
            </a:r>
          </a:p>
          <a:p>
            <a:pPr lvl="1"/>
            <a:r>
              <a:rPr lang="en-US" sz="1800" smtClean="0"/>
              <a:t>Cosmic </a:t>
            </a:r>
            <a:r>
              <a:rPr lang="en-US" sz="1800" smtClean="0">
                <a:latin typeface="cmmi10" pitchFamily="34" charset="0"/>
              </a:rPr>
              <a:t>¹</a:t>
            </a:r>
            <a:r>
              <a:rPr lang="en-US" sz="1800" smtClean="0"/>
              <a:t> (100Hz, fiducial cut)</a:t>
            </a:r>
          </a:p>
          <a:p>
            <a:pPr lvl="1"/>
            <a:r>
              <a:rPr lang="en-US" sz="1800" smtClean="0"/>
              <a:t>Michel electrons (25Hz, tagged)</a:t>
            </a:r>
          </a:p>
          <a:p>
            <a:pPr lvl="1"/>
            <a:r>
              <a:rPr lang="en-US" sz="1800" smtClean="0"/>
              <a:t> </a:t>
            </a:r>
            <a:r>
              <a:rPr lang="en-US" sz="1800" smtClean="0">
                <a:latin typeface="cmmi10" pitchFamily="34" charset="0"/>
              </a:rPr>
              <a:t>¹</a:t>
            </a:r>
            <a:r>
              <a:rPr lang="en-US" sz="1800" smtClean="0"/>
              <a:t> capture (</a:t>
            </a:r>
            <a:r>
              <a:rPr lang="en-US" sz="1800" baseline="30000" smtClean="0"/>
              <a:t>12</a:t>
            </a:r>
            <a:r>
              <a:rPr lang="en-US" sz="1800" smtClean="0"/>
              <a:t>B decay, small &gt;20MeV)</a:t>
            </a:r>
          </a:p>
          <a:p>
            <a:endParaRPr lang="en-US" smtClean="0"/>
          </a:p>
        </p:txBody>
      </p:sp>
      <p:sp>
        <p:nvSpPr>
          <p:cNvPr id="6" name="Title 5"/>
          <p:cNvSpPr>
            <a:spLocks noGrp="1"/>
          </p:cNvSpPr>
          <p:nvPr>
            <p:ph type="title"/>
          </p:nvPr>
        </p:nvSpPr>
        <p:spPr/>
        <p:txBody>
          <a:bodyPr/>
          <a:lstStyle/>
          <a:p>
            <a:pPr fontAlgn="auto">
              <a:spcAft>
                <a:spcPts val="0"/>
              </a:spcAft>
              <a:defRPr/>
            </a:pPr>
            <a:r>
              <a:rPr lang="en-US" dirty="0" smtClean="0"/>
              <a:t>Supernova Backgrounds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fontAlgn="auto">
              <a:spcAft>
                <a:spcPts val="0"/>
              </a:spcAft>
              <a:defRPr/>
            </a:pPr>
            <a:r>
              <a:rPr lang="en-US" smtClean="0"/>
              <a:t>NuMI Long Baselines</a:t>
            </a:r>
          </a:p>
        </p:txBody>
      </p:sp>
      <p:sp>
        <p:nvSpPr>
          <p:cNvPr id="18434" name="Slide Number Placeholder 5"/>
          <p:cNvSpPr>
            <a:spLocks noGrp="1"/>
          </p:cNvSpPr>
          <p:nvPr>
            <p:ph type="sldNum" sz="quarter" idx="12"/>
          </p:nvPr>
        </p:nvSpPr>
        <p:spPr>
          <a:noFill/>
        </p:spPr>
        <p:txBody>
          <a:bodyPr/>
          <a:lstStyle/>
          <a:p>
            <a:pPr>
              <a:defRPr/>
            </a:pPr>
            <a:fld id="{2C7B43D0-F0AD-46C7-9B25-0C78F8DDEA3D}" type="slidenum">
              <a:rPr lang="en-US"/>
              <a:pPr>
                <a:defRPr/>
              </a:pPr>
              <a:t>39</a:t>
            </a:fld>
            <a:endParaRPr lang="en-US"/>
          </a:p>
        </p:txBody>
      </p:sp>
      <p:pic>
        <p:nvPicPr>
          <p:cNvPr id="155651" name="Picture 5" descr="numi_map"/>
          <p:cNvPicPr>
            <a:picLocks noGrp="1" noChangeAspect="1" noChangeArrowheads="1"/>
          </p:cNvPicPr>
          <p:nvPr>
            <p:ph sz="quarter" idx="1"/>
          </p:nvPr>
        </p:nvPicPr>
        <p:blipFill>
          <a:blip r:embed="rId3"/>
          <a:srcRect/>
          <a:stretch>
            <a:fillRect/>
          </a:stretch>
        </p:blipFill>
        <p:spPr>
          <a:xfrm>
            <a:off x="533400" y="1143000"/>
            <a:ext cx="6096000" cy="5135563"/>
          </a:xfrm>
        </p:spPr>
      </p:pic>
      <p:sp>
        <p:nvSpPr>
          <p:cNvPr id="155652" name="Line 6"/>
          <p:cNvSpPr>
            <a:spLocks noChangeShapeType="1"/>
          </p:cNvSpPr>
          <p:nvPr/>
        </p:nvSpPr>
        <p:spPr bwMode="auto">
          <a:xfrm flipH="1" flipV="1">
            <a:off x="3352800" y="2362200"/>
            <a:ext cx="1371600" cy="2895600"/>
          </a:xfrm>
          <a:prstGeom prst="line">
            <a:avLst/>
          </a:prstGeom>
          <a:noFill/>
          <a:ln w="28575">
            <a:solidFill>
              <a:srgbClr val="FF0000"/>
            </a:solidFill>
            <a:round/>
            <a:headEnd/>
            <a:tailEnd type="triangle" w="med" len="med"/>
          </a:ln>
        </p:spPr>
        <p:txBody>
          <a:bodyPr wrap="none">
            <a:spAutoFit/>
          </a:bodyPr>
          <a:lstStyle/>
          <a:p>
            <a:endParaRPr lang="en-US"/>
          </a:p>
        </p:txBody>
      </p:sp>
      <p:sp>
        <p:nvSpPr>
          <p:cNvPr id="155653" name="Line 7"/>
          <p:cNvSpPr>
            <a:spLocks noChangeShapeType="1"/>
          </p:cNvSpPr>
          <p:nvPr/>
        </p:nvSpPr>
        <p:spPr bwMode="auto">
          <a:xfrm flipH="1" flipV="1">
            <a:off x="2971800" y="1981200"/>
            <a:ext cx="1752600" cy="3276600"/>
          </a:xfrm>
          <a:prstGeom prst="line">
            <a:avLst/>
          </a:prstGeom>
          <a:noFill/>
          <a:ln w="28575">
            <a:solidFill>
              <a:srgbClr val="00CCFF"/>
            </a:solidFill>
            <a:round/>
            <a:headEnd/>
            <a:tailEnd type="triangle" w="med" len="med"/>
          </a:ln>
        </p:spPr>
        <p:txBody>
          <a:bodyPr wrap="none">
            <a:spAutoFit/>
          </a:bodyPr>
          <a:lstStyle/>
          <a:p>
            <a:endParaRPr lang="en-US"/>
          </a:p>
        </p:txBody>
      </p:sp>
      <p:sp>
        <p:nvSpPr>
          <p:cNvPr id="155654" name="Text Box 8"/>
          <p:cNvSpPr txBox="1">
            <a:spLocks noChangeArrowheads="1"/>
          </p:cNvSpPr>
          <p:nvPr/>
        </p:nvSpPr>
        <p:spPr bwMode="auto">
          <a:xfrm>
            <a:off x="6781800" y="1905000"/>
            <a:ext cx="2133600" cy="1755775"/>
          </a:xfrm>
          <a:prstGeom prst="rect">
            <a:avLst/>
          </a:prstGeom>
          <a:noFill/>
          <a:ln w="15875" algn="ctr">
            <a:solidFill>
              <a:schemeClr val="tx1"/>
            </a:solidFill>
            <a:miter lim="800000"/>
            <a:headEnd/>
            <a:tailEnd/>
          </a:ln>
        </p:spPr>
        <p:txBody>
          <a:bodyPr>
            <a:spAutoFit/>
          </a:bodyPr>
          <a:lstStyle/>
          <a:p>
            <a:pPr marL="342900" indent="-342900">
              <a:spcBef>
                <a:spcPct val="50000"/>
              </a:spcBef>
            </a:pPr>
            <a:r>
              <a:rPr lang="en-US" sz="2400">
                <a:latin typeface="Book Antiqua" pitchFamily="18" charset="0"/>
              </a:rPr>
              <a:t>No</a:t>
            </a:r>
            <a:r>
              <a:rPr lang="en-US" sz="2400">
                <a:latin typeface="Symbol" pitchFamily="18" charset="2"/>
                <a:sym typeface="Symbol" pitchFamily="18" charset="2"/>
              </a:rPr>
              <a:t></a:t>
            </a:r>
            <a:r>
              <a:rPr lang="en-US" sz="2400">
                <a:latin typeface="Book Antiqua" pitchFamily="18" charset="0"/>
              </a:rPr>
              <a:t>a</a:t>
            </a:r>
          </a:p>
          <a:p>
            <a:pPr marL="342900" indent="-342900">
              <a:spcBef>
                <a:spcPct val="5000"/>
              </a:spcBef>
            </a:pPr>
            <a:r>
              <a:rPr lang="en-US" sz="2000">
                <a:latin typeface="Book Antiqua" pitchFamily="18" charset="0"/>
              </a:rPr>
              <a:t>18-25 kTons</a:t>
            </a:r>
          </a:p>
          <a:p>
            <a:pPr marL="342900" indent="-342900">
              <a:spcBef>
                <a:spcPct val="5000"/>
              </a:spcBef>
            </a:pPr>
            <a:r>
              <a:rPr lang="en-US" sz="2000">
                <a:latin typeface="Book Antiqua" pitchFamily="18" charset="0"/>
              </a:rPr>
              <a:t>810km</a:t>
            </a:r>
          </a:p>
          <a:p>
            <a:pPr marL="342900" indent="-342900">
              <a:spcBef>
                <a:spcPct val="5000"/>
              </a:spcBef>
            </a:pPr>
            <a:r>
              <a:rPr lang="en-US" sz="2000">
                <a:latin typeface="Book Antiqua" pitchFamily="18" charset="0"/>
              </a:rPr>
              <a:t>12km off-axis</a:t>
            </a:r>
          </a:p>
          <a:p>
            <a:pPr marL="342900" indent="-342900">
              <a:spcBef>
                <a:spcPct val="5000"/>
              </a:spcBef>
            </a:pPr>
            <a:r>
              <a:rPr lang="en-US" sz="2000">
                <a:latin typeface="Book Antiqua" pitchFamily="18" charset="0"/>
              </a:rPr>
              <a:t>Surface Detector</a:t>
            </a:r>
          </a:p>
        </p:txBody>
      </p:sp>
      <p:sp>
        <p:nvSpPr>
          <p:cNvPr id="155655" name="Text Box 9"/>
          <p:cNvSpPr txBox="1">
            <a:spLocks noChangeArrowheads="1"/>
          </p:cNvSpPr>
          <p:nvPr/>
        </p:nvSpPr>
        <p:spPr bwMode="auto">
          <a:xfrm>
            <a:off x="6781800" y="3810000"/>
            <a:ext cx="2133600" cy="2076450"/>
          </a:xfrm>
          <a:prstGeom prst="rect">
            <a:avLst/>
          </a:prstGeom>
          <a:noFill/>
          <a:ln w="15875" algn="ctr">
            <a:solidFill>
              <a:schemeClr val="tx1"/>
            </a:solidFill>
            <a:miter lim="800000"/>
            <a:headEnd/>
            <a:tailEnd/>
          </a:ln>
        </p:spPr>
        <p:txBody>
          <a:bodyPr>
            <a:spAutoFit/>
          </a:bodyPr>
          <a:lstStyle/>
          <a:p>
            <a:pPr marL="342900" indent="-342900">
              <a:spcBef>
                <a:spcPct val="50000"/>
              </a:spcBef>
            </a:pPr>
            <a:r>
              <a:rPr lang="en-US" sz="2400">
                <a:latin typeface="Book Antiqua" pitchFamily="18" charset="0"/>
              </a:rPr>
              <a:t>Minos</a:t>
            </a:r>
          </a:p>
          <a:p>
            <a:pPr marL="342900" indent="-342900">
              <a:spcBef>
                <a:spcPct val="5000"/>
              </a:spcBef>
            </a:pPr>
            <a:r>
              <a:rPr lang="en-US" sz="2000">
                <a:latin typeface="Book Antiqua" pitchFamily="18" charset="0"/>
              </a:rPr>
              <a:t>5.5 kTons</a:t>
            </a:r>
          </a:p>
          <a:p>
            <a:pPr marL="342900" indent="-342900">
              <a:spcBef>
                <a:spcPct val="5000"/>
              </a:spcBef>
            </a:pPr>
            <a:r>
              <a:rPr lang="en-US" sz="2000">
                <a:latin typeface="Book Antiqua" pitchFamily="18" charset="0"/>
              </a:rPr>
              <a:t>735km</a:t>
            </a:r>
          </a:p>
          <a:p>
            <a:pPr marL="342900" indent="-342900">
              <a:spcBef>
                <a:spcPct val="5000"/>
              </a:spcBef>
            </a:pPr>
            <a:r>
              <a:rPr lang="en-US" sz="2000">
                <a:latin typeface="Book Antiqua" pitchFamily="18" charset="0"/>
              </a:rPr>
              <a:t>On beam axis</a:t>
            </a:r>
          </a:p>
          <a:p>
            <a:pPr marL="342900" indent="-342900">
              <a:spcBef>
                <a:spcPct val="5000"/>
              </a:spcBef>
            </a:pPr>
            <a:r>
              <a:rPr lang="en-US" sz="2000">
                <a:latin typeface="Book Antiqua" pitchFamily="18" charset="0"/>
              </a:rPr>
              <a:t>Underground</a:t>
            </a:r>
          </a:p>
          <a:p>
            <a:pPr marL="342900" indent="-342900">
              <a:spcBef>
                <a:spcPct val="5000"/>
              </a:spcBef>
            </a:pPr>
            <a:r>
              <a:rPr lang="en-US" sz="2000">
                <a:latin typeface="Book Antiqua" pitchFamily="18" charset="0"/>
              </a:rPr>
              <a:t>(½ mile)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auto">
              <a:spcAft>
                <a:spcPts val="0"/>
              </a:spcAft>
              <a:defRPr/>
            </a:pPr>
            <a:r>
              <a:rPr lang="en-US" dirty="0" smtClean="0"/>
              <a:t>Overview: </a:t>
            </a:r>
            <a:r>
              <a:rPr lang="en-US" dirty="0" err="1" smtClean="0"/>
              <a:t>NOvA</a:t>
            </a:r>
            <a:r>
              <a:rPr lang="en-US" dirty="0" smtClean="0"/>
              <a:t> Today (Baseline)</a:t>
            </a:r>
            <a:endParaRPr lang="en-US" dirty="0"/>
          </a:p>
        </p:txBody>
      </p:sp>
      <p:sp>
        <p:nvSpPr>
          <p:cNvPr id="4" name="Text Placeholder 3"/>
          <p:cNvSpPr>
            <a:spLocks noGrp="1"/>
          </p:cNvSpPr>
          <p:nvPr>
            <p:ph sz="quarter" idx="1"/>
          </p:nvPr>
        </p:nvSpPr>
        <p:spPr>
          <a:xfrm>
            <a:off x="457200" y="1600200"/>
            <a:ext cx="4683125" cy="4484688"/>
          </a:xfrm>
        </p:spPr>
        <p:txBody>
          <a:bodyPr>
            <a:normAutofit fontScale="77500" lnSpcReduction="20000"/>
          </a:bodyPr>
          <a:lstStyle/>
          <a:p>
            <a:pPr marL="274320" indent="-274320" fontAlgn="auto">
              <a:spcBef>
                <a:spcPts val="580"/>
              </a:spcBef>
              <a:spcAft>
                <a:spcPts val="0"/>
              </a:spcAft>
              <a:buFont typeface="Wingdings 2"/>
              <a:buChar char=""/>
              <a:defRPr/>
            </a:pPr>
            <a:r>
              <a:rPr lang="en-US" dirty="0" err="1" smtClean="0"/>
              <a:t>NOvA</a:t>
            </a:r>
            <a:r>
              <a:rPr lang="en-US" dirty="0" smtClean="0"/>
              <a:t> is an 18kTon far detector + 218Ton near detector + </a:t>
            </a:r>
            <a:r>
              <a:rPr lang="en-US" dirty="0" err="1" smtClean="0"/>
              <a:t>NuMI</a:t>
            </a:r>
            <a:r>
              <a:rPr lang="en-US" dirty="0" smtClean="0"/>
              <a:t> beam upgrade project. </a:t>
            </a:r>
          </a:p>
          <a:p>
            <a:pPr marL="274320" indent="-274320" fontAlgn="auto">
              <a:spcBef>
                <a:spcPts val="580"/>
              </a:spcBef>
              <a:spcAft>
                <a:spcPts val="0"/>
              </a:spcAft>
              <a:buFont typeface="Wingdings 2"/>
              <a:buChar char=""/>
              <a:defRPr/>
            </a:pPr>
            <a:r>
              <a:rPr lang="en-US" dirty="0" smtClean="0"/>
              <a:t>Both detectors are “totally active” liquid </a:t>
            </a:r>
            <a:r>
              <a:rPr lang="en-US" dirty="0" err="1" smtClean="0"/>
              <a:t>scintillator</a:t>
            </a:r>
            <a:r>
              <a:rPr lang="en-US" dirty="0" smtClean="0"/>
              <a:t> designs </a:t>
            </a:r>
          </a:p>
          <a:p>
            <a:pPr marL="274320" indent="-274320" fontAlgn="auto">
              <a:spcBef>
                <a:spcPts val="580"/>
              </a:spcBef>
              <a:spcAft>
                <a:spcPts val="0"/>
              </a:spcAft>
              <a:buFont typeface="Wingdings 2"/>
              <a:buChar char=""/>
              <a:defRPr/>
            </a:pPr>
            <a:r>
              <a:rPr lang="en-US" dirty="0" smtClean="0"/>
              <a:t>The detectors are 14mrad off the primary beam axis to achieve narrow </a:t>
            </a:r>
            <a:r>
              <a:rPr lang="en-US" dirty="0" smtClean="0">
                <a:latin typeface="cmmi10"/>
              </a:rPr>
              <a:t>º</a:t>
            </a:r>
            <a:r>
              <a:rPr lang="en-US" baseline="-25000" dirty="0" smtClean="0">
                <a:latin typeface="cmmi10"/>
              </a:rPr>
              <a:t>¹</a:t>
            </a:r>
            <a:r>
              <a:rPr lang="en-US" dirty="0" smtClean="0"/>
              <a:t> energy spectrum, peaked at 2GeV.</a:t>
            </a:r>
          </a:p>
          <a:p>
            <a:pPr marL="274320" indent="-274320" fontAlgn="auto">
              <a:spcBef>
                <a:spcPts val="580"/>
              </a:spcBef>
              <a:spcAft>
                <a:spcPts val="0"/>
              </a:spcAft>
              <a:buFont typeface="Wingdings 2"/>
              <a:buChar char=""/>
              <a:defRPr/>
            </a:pPr>
            <a:r>
              <a:rPr lang="en-US" dirty="0" smtClean="0"/>
              <a:t>The far detect sits on a 810km baseline between Chicago and Northern Minnesota at the first oscillation maximum</a:t>
            </a:r>
          </a:p>
          <a:p>
            <a:pPr marL="274320" indent="-274320" fontAlgn="auto">
              <a:spcBef>
                <a:spcPts val="580"/>
              </a:spcBef>
              <a:spcAft>
                <a:spcPts val="0"/>
              </a:spcAft>
              <a:buFont typeface="Wingdings 2"/>
              <a:buChar char=""/>
              <a:defRPr/>
            </a:pPr>
            <a:r>
              <a:rPr lang="en-US" dirty="0" smtClean="0"/>
              <a:t>Designed to use the 320KW then 700KW </a:t>
            </a:r>
            <a:r>
              <a:rPr lang="en-US" dirty="0" err="1" smtClean="0"/>
              <a:t>NuMI</a:t>
            </a:r>
            <a:r>
              <a:rPr lang="en-US" dirty="0" smtClean="0"/>
              <a:t> beam with final upgrade to the 1.2MW “super-</a:t>
            </a:r>
            <a:r>
              <a:rPr lang="en-US" dirty="0" err="1" smtClean="0"/>
              <a:t>NuMI</a:t>
            </a:r>
            <a:r>
              <a:rPr lang="en-US" dirty="0" smtClean="0"/>
              <a:t>” beam from the </a:t>
            </a:r>
            <a:r>
              <a:rPr lang="en-US" dirty="0" err="1" smtClean="0"/>
              <a:t>Fermilab</a:t>
            </a:r>
            <a:r>
              <a:rPr lang="en-US" dirty="0" smtClean="0"/>
              <a:t> main injector.</a:t>
            </a:r>
          </a:p>
          <a:p>
            <a:pPr marL="274320" indent="-274320" fontAlgn="auto">
              <a:spcBef>
                <a:spcPts val="580"/>
              </a:spcBef>
              <a:spcAft>
                <a:spcPts val="0"/>
              </a:spcAft>
              <a:buFont typeface="Wingdings 2"/>
              <a:buChar char=""/>
              <a:defRPr/>
            </a:pPr>
            <a:r>
              <a:rPr lang="en-US" dirty="0" smtClean="0"/>
              <a:t>Integrate ultimately 10</a:t>
            </a:r>
            <a:r>
              <a:rPr lang="en-US" dirty="0" smtClean="0">
                <a:latin typeface="cmsy10"/>
              </a:rPr>
              <a:t>£</a:t>
            </a:r>
            <a:r>
              <a:rPr lang="en-US" dirty="0" smtClean="0">
                <a:latin typeface="Calibri"/>
              </a:rPr>
              <a:t>10</a:t>
            </a:r>
            <a:r>
              <a:rPr lang="en-US" baseline="30000" dirty="0" smtClean="0">
                <a:latin typeface="Calibri"/>
              </a:rPr>
              <a:t>20</a:t>
            </a:r>
            <a:r>
              <a:rPr lang="en-US" dirty="0" smtClean="0"/>
              <a:t> pot/yr</a:t>
            </a:r>
            <a:endParaRPr lang="en-US" dirty="0"/>
          </a:p>
        </p:txBody>
      </p:sp>
      <p:pic>
        <p:nvPicPr>
          <p:cNvPr id="25603" name="Picture 4"/>
          <p:cNvPicPr>
            <a:picLocks noGrp="1" noChangeAspect="1" noChangeArrowheads="1"/>
          </p:cNvPicPr>
          <p:nvPr>
            <p:ph sz="quarter" idx="2"/>
          </p:nvPr>
        </p:nvPicPr>
        <p:blipFill>
          <a:blip r:embed="rId3"/>
          <a:srcRect/>
          <a:stretch>
            <a:fillRect/>
          </a:stretch>
        </p:blipFill>
        <p:spPr>
          <a:xfrm>
            <a:off x="4979988" y="2054225"/>
            <a:ext cx="4038600" cy="3449638"/>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fontAlgn="auto">
              <a:spcAft>
                <a:spcPts val="0"/>
              </a:spcAft>
              <a:defRPr/>
            </a:pPr>
            <a:r>
              <a:rPr lang="en-US" dirty="0" smtClean="0">
                <a:latin typeface="Symbol" pitchFamily="18" charset="2"/>
                <a:sym typeface="Symbol" pitchFamily="18" charset="2"/>
              </a:rPr>
              <a:t></a:t>
            </a:r>
            <a:r>
              <a:rPr lang="en-US" dirty="0" smtClean="0">
                <a:latin typeface="Symbol" pitchFamily="18" charset="2"/>
              </a:rPr>
              <a:t> </a:t>
            </a:r>
            <a:r>
              <a:rPr lang="en-US" dirty="0" smtClean="0"/>
              <a:t>Mixing and </a:t>
            </a:r>
            <a:r>
              <a:rPr lang="en-US" dirty="0" smtClean="0">
                <a:latin typeface="cmmi10"/>
              </a:rPr>
              <a:t>µ</a:t>
            </a:r>
            <a:r>
              <a:rPr lang="en-US" baseline="-25000" dirty="0" smtClean="0">
                <a:latin typeface="Calibri"/>
              </a:rPr>
              <a:t>13</a:t>
            </a:r>
          </a:p>
        </p:txBody>
      </p:sp>
      <p:sp>
        <p:nvSpPr>
          <p:cNvPr id="19458" name="Slide Number Placeholder 5"/>
          <p:cNvSpPr>
            <a:spLocks noGrp="1"/>
          </p:cNvSpPr>
          <p:nvPr>
            <p:ph type="sldNum" sz="quarter" idx="12"/>
          </p:nvPr>
        </p:nvSpPr>
        <p:spPr>
          <a:noFill/>
        </p:spPr>
        <p:txBody>
          <a:bodyPr/>
          <a:lstStyle/>
          <a:p>
            <a:pPr>
              <a:defRPr/>
            </a:pPr>
            <a:fld id="{A81944A1-72F9-44FB-BE86-C88456761825}" type="slidenum">
              <a:rPr lang="en-US"/>
              <a:pPr>
                <a:defRPr/>
              </a:pPr>
              <a:t>40</a:t>
            </a:fld>
            <a:endParaRPr lang="en-US"/>
          </a:p>
        </p:txBody>
      </p:sp>
      <p:sp>
        <p:nvSpPr>
          <p:cNvPr id="19461" name="Rectangle 3"/>
          <p:cNvSpPr>
            <a:spLocks noGrp="1" noChangeArrowheads="1"/>
          </p:cNvSpPr>
          <p:nvPr>
            <p:ph sz="quarter" idx="1"/>
          </p:nvPr>
        </p:nvSpPr>
        <p:spPr>
          <a:xfrm>
            <a:off x="457200" y="1371600"/>
            <a:ext cx="8229600" cy="2170113"/>
          </a:xfrm>
        </p:spPr>
        <p:txBody>
          <a:bodyPr>
            <a:normAutofit fontScale="92500"/>
          </a:bodyPr>
          <a:lstStyle/>
          <a:p>
            <a:pPr marL="274320" indent="-274320" fontAlgn="auto">
              <a:lnSpc>
                <a:spcPct val="80000"/>
              </a:lnSpc>
              <a:spcBef>
                <a:spcPts val="580"/>
              </a:spcBef>
              <a:spcAft>
                <a:spcPts val="0"/>
              </a:spcAft>
              <a:buFont typeface="Wingdings 2"/>
              <a:buChar char=""/>
              <a:defRPr/>
            </a:pPr>
            <a:r>
              <a:rPr lang="en-US" sz="2400" dirty="0" smtClean="0"/>
              <a:t>The MNS Mixing matrix can be broken into terms which explicitly depend on the </a:t>
            </a:r>
            <a:r>
              <a:rPr lang="en-US" sz="2400" dirty="0" smtClean="0">
                <a:latin typeface="Symbol" pitchFamily="18" charset="2"/>
                <a:sym typeface="Symbol" pitchFamily="18" charset="2"/>
              </a:rPr>
              <a:t></a:t>
            </a:r>
            <a:r>
              <a:rPr lang="en-US" sz="2400" baseline="-25000" dirty="0" smtClean="0">
                <a:latin typeface="Symbol" pitchFamily="18" charset="2"/>
                <a:sym typeface="Symbol" pitchFamily="18" charset="2"/>
              </a:rPr>
              <a:t></a:t>
            </a:r>
            <a:r>
              <a:rPr lang="en-US" sz="2400" dirty="0" smtClean="0"/>
              <a:t> </a:t>
            </a:r>
            <a:r>
              <a:rPr lang="en-US" sz="2400" dirty="0" smtClean="0">
                <a:latin typeface="cmsy10" pitchFamily="34" charset="0"/>
              </a:rPr>
              <a:t>!</a:t>
            </a:r>
            <a:r>
              <a:rPr lang="en-US" sz="2400" dirty="0" smtClean="0"/>
              <a:t> </a:t>
            </a:r>
            <a:r>
              <a:rPr lang="en-US" sz="2400" dirty="0" smtClean="0">
                <a:latin typeface="Symbol" pitchFamily="18" charset="2"/>
                <a:sym typeface="Symbol" pitchFamily="18" charset="2"/>
              </a:rPr>
              <a:t></a:t>
            </a:r>
            <a:r>
              <a:rPr lang="en-US" sz="2400" baseline="-25000" dirty="0" smtClean="0">
                <a:latin typeface="Symbol" pitchFamily="18" charset="2"/>
                <a:sym typeface="Symbol" pitchFamily="18" charset="2"/>
              </a:rPr>
              <a:t></a:t>
            </a:r>
            <a:r>
              <a:rPr lang="en-US" sz="2400" dirty="0" smtClean="0"/>
              <a:t>, </a:t>
            </a:r>
            <a:r>
              <a:rPr lang="en-US" sz="2400" dirty="0" smtClean="0">
                <a:latin typeface="Symbol" pitchFamily="18" charset="2"/>
                <a:sym typeface="Symbol" pitchFamily="18" charset="2"/>
              </a:rPr>
              <a:t></a:t>
            </a:r>
            <a:r>
              <a:rPr lang="en-US" sz="2400" baseline="-25000" dirty="0" smtClean="0">
                <a:sym typeface="Symbol" pitchFamily="18" charset="2"/>
              </a:rPr>
              <a:t>e</a:t>
            </a:r>
            <a:r>
              <a:rPr lang="en-US" sz="2400" dirty="0" smtClean="0">
                <a:latin typeface="cmsy10" pitchFamily="34" charset="0"/>
                <a:sym typeface="Symbol" pitchFamily="18" charset="2"/>
              </a:rPr>
              <a:t>!</a:t>
            </a:r>
            <a:r>
              <a:rPr lang="en-US" sz="2400" dirty="0" smtClean="0"/>
              <a:t> </a:t>
            </a:r>
            <a:r>
              <a:rPr lang="en-US" sz="2400" dirty="0" smtClean="0">
                <a:latin typeface="Symbol" pitchFamily="18" charset="2"/>
                <a:sym typeface="Symbol" pitchFamily="18" charset="2"/>
              </a:rPr>
              <a:t></a:t>
            </a:r>
            <a:r>
              <a:rPr lang="en-US" sz="2400" baseline="-25000" dirty="0" smtClean="0">
                <a:latin typeface="Symbol" pitchFamily="18" charset="2"/>
                <a:sym typeface="Symbol" pitchFamily="18" charset="2"/>
              </a:rPr>
              <a:t></a:t>
            </a:r>
            <a:r>
              <a:rPr lang="en-US" sz="2400" dirty="0" smtClean="0"/>
              <a:t>, </a:t>
            </a:r>
            <a:r>
              <a:rPr lang="en-US" sz="2400" dirty="0" smtClean="0">
                <a:latin typeface="Symbol" pitchFamily="18" charset="2"/>
                <a:sym typeface="Symbol" pitchFamily="18" charset="2"/>
              </a:rPr>
              <a:t></a:t>
            </a:r>
            <a:r>
              <a:rPr lang="en-US" sz="2400" baseline="-25000" dirty="0" smtClean="0">
                <a:sym typeface="Symbol" pitchFamily="18" charset="2"/>
              </a:rPr>
              <a:t>e</a:t>
            </a:r>
            <a:r>
              <a:rPr lang="en-US" sz="2400" dirty="0" smtClean="0">
                <a:latin typeface="cmsy10" pitchFamily="34" charset="0"/>
                <a:sym typeface="Symbol" pitchFamily="18" charset="2"/>
              </a:rPr>
              <a:t>!</a:t>
            </a:r>
            <a:r>
              <a:rPr lang="en-US" sz="2400" dirty="0" smtClean="0"/>
              <a:t> </a:t>
            </a:r>
            <a:r>
              <a:rPr lang="en-US" sz="2400" dirty="0" smtClean="0">
                <a:latin typeface="Symbol" pitchFamily="18" charset="2"/>
                <a:sym typeface="Symbol" pitchFamily="18" charset="2"/>
              </a:rPr>
              <a:t></a:t>
            </a:r>
            <a:r>
              <a:rPr lang="en-US" sz="2400" baseline="-25000" dirty="0" smtClean="0">
                <a:latin typeface="Symbol" pitchFamily="18" charset="2"/>
                <a:sym typeface="Symbol" pitchFamily="18" charset="2"/>
              </a:rPr>
              <a:t></a:t>
            </a:r>
            <a:r>
              <a:rPr lang="en-US" sz="2400" dirty="0" smtClean="0"/>
              <a:t> mixing angles, as well as the CP violating phases </a:t>
            </a:r>
            <a:r>
              <a:rPr lang="en-US" sz="2400" dirty="0" smtClean="0">
                <a:latin typeface="Symbol" pitchFamily="18" charset="2"/>
                <a:sym typeface="Symbol" pitchFamily="18" charset="2"/>
              </a:rPr>
              <a:t></a:t>
            </a:r>
            <a:r>
              <a:rPr lang="en-US" sz="2400" dirty="0" smtClean="0">
                <a:sym typeface="Symbol" pitchFamily="18" charset="2"/>
              </a:rPr>
              <a:t> and </a:t>
            </a:r>
            <a:r>
              <a:rPr lang="en-US" sz="2400" dirty="0" smtClean="0">
                <a:latin typeface="Symbol" pitchFamily="18" charset="2"/>
                <a:sym typeface="Symbol" pitchFamily="18" charset="2"/>
              </a:rPr>
              <a:t></a:t>
            </a:r>
            <a:r>
              <a:rPr lang="en-US" sz="2400" baseline="-25000" dirty="0" err="1" smtClean="0">
                <a:sym typeface="Symbol" pitchFamily="18" charset="2"/>
              </a:rPr>
              <a:t>i</a:t>
            </a:r>
            <a:endParaRPr lang="en-US" sz="2400" dirty="0" smtClean="0">
              <a:latin typeface="Symbol" pitchFamily="18" charset="2"/>
              <a:sym typeface="Symbol" pitchFamily="18" charset="2"/>
            </a:endParaRPr>
          </a:p>
          <a:p>
            <a:pPr marL="274320" indent="-274320" fontAlgn="auto">
              <a:lnSpc>
                <a:spcPct val="80000"/>
              </a:lnSpc>
              <a:spcBef>
                <a:spcPts val="580"/>
              </a:spcBef>
              <a:spcAft>
                <a:spcPts val="0"/>
              </a:spcAft>
              <a:buFont typeface="Wingdings 2"/>
              <a:buChar char=""/>
              <a:defRPr/>
            </a:pPr>
            <a:r>
              <a:rPr lang="en-US" sz="2400" dirty="0" smtClean="0"/>
              <a:t>The sensitivity of NO</a:t>
            </a:r>
            <a:r>
              <a:rPr lang="en-US" sz="2400" dirty="0" smtClean="0">
                <a:latin typeface="cmmi10"/>
              </a:rPr>
              <a:t>º</a:t>
            </a:r>
            <a:r>
              <a:rPr lang="en-US" sz="2400" dirty="0" smtClean="0"/>
              <a:t>A is explicit in the third term giving access to both </a:t>
            </a:r>
            <a:r>
              <a:rPr lang="en-US" sz="2400" dirty="0" smtClean="0">
                <a:latin typeface="Calibri"/>
              </a:rPr>
              <a:t>sin</a:t>
            </a:r>
            <a:r>
              <a:rPr lang="en-US" sz="2400" baseline="30000" dirty="0" smtClean="0">
                <a:latin typeface="Calibri"/>
              </a:rPr>
              <a:t>2</a:t>
            </a:r>
            <a:r>
              <a:rPr lang="en-US" sz="2400" dirty="0" smtClean="0"/>
              <a:t> 2</a:t>
            </a:r>
            <a:r>
              <a:rPr lang="en-US" sz="2400" dirty="0" smtClean="0">
                <a:latin typeface="cmmi10"/>
              </a:rPr>
              <a:t>µ</a:t>
            </a:r>
            <a:r>
              <a:rPr lang="en-US" sz="2400" baseline="-25000" dirty="0" smtClean="0">
                <a:latin typeface="Calibri"/>
              </a:rPr>
              <a:t>13</a:t>
            </a:r>
            <a:r>
              <a:rPr lang="en-US" sz="2400" dirty="0" smtClean="0"/>
              <a:t> and </a:t>
            </a:r>
            <a:r>
              <a:rPr lang="en-US" sz="2400" dirty="0" smtClean="0">
                <a:latin typeface="cmmi10"/>
              </a:rPr>
              <a:t>±</a:t>
            </a:r>
            <a:r>
              <a:rPr lang="en-US" sz="2400" dirty="0" smtClean="0"/>
              <a:t> through the </a:t>
            </a:r>
            <a:r>
              <a:rPr lang="en-US" sz="2400" dirty="0" smtClean="0">
                <a:latin typeface="cmmi10"/>
              </a:rPr>
              <a:t>º</a:t>
            </a:r>
            <a:r>
              <a:rPr lang="en-US" sz="2400" baseline="-25000" dirty="0" smtClean="0">
                <a:latin typeface="Calibri"/>
              </a:rPr>
              <a:t>e</a:t>
            </a:r>
            <a:r>
              <a:rPr lang="en-US" sz="2400" dirty="0" smtClean="0"/>
              <a:t> appearance measurement.</a:t>
            </a:r>
          </a:p>
          <a:p>
            <a:pPr marL="274320" indent="-274320" fontAlgn="auto">
              <a:lnSpc>
                <a:spcPct val="80000"/>
              </a:lnSpc>
              <a:spcBef>
                <a:spcPts val="580"/>
              </a:spcBef>
              <a:spcAft>
                <a:spcPts val="0"/>
              </a:spcAft>
              <a:buFont typeface="Wingdings 2"/>
              <a:buChar char=""/>
              <a:defRPr/>
            </a:pPr>
            <a:r>
              <a:rPr lang="en-US" sz="2400" dirty="0" smtClean="0"/>
              <a:t>There is additional NO</a:t>
            </a:r>
            <a:r>
              <a:rPr lang="en-US" sz="2400" dirty="0" smtClean="0">
                <a:latin typeface="cmmi10"/>
              </a:rPr>
              <a:t>º</a:t>
            </a:r>
            <a:r>
              <a:rPr lang="en-US" sz="2400" dirty="0" smtClean="0"/>
              <a:t>A sensitivity to </a:t>
            </a:r>
            <a:r>
              <a:rPr lang="en-US" sz="2400" dirty="0" smtClean="0">
                <a:latin typeface="cmmi10"/>
              </a:rPr>
              <a:t>µ</a:t>
            </a:r>
            <a:r>
              <a:rPr lang="en-US" sz="2400" baseline="-25000" dirty="0" smtClean="0">
                <a:latin typeface="Calibri"/>
              </a:rPr>
              <a:t>23</a:t>
            </a:r>
            <a:r>
              <a:rPr lang="en-US" sz="2400" dirty="0" smtClean="0"/>
              <a:t> through the </a:t>
            </a:r>
            <a:r>
              <a:rPr lang="en-US" sz="2400" dirty="0" smtClean="0">
                <a:latin typeface="cmmi10"/>
              </a:rPr>
              <a:t>º</a:t>
            </a:r>
            <a:r>
              <a:rPr lang="en-US" sz="2400" baseline="-25000" dirty="0" smtClean="0">
                <a:latin typeface="cmmi10"/>
              </a:rPr>
              <a:t>¹</a:t>
            </a:r>
            <a:r>
              <a:rPr lang="en-US" sz="2400" dirty="0" smtClean="0"/>
              <a:t> </a:t>
            </a:r>
            <a:r>
              <a:rPr lang="en-US" sz="2400" dirty="0" err="1" smtClean="0"/>
              <a:t>osc</a:t>
            </a:r>
            <a:r>
              <a:rPr lang="en-US" sz="2400" dirty="0" smtClean="0"/>
              <a:t>. measurements</a:t>
            </a:r>
          </a:p>
        </p:txBody>
      </p:sp>
      <p:pic>
        <p:nvPicPr>
          <p:cNvPr id="157700" name="Picture 10" descr="txp_fig"/>
          <p:cNvPicPr>
            <a:picLocks noChangeAspect="1" noChangeArrowheads="1"/>
          </p:cNvPicPr>
          <p:nvPr>
            <p:custDataLst>
              <p:tags r:id="rId1"/>
            </p:custDataLst>
          </p:nvPr>
        </p:nvPicPr>
        <p:blipFill>
          <a:blip r:embed="rId3">
            <a:clrChange>
              <a:clrFrom>
                <a:srgbClr val="FFFFFF"/>
              </a:clrFrom>
              <a:clrTo>
                <a:srgbClr val="FFFFFF">
                  <a:alpha val="0"/>
                </a:srgbClr>
              </a:clrTo>
            </a:clrChange>
          </a:blip>
          <a:srcRect/>
          <a:stretch>
            <a:fillRect/>
          </a:stretch>
        </p:blipFill>
        <p:spPr bwMode="auto">
          <a:xfrm>
            <a:off x="547688" y="3808413"/>
            <a:ext cx="8305800" cy="2030412"/>
          </a:xfrm>
          <a:prstGeom prst="rect">
            <a:avLst/>
          </a:prstGeom>
          <a:noFill/>
          <a:ln w="9525" algn="ctr">
            <a:noFill/>
            <a:miter lim="800000"/>
            <a:headEnd/>
            <a:tailEnd/>
          </a:ln>
        </p:spPr>
      </p:pic>
      <p:sp>
        <p:nvSpPr>
          <p:cNvPr id="157701" name="Line 29"/>
          <p:cNvSpPr>
            <a:spLocks noChangeShapeType="1"/>
          </p:cNvSpPr>
          <p:nvPr/>
        </p:nvSpPr>
        <p:spPr bwMode="auto">
          <a:xfrm flipV="1">
            <a:off x="1157288" y="4646613"/>
            <a:ext cx="838200" cy="2209800"/>
          </a:xfrm>
          <a:prstGeom prst="line">
            <a:avLst/>
          </a:prstGeom>
          <a:noFill/>
          <a:ln w="9525">
            <a:noFill/>
            <a:round/>
            <a:headEnd/>
            <a:tailEnd type="triangle" w="med" len="med"/>
          </a:ln>
        </p:spPr>
        <p:txBody>
          <a:bodyPr>
            <a:spAutoFit/>
          </a:bodyPr>
          <a:lstStyle/>
          <a:p>
            <a:endParaRPr lang="en-US"/>
          </a:p>
        </p:txBody>
      </p:sp>
      <p:grpSp>
        <p:nvGrpSpPr>
          <p:cNvPr id="157702" name="Group 41"/>
          <p:cNvGrpSpPr>
            <a:grpSpLocks/>
          </p:cNvGrpSpPr>
          <p:nvPr/>
        </p:nvGrpSpPr>
        <p:grpSpPr bwMode="auto">
          <a:xfrm>
            <a:off x="319088" y="4799013"/>
            <a:ext cx="2514600" cy="2058987"/>
            <a:chOff x="144" y="2544"/>
            <a:chExt cx="1584" cy="1297"/>
          </a:xfrm>
        </p:grpSpPr>
        <p:grpSp>
          <p:nvGrpSpPr>
            <p:cNvPr id="157708" name="Group 38"/>
            <p:cNvGrpSpPr>
              <a:grpSpLocks/>
            </p:cNvGrpSpPr>
            <p:nvPr/>
          </p:nvGrpSpPr>
          <p:grpSpPr bwMode="auto">
            <a:xfrm>
              <a:off x="768" y="2544"/>
              <a:ext cx="576" cy="864"/>
              <a:chOff x="768" y="2544"/>
              <a:chExt cx="576" cy="864"/>
            </a:xfrm>
          </p:grpSpPr>
          <p:sp>
            <p:nvSpPr>
              <p:cNvPr id="157710" name="Line 11"/>
              <p:cNvSpPr>
                <a:spLocks noChangeShapeType="1"/>
              </p:cNvSpPr>
              <p:nvPr/>
            </p:nvSpPr>
            <p:spPr bwMode="auto">
              <a:xfrm flipV="1">
                <a:off x="912" y="2592"/>
                <a:ext cx="240" cy="432"/>
              </a:xfrm>
              <a:prstGeom prst="line">
                <a:avLst/>
              </a:prstGeom>
              <a:noFill/>
              <a:ln w="9525">
                <a:noFill/>
                <a:round/>
                <a:headEnd/>
                <a:tailEnd type="triangle" w="med" len="med"/>
              </a:ln>
            </p:spPr>
            <p:txBody>
              <a:bodyPr wrap="none">
                <a:spAutoFit/>
              </a:bodyPr>
              <a:lstStyle/>
              <a:p>
                <a:endParaRPr lang="en-US"/>
              </a:p>
            </p:txBody>
          </p:sp>
          <p:sp>
            <p:nvSpPr>
              <p:cNvPr id="157711" name="Line 26"/>
              <p:cNvSpPr>
                <a:spLocks noChangeShapeType="1"/>
              </p:cNvSpPr>
              <p:nvPr/>
            </p:nvSpPr>
            <p:spPr bwMode="auto">
              <a:xfrm flipH="1">
                <a:off x="768" y="3024"/>
                <a:ext cx="144" cy="384"/>
              </a:xfrm>
              <a:prstGeom prst="line">
                <a:avLst/>
              </a:prstGeom>
              <a:noFill/>
              <a:ln w="9525">
                <a:noFill/>
                <a:round/>
                <a:headEnd/>
                <a:tailEnd type="triangle" w="med" len="med"/>
              </a:ln>
            </p:spPr>
            <p:txBody>
              <a:bodyPr wrap="none">
                <a:spAutoFit/>
              </a:bodyPr>
              <a:lstStyle/>
              <a:p>
                <a:endParaRPr lang="en-US"/>
              </a:p>
            </p:txBody>
          </p:sp>
          <p:sp>
            <p:nvSpPr>
              <p:cNvPr id="157712" name="Line 28"/>
              <p:cNvSpPr>
                <a:spLocks noChangeShapeType="1"/>
              </p:cNvSpPr>
              <p:nvPr/>
            </p:nvSpPr>
            <p:spPr bwMode="auto">
              <a:xfrm flipV="1">
                <a:off x="816" y="2544"/>
                <a:ext cx="288" cy="672"/>
              </a:xfrm>
              <a:prstGeom prst="line">
                <a:avLst/>
              </a:prstGeom>
              <a:noFill/>
              <a:ln w="9525">
                <a:noFill/>
                <a:round/>
                <a:headEnd/>
                <a:tailEnd type="triangle" w="med" len="med"/>
              </a:ln>
            </p:spPr>
            <p:txBody>
              <a:bodyPr wrap="none">
                <a:spAutoFit/>
              </a:bodyPr>
              <a:lstStyle/>
              <a:p>
                <a:endParaRPr lang="en-US"/>
              </a:p>
            </p:txBody>
          </p:sp>
          <p:sp>
            <p:nvSpPr>
              <p:cNvPr id="157713" name="Line 30"/>
              <p:cNvSpPr>
                <a:spLocks noChangeShapeType="1"/>
              </p:cNvSpPr>
              <p:nvPr/>
            </p:nvSpPr>
            <p:spPr bwMode="auto">
              <a:xfrm flipV="1">
                <a:off x="864" y="2592"/>
                <a:ext cx="480" cy="432"/>
              </a:xfrm>
              <a:prstGeom prst="line">
                <a:avLst/>
              </a:prstGeom>
              <a:noFill/>
              <a:ln w="41275">
                <a:solidFill>
                  <a:srgbClr val="FF9900"/>
                </a:solidFill>
                <a:round/>
                <a:headEnd/>
                <a:tailEnd type="triangle" w="med" len="med"/>
              </a:ln>
            </p:spPr>
            <p:txBody>
              <a:bodyPr>
                <a:spAutoFit/>
              </a:bodyPr>
              <a:lstStyle/>
              <a:p>
                <a:endParaRPr lang="en-US"/>
              </a:p>
            </p:txBody>
          </p:sp>
        </p:grpSp>
        <p:sp>
          <p:nvSpPr>
            <p:cNvPr id="157709" name="Text Box 32"/>
            <p:cNvSpPr txBox="1">
              <a:spLocks noChangeArrowheads="1"/>
            </p:cNvSpPr>
            <p:nvPr/>
          </p:nvSpPr>
          <p:spPr bwMode="auto">
            <a:xfrm>
              <a:off x="144" y="2976"/>
              <a:ext cx="1584" cy="865"/>
            </a:xfrm>
            <a:prstGeom prst="rect">
              <a:avLst/>
            </a:prstGeom>
            <a:noFill/>
            <a:ln w="9525" algn="ctr">
              <a:noFill/>
              <a:miter lim="800000"/>
              <a:headEnd/>
              <a:tailEnd/>
            </a:ln>
          </p:spPr>
          <p:txBody>
            <a:bodyPr>
              <a:spAutoFit/>
            </a:bodyPr>
            <a:lstStyle/>
            <a:p>
              <a:pPr marL="342900" indent="-342900" algn="ctr"/>
              <a:r>
                <a:rPr lang="en-US">
                  <a:solidFill>
                    <a:srgbClr val="FF9900"/>
                  </a:solidFill>
                  <a:latin typeface="Book Antiqua" pitchFamily="18" charset="0"/>
                </a:rPr>
                <a:t>Atmospheric </a:t>
              </a:r>
            </a:p>
            <a:p>
              <a:pPr marL="342900" indent="-342900" algn="ctr"/>
              <a:r>
                <a:rPr lang="en-US">
                  <a:solidFill>
                    <a:srgbClr val="FF9900"/>
                  </a:solidFill>
                  <a:latin typeface="Book Antiqua" pitchFamily="18" charset="0"/>
                </a:rPr>
                <a:t>Neutrinos</a:t>
              </a:r>
            </a:p>
            <a:p>
              <a:pPr marL="342900" indent="-342900" algn="ctr"/>
              <a:r>
                <a:rPr lang="en-US">
                  <a:solidFill>
                    <a:srgbClr val="FF9900"/>
                  </a:solidFill>
                  <a:latin typeface="Book Antiqua" pitchFamily="18" charset="0"/>
                </a:rPr>
                <a:t>(Super-K)</a:t>
              </a:r>
            </a:p>
          </p:txBody>
        </p:sp>
      </p:grpSp>
      <p:grpSp>
        <p:nvGrpSpPr>
          <p:cNvPr id="157703" name="Group 39"/>
          <p:cNvGrpSpPr>
            <a:grpSpLocks/>
          </p:cNvGrpSpPr>
          <p:nvPr/>
        </p:nvGrpSpPr>
        <p:grpSpPr bwMode="auto">
          <a:xfrm>
            <a:off x="5424488" y="3579813"/>
            <a:ext cx="3719512" cy="1031875"/>
            <a:chOff x="3360" y="1776"/>
            <a:chExt cx="2343" cy="650"/>
          </a:xfrm>
        </p:grpSpPr>
        <p:sp>
          <p:nvSpPr>
            <p:cNvPr id="157706" name="Line 31"/>
            <p:cNvSpPr>
              <a:spLocks noChangeShapeType="1"/>
            </p:cNvSpPr>
            <p:nvPr/>
          </p:nvSpPr>
          <p:spPr bwMode="auto">
            <a:xfrm flipH="1">
              <a:off x="3360" y="2112"/>
              <a:ext cx="576" cy="192"/>
            </a:xfrm>
            <a:prstGeom prst="line">
              <a:avLst/>
            </a:prstGeom>
            <a:noFill/>
            <a:ln w="41275">
              <a:solidFill>
                <a:srgbClr val="FF9900"/>
              </a:solidFill>
              <a:round/>
              <a:headEnd/>
              <a:tailEnd type="triangle" w="med" len="med"/>
            </a:ln>
          </p:spPr>
          <p:txBody>
            <a:bodyPr>
              <a:spAutoFit/>
            </a:bodyPr>
            <a:lstStyle/>
            <a:p>
              <a:endParaRPr lang="en-US"/>
            </a:p>
          </p:txBody>
        </p:sp>
        <p:sp>
          <p:nvSpPr>
            <p:cNvPr id="157707" name="Text Box 34"/>
            <p:cNvSpPr txBox="1">
              <a:spLocks noChangeArrowheads="1"/>
            </p:cNvSpPr>
            <p:nvPr/>
          </p:nvSpPr>
          <p:spPr bwMode="auto">
            <a:xfrm>
              <a:off x="3840" y="1776"/>
              <a:ext cx="1863" cy="650"/>
            </a:xfrm>
            <a:prstGeom prst="rect">
              <a:avLst/>
            </a:prstGeom>
            <a:noFill/>
            <a:ln w="9525" algn="ctr">
              <a:noFill/>
              <a:miter lim="800000"/>
              <a:headEnd/>
              <a:tailEnd/>
            </a:ln>
          </p:spPr>
          <p:txBody>
            <a:bodyPr wrap="none">
              <a:spAutoFit/>
            </a:bodyPr>
            <a:lstStyle/>
            <a:p>
              <a:pPr marL="342900" indent="-342900"/>
              <a:r>
                <a:rPr lang="en-US">
                  <a:solidFill>
                    <a:srgbClr val="FF9900"/>
                  </a:solidFill>
                  <a:latin typeface="Book Antiqua" pitchFamily="18" charset="0"/>
                </a:rPr>
                <a:t>Solar and Reactor</a:t>
              </a:r>
            </a:p>
            <a:p>
              <a:pPr marL="342900" indent="-342900"/>
              <a:r>
                <a:rPr lang="en-US">
                  <a:solidFill>
                    <a:srgbClr val="FF9900"/>
                  </a:solidFill>
                  <a:latin typeface="Book Antiqua" pitchFamily="18" charset="0"/>
                </a:rPr>
                <a:t>(KamLAND)</a:t>
              </a:r>
            </a:p>
          </p:txBody>
        </p:sp>
      </p:grpSp>
      <p:sp>
        <p:nvSpPr>
          <p:cNvPr id="157704" name="Line 35"/>
          <p:cNvSpPr>
            <a:spLocks noChangeShapeType="1"/>
          </p:cNvSpPr>
          <p:nvPr/>
        </p:nvSpPr>
        <p:spPr bwMode="auto">
          <a:xfrm flipH="1" flipV="1">
            <a:off x="4310063" y="5851525"/>
            <a:ext cx="561975" cy="379413"/>
          </a:xfrm>
          <a:prstGeom prst="line">
            <a:avLst/>
          </a:prstGeom>
          <a:noFill/>
          <a:ln w="41275">
            <a:solidFill>
              <a:srgbClr val="FF9900"/>
            </a:solidFill>
            <a:round/>
            <a:headEnd/>
            <a:tailEnd type="triangle" w="med" len="med"/>
          </a:ln>
        </p:spPr>
        <p:txBody>
          <a:bodyPr>
            <a:spAutoFit/>
          </a:bodyPr>
          <a:lstStyle/>
          <a:p>
            <a:endParaRPr lang="en-US"/>
          </a:p>
        </p:txBody>
      </p:sp>
      <p:sp>
        <p:nvSpPr>
          <p:cNvPr id="157705" name="Text Box 37"/>
          <p:cNvSpPr txBox="1">
            <a:spLocks noChangeArrowheads="1"/>
          </p:cNvSpPr>
          <p:nvPr/>
        </p:nvSpPr>
        <p:spPr bwMode="auto">
          <a:xfrm>
            <a:off x="4543425" y="5975350"/>
            <a:ext cx="2928938" cy="646113"/>
          </a:xfrm>
          <a:prstGeom prst="rect">
            <a:avLst/>
          </a:prstGeom>
          <a:noFill/>
          <a:ln w="9525" algn="ctr">
            <a:noFill/>
            <a:miter lim="800000"/>
            <a:headEnd/>
            <a:tailEnd/>
          </a:ln>
        </p:spPr>
        <p:txBody>
          <a:bodyPr>
            <a:spAutoFit/>
          </a:bodyPr>
          <a:lstStyle/>
          <a:p>
            <a:pPr marL="342900" indent="-342900" algn="ctr"/>
            <a:r>
              <a:rPr lang="en-US">
                <a:solidFill>
                  <a:srgbClr val="FF9900"/>
                </a:solidFill>
                <a:latin typeface="Book Antiqua" pitchFamily="18" charset="0"/>
              </a:rPr>
              <a:t>NO</a:t>
            </a:r>
            <a:r>
              <a:rPr lang="en-US">
                <a:solidFill>
                  <a:srgbClr val="FF9900"/>
                </a:solidFill>
                <a:latin typeface="cmmi10" pitchFamily="34" charset="0"/>
              </a:rPr>
              <a:t>º</a:t>
            </a:r>
            <a:r>
              <a:rPr lang="en-US">
                <a:solidFill>
                  <a:srgbClr val="FF9900"/>
                </a:solidFill>
                <a:latin typeface="Book Antiqua" pitchFamily="18" charset="0"/>
              </a:rPr>
              <a:t>A: CP-Violating</a:t>
            </a:r>
          </a:p>
          <a:p>
            <a:pPr marL="342900" indent="-342900" algn="ctr"/>
            <a:r>
              <a:rPr lang="en-US">
                <a:solidFill>
                  <a:srgbClr val="FF9900"/>
                </a:solidFill>
                <a:latin typeface="Book Antiqua" pitchFamily="18" charset="0"/>
              </a:rPr>
              <a:t> Phase and </a:t>
            </a:r>
            <a:r>
              <a:rPr lang="en-US">
                <a:solidFill>
                  <a:srgbClr val="FF9900"/>
                </a:solidFill>
                <a:latin typeface="cmmi10" pitchFamily="34" charset="0"/>
              </a:rPr>
              <a:t>µ</a:t>
            </a:r>
            <a:r>
              <a:rPr lang="en-US" baseline="-25000">
                <a:solidFill>
                  <a:srgbClr val="FF9900"/>
                </a:solidFill>
                <a:latin typeface="Calibri" pitchFamily="34" charset="0"/>
              </a:rPr>
              <a:t>1</a:t>
            </a:r>
            <a:r>
              <a:rPr lang="en-US" baseline="-25000">
                <a:solidFill>
                  <a:srgbClr val="FF9900"/>
                </a:solidFill>
                <a:latin typeface="Symbol" pitchFamily="18" charset="2"/>
              </a:rPr>
              <a:t>3</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0263"/>
          </a:xfrm>
        </p:spPr>
        <p:txBody>
          <a:bodyPr/>
          <a:lstStyle/>
          <a:p>
            <a:pPr fontAlgn="auto">
              <a:spcAft>
                <a:spcPts val="0"/>
              </a:spcAft>
              <a:defRPr/>
            </a:pPr>
            <a:r>
              <a:rPr lang="en-US" dirty="0" smtClean="0"/>
              <a:t>The IPND, 2008 &amp; Beyond</a:t>
            </a:r>
            <a:endParaRPr lang="en-US" dirty="0"/>
          </a:p>
        </p:txBody>
      </p:sp>
      <p:sp>
        <p:nvSpPr>
          <p:cNvPr id="3" name="TextBox 2"/>
          <p:cNvSpPr txBox="1"/>
          <p:nvPr/>
        </p:nvSpPr>
        <p:spPr>
          <a:xfrm>
            <a:off x="85250" y="1015409"/>
            <a:ext cx="8807669" cy="2677656"/>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n-US" sz="1400" dirty="0"/>
              <a:t>The next milestone for NO</a:t>
            </a:r>
            <a:r>
              <a:rPr lang="el-GR" sz="1400" dirty="0">
                <a:latin typeface="Cambria"/>
              </a:rPr>
              <a:t>ν</a:t>
            </a:r>
            <a:r>
              <a:rPr lang="en-US" sz="1400" dirty="0"/>
              <a:t>A is the construction of the Integration Prototype Near Detector (IPND) which will bring together all the discrete subsystems into a single unified detector with operational electronics and detection cells.  </a:t>
            </a:r>
          </a:p>
          <a:p>
            <a:pPr fontAlgn="auto">
              <a:spcBef>
                <a:spcPts val="0"/>
              </a:spcBef>
              <a:spcAft>
                <a:spcPts val="0"/>
              </a:spcAft>
              <a:defRPr/>
            </a:pPr>
            <a:endParaRPr lang="en-US" sz="1400" dirty="0"/>
          </a:p>
          <a:p>
            <a:pPr fontAlgn="auto">
              <a:spcBef>
                <a:spcPts val="0"/>
              </a:spcBef>
              <a:spcAft>
                <a:spcPts val="0"/>
              </a:spcAft>
              <a:defRPr/>
            </a:pPr>
            <a:r>
              <a:rPr lang="en-US" sz="1400" dirty="0"/>
              <a:t>The overall footprint of the IPND will be 3m wide by 4m high and extend 8.5m in length.  The IPND will be constructed of  4 blocks of prototype extrusions, with 31 planes each of  alternating vertical and horizontal measuring modules.  Two of the blocks will be constructed in the “A” configuration of 16 vert. and 15 </a:t>
            </a:r>
            <a:r>
              <a:rPr lang="en-US" sz="1400" dirty="0" err="1"/>
              <a:t>horiz</a:t>
            </a:r>
            <a:r>
              <a:rPr lang="en-US" sz="1400" dirty="0"/>
              <a:t>. planes, while the other two  blocks will be in a “B” configuration of 15 vert. and 16 </a:t>
            </a:r>
            <a:r>
              <a:rPr lang="en-US" sz="1400" dirty="0" err="1"/>
              <a:t>horiz</a:t>
            </a:r>
            <a:r>
              <a:rPr lang="en-US" sz="1400" dirty="0"/>
              <a:t>. Planes.  The detector will be supported on the front and back by two “bookends”, and placed within a secondary containment enclosure.</a:t>
            </a:r>
          </a:p>
          <a:p>
            <a:pPr fontAlgn="auto">
              <a:spcBef>
                <a:spcPts val="0"/>
              </a:spcBef>
              <a:spcAft>
                <a:spcPts val="0"/>
              </a:spcAft>
              <a:defRPr/>
            </a:pPr>
            <a:endParaRPr lang="en-US" sz="1400" dirty="0"/>
          </a:p>
          <a:p>
            <a:pPr fontAlgn="auto">
              <a:spcBef>
                <a:spcPts val="0"/>
              </a:spcBef>
              <a:spcAft>
                <a:spcPts val="0"/>
              </a:spcAft>
              <a:defRPr/>
            </a:pPr>
            <a:r>
              <a:rPr lang="en-US" sz="1400" dirty="0"/>
              <a:t>The IPND will be constructed in early 2008 at Argonne National Lab and assembled in the MINOS  Service Building.  The IPND will be an operational detector and will allow for the final phases of R&amp;D and integration testing to be completed during 2008 and early 2009. </a:t>
            </a:r>
            <a:endParaRPr lang="en-US" sz="1400" dirty="0"/>
          </a:p>
        </p:txBody>
      </p:sp>
      <p:pic>
        <p:nvPicPr>
          <p:cNvPr id="158725" name="Picture 862" descr="IPND_HORZ_BLK_ASSY_W_LFTR2"/>
          <p:cNvPicPr>
            <a:picLocks noChangeAspect="1" noChangeArrowheads="1"/>
          </p:cNvPicPr>
          <p:nvPr/>
        </p:nvPicPr>
        <p:blipFill>
          <a:blip r:embed="rId3"/>
          <a:srcRect/>
          <a:stretch>
            <a:fillRect/>
          </a:stretch>
        </p:blipFill>
        <p:spPr bwMode="auto">
          <a:xfrm>
            <a:off x="3805238" y="3883025"/>
            <a:ext cx="1731962" cy="2668588"/>
          </a:xfrm>
          <a:prstGeom prst="rect">
            <a:avLst/>
          </a:prstGeom>
          <a:noFill/>
          <a:ln w="9525">
            <a:noFill/>
            <a:miter lim="800000"/>
            <a:headEnd/>
            <a:tailEnd/>
          </a:ln>
        </p:spPr>
      </p:pic>
      <p:pic>
        <p:nvPicPr>
          <p:cNvPr id="158726" name="Picture 863" descr="IPND_VERT_BLOCK_ASSY_W_LFTR2"/>
          <p:cNvPicPr>
            <a:picLocks noChangeAspect="1" noChangeArrowheads="1"/>
          </p:cNvPicPr>
          <p:nvPr/>
        </p:nvPicPr>
        <p:blipFill>
          <a:blip r:embed="rId4"/>
          <a:srcRect/>
          <a:stretch>
            <a:fillRect/>
          </a:stretch>
        </p:blipFill>
        <p:spPr bwMode="auto">
          <a:xfrm>
            <a:off x="5418138" y="3889375"/>
            <a:ext cx="1692275" cy="2693988"/>
          </a:xfrm>
          <a:prstGeom prst="rect">
            <a:avLst/>
          </a:prstGeom>
          <a:noFill/>
          <a:ln w="9525">
            <a:noFill/>
            <a:miter lim="800000"/>
            <a:headEnd/>
            <a:tailEnd/>
          </a:ln>
        </p:spPr>
      </p:pic>
      <p:pic>
        <p:nvPicPr>
          <p:cNvPr id="158727" name="Picture 864"/>
          <p:cNvPicPr>
            <a:picLocks noChangeAspect="1" noChangeArrowheads="1"/>
          </p:cNvPicPr>
          <p:nvPr/>
        </p:nvPicPr>
        <p:blipFill>
          <a:blip r:embed="rId5"/>
          <a:srcRect/>
          <a:stretch>
            <a:fillRect/>
          </a:stretch>
        </p:blipFill>
        <p:spPr bwMode="auto">
          <a:xfrm>
            <a:off x="7008813" y="4221163"/>
            <a:ext cx="2062162" cy="2560637"/>
          </a:xfrm>
          <a:prstGeom prst="rect">
            <a:avLst/>
          </a:prstGeom>
          <a:noFill/>
          <a:ln w="9525">
            <a:noFill/>
            <a:miter lim="800000"/>
            <a:headEnd/>
            <a:tailEnd/>
          </a:ln>
        </p:spPr>
      </p:pic>
      <p:sp>
        <p:nvSpPr>
          <p:cNvPr id="158728" name="Text Box 865"/>
          <p:cNvSpPr txBox="1">
            <a:spLocks noChangeArrowheads="1"/>
          </p:cNvSpPr>
          <p:nvPr/>
        </p:nvSpPr>
        <p:spPr bwMode="auto">
          <a:xfrm>
            <a:off x="3859213" y="6437313"/>
            <a:ext cx="1203325" cy="369887"/>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"B" Block</a:t>
            </a:r>
          </a:p>
        </p:txBody>
      </p:sp>
      <p:sp>
        <p:nvSpPr>
          <p:cNvPr id="158729" name="Text Box 866"/>
          <p:cNvSpPr txBox="1">
            <a:spLocks noChangeArrowheads="1"/>
          </p:cNvSpPr>
          <p:nvPr/>
        </p:nvSpPr>
        <p:spPr bwMode="auto">
          <a:xfrm>
            <a:off x="5041900" y="6434138"/>
            <a:ext cx="1173163" cy="369887"/>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"A" Block</a:t>
            </a:r>
          </a:p>
        </p:txBody>
      </p:sp>
      <p:sp>
        <p:nvSpPr>
          <p:cNvPr id="158730" name="Line 867"/>
          <p:cNvSpPr>
            <a:spLocks noChangeShapeType="1"/>
          </p:cNvSpPr>
          <p:nvPr/>
        </p:nvSpPr>
        <p:spPr bwMode="auto">
          <a:xfrm flipV="1">
            <a:off x="4470400" y="5672138"/>
            <a:ext cx="223838" cy="762000"/>
          </a:xfrm>
          <a:prstGeom prst="line">
            <a:avLst/>
          </a:prstGeom>
          <a:noFill/>
          <a:ln w="12700">
            <a:solidFill>
              <a:srgbClr val="FF0000"/>
            </a:solidFill>
            <a:round/>
            <a:headEnd/>
            <a:tailEnd type="triangle" w="med" len="med"/>
          </a:ln>
        </p:spPr>
        <p:txBody>
          <a:bodyPr/>
          <a:lstStyle/>
          <a:p>
            <a:endParaRPr lang="en-US"/>
          </a:p>
        </p:txBody>
      </p:sp>
      <p:sp>
        <p:nvSpPr>
          <p:cNvPr id="158731" name="Line 868"/>
          <p:cNvSpPr>
            <a:spLocks noChangeShapeType="1"/>
          </p:cNvSpPr>
          <p:nvPr/>
        </p:nvSpPr>
        <p:spPr bwMode="auto">
          <a:xfrm flipV="1">
            <a:off x="5486400" y="5842000"/>
            <a:ext cx="271463" cy="627063"/>
          </a:xfrm>
          <a:prstGeom prst="line">
            <a:avLst/>
          </a:prstGeom>
          <a:noFill/>
          <a:ln w="12700">
            <a:solidFill>
              <a:srgbClr val="FF0000"/>
            </a:solidFill>
            <a:round/>
            <a:headEnd/>
            <a:tailEnd type="triangle" w="med" len="med"/>
          </a:ln>
        </p:spPr>
        <p:txBody>
          <a:bodyPr/>
          <a:lstStyle/>
          <a:p>
            <a:endParaRPr lang="en-US"/>
          </a:p>
        </p:txBody>
      </p:sp>
      <p:sp>
        <p:nvSpPr>
          <p:cNvPr id="158732" name="Text Box 869"/>
          <p:cNvSpPr txBox="1">
            <a:spLocks noChangeArrowheads="1"/>
          </p:cNvSpPr>
          <p:nvPr/>
        </p:nvSpPr>
        <p:spPr bwMode="auto">
          <a:xfrm>
            <a:off x="6538913" y="6434138"/>
            <a:ext cx="1165225" cy="369887"/>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Bookend </a:t>
            </a:r>
          </a:p>
        </p:txBody>
      </p:sp>
      <p:sp>
        <p:nvSpPr>
          <p:cNvPr id="158733" name="Line 870"/>
          <p:cNvSpPr>
            <a:spLocks noChangeShapeType="1"/>
          </p:cNvSpPr>
          <p:nvPr/>
        </p:nvSpPr>
        <p:spPr bwMode="auto">
          <a:xfrm flipV="1">
            <a:off x="7246938" y="4884738"/>
            <a:ext cx="781050" cy="1549400"/>
          </a:xfrm>
          <a:prstGeom prst="line">
            <a:avLst/>
          </a:prstGeom>
          <a:noFill/>
          <a:ln w="12700">
            <a:solidFill>
              <a:srgbClr val="FF0000"/>
            </a:solidFill>
            <a:round/>
            <a:headEnd/>
            <a:tailEnd type="triangle" w="med" len="med"/>
          </a:ln>
        </p:spPr>
        <p:txBody>
          <a:bodyPr/>
          <a:lstStyle/>
          <a:p>
            <a:endParaRPr lang="en-US"/>
          </a:p>
        </p:txBody>
      </p:sp>
      <p:sp>
        <p:nvSpPr>
          <p:cNvPr id="13" name="TextBox 12"/>
          <p:cNvSpPr txBox="1"/>
          <p:nvPr/>
        </p:nvSpPr>
        <p:spPr>
          <a:xfrm>
            <a:off x="67732" y="4025456"/>
            <a:ext cx="3691467" cy="2308324"/>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rPr>
              <a:t>IPND Parameters</a:t>
            </a:r>
          </a:p>
          <a:p>
            <a:pPr fontAlgn="auto">
              <a:spcBef>
                <a:spcPts val="0"/>
              </a:spcBef>
              <a:spcAft>
                <a:spcPts val="0"/>
              </a:spcAft>
              <a:defRPr/>
            </a:pPr>
            <a:r>
              <a:rPr lang="en-US" dirty="0"/>
              <a:t>Blocks: 			4</a:t>
            </a:r>
          </a:p>
          <a:p>
            <a:pPr fontAlgn="auto">
              <a:spcBef>
                <a:spcPts val="0"/>
              </a:spcBef>
              <a:spcAft>
                <a:spcPts val="0"/>
              </a:spcAft>
              <a:defRPr/>
            </a:pPr>
            <a:r>
              <a:rPr lang="en-US" dirty="0"/>
              <a:t>PVC Modules per Block: 	2</a:t>
            </a:r>
          </a:p>
          <a:p>
            <a:pPr fontAlgn="auto">
              <a:spcBef>
                <a:spcPts val="0"/>
              </a:spcBef>
              <a:spcAft>
                <a:spcPts val="0"/>
              </a:spcAft>
              <a:defRPr/>
            </a:pPr>
            <a:r>
              <a:rPr lang="en-US" dirty="0"/>
              <a:t>X-Y Detector Planes:  	124</a:t>
            </a:r>
          </a:p>
          <a:p>
            <a:pPr fontAlgn="auto">
              <a:spcBef>
                <a:spcPts val="0"/>
              </a:spcBef>
              <a:spcAft>
                <a:spcPts val="0"/>
              </a:spcAft>
              <a:defRPr/>
            </a:pPr>
            <a:r>
              <a:rPr lang="en-US" dirty="0"/>
              <a:t>Detector Cells:  		7,936</a:t>
            </a:r>
          </a:p>
          <a:p>
            <a:pPr fontAlgn="auto">
              <a:spcBef>
                <a:spcPts val="0"/>
              </a:spcBef>
              <a:spcAft>
                <a:spcPts val="0"/>
              </a:spcAft>
              <a:defRPr/>
            </a:pPr>
            <a:r>
              <a:rPr lang="en-US" dirty="0"/>
              <a:t>Front End Boards:  		248</a:t>
            </a:r>
          </a:p>
          <a:p>
            <a:pPr fontAlgn="auto">
              <a:spcBef>
                <a:spcPts val="0"/>
              </a:spcBef>
              <a:spcAft>
                <a:spcPts val="0"/>
              </a:spcAft>
              <a:defRPr/>
            </a:pPr>
            <a:r>
              <a:rPr lang="en-US" dirty="0"/>
              <a:t>Data Concentrators: 	5</a:t>
            </a:r>
          </a:p>
          <a:p>
            <a:pPr fontAlgn="auto">
              <a:spcBef>
                <a:spcPts val="0"/>
              </a:spcBef>
              <a:spcAft>
                <a:spcPts val="0"/>
              </a:spcAft>
              <a:defRPr/>
            </a:pPr>
            <a:r>
              <a:rPr lang="en-US" dirty="0"/>
              <a:t>Detector Mass: 		88tons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err="1" smtClean="0"/>
              <a:t>MoTivation</a:t>
            </a:r>
            <a:r>
              <a:rPr lang="en-US" dirty="0" smtClean="0"/>
              <a:t> &amp; sensitivities</a:t>
            </a:r>
            <a:endParaRPr lang="en-US" dirty="0"/>
          </a:p>
        </p:txBody>
      </p:sp>
      <p:sp>
        <p:nvSpPr>
          <p:cNvPr id="5" name="Text Placeholder 4"/>
          <p:cNvSpPr>
            <a:spLocks noGrp="1"/>
          </p:cNvSpPr>
          <p:nvPr>
            <p:ph type="body" idx="1"/>
          </p:nvPr>
        </p:nvSpPr>
        <p:spPr/>
        <p:txBody>
          <a:bodyPr>
            <a:normAutofit/>
          </a:bodyPr>
          <a:lstStyle/>
          <a:p>
            <a:pPr fontAlgn="auto">
              <a:spcBef>
                <a:spcPts val="580"/>
              </a:spcBef>
              <a:spcAft>
                <a:spcPts val="0"/>
              </a:spcAft>
              <a:buFont typeface="Wingdings 2"/>
              <a:buNone/>
              <a:defRPr/>
            </a:pPr>
            <a:r>
              <a:rPr lang="en-US" dirty="0" smtClean="0"/>
              <a:t>Part 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sz="quarter" idx="1"/>
          </p:nvPr>
        </p:nvSpPr>
        <p:spPr/>
        <p:txBody>
          <a:bodyPr/>
          <a:lstStyle/>
          <a:p>
            <a:r>
              <a:rPr lang="en-US" smtClean="0"/>
              <a:t>The NO</a:t>
            </a:r>
            <a:r>
              <a:rPr lang="en-US" smtClean="0">
                <a:latin typeface="cmmi10" pitchFamily="34" charset="0"/>
              </a:rPr>
              <a:t>º</a:t>
            </a:r>
            <a:r>
              <a:rPr lang="en-US" smtClean="0"/>
              <a:t>A experimental program goals:</a:t>
            </a:r>
          </a:p>
          <a:p>
            <a:pPr lvl="1"/>
            <a:r>
              <a:rPr lang="en-US" smtClean="0"/>
              <a:t>Observe </a:t>
            </a:r>
            <a:r>
              <a:rPr lang="en-US" smtClean="0">
                <a:latin typeface="cmmi10" pitchFamily="34" charset="0"/>
              </a:rPr>
              <a:t>º</a:t>
            </a:r>
            <a:r>
              <a:rPr lang="en-US" baseline="-25000" smtClean="0">
                <a:latin typeface="cmmi10" pitchFamily="34" charset="0"/>
              </a:rPr>
              <a:t>¹</a:t>
            </a:r>
            <a:r>
              <a:rPr lang="en-US" smtClean="0"/>
              <a:t> </a:t>
            </a:r>
            <a:r>
              <a:rPr lang="en-US" smtClean="0">
                <a:latin typeface="CMSY10" pitchFamily="34" charset="0"/>
              </a:rPr>
              <a:t>!</a:t>
            </a:r>
            <a:r>
              <a:rPr lang="en-US" smtClean="0"/>
              <a:t> </a:t>
            </a:r>
            <a:r>
              <a:rPr lang="en-US" smtClean="0">
                <a:latin typeface="cmmi10" pitchFamily="34" charset="0"/>
              </a:rPr>
              <a:t>º</a:t>
            </a:r>
            <a:r>
              <a:rPr lang="en-US" baseline="-25000" smtClean="0"/>
              <a:t>e</a:t>
            </a:r>
            <a:r>
              <a:rPr lang="en-US" smtClean="0"/>
              <a:t> oscillations</a:t>
            </a:r>
          </a:p>
          <a:p>
            <a:pPr lvl="1"/>
            <a:r>
              <a:rPr lang="en-US" smtClean="0"/>
              <a:t>Measure </a:t>
            </a:r>
            <a:r>
              <a:rPr lang="en-US" smtClean="0">
                <a:latin typeface="cmmi10" pitchFamily="34" charset="0"/>
              </a:rPr>
              <a:t>µ</a:t>
            </a:r>
            <a:r>
              <a:rPr lang="en-US" baseline="-25000" smtClean="0"/>
              <a:t>13</a:t>
            </a:r>
          </a:p>
          <a:p>
            <a:pPr lvl="1"/>
            <a:r>
              <a:rPr lang="en-US" smtClean="0"/>
              <a:t>Or improve the current limit on </a:t>
            </a:r>
            <a:r>
              <a:rPr lang="en-US" smtClean="0">
                <a:latin typeface="cmmi10" pitchFamily="34" charset="0"/>
              </a:rPr>
              <a:t>µ</a:t>
            </a:r>
            <a:r>
              <a:rPr lang="en-US" baseline="-25000" smtClean="0"/>
              <a:t>13  </a:t>
            </a:r>
            <a:r>
              <a:rPr lang="en-US" smtClean="0"/>
              <a:t>by a factor of 20.</a:t>
            </a:r>
          </a:p>
          <a:p>
            <a:pPr lvl="1"/>
            <a:r>
              <a:rPr lang="en-US" smtClean="0"/>
              <a:t>Measure </a:t>
            </a:r>
            <a:r>
              <a:rPr lang="en-US" smtClean="0">
                <a:latin typeface="Calibri" pitchFamily="34" charset="0"/>
              </a:rPr>
              <a:t>sin</a:t>
            </a:r>
            <a:r>
              <a:rPr lang="en-US" baseline="30000" smtClean="0">
                <a:latin typeface="Calibri" pitchFamily="34" charset="0"/>
              </a:rPr>
              <a:t>2</a:t>
            </a:r>
            <a:r>
              <a:rPr lang="en-US" smtClean="0">
                <a:latin typeface="Calibri" pitchFamily="34" charset="0"/>
              </a:rPr>
              <a:t>(2</a:t>
            </a:r>
            <a:r>
              <a:rPr lang="en-US" smtClean="0">
                <a:latin typeface="cmmi10" pitchFamily="34" charset="0"/>
              </a:rPr>
              <a:t>µ</a:t>
            </a:r>
            <a:r>
              <a:rPr lang="en-US" baseline="-25000" smtClean="0">
                <a:latin typeface="Calibri" pitchFamily="34" charset="0"/>
              </a:rPr>
              <a:t>23</a:t>
            </a:r>
            <a:r>
              <a:rPr lang="en-US" smtClean="0">
                <a:latin typeface="Calibri" pitchFamily="34" charset="0"/>
              </a:rPr>
              <a:t>)</a:t>
            </a:r>
            <a:r>
              <a:rPr lang="en-US" smtClean="0"/>
              <a:t> to a precision of 0.5-1%.</a:t>
            </a:r>
          </a:p>
          <a:p>
            <a:pPr lvl="1"/>
            <a:r>
              <a:rPr lang="en-US" smtClean="0"/>
              <a:t>Resolve the neutrino mass hierarchy</a:t>
            </a:r>
          </a:p>
          <a:p>
            <a:pPr lvl="1"/>
            <a:r>
              <a:rPr lang="en-US" smtClean="0"/>
              <a:t>Measure the CP violating phase </a:t>
            </a:r>
            <a:r>
              <a:rPr lang="en-US" smtClean="0">
                <a:latin typeface="cmmi10" pitchFamily="34" charset="0"/>
              </a:rPr>
              <a:t>±</a:t>
            </a:r>
          </a:p>
          <a:p>
            <a:pPr lvl="1"/>
            <a:r>
              <a:rPr lang="en-US" smtClean="0"/>
              <a:t>Measurement of NC cross section at 2 GeV</a:t>
            </a:r>
          </a:p>
          <a:p>
            <a:pPr lvl="1"/>
            <a:endParaRPr lang="en-US" smtClean="0"/>
          </a:p>
          <a:p>
            <a:pPr lvl="1"/>
            <a:r>
              <a:rPr lang="en-US" smtClean="0"/>
              <a:t>Detection of near galactic supernova</a:t>
            </a:r>
          </a:p>
        </p:txBody>
      </p:sp>
      <p:sp>
        <p:nvSpPr>
          <p:cNvPr id="2" name="Title 1"/>
          <p:cNvSpPr>
            <a:spLocks noGrp="1"/>
          </p:cNvSpPr>
          <p:nvPr>
            <p:ph type="title"/>
          </p:nvPr>
        </p:nvSpPr>
        <p:spPr/>
        <p:txBody>
          <a:bodyPr/>
          <a:lstStyle/>
          <a:p>
            <a:pPr fontAlgn="auto">
              <a:spcAft>
                <a:spcPts val="0"/>
              </a:spcAft>
              <a:defRPr/>
            </a:pPr>
            <a:r>
              <a:rPr lang="en-US" dirty="0" smtClean="0"/>
              <a:t>Physics Program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pPr>
              <a:defRPr/>
            </a:pPr>
            <a:fld id="{E49E9211-BA44-4E28-AE68-77E5982CF942}" type="slidenum">
              <a:rPr lang="en-US"/>
              <a:pPr>
                <a:defRPr/>
              </a:pPr>
              <a:t>7</a:t>
            </a:fld>
            <a:endParaRPr lang="en-US"/>
          </a:p>
        </p:txBody>
      </p:sp>
      <p:pic>
        <p:nvPicPr>
          <p:cNvPr id="31746" name="Picture 6"/>
          <p:cNvPicPr>
            <a:picLocks noGrp="1" noChangeAspect="1" noChangeArrowheads="1"/>
          </p:cNvPicPr>
          <p:nvPr>
            <p:ph sz="quarter" idx="1"/>
          </p:nvPr>
        </p:nvPicPr>
        <p:blipFill>
          <a:blip r:embed="rId3"/>
          <a:srcRect/>
          <a:stretch>
            <a:fillRect/>
          </a:stretch>
        </p:blipFill>
        <p:spPr>
          <a:xfrm>
            <a:off x="147638" y="966788"/>
            <a:ext cx="8821737" cy="5640387"/>
          </a:xfrm>
        </p:spPr>
      </p:pic>
      <p:sp>
        <p:nvSpPr>
          <p:cNvPr id="59395" name="Rectangle 4"/>
          <p:cNvSpPr>
            <a:spLocks noGrp="1" noChangeArrowheads="1"/>
          </p:cNvSpPr>
          <p:nvPr>
            <p:ph type="title"/>
          </p:nvPr>
        </p:nvSpPr>
        <p:spPr/>
        <p:txBody>
          <a:bodyPr/>
          <a:lstStyle/>
          <a:p>
            <a:pPr fontAlgn="auto">
              <a:spcAft>
                <a:spcPts val="0"/>
              </a:spcAft>
              <a:defRPr/>
            </a:pPr>
            <a:r>
              <a:rPr lang="en-US" dirty="0" smtClean="0"/>
              <a:t>The Off-Axis Beam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609600" y="381000"/>
            <a:ext cx="7924800" cy="1066800"/>
          </a:xfrm>
        </p:spPr>
        <p:txBody>
          <a:bodyPr/>
          <a:lstStyle/>
          <a:p>
            <a:pPr fontAlgn="auto">
              <a:spcAft>
                <a:spcPts val="0"/>
              </a:spcAft>
              <a:defRPr/>
            </a:pPr>
            <a:r>
              <a:rPr lang="en-US" dirty="0" smtClean="0"/>
              <a:t>The Effect of Going Off-Axis</a:t>
            </a:r>
          </a:p>
        </p:txBody>
      </p:sp>
      <p:sp>
        <p:nvSpPr>
          <p:cNvPr id="58372" name="Rectangle 4"/>
          <p:cNvSpPr>
            <a:spLocks noGrp="1" noChangeArrowheads="1"/>
          </p:cNvSpPr>
          <p:nvPr>
            <p:ph type="body" sz="half" idx="1"/>
          </p:nvPr>
        </p:nvSpPr>
        <p:spPr>
          <a:xfrm>
            <a:off x="182563" y="1600200"/>
            <a:ext cx="4313237" cy="4054475"/>
          </a:xfrm>
        </p:spPr>
        <p:txBody>
          <a:bodyPr>
            <a:normAutofit fontScale="92500" lnSpcReduction="20000"/>
          </a:bodyPr>
          <a:lstStyle/>
          <a:p>
            <a:pPr marL="274320" indent="-274320" fontAlgn="auto">
              <a:lnSpc>
                <a:spcPct val="80000"/>
              </a:lnSpc>
              <a:spcBef>
                <a:spcPts val="580"/>
              </a:spcBef>
              <a:spcAft>
                <a:spcPts val="0"/>
              </a:spcAft>
              <a:buFont typeface="Wingdings 2"/>
              <a:buChar char=""/>
              <a:defRPr/>
            </a:pPr>
            <a:r>
              <a:rPr lang="en-US" sz="2400" dirty="0" smtClean="0"/>
              <a:t>By going off-axis, the neutrino flux from </a:t>
            </a:r>
            <a:r>
              <a:rPr lang="en-US" sz="2400" dirty="0" smtClean="0">
                <a:latin typeface="cmmi10"/>
              </a:rPr>
              <a:t>¼</a:t>
            </a:r>
            <a:r>
              <a:rPr lang="en-US" sz="2400" dirty="0" smtClean="0"/>
              <a:t> </a:t>
            </a:r>
            <a:r>
              <a:rPr lang="en-US" sz="2400" dirty="0" smtClean="0">
                <a:latin typeface="cmsy10"/>
              </a:rPr>
              <a:t>!</a:t>
            </a:r>
            <a:r>
              <a:rPr lang="en-US" sz="2400" dirty="0" smtClean="0"/>
              <a:t> </a:t>
            </a:r>
            <a:r>
              <a:rPr lang="en-US" sz="2400" dirty="0" smtClean="0">
                <a:latin typeface="cmmi10"/>
              </a:rPr>
              <a:t>¹</a:t>
            </a:r>
            <a:r>
              <a:rPr lang="en-US" sz="2400" dirty="0" smtClean="0"/>
              <a:t> + </a:t>
            </a:r>
            <a:r>
              <a:rPr lang="en-US" sz="2400" dirty="0" smtClean="0">
                <a:latin typeface="cmmi10"/>
              </a:rPr>
              <a:t>º</a:t>
            </a:r>
            <a:r>
              <a:rPr lang="en-US" sz="2400" dirty="0" smtClean="0"/>
              <a:t> is reduced at a distance z to:</a:t>
            </a:r>
          </a:p>
          <a:p>
            <a:pPr marL="274320" indent="-274320" fontAlgn="auto">
              <a:lnSpc>
                <a:spcPct val="80000"/>
              </a:lnSpc>
              <a:spcBef>
                <a:spcPts val="580"/>
              </a:spcBef>
              <a:spcAft>
                <a:spcPts val="0"/>
              </a:spcAft>
              <a:buFont typeface="Wingdings 2"/>
              <a:buChar char=""/>
              <a:defRPr/>
            </a:pPr>
            <a:endParaRPr lang="en-US" sz="2400" dirty="0" smtClean="0"/>
          </a:p>
          <a:p>
            <a:pPr marL="274320" indent="-274320" fontAlgn="auto">
              <a:lnSpc>
                <a:spcPct val="80000"/>
              </a:lnSpc>
              <a:spcBef>
                <a:spcPts val="580"/>
              </a:spcBef>
              <a:spcAft>
                <a:spcPts val="0"/>
              </a:spcAft>
              <a:buFont typeface="Wingdings 2"/>
              <a:buChar char=""/>
              <a:defRPr/>
            </a:pPr>
            <a:endParaRPr lang="en-US" sz="2400" dirty="0" smtClean="0"/>
          </a:p>
          <a:p>
            <a:pPr marL="274320" indent="-274320" fontAlgn="auto">
              <a:lnSpc>
                <a:spcPct val="80000"/>
              </a:lnSpc>
              <a:spcBef>
                <a:spcPts val="580"/>
              </a:spcBef>
              <a:spcAft>
                <a:spcPts val="0"/>
              </a:spcAft>
              <a:buFont typeface="Wingdings 2"/>
              <a:buChar char=""/>
              <a:defRPr/>
            </a:pPr>
            <a:r>
              <a:rPr lang="en-US" sz="2400" dirty="0" smtClean="0"/>
              <a:t>But the energy narrows as </a:t>
            </a:r>
            <a:r>
              <a:rPr lang="en-US" sz="2400" dirty="0" smtClean="0">
                <a:latin typeface="cmmi10"/>
              </a:rPr>
              <a:t>µ</a:t>
            </a:r>
            <a:r>
              <a:rPr lang="en-US" sz="2400" baseline="30000" dirty="0" smtClean="0">
                <a:latin typeface="cmmi10"/>
              </a:rPr>
              <a:t>2</a:t>
            </a:r>
            <a:r>
              <a:rPr lang="en-US" sz="2400" dirty="0" smtClean="0"/>
              <a:t>:</a:t>
            </a:r>
          </a:p>
          <a:p>
            <a:pPr marL="274320" indent="-274320" fontAlgn="auto">
              <a:lnSpc>
                <a:spcPct val="80000"/>
              </a:lnSpc>
              <a:spcBef>
                <a:spcPts val="580"/>
              </a:spcBef>
              <a:spcAft>
                <a:spcPts val="0"/>
              </a:spcAft>
              <a:buFont typeface="Wingdings 2"/>
              <a:buChar char=""/>
              <a:defRPr/>
            </a:pPr>
            <a:endParaRPr lang="en-US" sz="2400" dirty="0" smtClean="0"/>
          </a:p>
          <a:p>
            <a:pPr marL="274320" indent="-274320" fontAlgn="auto">
              <a:lnSpc>
                <a:spcPct val="80000"/>
              </a:lnSpc>
              <a:spcBef>
                <a:spcPts val="580"/>
              </a:spcBef>
              <a:spcAft>
                <a:spcPts val="0"/>
              </a:spcAft>
              <a:buFont typeface="Wingdings 2"/>
              <a:buChar char=""/>
              <a:defRPr/>
            </a:pPr>
            <a:endParaRPr lang="en-US" sz="2400" dirty="0" smtClean="0"/>
          </a:p>
          <a:p>
            <a:pPr marL="274320" indent="-274320" fontAlgn="auto">
              <a:lnSpc>
                <a:spcPct val="80000"/>
              </a:lnSpc>
              <a:spcBef>
                <a:spcPts val="580"/>
              </a:spcBef>
              <a:spcAft>
                <a:spcPts val="0"/>
              </a:spcAft>
              <a:buFont typeface="Wingdings 2"/>
              <a:buChar char=""/>
              <a:defRPr/>
            </a:pPr>
            <a:r>
              <a:rPr lang="en-US" sz="2400" dirty="0" smtClean="0"/>
              <a:t>For NO</a:t>
            </a:r>
            <a:r>
              <a:rPr lang="el-GR" sz="2400" dirty="0" smtClean="0">
                <a:latin typeface="Cambria"/>
              </a:rPr>
              <a:t>ν</a:t>
            </a:r>
            <a:r>
              <a:rPr lang="en-US" sz="2400" dirty="0" smtClean="0"/>
              <a:t>A, moving 14 </a:t>
            </a:r>
            <a:r>
              <a:rPr lang="en-US" sz="2400" dirty="0" err="1" smtClean="0"/>
              <a:t>mrad</a:t>
            </a:r>
            <a:r>
              <a:rPr lang="en-US" sz="2400" dirty="0" smtClean="0"/>
              <a:t> off axis makes the </a:t>
            </a:r>
            <a:r>
              <a:rPr lang="en-US" sz="2400" dirty="0" err="1" smtClean="0"/>
              <a:t>NuMI</a:t>
            </a:r>
            <a:r>
              <a:rPr lang="en-US" sz="2400" dirty="0" smtClean="0"/>
              <a:t> beam energy </a:t>
            </a:r>
          </a:p>
          <a:p>
            <a:pPr marL="548640" lvl="1" fontAlgn="auto">
              <a:lnSpc>
                <a:spcPct val="80000"/>
              </a:lnSpc>
              <a:spcBef>
                <a:spcPts val="370"/>
              </a:spcBef>
              <a:spcAft>
                <a:spcPts val="0"/>
              </a:spcAft>
              <a:buFont typeface="Wingdings 2"/>
              <a:buChar char=""/>
              <a:defRPr/>
            </a:pPr>
            <a:r>
              <a:rPr lang="en-US" sz="2000" dirty="0" smtClean="0"/>
              <a:t>peak at 2 </a:t>
            </a:r>
            <a:r>
              <a:rPr lang="en-US" sz="2000" dirty="0" err="1" smtClean="0"/>
              <a:t>GeV</a:t>
            </a:r>
            <a:endParaRPr lang="en-US" sz="2000" dirty="0" smtClean="0"/>
          </a:p>
          <a:p>
            <a:pPr marL="548640" lvl="1" fontAlgn="auto">
              <a:lnSpc>
                <a:spcPct val="80000"/>
              </a:lnSpc>
              <a:spcBef>
                <a:spcPts val="370"/>
              </a:spcBef>
              <a:spcAft>
                <a:spcPts val="0"/>
              </a:spcAft>
              <a:buFont typeface="Wingdings 2"/>
              <a:buChar char=""/>
              <a:defRPr/>
            </a:pPr>
            <a:r>
              <a:rPr lang="en-US" sz="2000" dirty="0" smtClean="0"/>
              <a:t>E</a:t>
            </a:r>
            <a:r>
              <a:rPr lang="en-US" sz="2000" baseline="-25000" dirty="0" smtClean="0">
                <a:latin typeface="cmmi10"/>
              </a:rPr>
              <a:t>º</a:t>
            </a:r>
            <a:r>
              <a:rPr lang="en-US" sz="2000" dirty="0" smtClean="0"/>
              <a:t> width narrows to 20%</a:t>
            </a:r>
          </a:p>
          <a:p>
            <a:pPr marL="548640" lvl="1" fontAlgn="auto">
              <a:lnSpc>
                <a:spcPct val="80000"/>
              </a:lnSpc>
              <a:spcBef>
                <a:spcPts val="370"/>
              </a:spcBef>
              <a:spcAft>
                <a:spcPts val="0"/>
              </a:spcAft>
              <a:buFont typeface="Wingdings 2"/>
              <a:buChar char=""/>
              <a:defRPr/>
            </a:pPr>
            <a:endParaRPr lang="en-US" sz="2000" dirty="0" smtClean="0"/>
          </a:p>
          <a:p>
            <a:pPr marL="274320" indent="-274320" fontAlgn="auto">
              <a:lnSpc>
                <a:spcPct val="80000"/>
              </a:lnSpc>
              <a:spcBef>
                <a:spcPts val="580"/>
              </a:spcBef>
              <a:spcAft>
                <a:spcPts val="0"/>
              </a:spcAft>
              <a:buFont typeface="Wingdings 2"/>
              <a:buChar char=""/>
              <a:defRPr/>
            </a:pPr>
            <a:r>
              <a:rPr lang="en-US" sz="2400" dirty="0" smtClean="0"/>
              <a:t>This corresponds to the first the oscillation maximum</a:t>
            </a:r>
          </a:p>
          <a:p>
            <a:pPr marL="274320" indent="-274320" fontAlgn="auto">
              <a:lnSpc>
                <a:spcPct val="80000"/>
              </a:lnSpc>
              <a:spcBef>
                <a:spcPts val="580"/>
              </a:spcBef>
              <a:spcAft>
                <a:spcPts val="0"/>
              </a:spcAft>
              <a:buFont typeface="Wingdings 2"/>
              <a:buChar char=""/>
              <a:defRPr/>
            </a:pPr>
            <a:endParaRPr lang="en-US" sz="2400" dirty="0" smtClean="0"/>
          </a:p>
        </p:txBody>
      </p:sp>
      <p:pic>
        <p:nvPicPr>
          <p:cNvPr id="33795" name="Picture 6"/>
          <p:cNvPicPr>
            <a:picLocks noGrp="1" noChangeAspect="1" noChangeArrowheads="1"/>
          </p:cNvPicPr>
          <p:nvPr>
            <p:ph sz="half" idx="2"/>
          </p:nvPr>
        </p:nvPicPr>
        <p:blipFill>
          <a:blip r:embed="rId5"/>
          <a:srcRect/>
          <a:stretch>
            <a:fillRect/>
          </a:stretch>
        </p:blipFill>
        <p:spPr>
          <a:xfrm>
            <a:off x="4648200" y="1646238"/>
            <a:ext cx="4038600" cy="4022725"/>
          </a:xfrm>
        </p:spPr>
      </p:pic>
      <p:sp>
        <p:nvSpPr>
          <p:cNvPr id="58370" name="Slide Number Placeholder 6"/>
          <p:cNvSpPr>
            <a:spLocks noGrp="1"/>
          </p:cNvSpPr>
          <p:nvPr>
            <p:ph type="sldNum" sz="quarter" idx="12"/>
          </p:nvPr>
        </p:nvSpPr>
        <p:spPr>
          <a:noFill/>
        </p:spPr>
        <p:txBody>
          <a:bodyPr/>
          <a:lstStyle/>
          <a:p>
            <a:pPr>
              <a:defRPr/>
            </a:pPr>
            <a:fld id="{385AAD77-A347-402E-9D21-83DEEDFEA525}" type="slidenum">
              <a:rPr lang="en-US"/>
              <a:pPr>
                <a:defRPr/>
              </a:pPr>
              <a:t>8</a:t>
            </a:fld>
            <a:endParaRPr lang="en-US" dirty="0"/>
          </a:p>
        </p:txBody>
      </p:sp>
      <p:pic>
        <p:nvPicPr>
          <p:cNvPr id="7" name="Picture 6" descr="TP_tmp.emf"/>
          <p:cNvPicPr>
            <a:picLocks noChangeAspect="1"/>
          </p:cNvPicPr>
          <p:nvPr>
            <p:custDataLst>
              <p:tags r:id="rId1"/>
            </p:custDataLst>
          </p:nvPr>
        </p:nvPicPr>
        <p:blipFill>
          <a:blip r:embed="rId6"/>
          <a:srcRect/>
          <a:stretch>
            <a:fillRect/>
          </a:stretch>
        </p:blipFill>
        <p:spPr bwMode="auto">
          <a:xfrm>
            <a:off x="1401763" y="2363788"/>
            <a:ext cx="2133600" cy="431800"/>
          </a:xfrm>
          <a:prstGeom prst="rect">
            <a:avLst/>
          </a:prstGeom>
          <a:noFill/>
          <a:ln w="9525">
            <a:noFill/>
            <a:miter lim="800000"/>
            <a:headEnd/>
            <a:tailEnd/>
          </a:ln>
        </p:spPr>
      </p:pic>
      <p:pic>
        <p:nvPicPr>
          <p:cNvPr id="9" name="Picture 8" descr="TP_tmp.emf"/>
          <p:cNvPicPr>
            <a:picLocks noChangeAspect="1"/>
          </p:cNvPicPr>
          <p:nvPr>
            <p:custDataLst>
              <p:tags r:id="rId2"/>
            </p:custDataLst>
          </p:nvPr>
        </p:nvPicPr>
        <p:blipFill>
          <a:blip r:embed="rId7"/>
          <a:srcRect/>
          <a:stretch>
            <a:fillRect/>
          </a:stretch>
        </p:blipFill>
        <p:spPr bwMode="auto">
          <a:xfrm>
            <a:off x="1643063" y="3136900"/>
            <a:ext cx="1447800" cy="431800"/>
          </a:xfrm>
          <a:prstGeom prst="rect">
            <a:avLst/>
          </a:prstGeom>
          <a:noFill/>
          <a:ln w="9525">
            <a:noFill/>
            <a:miter lim="800000"/>
            <a:headEnd/>
            <a:tailEnd/>
          </a:ln>
        </p:spPr>
      </p:pic>
      <p:cxnSp>
        <p:nvCxnSpPr>
          <p:cNvPr id="10" name="Straight Arrow Connector 9"/>
          <p:cNvCxnSpPr/>
          <p:nvPr/>
        </p:nvCxnSpPr>
        <p:spPr>
          <a:xfrm rot="16200000" flipV="1">
            <a:off x="5845969" y="5361781"/>
            <a:ext cx="717550" cy="4968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6478588" y="5878513"/>
            <a:ext cx="1320800"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n-US" dirty="0"/>
              <a:t>1</a:t>
            </a:r>
            <a:r>
              <a:rPr lang="en-US" baseline="30000" dirty="0"/>
              <a:t>st</a:t>
            </a:r>
            <a:r>
              <a:rPr lang="en-US" dirty="0"/>
              <a:t> </a:t>
            </a:r>
            <a:r>
              <a:rPr lang="en-US" dirty="0" err="1"/>
              <a:t>Osc</a:t>
            </a:r>
            <a:r>
              <a:rPr lang="en-US" dirty="0"/>
              <a:t>. Max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iterate type="lt">
                                    <p:tmAbs val="0"/>
                                  </p:iterate>
                                  <p:childTnLst>
                                    <p:set>
                                      <p:cBhvr rctx="PPT">
                                        <p:cTn id="6" dur="indefinite"/>
                                        <p:tgtEl>
                                          <p:spTgt spid="58372">
                                            <p:txEl>
                                              <p:pRg st="0" end="0"/>
                                            </p:txEl>
                                          </p:spTgt>
                                        </p:tgtEl>
                                        <p:attrNameLst>
                                          <p:attrName>style.opacity</p:attrName>
                                        </p:attrNameLst>
                                      </p:cBhvr>
                                      <p:to>
                                        <p:strVal val="0.25"/>
                                      </p:to>
                                    </p:set>
                                    <p:animEffect filter="image" prLst="opacity: 0.25">
                                      <p:cBhvr rctx="IE">
                                        <p:cTn id="7" dur="indefinite"/>
                                        <p:tgtEl>
                                          <p:spTgt spid="58372">
                                            <p:txEl>
                                              <p:pRg st="0" end="0"/>
                                            </p:txEl>
                                          </p:spTgt>
                                        </p:tgtEl>
                                      </p:cBhvr>
                                    </p:animEffect>
                                  </p:childTnLst>
                                </p:cTn>
                              </p:par>
                              <p:par>
                                <p:cTn id="8" presetID="9" presetClass="emph" presetSubtype="0" grpId="0" nodeType="withEffect">
                                  <p:stCondLst>
                                    <p:cond delay="0"/>
                                  </p:stCondLst>
                                  <p:childTnLst>
                                    <p:set>
                                      <p:cBhvr rctx="PPT">
                                        <p:cTn id="9" dur="indefinite"/>
                                        <p:tgtEl>
                                          <p:spTgt spid="58372">
                                            <p:txEl>
                                              <p:pRg st="3" end="3"/>
                                            </p:txEl>
                                          </p:spTgt>
                                        </p:tgtEl>
                                        <p:attrNameLst>
                                          <p:attrName>style.opacity</p:attrName>
                                        </p:attrNameLst>
                                      </p:cBhvr>
                                      <p:to>
                                        <p:strVal val="0.25"/>
                                      </p:to>
                                    </p:set>
                                    <p:animEffect filter="image" prLst="opacity: 0.25">
                                      <p:cBhvr rctx="IE">
                                        <p:cTn id="10" dur="indefinite"/>
                                        <p:tgtEl>
                                          <p:spTgt spid="58372">
                                            <p:txEl>
                                              <p:pRg st="3" end="3"/>
                                            </p:txEl>
                                          </p:spTgt>
                                        </p:tgtEl>
                                      </p:cBhvr>
                                    </p:animEffect>
                                  </p:childTnLst>
                                </p:cTn>
                              </p:par>
                              <p:par>
                                <p:cTn id="11" presetID="9" presetClass="emph" presetSubtype="0" grpId="0" nodeType="withEffect">
                                  <p:stCondLst>
                                    <p:cond delay="0"/>
                                  </p:stCondLst>
                                  <p:childTnLst>
                                    <p:set>
                                      <p:cBhvr rctx="PPT">
                                        <p:cTn id="12" dur="indefinite"/>
                                        <p:tgtEl>
                                          <p:spTgt spid="58372">
                                            <p:txEl>
                                              <p:pRg st="6" end="6"/>
                                            </p:txEl>
                                          </p:spTgt>
                                        </p:tgtEl>
                                        <p:attrNameLst>
                                          <p:attrName>style.opacity</p:attrName>
                                        </p:attrNameLst>
                                      </p:cBhvr>
                                      <p:to>
                                        <p:strVal val="0.25"/>
                                      </p:to>
                                    </p:set>
                                    <p:animEffect filter="image" prLst="opacity: 0.25">
                                      <p:cBhvr rctx="IE">
                                        <p:cTn id="13" dur="indefinite"/>
                                        <p:tgtEl>
                                          <p:spTgt spid="58372">
                                            <p:txEl>
                                              <p:pRg st="6" end="6"/>
                                            </p:txEl>
                                          </p:spTgt>
                                        </p:tgtEl>
                                      </p:cBhvr>
                                    </p:animEffect>
                                  </p:childTnLst>
                                </p:cTn>
                              </p:par>
                              <p:par>
                                <p:cTn id="14" presetID="9" presetClass="emph" presetSubtype="0" grpId="0" nodeType="withEffect">
                                  <p:stCondLst>
                                    <p:cond delay="0"/>
                                  </p:stCondLst>
                                  <p:childTnLst>
                                    <p:set>
                                      <p:cBhvr rctx="PPT">
                                        <p:cTn id="15" dur="indefinite"/>
                                        <p:tgtEl>
                                          <p:spTgt spid="58372">
                                            <p:txEl>
                                              <p:pRg st="7" end="7"/>
                                            </p:txEl>
                                          </p:spTgt>
                                        </p:tgtEl>
                                        <p:attrNameLst>
                                          <p:attrName>style.opacity</p:attrName>
                                        </p:attrNameLst>
                                      </p:cBhvr>
                                      <p:to>
                                        <p:strVal val="0.25"/>
                                      </p:to>
                                    </p:set>
                                    <p:animEffect filter="image" prLst="opacity: 0.25">
                                      <p:cBhvr rctx="IE">
                                        <p:cTn id="16" dur="indefinite"/>
                                        <p:tgtEl>
                                          <p:spTgt spid="58372">
                                            <p:txEl>
                                              <p:pRg st="7" end="7"/>
                                            </p:txEl>
                                          </p:spTgt>
                                        </p:tgtEl>
                                      </p:cBhvr>
                                    </p:animEffect>
                                  </p:childTnLst>
                                </p:cTn>
                              </p:par>
                              <p:par>
                                <p:cTn id="17" presetID="9" presetClass="emph" presetSubtype="0" grpId="0" nodeType="withEffect">
                                  <p:stCondLst>
                                    <p:cond delay="0"/>
                                  </p:stCondLst>
                                  <p:childTnLst>
                                    <p:set>
                                      <p:cBhvr rctx="PPT">
                                        <p:cTn id="18" dur="indefinite"/>
                                        <p:tgtEl>
                                          <p:spTgt spid="58372">
                                            <p:txEl>
                                              <p:pRg st="8" end="8"/>
                                            </p:txEl>
                                          </p:spTgt>
                                        </p:tgtEl>
                                        <p:attrNameLst>
                                          <p:attrName>style.opacity</p:attrName>
                                        </p:attrNameLst>
                                      </p:cBhvr>
                                      <p:to>
                                        <p:strVal val="0.25"/>
                                      </p:to>
                                    </p:set>
                                    <p:animEffect filter="image" prLst="opacity: 0.25">
                                      <p:cBhvr rctx="IE">
                                        <p:cTn id="19" dur="indefinite"/>
                                        <p:tgtEl>
                                          <p:spTgt spid="58372">
                                            <p:txEl>
                                              <p:pRg st="8" end="8"/>
                                            </p:txEl>
                                          </p:spTgt>
                                        </p:tgtEl>
                                      </p:cBhvr>
                                    </p:animEffect>
                                  </p:childTnLst>
                                </p:cTn>
                              </p:par>
                              <p:par>
                                <p:cTn id="20" presetID="9" presetClass="emph" presetSubtype="0" grpId="0" nodeType="withEffect">
                                  <p:stCondLst>
                                    <p:cond delay="0"/>
                                  </p:stCondLst>
                                  <p:childTnLst>
                                    <p:set>
                                      <p:cBhvr rctx="PPT">
                                        <p:cTn id="21" dur="indefinite"/>
                                        <p:tgtEl>
                                          <p:spTgt spid="58372">
                                            <p:txEl>
                                              <p:pRg st="10" end="10"/>
                                            </p:txEl>
                                          </p:spTgt>
                                        </p:tgtEl>
                                        <p:attrNameLst>
                                          <p:attrName>style.opacity</p:attrName>
                                        </p:attrNameLst>
                                      </p:cBhvr>
                                      <p:to>
                                        <p:strVal val="0.25"/>
                                      </p:to>
                                    </p:set>
                                    <p:animEffect filter="image" prLst="opacity: 0.25">
                                      <p:cBhvr rctx="IE">
                                        <p:cTn id="22" dur="indefinite"/>
                                        <p:tgtEl>
                                          <p:spTgt spid="58372">
                                            <p:txEl>
                                              <p:pRg st="10" end="10"/>
                                            </p:txEl>
                                          </p:spTgt>
                                        </p:tgtEl>
                                      </p:cBhvr>
                                    </p:animEffect>
                                  </p:childTnLst>
                                </p:cTn>
                              </p:par>
                              <p:par>
                                <p:cTn id="23" presetID="9" presetClass="emph" presetSubtype="0" nodeType="with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25"/>
                                      </p:to>
                                    </p:set>
                                    <p:animEffect filter="image" prLst="opacity: 0.25">
                                      <p:cBhvr rctx="IE">
                                        <p:cTn id="28" dur="indefinite"/>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nodeType="clickEffect">
                                  <p:stCondLst>
                                    <p:cond delay="0"/>
                                  </p:stCondLst>
                                  <p:iterate type="lt">
                                    <p:tmAbs val="0"/>
                                  </p:iterate>
                                  <p:childTnLst>
                                    <p:set>
                                      <p:cBhvr rctx="PPT">
                                        <p:cTn id="32" dur="indefinite"/>
                                        <p:tgtEl>
                                          <p:spTgt spid="58372">
                                            <p:txEl>
                                              <p:pRg st="0" end="0"/>
                                            </p:txEl>
                                          </p:spTgt>
                                        </p:tgtEl>
                                        <p:attrNameLst>
                                          <p:attrName>style.opacity</p:attrName>
                                        </p:attrNameLst>
                                      </p:cBhvr>
                                      <p:to>
                                        <p:strVal val="1"/>
                                      </p:to>
                                    </p:set>
                                    <p:animEffect filter="image" prLst="opacity: 1">
                                      <p:cBhvr rctx="IE">
                                        <p:cTn id="33" dur="indefinite"/>
                                        <p:tgtEl>
                                          <p:spTgt spid="58372">
                                            <p:txEl>
                                              <p:pRg st="0" end="0"/>
                                            </p:txEl>
                                          </p:spTgt>
                                        </p:tgtEl>
                                      </p:cBhvr>
                                    </p:animEffect>
                                  </p:childTnLst>
                                </p:cTn>
                              </p:par>
                              <p:par>
                                <p:cTn id="34" presetID="9" presetClass="emph" presetSubtype="0" nodeType="withEffect">
                                  <p:stCondLst>
                                    <p:cond delay="0"/>
                                  </p:stCondLst>
                                  <p:childTnLst>
                                    <p:set>
                                      <p:cBhvr rctx="PPT">
                                        <p:cTn id="35" dur="indefinite"/>
                                        <p:tgtEl>
                                          <p:spTgt spid="7"/>
                                        </p:tgtEl>
                                        <p:attrNameLst>
                                          <p:attrName>style.opacity</p:attrName>
                                        </p:attrNameLst>
                                      </p:cBhvr>
                                      <p:to>
                                        <p:strVal val="1"/>
                                      </p:to>
                                    </p:set>
                                    <p:animEffect filter="image" prLst="opacity: 1">
                                      <p:cBhvr rctx="IE">
                                        <p:cTn id="36" dur="indefinite"/>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mph" presetSubtype="0" nodeType="clickEffect">
                                  <p:stCondLst>
                                    <p:cond delay="0"/>
                                  </p:stCondLst>
                                  <p:childTnLst>
                                    <p:set>
                                      <p:cBhvr rctx="PPT">
                                        <p:cTn id="40" dur="indefinite"/>
                                        <p:tgtEl>
                                          <p:spTgt spid="58372">
                                            <p:txEl>
                                              <p:pRg st="3" end="3"/>
                                            </p:txEl>
                                          </p:spTgt>
                                        </p:tgtEl>
                                        <p:attrNameLst>
                                          <p:attrName>style.opacity</p:attrName>
                                        </p:attrNameLst>
                                      </p:cBhvr>
                                      <p:to>
                                        <p:strVal val="1"/>
                                      </p:to>
                                    </p:set>
                                    <p:animEffect filter="image" prLst="opacity: 1">
                                      <p:cBhvr rctx="IE">
                                        <p:cTn id="41" dur="indefinite"/>
                                        <p:tgtEl>
                                          <p:spTgt spid="58372">
                                            <p:txEl>
                                              <p:pRg st="3" end="3"/>
                                            </p:txEl>
                                          </p:spTgt>
                                        </p:tgtEl>
                                      </p:cBhvr>
                                    </p:animEffect>
                                  </p:childTnLst>
                                </p:cTn>
                              </p:par>
                              <p:par>
                                <p:cTn id="42" presetID="9" presetClass="emph" presetSubtype="0" nodeType="withEffect">
                                  <p:stCondLst>
                                    <p:cond delay="0"/>
                                  </p:stCondLst>
                                  <p:childTnLst>
                                    <p:set>
                                      <p:cBhvr rctx="PPT">
                                        <p:cTn id="43" dur="indefinite"/>
                                        <p:tgtEl>
                                          <p:spTgt spid="9"/>
                                        </p:tgtEl>
                                        <p:attrNameLst>
                                          <p:attrName>style.opacity</p:attrName>
                                        </p:attrNameLst>
                                      </p:cBhvr>
                                      <p:to>
                                        <p:strVal val="1"/>
                                      </p:to>
                                    </p:set>
                                    <p:animEffect filter="image" prLst="opacity: 1">
                                      <p:cBhvr rctx="IE">
                                        <p:cTn id="44" dur="indefinite"/>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58372">
                                            <p:txEl>
                                              <p:pRg st="6" end="6"/>
                                            </p:txEl>
                                          </p:spTgt>
                                        </p:tgtEl>
                                        <p:attrNameLst>
                                          <p:attrName>style.opacity</p:attrName>
                                        </p:attrNameLst>
                                      </p:cBhvr>
                                      <p:to>
                                        <p:strVal val="1"/>
                                      </p:to>
                                    </p:set>
                                    <p:animEffect filter="image" prLst="opacity: 1">
                                      <p:cBhvr rctx="IE">
                                        <p:cTn id="49" dur="indefinite"/>
                                        <p:tgtEl>
                                          <p:spTgt spid="58372">
                                            <p:txEl>
                                              <p:pRg st="6" end="6"/>
                                            </p:txEl>
                                          </p:spTgt>
                                        </p:tgtEl>
                                      </p:cBhvr>
                                    </p:animEffect>
                                  </p:childTnLst>
                                </p:cTn>
                              </p:par>
                              <p:par>
                                <p:cTn id="50" presetID="9" presetClass="emph" presetSubtype="0" nodeType="withEffect">
                                  <p:stCondLst>
                                    <p:cond delay="0"/>
                                  </p:stCondLst>
                                  <p:childTnLst>
                                    <p:set>
                                      <p:cBhvr rctx="PPT">
                                        <p:cTn id="51" dur="indefinite"/>
                                        <p:tgtEl>
                                          <p:spTgt spid="58372">
                                            <p:txEl>
                                              <p:pRg st="7" end="7"/>
                                            </p:txEl>
                                          </p:spTgt>
                                        </p:tgtEl>
                                        <p:attrNameLst>
                                          <p:attrName>style.opacity</p:attrName>
                                        </p:attrNameLst>
                                      </p:cBhvr>
                                      <p:to>
                                        <p:strVal val="1"/>
                                      </p:to>
                                    </p:set>
                                    <p:animEffect filter="image" prLst="opacity: 1">
                                      <p:cBhvr rctx="IE">
                                        <p:cTn id="52" dur="indefinite"/>
                                        <p:tgtEl>
                                          <p:spTgt spid="58372">
                                            <p:txEl>
                                              <p:pRg st="7" end="7"/>
                                            </p:txEl>
                                          </p:spTgt>
                                        </p:tgtEl>
                                      </p:cBhvr>
                                    </p:animEffect>
                                  </p:childTnLst>
                                </p:cTn>
                              </p:par>
                              <p:par>
                                <p:cTn id="53" presetID="9" presetClass="emph" presetSubtype="0" nodeType="withEffect">
                                  <p:stCondLst>
                                    <p:cond delay="0"/>
                                  </p:stCondLst>
                                  <p:childTnLst>
                                    <p:set>
                                      <p:cBhvr rctx="PPT">
                                        <p:cTn id="54" dur="indefinite"/>
                                        <p:tgtEl>
                                          <p:spTgt spid="58372">
                                            <p:txEl>
                                              <p:pRg st="8" end="8"/>
                                            </p:txEl>
                                          </p:spTgt>
                                        </p:tgtEl>
                                        <p:attrNameLst>
                                          <p:attrName>style.opacity</p:attrName>
                                        </p:attrNameLst>
                                      </p:cBhvr>
                                      <p:to>
                                        <p:strVal val="1"/>
                                      </p:to>
                                    </p:set>
                                    <p:animEffect filter="image" prLst="opacity: 1">
                                      <p:cBhvr rctx="IE">
                                        <p:cTn id="55" dur="indefinite"/>
                                        <p:tgtEl>
                                          <p:spTgt spid="58372">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mph" presetSubtype="0" nodeType="clickEffect">
                                  <p:stCondLst>
                                    <p:cond delay="0"/>
                                  </p:stCondLst>
                                  <p:childTnLst>
                                    <p:set>
                                      <p:cBhvr rctx="PPT">
                                        <p:cTn id="59" dur="indefinite"/>
                                        <p:tgtEl>
                                          <p:spTgt spid="58372">
                                            <p:txEl>
                                              <p:pRg st="10" end="10"/>
                                            </p:txEl>
                                          </p:spTgt>
                                        </p:tgtEl>
                                        <p:attrNameLst>
                                          <p:attrName>style.opacity</p:attrName>
                                        </p:attrNameLst>
                                      </p:cBhvr>
                                      <p:to>
                                        <p:strVal val="1"/>
                                      </p:to>
                                    </p:set>
                                    <p:animEffect filter="image" prLst="opacity: 1">
                                      <p:cBhvr rctx="IE">
                                        <p:cTn id="60" dur="indefinite"/>
                                        <p:tgtEl>
                                          <p:spTgt spid="58372">
                                            <p:txEl>
                                              <p:pRg st="10" end="10"/>
                                            </p:txEl>
                                          </p:spTgt>
                                        </p:tgtEl>
                                      </p:cBhvr>
                                    </p:animEffect>
                                  </p:childTnLst>
                                </p:cTn>
                              </p:par>
                              <p:par>
                                <p:cTn id="61" presetID="1"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5174431" y="5454124"/>
            <a:ext cx="3582296" cy="1588"/>
          </a:xfrm>
          <a:prstGeom prst="line">
            <a:avLst/>
          </a:prstGeom>
          <a:ln>
            <a:solidFill>
              <a:schemeClr val="accent5">
                <a:lumMod val="60000"/>
                <a:lumOff val="40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aphicFrame>
        <p:nvGraphicFramePr>
          <p:cNvPr id="17" name="Content Placeholder 16"/>
          <p:cNvGraphicFramePr>
            <a:graphicFrameLocks noGrp="1"/>
          </p:cNvGraphicFramePr>
          <p:nvPr>
            <p:ph sz="half" idx="2"/>
          </p:nvPr>
        </p:nvGraphicFramePr>
        <p:xfrm>
          <a:off x="4645572" y="1665488"/>
          <a:ext cx="4161803" cy="4808884"/>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4"/>
          <p:cNvSpPr txBox="1">
            <a:spLocks noGrp="1" noChangeArrowheads="1"/>
          </p:cNvSpPr>
          <p:nvPr>
            <p:ph type="body" sz="half" idx="1"/>
          </p:nvPr>
        </p:nvSpPr>
        <p:spPr>
          <a:xfrm>
            <a:off x="498475" y="1663700"/>
            <a:ext cx="4038600" cy="4348163"/>
          </a:xfrm>
        </p:spPr>
        <p:txBody>
          <a:bodyPr rtlCol="0">
            <a:normAutofit lnSpcReduction="10000"/>
          </a:bodyPr>
          <a:lstStyle/>
          <a:p>
            <a:pPr marL="342900" indent="-342900" fontAlgn="auto">
              <a:lnSpc>
                <a:spcPct val="80000"/>
              </a:lnSpc>
              <a:spcBef>
                <a:spcPct val="20000"/>
              </a:spcBef>
              <a:spcAft>
                <a:spcPts val="0"/>
              </a:spcAft>
              <a:buClrTx/>
              <a:buSzTx/>
              <a:buFont typeface="Arial" pitchFamily="34" charset="0"/>
              <a:buChar char="•"/>
              <a:defRPr/>
            </a:pPr>
            <a:r>
              <a:rPr lang="en-US" sz="2400" dirty="0" smtClean="0"/>
              <a:t>This suppresses the high energy tail (NC background)</a:t>
            </a:r>
          </a:p>
          <a:p>
            <a:pPr marL="342900" indent="-342900" fontAlgn="auto">
              <a:lnSpc>
                <a:spcPct val="80000"/>
              </a:lnSpc>
              <a:spcBef>
                <a:spcPct val="20000"/>
              </a:spcBef>
              <a:spcAft>
                <a:spcPts val="0"/>
              </a:spcAft>
              <a:buFont typeface="Arial" pitchFamily="34" charset="0"/>
              <a:buChar char="•"/>
              <a:defRPr/>
            </a:pPr>
            <a:r>
              <a:rPr lang="en-US" sz="2400" dirty="0" smtClean="0"/>
              <a:t>Significantly reduces the </a:t>
            </a:r>
            <a:r>
              <a:rPr lang="en-US" sz="2400" dirty="0" err="1" smtClean="0"/>
              <a:t>Kaon</a:t>
            </a:r>
            <a:r>
              <a:rPr lang="en-US" sz="2400" dirty="0" smtClean="0"/>
              <a:t> background contribution by shifting the neutrino energy away from the signal band</a:t>
            </a:r>
          </a:p>
          <a:p>
            <a:pPr marL="342900" indent="-342900" fontAlgn="auto">
              <a:lnSpc>
                <a:spcPct val="80000"/>
              </a:lnSpc>
              <a:spcBef>
                <a:spcPct val="20000"/>
              </a:spcBef>
              <a:spcAft>
                <a:spcPts val="0"/>
              </a:spcAft>
              <a:buFont typeface="Arial" pitchFamily="34" charset="0"/>
              <a:buChar char="•"/>
              <a:defRPr/>
            </a:pPr>
            <a:endParaRPr lang="en-US" sz="2400" dirty="0" smtClean="0"/>
          </a:p>
          <a:p>
            <a:pPr marL="342900" indent="-342900" fontAlgn="auto">
              <a:lnSpc>
                <a:spcPct val="80000"/>
              </a:lnSpc>
              <a:spcBef>
                <a:spcPct val="20000"/>
              </a:spcBef>
              <a:spcAft>
                <a:spcPts val="0"/>
              </a:spcAft>
              <a:buFont typeface="Arial" pitchFamily="34" charset="0"/>
              <a:buChar char="•"/>
              <a:defRPr/>
            </a:pPr>
            <a:endParaRPr lang="en-US" sz="2400" dirty="0" smtClean="0"/>
          </a:p>
          <a:p>
            <a:pPr marL="342900" indent="-342900" fontAlgn="auto">
              <a:lnSpc>
                <a:spcPct val="80000"/>
              </a:lnSpc>
              <a:spcBef>
                <a:spcPct val="20000"/>
              </a:spcBef>
              <a:spcAft>
                <a:spcPts val="0"/>
              </a:spcAft>
              <a:buFont typeface="Arial" pitchFamily="34" charset="0"/>
              <a:buChar char="•"/>
              <a:defRPr/>
            </a:pPr>
            <a:r>
              <a:rPr lang="en-US" sz="2400" dirty="0" smtClean="0"/>
              <a:t>Energy spectrum in the signal region becomes almost insensitive to the </a:t>
            </a:r>
            <a:r>
              <a:rPr lang="en-US" sz="2400" dirty="0" smtClean="0">
                <a:latin typeface="Symbol" pitchFamily="18" charset="2"/>
                <a:sym typeface="Symbol" pitchFamily="18" charset="2"/>
              </a:rPr>
              <a:t></a:t>
            </a:r>
            <a:r>
              <a:rPr lang="en-US" sz="2400" dirty="0" smtClean="0"/>
              <a:t>/K ratio</a:t>
            </a:r>
          </a:p>
          <a:p>
            <a:pPr marL="342900" indent="-342900" fontAlgn="auto">
              <a:lnSpc>
                <a:spcPct val="80000"/>
              </a:lnSpc>
              <a:spcBef>
                <a:spcPct val="20000"/>
              </a:spcBef>
              <a:spcAft>
                <a:spcPts val="0"/>
              </a:spcAft>
              <a:buClrTx/>
              <a:buSzTx/>
              <a:buFont typeface="Arial" pitchFamily="34" charset="0"/>
              <a:buChar char="•"/>
              <a:defRPr/>
            </a:pPr>
            <a:r>
              <a:rPr lang="en-US" sz="2400" dirty="0" smtClean="0"/>
              <a:t>Results in a n</a:t>
            </a:r>
            <a:r>
              <a:rPr lang="en-US" sz="2400" dirty="0" err="1" smtClean="0"/>
              <a:t>eutrino</a:t>
            </a:r>
            <a:r>
              <a:rPr lang="en-US" sz="2400" dirty="0" smtClean="0"/>
              <a:t> peak primarily from </a:t>
            </a:r>
            <a:r>
              <a:rPr lang="en-US" sz="2400" dirty="0" smtClean="0">
                <a:latin typeface="Symbol" pitchFamily="18" charset="2"/>
                <a:sym typeface="Symbol" pitchFamily="18" charset="2"/>
              </a:rPr>
              <a:t></a:t>
            </a:r>
            <a:r>
              <a:rPr lang="en-US" sz="2400" dirty="0" smtClean="0"/>
              <a:t> decays</a:t>
            </a:r>
          </a:p>
          <a:p>
            <a:pPr marL="342900" indent="-342900" fontAlgn="auto">
              <a:lnSpc>
                <a:spcPct val="80000"/>
              </a:lnSpc>
              <a:spcBef>
                <a:spcPct val="20000"/>
              </a:spcBef>
              <a:spcAft>
                <a:spcPts val="0"/>
              </a:spcAft>
              <a:buClrTx/>
              <a:buSzTx/>
              <a:buFont typeface="Arial" pitchFamily="34" charset="0"/>
              <a:buChar char="•"/>
              <a:defRPr/>
            </a:pPr>
            <a:endParaRPr lang="en-US" sz="2400" dirty="0" smtClean="0"/>
          </a:p>
        </p:txBody>
      </p:sp>
      <p:sp>
        <p:nvSpPr>
          <p:cNvPr id="58371" name="Rectangle 2"/>
          <p:cNvSpPr>
            <a:spLocks noGrp="1" noChangeArrowheads="1"/>
          </p:cNvSpPr>
          <p:nvPr>
            <p:ph type="title"/>
          </p:nvPr>
        </p:nvSpPr>
        <p:spPr>
          <a:xfrm>
            <a:off x="609600" y="381000"/>
            <a:ext cx="7924800" cy="1066800"/>
          </a:xfrm>
        </p:spPr>
        <p:txBody>
          <a:bodyPr/>
          <a:lstStyle/>
          <a:p>
            <a:pPr fontAlgn="auto">
              <a:spcAft>
                <a:spcPts val="0"/>
              </a:spcAft>
              <a:defRPr/>
            </a:pPr>
            <a:r>
              <a:rPr lang="en-US" dirty="0" smtClean="0"/>
              <a:t>The Effect of Going Off-Axis</a:t>
            </a:r>
          </a:p>
        </p:txBody>
      </p:sp>
      <p:sp>
        <p:nvSpPr>
          <p:cNvPr id="58370" name="Slide Number Placeholder 6"/>
          <p:cNvSpPr>
            <a:spLocks noGrp="1"/>
          </p:cNvSpPr>
          <p:nvPr>
            <p:ph type="sldNum" sz="quarter" idx="12"/>
          </p:nvPr>
        </p:nvSpPr>
        <p:spPr>
          <a:noFill/>
        </p:spPr>
        <p:txBody>
          <a:bodyPr/>
          <a:lstStyle/>
          <a:p>
            <a:pPr>
              <a:defRPr/>
            </a:pPr>
            <a:fld id="{22B3A6F3-8A66-4623-BB46-EE1BC3290856}" type="slidenum">
              <a:rPr lang="en-US"/>
              <a:pPr>
                <a:defRPr/>
              </a:pPr>
              <a:t>9</a:t>
            </a:fld>
            <a:endParaRPr lang="en-US" dirty="0"/>
          </a:p>
        </p:txBody>
      </p:sp>
      <p:pic>
        <p:nvPicPr>
          <p:cNvPr id="16" name="Picture 15" descr="TP_tmp.emf"/>
          <p:cNvPicPr>
            <a:picLocks noChangeAspect="1"/>
          </p:cNvPicPr>
          <p:nvPr>
            <p:custDataLst>
              <p:tags r:id="rId1"/>
            </p:custDataLst>
          </p:nvPr>
        </p:nvPicPr>
        <p:blipFill>
          <a:blip r:embed="rId5"/>
          <a:srcRect/>
          <a:stretch>
            <a:fillRect/>
          </a:stretch>
        </p:blipFill>
        <p:spPr bwMode="auto">
          <a:xfrm>
            <a:off x="1627188" y="3678238"/>
            <a:ext cx="1600200" cy="431800"/>
          </a:xfrm>
          <a:prstGeom prst="rect">
            <a:avLst/>
          </a:prstGeom>
          <a:noFill/>
          <a:ln w="9525">
            <a:noFill/>
            <a:miter lim="800000"/>
            <a:headEnd/>
            <a:tailEnd/>
          </a:ln>
        </p:spPr>
      </p:pic>
      <p:sp>
        <p:nvSpPr>
          <p:cNvPr id="12" name="TextBox 11"/>
          <p:cNvSpPr txBox="1"/>
          <p:nvPr/>
        </p:nvSpPr>
        <p:spPr>
          <a:xfrm>
            <a:off x="7081838" y="2619375"/>
            <a:ext cx="1674812" cy="523875"/>
          </a:xfrm>
          <a:prstGeom prst="rect">
            <a:avLst/>
          </a:prstGeom>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bodyPr>
          <a:lstStyle/>
          <a:p>
            <a:pPr fontAlgn="auto">
              <a:spcBef>
                <a:spcPts val="0"/>
              </a:spcBef>
              <a:spcAft>
                <a:spcPts val="0"/>
              </a:spcAft>
              <a:defRPr/>
            </a:pPr>
            <a:r>
              <a:rPr lang="en-US" sz="1400" dirty="0">
                <a:latin typeface="cmmi10"/>
              </a:rPr>
              <a:t>º</a:t>
            </a:r>
            <a:r>
              <a:rPr lang="en-US" sz="1400" dirty="0"/>
              <a:t>’s from K’s well above signal band</a:t>
            </a:r>
          </a:p>
        </p:txBody>
      </p:sp>
      <p:cxnSp>
        <p:nvCxnSpPr>
          <p:cNvPr id="10" name="Straight Arrow Connector 9"/>
          <p:cNvCxnSpPr/>
          <p:nvPr/>
        </p:nvCxnSpPr>
        <p:spPr>
          <a:xfrm>
            <a:off x="7337425" y="3205163"/>
            <a:ext cx="387350" cy="366712"/>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6743700" y="4733925"/>
            <a:ext cx="2111375" cy="307975"/>
          </a:xfrm>
          <a:prstGeom prst="rect">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none">
            <a:spAutoFit/>
          </a:bodyPr>
          <a:lstStyle/>
          <a:p>
            <a:pPr fontAlgn="auto">
              <a:spcBef>
                <a:spcPts val="0"/>
              </a:spcBef>
              <a:spcAft>
                <a:spcPts val="0"/>
              </a:spcAft>
              <a:defRPr/>
            </a:pPr>
            <a:r>
              <a:rPr lang="en-US" sz="1400" dirty="0">
                <a:latin typeface="cmmi10"/>
              </a:rPr>
              <a:t>º</a:t>
            </a:r>
            <a:r>
              <a:rPr lang="en-US" sz="1400" dirty="0"/>
              <a:t>’s from </a:t>
            </a:r>
            <a:r>
              <a:rPr lang="en-US" sz="1400" dirty="0">
                <a:latin typeface="cmmi10"/>
              </a:rPr>
              <a:t>¼</a:t>
            </a:r>
            <a:r>
              <a:rPr lang="en-US" sz="1400" dirty="0"/>
              <a:t>’s in 2GeV band</a:t>
            </a:r>
            <a:endParaRPr lang="en-US" sz="1400" dirty="0"/>
          </a:p>
        </p:txBody>
      </p:sp>
      <p:cxnSp>
        <p:nvCxnSpPr>
          <p:cNvPr id="21" name="Straight Arrow Connector 20"/>
          <p:cNvCxnSpPr/>
          <p:nvPr/>
        </p:nvCxnSpPr>
        <p:spPr>
          <a:xfrm rot="10800000" flipV="1">
            <a:off x="7412038" y="5110163"/>
            <a:ext cx="365125" cy="31115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par>
                                <p:cTn id="19" presetID="9" presetClass="emph" presetSubtype="0" grpId="1" nodeType="withEffect">
                                  <p:stCondLst>
                                    <p:cond delay="0"/>
                                  </p:stCondLst>
                                  <p:childTnLst>
                                    <p:set>
                                      <p:cBhvr rctx="PPT">
                                        <p:cTn id="20" dur="indefinite"/>
                                        <p:tgtEl>
                                          <p:spTgt spid="14">
                                            <p:txEl>
                                              <p:pRg st="0" end="0"/>
                                            </p:txEl>
                                          </p:spTgt>
                                        </p:tgtEl>
                                        <p:attrNameLst>
                                          <p:attrName>style.opacity</p:attrName>
                                        </p:attrNameLst>
                                      </p:cBhvr>
                                      <p:to>
                                        <p:strVal val="0.25"/>
                                      </p:to>
                                    </p:set>
                                    <p:animEffect filter="image" prLst="opacity: 0.25">
                                      <p:cBhvr rctx="IE">
                                        <p:cTn id="21" dur="indefinite"/>
                                        <p:tgtEl>
                                          <p:spTgt spid="14">
                                            <p:txEl>
                                              <p:pRg st="0" end="0"/>
                                            </p:txEl>
                                          </p:spTgt>
                                        </p:tgtEl>
                                      </p:cBhvr>
                                    </p:animEffect>
                                  </p:childTnLst>
                                </p:cTn>
                              </p:par>
                              <p:par>
                                <p:cTn id="22" presetID="9" presetClass="emph" presetSubtype="0" grpId="1" nodeType="withEffect">
                                  <p:stCondLst>
                                    <p:cond delay="0"/>
                                  </p:stCondLst>
                                  <p:childTnLst>
                                    <p:set>
                                      <p:cBhvr rctx="PPT">
                                        <p:cTn id="23" dur="indefinite"/>
                                        <p:tgtEl>
                                          <p:spTgt spid="14">
                                            <p:txEl>
                                              <p:pRg st="1" end="1"/>
                                            </p:txEl>
                                          </p:spTgt>
                                        </p:tgtEl>
                                        <p:attrNameLst>
                                          <p:attrName>style.opacity</p:attrName>
                                        </p:attrNameLst>
                                      </p:cBhvr>
                                      <p:to>
                                        <p:strVal val="0.25"/>
                                      </p:to>
                                    </p:set>
                                    <p:animEffect filter="image" prLst="opacity: 0.25">
                                      <p:cBhvr rctx="IE">
                                        <p:cTn id="24" dur="indefinite"/>
                                        <p:tgtEl>
                                          <p:spTgt spid="14">
                                            <p:txEl>
                                              <p:pRg st="1" end="1"/>
                                            </p:txEl>
                                          </p:spTgt>
                                        </p:tgtEl>
                                      </p:cBhvr>
                                    </p:animEffect>
                                  </p:childTnLst>
                                </p:cTn>
                              </p:par>
                              <p:par>
                                <p:cTn id="25" presetID="9" presetClass="emph" presetSubtype="0" grpId="1" nodeType="withEffect">
                                  <p:stCondLst>
                                    <p:cond delay="0"/>
                                  </p:stCondLst>
                                  <p:childTnLst>
                                    <p:set>
                                      <p:cBhvr rctx="PPT">
                                        <p:cTn id="26" dur="indefinite"/>
                                        <p:tgtEl>
                                          <p:spTgt spid="14">
                                            <p:txEl>
                                              <p:pRg st="4" end="4"/>
                                            </p:txEl>
                                          </p:spTgt>
                                        </p:tgtEl>
                                        <p:attrNameLst>
                                          <p:attrName>style.opacity</p:attrName>
                                        </p:attrNameLst>
                                      </p:cBhvr>
                                      <p:to>
                                        <p:strVal val="0.25"/>
                                      </p:to>
                                    </p:set>
                                    <p:animEffect filter="image" prLst="opacity: 0.25">
                                      <p:cBhvr rctx="IE">
                                        <p:cTn id="27" dur="indefinite"/>
                                        <p:tgtEl>
                                          <p:spTgt spid="14">
                                            <p:txEl>
                                              <p:pRg st="4" end="4"/>
                                            </p:txEl>
                                          </p:spTgt>
                                        </p:tgtEl>
                                      </p:cBhvr>
                                    </p:animEffect>
                                  </p:childTnLst>
                                </p:cTn>
                              </p:par>
                              <p:par>
                                <p:cTn id="28" presetID="9" presetClass="emph" presetSubtype="0" grpId="1" nodeType="withEffect">
                                  <p:stCondLst>
                                    <p:cond delay="0"/>
                                  </p:stCondLst>
                                  <p:childTnLst>
                                    <p:set>
                                      <p:cBhvr rctx="PPT">
                                        <p:cTn id="29" dur="indefinite"/>
                                        <p:tgtEl>
                                          <p:spTgt spid="14">
                                            <p:txEl>
                                              <p:pRg st="5" end="5"/>
                                            </p:txEl>
                                          </p:spTgt>
                                        </p:tgtEl>
                                        <p:attrNameLst>
                                          <p:attrName>style.opacity</p:attrName>
                                        </p:attrNameLst>
                                      </p:cBhvr>
                                      <p:to>
                                        <p:strVal val="0.25"/>
                                      </p:to>
                                    </p:set>
                                    <p:animEffect filter="image" prLst="opacity: 0.25">
                                      <p:cBhvr rctx="IE">
                                        <p:cTn id="30" dur="indefinite"/>
                                        <p:tgtEl>
                                          <p:spTgt spid="14">
                                            <p:txEl>
                                              <p:pRg st="5" end="5"/>
                                            </p:txEl>
                                          </p:spTgt>
                                        </p:tgtEl>
                                      </p:cBhvr>
                                    </p:animEffect>
                                  </p:childTnLst>
                                </p:cTn>
                              </p:par>
                              <p:par>
                                <p:cTn id="31" presetID="9" presetClass="emph" presetSubtype="0" nodeType="withEffect">
                                  <p:stCondLst>
                                    <p:cond delay="0"/>
                                  </p:stCondLst>
                                  <p:childTnLst>
                                    <p:set>
                                      <p:cBhvr rctx="PPT">
                                        <p:cTn id="32" dur="indefinite"/>
                                        <p:tgtEl>
                                          <p:spTgt spid="16"/>
                                        </p:tgtEl>
                                        <p:attrNameLst>
                                          <p:attrName>style.opacity</p:attrName>
                                        </p:attrNameLst>
                                      </p:cBhvr>
                                      <p:to>
                                        <p:strVal val="0.25"/>
                                      </p:to>
                                    </p:set>
                                    <p:animEffect filter="image" prLst="opacity: 0.25">
                                      <p:cBhvr rctx="IE">
                                        <p:cTn id="33" dur="indefinite"/>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mph" presetSubtype="0" nodeType="clickEffect">
                                  <p:stCondLst>
                                    <p:cond delay="0"/>
                                  </p:stCondLst>
                                  <p:childTnLst>
                                    <p:set>
                                      <p:cBhvr rctx="PPT">
                                        <p:cTn id="37" dur="indefinite"/>
                                        <p:tgtEl>
                                          <p:spTgt spid="14">
                                            <p:txEl>
                                              <p:pRg st="0" end="0"/>
                                            </p:txEl>
                                          </p:spTgt>
                                        </p:tgtEl>
                                        <p:attrNameLst>
                                          <p:attrName>style.opacity</p:attrName>
                                        </p:attrNameLst>
                                      </p:cBhvr>
                                      <p:to>
                                        <p:strVal val="1"/>
                                      </p:to>
                                    </p:set>
                                    <p:animEffect filter="image" prLst="opacity: 1">
                                      <p:cBhvr rctx="IE">
                                        <p:cTn id="38" dur="indefinite"/>
                                        <p:tgtEl>
                                          <p:spTgt spid="1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mph" presetSubtype="0" nodeType="clickEffect">
                                  <p:stCondLst>
                                    <p:cond delay="0"/>
                                  </p:stCondLst>
                                  <p:childTnLst>
                                    <p:set>
                                      <p:cBhvr rctx="PPT">
                                        <p:cTn id="42" dur="indefinite"/>
                                        <p:tgtEl>
                                          <p:spTgt spid="14">
                                            <p:txEl>
                                              <p:pRg st="1" end="1"/>
                                            </p:txEl>
                                          </p:spTgt>
                                        </p:tgtEl>
                                        <p:attrNameLst>
                                          <p:attrName>style.opacity</p:attrName>
                                        </p:attrNameLst>
                                      </p:cBhvr>
                                      <p:to>
                                        <p:strVal val="1"/>
                                      </p:to>
                                    </p:set>
                                    <p:animEffect filter="image" prLst="opacity: 1">
                                      <p:cBhvr rctx="IE">
                                        <p:cTn id="43" dur="indefinite"/>
                                        <p:tgtEl>
                                          <p:spTgt spid="14">
                                            <p:txEl>
                                              <p:pRg st="1" end="1"/>
                                            </p:txEl>
                                          </p:spTgt>
                                        </p:tgtEl>
                                      </p:cBhvr>
                                    </p:animEffect>
                                  </p:childTnLst>
                                </p:cTn>
                              </p:par>
                              <p:par>
                                <p:cTn id="44" presetID="9" presetClass="emph" presetSubtype="0" nodeType="withEffect">
                                  <p:stCondLst>
                                    <p:cond delay="0"/>
                                  </p:stCondLst>
                                  <p:childTnLst>
                                    <p:set>
                                      <p:cBhvr rctx="PPT">
                                        <p:cTn id="45" dur="indefinite"/>
                                        <p:tgtEl>
                                          <p:spTgt spid="16"/>
                                        </p:tgtEl>
                                        <p:attrNameLst>
                                          <p:attrName>style.opacity</p:attrName>
                                        </p:attrNameLst>
                                      </p:cBhvr>
                                      <p:to>
                                        <p:strVal val="1"/>
                                      </p:to>
                                    </p:set>
                                    <p:animEffect filter="image" prLst="opacity: 1">
                                      <p:cBhvr rctx="IE">
                                        <p:cTn id="46" dur="indefinite"/>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14">
                                            <p:txEl>
                                              <p:pRg st="4" end="4"/>
                                            </p:txEl>
                                          </p:spTgt>
                                        </p:tgtEl>
                                        <p:attrNameLst>
                                          <p:attrName>style.opacity</p:attrName>
                                        </p:attrNameLst>
                                      </p:cBhvr>
                                      <p:to>
                                        <p:strVal val="1"/>
                                      </p:to>
                                    </p:set>
                                    <p:animEffect filter="image" prLst="opacity: 1">
                                      <p:cBhvr rctx="IE">
                                        <p:cTn id="51" dur="indefinite"/>
                                        <p:tgtEl>
                                          <p:spTgt spid="1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mph" presetSubtype="0" nodeType="clickEffect">
                                  <p:stCondLst>
                                    <p:cond delay="0"/>
                                  </p:stCondLst>
                                  <p:childTnLst>
                                    <p:set>
                                      <p:cBhvr rctx="PPT">
                                        <p:cTn id="55" dur="indefinite"/>
                                        <p:tgtEl>
                                          <p:spTgt spid="14">
                                            <p:txEl>
                                              <p:pRg st="5" end="5"/>
                                            </p:txEl>
                                          </p:spTgt>
                                        </p:tgtEl>
                                        <p:attrNameLst>
                                          <p:attrName>style.opacity</p:attrName>
                                        </p:attrNameLst>
                                      </p:cBhvr>
                                      <p:to>
                                        <p:strVal val="1"/>
                                      </p:to>
                                    </p:set>
                                    <p:animEffect filter="image" prLst="opacity: 1">
                                      <p:cBhvr rctx="IE">
                                        <p:cTn id="56" dur="indefinite"/>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4" grpId="1" build="allAtOnce"/>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RSTNORMAN@DADIQZNFUVWXY5M7" val="2768"/>
</p:tagLst>
</file>

<file path=ppt/tags/tag10.xml><?xml version="1.0" encoding="utf-8"?>
<p:tagLst xmlns:a="http://schemas.openxmlformats.org/drawingml/2006/main" xmlns:r="http://schemas.openxmlformats.org/officeDocument/2006/relationships" xmlns:p="http://schemas.openxmlformats.org/presentationml/2006/main">
  <p:tag name="TEXPOINT" val="template"/>
  <p:tag name="SOURCE" val="TPT1  equation \nu_e p \rightarrow p \pi^{+} e^{-}  template TPT1  env TPENV1  fore 0  back 16777215  eqnno 3"/>
  <p:tag name="FILENAME" val="TP_tmp"/>
  <p:tag name="ORIGWIDTH" val="60"/>
  <p:tag name="PICTUREFILESIZE" val="4564"/>
</p:tagLst>
</file>

<file path=ppt/tags/tag11.xml><?xml version="1.0" encoding="utf-8"?>
<p:tagLst xmlns:a="http://schemas.openxmlformats.org/drawingml/2006/main" xmlns:r="http://schemas.openxmlformats.org/officeDocument/2006/relationships" xmlns:p="http://schemas.openxmlformats.org/presentationml/2006/main">
  <p:tag name="TEXPOINT" val="template"/>
  <p:tag name="SOURCE" val="TPT1  equation \nu_e N \rightarrow p \pi^{0} \nu_{\mu}  template TPT1  env TPENV1  fore 0  back 16777215  eqnno 3"/>
  <p:tag name="FILENAME" val="TP_tmp"/>
  <p:tag name="ORIGWIDTH" val="61"/>
  <p:tag name="PICTUREFILESIZE" val="4564"/>
</p:tagLst>
</file>

<file path=ppt/tags/tag12.xml><?xml version="1.0" encoding="utf-8"?>
<p:tagLst xmlns:a="http://schemas.openxmlformats.org/drawingml/2006/main" xmlns:r="http://schemas.openxmlformats.org/officeDocument/2006/relationships" xmlns:p="http://schemas.openxmlformats.org/presentationml/2006/main">
  <p:tag name="TEXPOINT" val="template"/>
  <p:tag name="SOURCE" val="TPT1  equation \Delta m^2_{23}  template TPT1  env TPENV1  fore 0  back 16777215  eqnno 1"/>
  <p:tag name="FILENAME" val="TP_tmp"/>
  <p:tag name="ORIGWIDTH" val="27"/>
  <p:tag name="PICTUREFILESIZE" val="2160"/>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amssymb}&#10;\begin{document}&#10;\begin{equation*}&#10;\begin{split}&#10;m_1~ &lt;&amp;~ m_2\\&#10;\Delta m^2_{12}~ &lt;&amp; ~\Delta m^2_{23} \\&#10;\Delta m^2_{23}~ \approx&amp;~ 2 \times 10^{-3}eV &#10;\end{split}&#10;\end{equation*}&#10;\end{document}&#10;"/>
  <p:tag name="FILENAME" val="txp_fig"/>
  <p:tag name="FORMAT" val="pngmono"/>
  <p:tag name="RES" val="1200"/>
  <p:tag name="BLEND" val="0"/>
  <p:tag name="TRANSPARENT" val="1"/>
  <p:tag name="TBUG" val="0"/>
  <p:tag name="ALLOWFS" val="0"/>
  <p:tag name="ORIGWIDTH" val="212"/>
  <p:tag name="PICTUREFILESIZE" val="26768"/>
</p:tagLst>
</file>

<file path=ppt/tags/tag14.xml><?xml version="1.0" encoding="utf-8"?>
<p:tagLst xmlns:a="http://schemas.openxmlformats.org/drawingml/2006/main" xmlns:r="http://schemas.openxmlformats.org/officeDocument/2006/relationships" xmlns:p="http://schemas.openxmlformats.org/presentationml/2006/main">
  <p:tag name="TEXPOINT" val="template"/>
  <p:tag name="SOURCE" val="TPT1  equation \Delta m^2_{atm}  template TPT1  env TPENV1  fore 0  back 16777215  eqnno 3"/>
  <p:tag name="FILENAME" val="TP_tmp"/>
  <p:tag name="ORIGWIDTH" val="33"/>
  <p:tag name="PICTUREFILESIZE" val="2660"/>
</p:tagLst>
</file>

<file path=ppt/tags/tag15.xml><?xml version="1.0" encoding="utf-8"?>
<p:tagLst xmlns:a="http://schemas.openxmlformats.org/drawingml/2006/main" xmlns:r="http://schemas.openxmlformats.org/officeDocument/2006/relationships" xmlns:p="http://schemas.openxmlformats.org/presentationml/2006/main">
  <p:tag name="TEXPOINT" val="template"/>
  <p:tag name="SOURCE" val="TPT1  equation \Delta m^2_{solar}  template TPT1  env TPENV1  fore 0  back 16777215  eqnno 2"/>
  <p:tag name="FILENAME" val="TP_tmp"/>
  <p:tag name="ORIGWIDTH" val="37"/>
  <p:tag name="PICTUREFILESIZE" val="2852"/>
</p:tagLst>
</file>

<file path=ppt/tags/tag16.xml><?xml version="1.0" encoding="utf-8"?>
<p:tagLst xmlns:a="http://schemas.openxmlformats.org/drawingml/2006/main" xmlns:r="http://schemas.openxmlformats.org/officeDocument/2006/relationships" xmlns:p="http://schemas.openxmlformats.org/presentationml/2006/main">
  <p:tag name="TEXPOINT" val="template"/>
  <p:tag name="SOURCE" val="TPT1  equation \Delta m^2_{12}  template TPT1  env TPENV1  fore 0  back 16777215  eqnno 1"/>
  <p:tag name="FILENAME" val="TP_tmp"/>
  <p:tag name="ORIGWIDTH" val="27"/>
  <p:tag name="PICTUREFILESIZE" val="2160"/>
</p:tagLst>
</file>

<file path=ppt/tags/tag17.xml><?xml version="1.0" encoding="utf-8"?>
<p:tagLst xmlns:a="http://schemas.openxmlformats.org/drawingml/2006/main" xmlns:r="http://schemas.openxmlformats.org/officeDocument/2006/relationships" xmlns:p="http://schemas.openxmlformats.org/presentationml/2006/main">
  <p:tag name="TEXPOINT" val="template"/>
  <p:tag name="SOURCE" val="TPT1  equation P_{mat} ( \nu_{\mu} \rightarrow \nu_e) \approx ( 1 + \frac{E}{E_{R}} ) P_{vac}( \nu_{\mu} \rightarrow \nu_e)  template TPT1  env TPENV1  fore 0  back 16777215  eqnno 7"/>
  <p:tag name="FILENAME" val="TP_tmp"/>
  <p:tag name="ORIGWIDTH" val="179"/>
  <p:tag name="PICTUREFILESIZE" val="12832"/>
</p:tagLst>
</file>

<file path=ppt/tags/tag18.xml><?xml version="1.0" encoding="utf-8"?>
<p:tagLst xmlns:a="http://schemas.openxmlformats.org/drawingml/2006/main" xmlns:r="http://schemas.openxmlformats.org/officeDocument/2006/relationships" xmlns:p="http://schemas.openxmlformats.org/presentationml/2006/main">
  <p:tag name="TEXPOINT" val="template"/>
  <p:tag name="SOURCE" val="TPT1  equation P_{mat}(\nu_\mu \rightarrow \nu_e) \neq P_{mat}(\bar{\nu}_{\mu} \rightarrow \bar{\nu}_{e})  template TPT1  env TPENV1  fore 0  back 16777215  eqnno 1"/>
  <p:tag name="FILENAME" val="TP_tmp"/>
  <p:tag name="ORIGWIDTH" val="143"/>
  <p:tag name="PICTUREFILESIZE" val="11448"/>
</p:tagLst>
</file>

<file path=ppt/tags/tag19.xml><?xml version="1.0" encoding="utf-8"?>
<p:tagLst xmlns:a="http://schemas.openxmlformats.org/drawingml/2006/main" xmlns:r="http://schemas.openxmlformats.org/officeDocument/2006/relationships" xmlns:p="http://schemas.openxmlformats.org/presentationml/2006/main">
  <p:tag name="TEXPOINT" val="template"/>
  <p:tag name="SOURCE" val="TPT1  equation E_{R} = \frac{\Delta m^2_{23}}{2 \sqrt{2} G_F N_e} \approx 11 GeV  template TPT1  env TPENV1  fore 0  back 16777215  eqnno 2"/>
  <p:tag name="FILENAME" val="TP_tmp"/>
  <p:tag name="ORIGWIDTH" val="113"/>
  <p:tag name="PICTUREFILESIZE" val="9332"/>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TEXPOINT" val="template"/>
  <p:tag name="SOURCE" val="TPT1  equation \nu_{e}  template TPT1  env TPENV1  fore 0  back 16777215  eqnno 4"/>
  <p:tag name="FILENAME" val="TP_tmp"/>
  <p:tag name="ORIGWIDTH" val="11"/>
  <p:tag name="PICTUREFILESIZE" val="1468"/>
</p:tagLst>
</file>

<file path=ppt/tags/tag21.xml><?xml version="1.0" encoding="utf-8"?>
<p:tagLst xmlns:a="http://schemas.openxmlformats.org/drawingml/2006/main" xmlns:r="http://schemas.openxmlformats.org/officeDocument/2006/relationships" xmlns:p="http://schemas.openxmlformats.org/presentationml/2006/main">
  <p:tag name="TEXPOINT" val="template"/>
  <p:tag name="SOURCE" val="TPT1  equation \nu_{e}  template TPT1  env TPENV1  fore 0  back 16777215  eqnno 4"/>
  <p:tag name="FILENAME" val="TP_tmp"/>
  <p:tag name="ORIGWIDTH" val="11"/>
  <p:tag name="PICTUREFILESIZE" val="1468"/>
</p:tagLst>
</file>

<file path=ppt/tags/tag22.xml><?xml version="1.0" encoding="utf-8"?>
<p:tagLst xmlns:a="http://schemas.openxmlformats.org/drawingml/2006/main" xmlns:r="http://schemas.openxmlformats.org/officeDocument/2006/relationships" xmlns:p="http://schemas.openxmlformats.org/presentationml/2006/main">
  <p:tag name="TEXPOINT" val="template"/>
  <p:tag name="SOURCE" val="TPT1  equation e  template TPT1  env TPENV1  fore 0  back 16777215  eqnno 5"/>
  <p:tag name="FILENAME" val="TP_tmp"/>
  <p:tag name="ORIGWIDTH" val="7"/>
  <p:tag name="PICTUREFILESIZE" val="968"/>
</p:tagLst>
</file>

<file path=ppt/tags/tag23.xml><?xml version="1.0" encoding="utf-8"?>
<p:tagLst xmlns:a="http://schemas.openxmlformats.org/drawingml/2006/main" xmlns:r="http://schemas.openxmlformats.org/officeDocument/2006/relationships" xmlns:p="http://schemas.openxmlformats.org/presentationml/2006/main">
  <p:tag name="TEXPOINT" val="template"/>
  <p:tag name="SOURCE" val="TPT1  equation e  template TPT1  env TPENV1  fore 0  back 16777215  eqnno 5"/>
  <p:tag name="FILENAME" val="TP_tmp"/>
  <p:tag name="ORIGWIDTH" val="7"/>
  <p:tag name="PICTUREFILESIZE" val="968"/>
</p:tagLst>
</file>

<file path=ppt/tags/tag24.xml><?xml version="1.0" encoding="utf-8"?>
<p:tagLst xmlns:a="http://schemas.openxmlformats.org/drawingml/2006/main" xmlns:r="http://schemas.openxmlformats.org/officeDocument/2006/relationships" xmlns:p="http://schemas.openxmlformats.org/presentationml/2006/main">
  <p:tag name="TEXPOINT" val="template"/>
  <p:tag name="SOURCE" val="TPT1  equation W  template TPT1  env TPENV1  fore 0  back 16777215  eqnno 6"/>
  <p:tag name="FILENAME" val="TP_tmp"/>
  <p:tag name="ORIGWIDTH" val="13"/>
  <p:tag name="PICTUREFILESIZE" val="968"/>
</p:tagLst>
</file>

<file path=ppt/tags/tag25.xml><?xml version="1.0" encoding="utf-8"?>
<p:tagLst xmlns:a="http://schemas.openxmlformats.org/drawingml/2006/main" xmlns:r="http://schemas.openxmlformats.org/officeDocument/2006/relationships" xmlns:p="http://schemas.openxmlformats.org/presentationml/2006/main">
  <p:tag name="TEXPOINT" val="template"/>
  <p:tag name="SOURCE" val="TPT1  equation \sqrt{sin^2 2 \theta_{13}}  template TPT1  env TPENV1  fore 0  back 16777215  eqnno 12"/>
  <p:tag name="FILENAME" val="TP_tmp"/>
  <p:tag name="ORIGWIDTH" val="47"/>
  <p:tag name="PICTUREFILESIZE" val="3948"/>
</p:tagLst>
</file>

<file path=ppt/tags/tag26.xml><?xml version="1.0" encoding="utf-8"?>
<p:tagLst xmlns:a="http://schemas.openxmlformats.org/drawingml/2006/main" xmlns:r="http://schemas.openxmlformats.org/officeDocument/2006/relationships" xmlns:p="http://schemas.openxmlformats.org/presentationml/2006/main">
  <p:tag name="TEXPOINT" val="template"/>
  <p:tag name="SOURCE" val="TPT1  equation sin^2 2 \theta_{13}  template TPT1  env TPENV1  fore 0  back 16777215  eqnno 13"/>
  <p:tag name="FILENAME" val="TP_tmp"/>
  <p:tag name="ORIGWIDTH" val="38"/>
  <p:tag name="PICTUREFILESIZE" val="3256"/>
</p:tagLst>
</file>

<file path=ppt/tags/tag27.xml><?xml version="1.0" encoding="utf-8"?>
<p:tagLst xmlns:a="http://schemas.openxmlformats.org/drawingml/2006/main" xmlns:r="http://schemas.openxmlformats.org/officeDocument/2006/relationships" xmlns:p="http://schemas.openxmlformats.org/presentationml/2006/main">
  <p:tag name="TEXPOINT" val="template"/>
  <p:tag name="SOURCE" val="TPT1  equation |\Delta P_{\delta}(\nu_{\mu} \rightarrow \nu_e)| \sim 0.06\% \sqrt{ \frac{sin^2 2 \theta_{13}}{0.05}}  template TPT1  env TPENV1  fore 0  back 16777215  eqnno 11"/>
  <p:tag name="FILENAME" val="TP_tmp"/>
  <p:tag name="ORIGWIDTH" val="152"/>
  <p:tag name="PICTUREFILESIZE" val="13524"/>
</p:tagLst>
</file>

<file path=ppt/tags/tag28.xml><?xml version="1.0" encoding="utf-8"?>
<p:tagLst xmlns:a="http://schemas.openxmlformats.org/drawingml/2006/main" xmlns:r="http://schemas.openxmlformats.org/officeDocument/2006/relationships" xmlns:p="http://schemas.openxmlformats.org/presentationml/2006/main">
  <p:tag name="TEXPOINT" val="template"/>
  <p:tag name="SOURCE" val="TPT1  equation NN \rightarrow NN \nu \bar{\nu}, ~~~e^{+}e^{-} \rightarrow \nu \bar{\nu}, ....  template TPT1  env TPENV1  fore 0  back 16777215  eqnno 3"/>
  <p:tag name="FILENAME" val="TP_tmp"/>
  <p:tag name="ORIGWIDTH" val="143"/>
  <p:tag name="PICTUREFILESIZE" val="7428"/>
</p:tagLst>
</file>

<file path=ppt/tags/tag29.xml><?xml version="1.0" encoding="utf-8"?>
<p:tagLst xmlns:a="http://schemas.openxmlformats.org/drawingml/2006/main" xmlns:r="http://schemas.openxmlformats.org/officeDocument/2006/relationships" xmlns:p="http://schemas.openxmlformats.org/presentationml/2006/main">
  <p:tag name="TEXPOINT" val="template"/>
  <p:tag name="SOURCE" val="TPT1  equation \bar{\nu}_{e} + p \rightarrow e^{+} + n  template TPT1  env TPENV1  fore 0  back 16777215  eqnno 1"/>
  <p:tag name="FILENAME" val="TP_tmp"/>
  <p:tag name="ORIGWIDTH" val="73"/>
  <p:tag name="PICTUREFILESIZE" val="5468"/>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F = ( \frac{2 \gamma}{1 + \gamma^2 \theta^2})^2 \frac{A}{4\pi z^2}  template TPT1  env TPENV1  fore 0  back 16777215  eqnno 9"/>
  <p:tag name="FILENAME" val="TP_tmp"/>
  <p:tag name="ORIGWIDTH" val="84"/>
  <p:tag name="PICTUREFILESIZE" val="8640"/>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amssymb}&#10;\begin{document}&#10;\begin{equation*}&#10;\begin{split}&#10;U =&#10;\begin{bmatrix}&#10;1 &amp; 0 &amp; 0 \\&#10;0 &amp; c_{23} &amp; s_{23} \\&#10;0 &amp; -s_{23} &amp; c_{23}&#10;\end{bmatrix}&#10;&amp;\times&#10;\begin{bmatrix}&#10;c_{12} &amp; s_{12} &amp; 0 \\&#10;-s_{12} &amp; c_{12} &amp; 0 \\&#10;0 &amp; 0 &amp; 1&#10;\end{bmatrix}\\&#10;&amp;\times&#10;\begin{bmatrix}&#10;c_{13} &amp; 0  &amp; s_{13} e^{-i \delta} \\&#10;0      &amp; 1  &amp; 0 \\&#10;-s_{13} e^{i \delta} &amp; 0 &amp; c_{13}&#10;\end{bmatrix}&#10;\times&#10;\begin{bmatrix}&#10;e^{i \alpha_1/2} &amp; 0 &amp; 0 \\&#10;0 &amp; e^{i \alpha_2/2} &amp; 0 \\&#10;0 &amp; 0 &amp; 1&#10;\end{bmatrix}&#10;\end{split}&#10;\end{equation*}&#10;\end{document}&#10;"/>
  <p:tag name="EXTERNALNAME" val="txp_fig"/>
  <p:tag name="BLEND" val="False"/>
  <p:tag name="TRANSPARENT" val="True"/>
  <p:tag name="KEEPFILES" val="False"/>
  <p:tag name="DEBUGPAUSE" val="False"/>
  <p:tag name="RESOLUTION" val="1200"/>
  <p:tag name="TIMEOUT" val="(none)"/>
  <p:tag name="BOXWIDTH" val="375"/>
  <p:tag name="BOXHEIGHT" val="284"/>
  <p:tag name="BOXFONT" val="10"/>
  <p:tag name="BOXWRAP" val="False"/>
  <p:tag name="WORKAROUNDTRANSPARENCYBUG" val="False"/>
  <p:tag name="ALLOWFONTSUBSTITUTION" val="False"/>
  <p:tag name="BITMAPFORMAT" val="pngmono"/>
  <p:tag name="ORIGWIDTH" val="626"/>
  <p:tag name="PICTUREFILESIZE" val="74168"/>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E_{\nu} = \frac{0.43 E_{\pi}}{1 + \gamma^2 \theta^2}  template TPT1  env TPENV1  fore 0  back 16777215  eqnno 10"/>
  <p:tag name="FILENAME" val="TP_tmp"/>
  <p:tag name="ORIGWIDTH" val="57"/>
  <p:tag name="PICTUREFILESIZE" val="7352"/>
</p:tagLst>
</file>

<file path=ppt/tags/tag5.xml><?xml version="1.0" encoding="utf-8"?>
<p:tagLst xmlns:a="http://schemas.openxmlformats.org/drawingml/2006/main" xmlns:r="http://schemas.openxmlformats.org/officeDocument/2006/relationships" xmlns:p="http://schemas.openxmlformats.org/presentationml/2006/main">
  <p:tag name="TEXPOINT" val="template"/>
  <p:tag name="SOURCE" val="TPT1  equation E_{\nu_{K}} = \frac{0.96 E_{K}}{1+\gamma^2 \theta^2}  template TPT1  env TPENV1  fore 0  back 16777215  eqnno 1"/>
  <p:tag name="FILENAME" val="TP_tmp"/>
  <p:tag name="ORIGWIDTH" val="63"/>
  <p:tag name="PICTUREFILESIZE" val="7852"/>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nu_1  template TPT1  env TPENV1  fore 0  back 16777215  eqnno 15"/>
  <p:tag name="FILENAME" val="TP_tmp"/>
  <p:tag name="ORIGWIDTH" val="10"/>
  <p:tag name="PICTUREFILESIZE" val="1468"/>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nu_2  template TPT1  env TPENV1  fore 0  back 16777215  eqnno 16"/>
  <p:tag name="FILENAME" val="TP_tmp"/>
  <p:tag name="ORIGWIDTH" val="11"/>
  <p:tag name="PICTUREFILESIZE" val="1468"/>
</p:tagLst>
</file>

<file path=ppt/tags/tag8.xml><?xml version="1.0" encoding="utf-8"?>
<p:tagLst xmlns:a="http://schemas.openxmlformats.org/drawingml/2006/main" xmlns:r="http://schemas.openxmlformats.org/officeDocument/2006/relationships" xmlns:p="http://schemas.openxmlformats.org/presentationml/2006/main">
  <p:tag name="TEXPOINT" val="template"/>
  <p:tag name="SOURCE" val="TPT1  equation \nu_3  template TPT1  env TPENV1  fore 0  back 16777215  eqnno 17"/>
  <p:tag name="FILENAME" val="TP_tmp"/>
  <p:tag name="ORIGWIDTH" val="11"/>
  <p:tag name="PICTUREFILESIZE" val="1468"/>
</p:tagLst>
</file>

<file path=ppt/tags/tag9.xml><?xml version="1.0" encoding="utf-8"?>
<p:tagLst xmlns:a="http://schemas.openxmlformats.org/drawingml/2006/main" xmlns:r="http://schemas.openxmlformats.org/officeDocument/2006/relationships" xmlns:p="http://schemas.openxmlformats.org/presentationml/2006/main">
  <p:tag name="TEXPOINT" val="template"/>
  <p:tag name="SOURCE" val="TPT1  equation \Delta m^2_{atm}  template TPT1  env TPENV1  fore 0  back 16777215  eqnno 0"/>
  <p:tag name="FILENAME" val="TP_tmp"/>
  <p:tag name="ORIGWIDTH" val="33"/>
  <p:tag name="PICTUREFILESIZE" val="266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5748</TotalTime>
  <Words>2828</Words>
  <Application>Microsoft Office PowerPoint</Application>
  <PresentationFormat>On-screen Show (4:3)</PresentationFormat>
  <Paragraphs>501</Paragraphs>
  <Slides>41</Slides>
  <Notes>40</Notes>
  <HiddenSlides>0</HiddenSlides>
  <MMClips>0</MMClips>
  <ScaleCrop>false</ScaleCrop>
  <HeadingPairs>
    <vt:vector size="8" baseType="variant">
      <vt:variant>
        <vt:lpstr>Fonts Used</vt:lpstr>
      </vt:variant>
      <vt:variant>
        <vt:i4>19</vt:i4>
      </vt:variant>
      <vt:variant>
        <vt:lpstr>Design Template</vt:lpstr>
      </vt:variant>
      <vt:variant>
        <vt:i4>7</vt:i4>
      </vt:variant>
      <vt:variant>
        <vt:lpstr>Embedded OLE Servers</vt:lpstr>
      </vt:variant>
      <vt:variant>
        <vt:i4>5</vt:i4>
      </vt:variant>
      <vt:variant>
        <vt:lpstr>Slide Titles</vt:lpstr>
      </vt:variant>
      <vt:variant>
        <vt:i4>41</vt:i4>
      </vt:variant>
    </vt:vector>
  </HeadingPairs>
  <TitlesOfParts>
    <vt:vector size="72" baseType="lpstr">
      <vt:lpstr>Tw Cen MT</vt:lpstr>
      <vt:lpstr>Arial</vt:lpstr>
      <vt:lpstr>Wingdings 2</vt:lpstr>
      <vt:lpstr>Calibri</vt:lpstr>
      <vt:lpstr>cmmi10</vt:lpstr>
      <vt:lpstr>CMR10</vt:lpstr>
      <vt:lpstr>CMMI7</vt:lpstr>
      <vt:lpstr>CMSY10</vt:lpstr>
      <vt:lpstr>CMR7</vt:lpstr>
      <vt:lpstr>CMSY7</vt:lpstr>
      <vt:lpstr>CMMI5</vt:lpstr>
      <vt:lpstr>CMR5</vt:lpstr>
      <vt:lpstr>CMEX10</vt:lpstr>
      <vt:lpstr>Cambria</vt:lpstr>
      <vt:lpstr>Symbol</vt:lpstr>
      <vt:lpstr>Times New Roman</vt:lpstr>
      <vt:lpstr>Book Antiqua</vt:lpstr>
      <vt:lpstr>System</vt:lpstr>
      <vt:lpstr>Arial Narrow</vt:lpstr>
      <vt:lpstr>Equity</vt:lpstr>
      <vt:lpstr>Equity</vt:lpstr>
      <vt:lpstr>Equity</vt:lpstr>
      <vt:lpstr>Equity</vt:lpstr>
      <vt:lpstr>Equity</vt:lpstr>
      <vt:lpstr>Equity</vt:lpstr>
      <vt:lpstr>Equity</vt:lpstr>
      <vt:lpstr>Document</vt:lpstr>
      <vt:lpstr>Acrobat Document</vt:lpstr>
      <vt:lpstr>Worksheet</vt:lpstr>
      <vt:lpstr>Visio</vt:lpstr>
      <vt:lpstr>Microsoft Excel Chart</vt:lpstr>
      <vt:lpstr>NOºA The NuMI Offaxis ºe Appearance Experiment </vt:lpstr>
      <vt:lpstr>NOºA Collaboration</vt:lpstr>
      <vt:lpstr>Introduction</vt:lpstr>
      <vt:lpstr>Overview: NOvA Today (Baseline)</vt:lpstr>
      <vt:lpstr>MoTivation &amp; sensitivities</vt:lpstr>
      <vt:lpstr>Physics Program</vt:lpstr>
      <vt:lpstr>The Off-Axis Beam</vt:lpstr>
      <vt:lpstr>The Effect of Going Off-Axis</vt:lpstr>
      <vt:lpstr>The Effect of Going Off-Axis</vt:lpstr>
      <vt:lpstr>P(º¹ ! ºe) and Ue3</vt:lpstr>
      <vt:lpstr>ºe Charged Current Channel</vt:lpstr>
      <vt:lpstr> º¹ Neutral Current Background</vt:lpstr>
      <vt:lpstr>Sensitivity at 3¾ for µ13 from º¹ ! ºe</vt:lpstr>
      <vt:lpstr>Sensitivity to sin2(2µ23)</vt:lpstr>
      <vt:lpstr>Mass Ordering</vt:lpstr>
      <vt:lpstr>Matter Effect</vt:lpstr>
      <vt:lpstr>Sensitivities for P(º¹ ! ºe) = 0.02</vt:lpstr>
      <vt:lpstr>CP Violation</vt:lpstr>
      <vt:lpstr>Resolution of Mass Hierarchy (95% CL)</vt:lpstr>
      <vt:lpstr>Supernova Neutrinos</vt:lpstr>
      <vt:lpstr>SuperNOºA Detection</vt:lpstr>
      <vt:lpstr>The NOvA detector</vt:lpstr>
      <vt:lpstr>The NOνA Detectors</vt:lpstr>
      <vt:lpstr>NuMI Beam Options</vt:lpstr>
      <vt:lpstr>NuMI Accelerator Upgrade</vt:lpstr>
      <vt:lpstr>Detector Modules</vt:lpstr>
      <vt:lpstr>Detector Cell  ̶  Fiber and Scintillator</vt:lpstr>
      <vt:lpstr>Avalanche Photodiodes  ̶  APDs</vt:lpstr>
      <vt:lpstr>Front End Electronics &amp; DAQ</vt:lpstr>
      <vt:lpstr>Time Sync</vt:lpstr>
      <vt:lpstr>Project Status</vt:lpstr>
      <vt:lpstr>NOºA Approval Status</vt:lpstr>
      <vt:lpstr>NOºA Time Line</vt:lpstr>
      <vt:lpstr>Backup</vt:lpstr>
      <vt:lpstr>The Far Site - Ash River, MN</vt:lpstr>
      <vt:lpstr>The Far Detector Hall</vt:lpstr>
      <vt:lpstr>Sensitivities: ¢ m2  at other P(º¹ ! ºe) values</vt:lpstr>
      <vt:lpstr>Supernova Backgrounds</vt:lpstr>
      <vt:lpstr>NuMI Long Baselines</vt:lpstr>
      <vt:lpstr> Mixing and µ13</vt:lpstr>
      <vt:lpstr>The IPND, 2008 &amp; Beyond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Norman</dc:creator>
  <cp:lastModifiedBy>Edmond Craig Dukes</cp:lastModifiedBy>
  <cp:revision>217</cp:revision>
  <dcterms:created xsi:type="dcterms:W3CDTF">2007-07-31T14:39:33Z</dcterms:created>
  <dcterms:modified xsi:type="dcterms:W3CDTF">2009-03-05T21:54:21Z</dcterms:modified>
</cp:coreProperties>
</file>