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E0"/>
    <a:srgbClr val="005900"/>
    <a:srgbClr val="FE6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327"/>
  </p:normalViewPr>
  <p:slideViewPr>
    <p:cSldViewPr snapToGrid="0">
      <p:cViewPr>
        <p:scale>
          <a:sx n="100" d="100"/>
          <a:sy n="100" d="100"/>
        </p:scale>
        <p:origin x="124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7D3C-112D-F04B-B9CB-4E13211D9F54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B881-37CC-594E-ABC9-40D4015B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intensity of neutron beam?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1B881-37CC-594E-ABC9-40D4015BA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D293-2AFD-05DA-F5A5-15A03A5A6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962DF-DDFD-35ED-AD2E-58BC106ED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647C-39D6-3758-1E75-FA864A4D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07D-080F-3744-BA04-B94602DB878B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4FD7B-82E9-89FA-B014-70B6DBB9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1020B-E405-4F4E-573C-A92CB188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F11F-B16B-1F2D-0855-927B6F3E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D1E0-E548-8656-4F9B-D8C0FCA8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E417D-237E-EDE6-7BC5-0617B80B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6806-819E-074D-A7DC-87632D46B145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E42-08C6-CCBC-FA58-8A5FDEF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EA03-EE9D-8315-EF42-5996E6AB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62F56-99FD-CF00-62C5-1EAC631EA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5DA2D-6891-85B0-7908-31C81F6DC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FCBF-6613-502E-CD39-D3C29719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0932-9765-0C42-9313-BD57BE616DA1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72AC-A629-FFEC-5BCC-31F73598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C50A2-467B-4B3C-EC1B-E3BB4F7D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0855-1712-F7B8-3D2E-B098FA6D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F900-AF69-DAA7-DD55-B17139C3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E75D-8CB7-4AC5-39F4-FB4A3472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C04-6533-DA46-A42D-E6C0B16356C8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E9DB9-BA7A-D60A-BD98-20649826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273FD-8AC6-46DF-EED8-42ABE02B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0925-29A4-3F2F-C9CD-70ADBECD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0C44-B3D8-5975-317A-599D21A7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AF80-EB62-F7C7-5DE1-5DF62E8B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E235-F6F1-F448-B432-703573867F43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14AEE-5F0C-C8BD-658E-95A4EB6A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DA5F2-D433-A95C-0D95-AF8BE1E8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504E-B633-ABB6-0805-327F7B0A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F8BA-960B-5817-F759-E638721E8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FA136-AC2A-A51A-FF0E-D336B63DF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2487-B910-D9D4-BCA5-318278AF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6C36-AAA4-0443-A87A-5FEF767D586B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7C05D-98F6-880E-B532-F88E4E09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6785D-0477-998C-7468-49E145D3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AF6C-2FA5-26E0-C8CD-5B81143A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E61A-6B4E-7EC7-97B4-945CCF3E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08A52-0528-2E84-D776-D96691462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02306-3E91-4761-5567-5F4FB2683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75F8A-2204-A0B6-D5CB-BB587292E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EF1F3-5DE4-3662-EDE6-9BB09879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A3E7-8AF5-584E-B51F-2AD6978D1AB9}" type="datetime1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FA8BC-F106-0664-6AE0-DBD076C1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6A6F-A46F-6BD4-3C99-C62833F5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FC64-7687-12C8-84C9-1C4D2D6B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77EC-C512-1ED7-7E89-5666FD7E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A571-1D77-6841-96A5-00145C8DFEF4}" type="datetime1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1230D-5F1E-EE3F-5F01-757B3F1E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268EA-74C5-FE7A-CA51-24527D5A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8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D2565-8C07-A47F-B7D7-D0990FB1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C5F-D7C6-D141-B91B-D84E149B6C29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98E5B-3DE4-0F10-442D-8B835743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43F05-E2E9-8F2C-4DB2-CAABE02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F180-81AB-EDBD-4D15-9D1DCB6E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3054-BD90-AA4A-5A2D-8F99CF56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EC42-2939-C720-0061-76B6A955C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4C69-0404-514F-71C9-76D46556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D3E7-BD41-CF4C-BC79-4500BA0377A0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95571-28E0-3002-3C79-60A19E5C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60F20-AC43-32B9-8AE4-05BE920A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C321-67FC-1954-9A8A-6A201459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FA739-B03F-351B-852D-82F304EB8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1CF81-71FF-D05D-DC10-7900BA794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DFD67-0CB0-21BF-989B-4A437A4D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3C68-8DB4-A74A-88C3-F7434417C49E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F5B5C-08F5-2C6E-A4B7-6F65CC97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60DAA-CF5C-E704-7061-7228BE2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DADF5-4AFB-893A-7C2C-37EE3BB6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2CEC-53F3-921B-DF0F-5CFD3B5F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FA4E-5573-D288-6EC8-1641097F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24F6-57E0-F841-848D-91F7D3216A20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A2F9-EEFE-9841-E016-0C46F13D0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DNP2022, New Orleans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C6D8-EA74-E87D-BEB4-5620CCE1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4E2D-538D-9F42-8C4F-E6D84221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1.png"/><Relationship Id="rId18" Type="http://schemas.openxmlformats.org/officeDocument/2006/relationships/image" Target="../media/image53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2.png"/><Relationship Id="rId2" Type="http://schemas.openxmlformats.org/officeDocument/2006/relationships/image" Target="../media/image39.jpeg"/><Relationship Id="rId16" Type="http://schemas.openxmlformats.org/officeDocument/2006/relationships/image" Target="../media/image51.jpe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2.png"/><Relationship Id="rId15" Type="http://schemas.openxmlformats.org/officeDocument/2006/relationships/image" Target="../media/image50.gif"/><Relationship Id="rId10" Type="http://schemas.openxmlformats.org/officeDocument/2006/relationships/image" Target="../media/image46.png"/><Relationship Id="rId19" Type="http://schemas.openxmlformats.org/officeDocument/2006/relationships/image" Target="../media/image54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FD5D-FB85-69B5-CAAE-75AC1A5FE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55" y="496957"/>
            <a:ext cx="11579087" cy="155160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Neutron flux measurement for beam polarization study at </a:t>
            </a:r>
            <a:r>
              <a:rPr lang="en-US" sz="5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FnPB</a:t>
            </a:r>
            <a:r>
              <a:rPr lang="en-US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SNS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530E8-1051-15BE-666E-37B468D8E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898" y="2808979"/>
            <a:ext cx="9144000" cy="171220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Noteworthy" panose="02000400000000000000" pitchFamily="2" charset="77"/>
                <a:ea typeface="Noteworthy" panose="02000400000000000000" pitchFamily="2" charset="77"/>
                <a:cs typeface="FUTURA CONDENSED MEDIUM" panose="020B0602020204020303" pitchFamily="34" charset="-79"/>
              </a:rPr>
              <a:t>Hitesh Rahangdale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Noteworthy" panose="02000400000000000000" pitchFamily="2" charset="77"/>
                <a:ea typeface="Noteworthy" panose="02000400000000000000" pitchFamily="2" charset="77"/>
                <a:cs typeface="FUTURA CONDENSED MEDIUM" panose="020B0602020204020303" pitchFamily="34" charset="-79"/>
              </a:rPr>
              <a:t>University of Tennessee</a:t>
            </a:r>
          </a:p>
          <a:p>
            <a:r>
              <a:rPr lang="en-US" sz="2800" b="1" dirty="0">
                <a:solidFill>
                  <a:srgbClr val="005900"/>
                </a:solidFill>
                <a:latin typeface="Noteworthy" panose="02000400000000000000" pitchFamily="2" charset="77"/>
                <a:ea typeface="Noteworthy" panose="02000400000000000000" pitchFamily="2" charset="77"/>
                <a:cs typeface="FUTURA CONDENSED MEDIUM" panose="020B0602020204020303" pitchFamily="34" charset="-79"/>
              </a:rPr>
              <a:t>Nab Collaboration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49AAA-6AA4-493A-7166-756FC7C0ECEB}"/>
              </a:ext>
            </a:extLst>
          </p:cNvPr>
          <p:cNvCxnSpPr>
            <a:cxnSpLocks/>
          </p:cNvCxnSpPr>
          <p:nvPr/>
        </p:nvCxnSpPr>
        <p:spPr>
          <a:xfrm>
            <a:off x="129209" y="2573133"/>
            <a:ext cx="119357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F9B308-C036-AB93-03E0-6CD8D53E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853" y="6350004"/>
            <a:ext cx="2743200" cy="365125"/>
          </a:xfrm>
        </p:spPr>
        <p:txBody>
          <a:bodyPr/>
          <a:lstStyle/>
          <a:p>
            <a:fld id="{AE937C34-9049-9F49-A13E-69A8E5A53E75}" type="datetime1">
              <a:rPr lang="en-US" sz="180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549732-C32D-1DEE-F115-7B9A0B44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DNP2022, New Orleans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BCD15C-3E74-4358-D398-FD8C9DAE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8592" y="6361043"/>
            <a:ext cx="2743200" cy="365125"/>
          </a:xfrm>
        </p:spPr>
        <p:txBody>
          <a:bodyPr/>
          <a:lstStyle/>
          <a:p>
            <a:pPr algn="ctr"/>
            <a:fld id="{3EEE4E2D-538D-9F42-8C4F-E6D842211951}" type="slidenum">
              <a:rPr lang="en-US" sz="1800">
                <a:solidFill>
                  <a:schemeClr val="tx1"/>
                </a:solidFill>
              </a:rPr>
              <a:pPr algn="ctr"/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8" descr="The University of Tennessee Logo | Brand Guidelines">
            <a:extLst>
              <a:ext uri="{FF2B5EF4-FFF2-40B4-BE49-F238E27FC236}">
                <a16:creationId xmlns:a16="http://schemas.microsoft.com/office/drawing/2014/main" id="{ADD8D6A9-52EE-ED27-482E-B8AB4151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6" y="4408300"/>
            <a:ext cx="2707944" cy="12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3162275-5F6D-5211-4DBD-67A2CEF6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2942" y="4349642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C75151-0C2F-D791-E45B-AF250FDC2D1B}"/>
              </a:ext>
            </a:extLst>
          </p:cNvPr>
          <p:cNvSpPr txBox="1"/>
          <p:nvPr/>
        </p:nvSpPr>
        <p:spPr>
          <a:xfrm>
            <a:off x="658645" y="5666001"/>
            <a:ext cx="1109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Albertsthal Typewriter" panose="02000500000000000000" pitchFamily="2" charset="0"/>
              </a:rPr>
              <a:t>The work presented is in part supported by U.S. D.O.E award number </a:t>
            </a:r>
            <a:r>
              <a:rPr lang="en-US" b="1" i="0" dirty="0">
                <a:solidFill>
                  <a:srgbClr val="1D1C1D"/>
                </a:solidFill>
                <a:effectLst/>
                <a:latin typeface="Albertsthal Typewriter" panose="02000500000000000000" pitchFamily="2" charset="0"/>
              </a:rPr>
              <a:t>DE-FG02-03ER41258</a:t>
            </a:r>
            <a:endParaRPr lang="en-US" b="1" dirty="0"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3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Beam Flux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95B676DF-A0F7-3149-9C5C-25E5EB5A57FD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10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39B88C7-1741-BD71-ED17-A23D2FA2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427"/>
            <a:ext cx="4048142" cy="269876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D476A2E-47CA-9834-88AE-7D771D0C3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0473" y="2866199"/>
            <a:ext cx="3934825" cy="262321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263B82-AFEE-A784-423F-96131ACDDBBE}"/>
              </a:ext>
            </a:extLst>
          </p:cNvPr>
          <p:cNvSpPr txBox="1"/>
          <p:nvPr/>
        </p:nvSpPr>
        <p:spPr>
          <a:xfrm>
            <a:off x="482600" y="2451297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D9FAA7-6C35-2974-B506-58C00CF1AB0D}"/>
              </a:ext>
            </a:extLst>
          </p:cNvPr>
          <p:cNvSpPr txBox="1"/>
          <p:nvPr/>
        </p:nvSpPr>
        <p:spPr>
          <a:xfrm>
            <a:off x="4366456" y="2459094"/>
            <a:ext cx="36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184F5A-2D16-A528-D063-5D0C8639D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356" y="2828426"/>
            <a:ext cx="4179085" cy="24801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7D2D4F-4F82-D6D8-851C-2C4B268C3AF0}"/>
              </a:ext>
            </a:extLst>
          </p:cNvPr>
          <p:cNvSpPr txBox="1"/>
          <p:nvPr/>
        </p:nvSpPr>
        <p:spPr>
          <a:xfrm>
            <a:off x="7998656" y="2446394"/>
            <a:ext cx="3808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</a:p>
        </p:txBody>
      </p:sp>
    </p:spTree>
    <p:extLst>
      <p:ext uri="{BB962C8B-B14F-4D97-AF65-F5344CB8AC3E}">
        <p14:creationId xmlns:p14="http://schemas.microsoft.com/office/powerpoint/2010/main" val="273576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Summary &amp; Outlook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D492D2B0-D7A4-A446-9AE3-6DA934BEF665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11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94FCD80-B3AE-1457-27E0-ACE16991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4"/>
            <a:ext cx="10515600" cy="420368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Upstream and Downstream Monitors.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TA to convert pulses into the instantaneous current.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in upstream monitor is higher than downstream.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the setup to do the beam polarization measurement.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efficiency of upstream monitor.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DAQ system/downstream monitor.</a:t>
            </a:r>
          </a:p>
        </p:txBody>
      </p:sp>
    </p:spTree>
    <p:extLst>
      <p:ext uri="{BB962C8B-B14F-4D97-AF65-F5344CB8AC3E}">
        <p14:creationId xmlns:p14="http://schemas.microsoft.com/office/powerpoint/2010/main" val="22941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Thanks!!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D492D2B0-D7A4-A446-9AE3-6DA934BEF665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12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94FCD80-B3AE-1457-27E0-ACE16991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4"/>
            <a:ext cx="10515600" cy="4203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Nadia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Stefan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Baeßler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Seppo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Penttilä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Sepehr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Samiei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7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sf.gov/images/logos/nsf1.jpg">
            <a:extLst>
              <a:ext uri="{FF2B5EF4-FFF2-40B4-BE49-F238E27FC236}">
                <a16:creationId xmlns:a16="http://schemas.microsoft.com/office/drawing/2014/main" id="{DE91F131-80D6-4E4B-F98A-F5249702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7" y="5777417"/>
            <a:ext cx="985918" cy="9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cience.energy.gov/~/media/_/images/about/resources/logos/jpg/high-res/RGB_Color-Seal_Green-Mark_SC_Vertical.jpg">
            <a:extLst>
              <a:ext uri="{FF2B5EF4-FFF2-40B4-BE49-F238E27FC236}">
                <a16:creationId xmlns:a16="http://schemas.microsoft.com/office/drawing/2014/main" id="{427DB856-8636-65EA-485E-7002FF54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866" y="5777417"/>
            <a:ext cx="2864380" cy="9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E1F2E35-DEC0-20D1-F437-F9BDB6DF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288" y="380000"/>
            <a:ext cx="1962000" cy="12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391F266-0F9D-F0AE-A1FD-3AD52A12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35" y="174718"/>
            <a:ext cx="1908737" cy="10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4072E-B259-C3F1-CA37-5ED74DE547B3}"/>
              </a:ext>
            </a:extLst>
          </p:cNvPr>
          <p:cNvSpPr txBox="1"/>
          <p:nvPr/>
        </p:nvSpPr>
        <p:spPr>
          <a:xfrm>
            <a:off x="26091" y="5312734"/>
            <a:ext cx="24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project funding: 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08D00D61-7F7C-DB34-B17C-48A5EC30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4" y="2283981"/>
            <a:ext cx="3564891" cy="6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ACCD3E4E-509D-9363-DA2E-40FDD604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38" y="4482397"/>
            <a:ext cx="2168288" cy="6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ee the source image">
            <a:extLst>
              <a:ext uri="{FF2B5EF4-FFF2-40B4-BE49-F238E27FC236}">
                <a16:creationId xmlns:a16="http://schemas.microsoft.com/office/drawing/2014/main" id="{F65CAA75-B78D-B0F2-5AF3-4F70E0EC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4" y="955002"/>
            <a:ext cx="3410474" cy="3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ee the source image">
            <a:extLst>
              <a:ext uri="{FF2B5EF4-FFF2-40B4-BE49-F238E27FC236}">
                <a16:creationId xmlns:a16="http://schemas.microsoft.com/office/drawing/2014/main" id="{5D40D368-84DF-951F-4238-4866E7DE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31" y="1814991"/>
            <a:ext cx="1814219" cy="10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id="{734107A3-B6D4-C4D4-280B-70282CF4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05" y="3042908"/>
            <a:ext cx="1946861" cy="12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See the source image">
            <a:extLst>
              <a:ext uri="{FF2B5EF4-FFF2-40B4-BE49-F238E27FC236}">
                <a16:creationId xmlns:a16="http://schemas.microsoft.com/office/drawing/2014/main" id="{8EF22CAD-799B-DB45-E88C-2DB2178A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9004"/>
          <a:stretch/>
        </p:blipFill>
        <p:spPr bwMode="auto">
          <a:xfrm>
            <a:off x="0" y="3141016"/>
            <a:ext cx="2436248" cy="11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See the source image">
            <a:extLst>
              <a:ext uri="{FF2B5EF4-FFF2-40B4-BE49-F238E27FC236}">
                <a16:creationId xmlns:a16="http://schemas.microsoft.com/office/drawing/2014/main" id="{1ED6BD6A-C678-229D-B77D-72955BE1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21" y="3127624"/>
            <a:ext cx="1288484" cy="1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The University of Tennessee Logo | Brand Guidelines">
            <a:extLst>
              <a:ext uri="{FF2B5EF4-FFF2-40B4-BE49-F238E27FC236}">
                <a16:creationId xmlns:a16="http://schemas.microsoft.com/office/drawing/2014/main" id="{B1BE6ACD-2AFD-F212-587A-78BE8865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68" y="138752"/>
            <a:ext cx="2707944" cy="12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CA053A3-8206-162E-EE81-2E94855707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8" y="1530201"/>
            <a:ext cx="2345512" cy="460614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EE24716-C659-E523-F5D1-E661A2DE11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98" y="1352514"/>
            <a:ext cx="1403994" cy="1403994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050CBA8-4FF5-8FBB-1330-D721FA15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751" y="5777417"/>
            <a:ext cx="1403994" cy="8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7A076AE-B79B-48BF-6550-94F7DE13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651" y="5777417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See the source image">
            <a:extLst>
              <a:ext uri="{FF2B5EF4-FFF2-40B4-BE49-F238E27FC236}">
                <a16:creationId xmlns:a16="http://schemas.microsoft.com/office/drawing/2014/main" id="{BAB30945-3C31-DF27-40D9-1EAA9894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36" y="1868522"/>
            <a:ext cx="2864380" cy="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513C27-A371-9ED2-46E9-B488B37E858D}"/>
              </a:ext>
            </a:extLst>
          </p:cNvPr>
          <p:cNvSpPr txBox="1"/>
          <p:nvPr/>
        </p:nvSpPr>
        <p:spPr>
          <a:xfrm>
            <a:off x="2868272" y="7027"/>
            <a:ext cx="675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Nab Collaboration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EACB6C-6B43-47EF-26AF-7417872F19FF}"/>
              </a:ext>
            </a:extLst>
          </p:cNvPr>
          <p:cNvCxnSpPr/>
          <p:nvPr/>
        </p:nvCxnSpPr>
        <p:spPr>
          <a:xfrm>
            <a:off x="0" y="568557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estern Kentucky University - Home | Facebook">
            <a:extLst>
              <a:ext uri="{FF2B5EF4-FFF2-40B4-BE49-F238E27FC236}">
                <a16:creationId xmlns:a16="http://schemas.microsoft.com/office/drawing/2014/main" id="{2F4E4187-DA55-3A48-14B1-7D4078AF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58" y="4178139"/>
            <a:ext cx="1288484" cy="12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dad Nacional Autónoma de México in Mexico : Reviews ...">
            <a:extLst>
              <a:ext uri="{FF2B5EF4-FFF2-40B4-BE49-F238E27FC236}">
                <a16:creationId xmlns:a16="http://schemas.microsoft.com/office/drawing/2014/main" id="{5E3DC100-C650-941B-D742-947777CD9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18209"/>
          <a:stretch/>
        </p:blipFill>
        <p:spPr bwMode="auto">
          <a:xfrm>
            <a:off x="8754325" y="2982787"/>
            <a:ext cx="2516852" cy="12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netismus und Medizin eng verknüpft">
            <a:extLst>
              <a:ext uri="{FF2B5EF4-FFF2-40B4-BE49-F238E27FC236}">
                <a16:creationId xmlns:a16="http://schemas.microsoft.com/office/drawing/2014/main" id="{03B11E7F-F85C-0A21-39A4-5B5106A3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7" y="4883216"/>
            <a:ext cx="3601277" cy="5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0" descr="University of South Carolina logo.">
            <a:extLst>
              <a:ext uri="{FF2B5EF4-FFF2-40B4-BE49-F238E27FC236}">
                <a16:creationId xmlns:a16="http://schemas.microsoft.com/office/drawing/2014/main" id="{9DE50D59-19BE-F9C0-4959-8008E19112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526736" y="2133600"/>
            <a:ext cx="508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1196B-D676-3169-456A-6F35F563A9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06" y="4319304"/>
            <a:ext cx="1950304" cy="11047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8E710-3870-C134-7EFC-4735F896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856A-FD05-3748-BE93-523F71323D18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B5FED-8D57-BCA8-F7C6-76A6D89F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DNP2022, New Orleans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5C1CB38-FC6D-B5DD-4941-3A7628C8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4E2D-538D-9F42-8C4F-E6D842211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Neutron beta Decay and N</a:t>
            </a:r>
            <a:r>
              <a:rPr lang="en-US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ab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A650216C-8FC8-FB4D-8588-9845D61A5667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DNP2022, New Orleans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2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1AAB86-84EB-1B53-9C15-ED7EA2364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54037"/>
            <a:ext cx="1891607" cy="18916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33B45B-735F-1BAA-E1CC-D410809DD4E2}"/>
              </a:ext>
            </a:extLst>
          </p:cNvPr>
          <p:cNvGrpSpPr/>
          <p:nvPr/>
        </p:nvGrpSpPr>
        <p:grpSpPr>
          <a:xfrm>
            <a:off x="3160530" y="1658035"/>
            <a:ext cx="8193271" cy="1105987"/>
            <a:chOff x="3049630" y="1111373"/>
            <a:chExt cx="8193271" cy="11059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197B15-FB74-A3FC-97FB-19AFE1B5EC2C}"/>
                </a:ext>
              </a:extLst>
            </p:cNvPr>
            <p:cNvGrpSpPr/>
            <p:nvPr/>
          </p:nvGrpSpPr>
          <p:grpSpPr>
            <a:xfrm>
              <a:off x="3049630" y="1111373"/>
              <a:ext cx="8193271" cy="1105986"/>
              <a:chOff x="3518709" y="1111534"/>
              <a:chExt cx="8193271" cy="110598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8A3E3E-0261-4EB6-5477-CA6BDD01F239}"/>
                  </a:ext>
                </a:extLst>
              </p:cNvPr>
              <p:cNvGrpSpPr/>
              <p:nvPr/>
            </p:nvGrpSpPr>
            <p:grpSpPr>
              <a:xfrm>
                <a:off x="3690159" y="1211680"/>
                <a:ext cx="8021821" cy="1005840"/>
                <a:chOff x="3675171" y="1188626"/>
                <a:chExt cx="8021821" cy="1005840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74574DA8-14E9-EB23-C917-B6619A57C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5171" y="1188626"/>
                  <a:ext cx="8021821" cy="1005840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19186E9-C8C8-78AB-810E-76F158187615}"/>
                    </a:ext>
                  </a:extLst>
                </p:cNvPr>
                <p:cNvGrpSpPr/>
                <p:nvPr/>
              </p:nvGrpSpPr>
              <p:grpSpPr>
                <a:xfrm>
                  <a:off x="7137400" y="1473200"/>
                  <a:ext cx="1374043" cy="419632"/>
                  <a:chOff x="7137400" y="1473200"/>
                  <a:chExt cx="1374043" cy="419632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007E899-83A8-98BC-481C-750A578B31B0}"/>
                      </a:ext>
                    </a:extLst>
                  </p:cNvPr>
                  <p:cNvSpPr/>
                  <p:nvPr/>
                </p:nvSpPr>
                <p:spPr>
                  <a:xfrm flipV="1">
                    <a:off x="7137400" y="1473200"/>
                    <a:ext cx="307243" cy="4191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1C4BE494-9D86-E256-58FF-FB0EA284F1A6}"/>
                      </a:ext>
                    </a:extLst>
                  </p:cNvPr>
                  <p:cNvSpPr/>
                  <p:nvPr/>
                </p:nvSpPr>
                <p:spPr>
                  <a:xfrm flipV="1">
                    <a:off x="8204200" y="1473732"/>
                    <a:ext cx="307243" cy="4191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48DABA3-B2C4-9B62-637D-2F430A79685A}"/>
                  </a:ext>
                </a:extLst>
              </p:cNvPr>
              <p:cNvSpPr/>
              <p:nvPr/>
            </p:nvSpPr>
            <p:spPr>
              <a:xfrm>
                <a:off x="3518709" y="1111534"/>
                <a:ext cx="342900" cy="3175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D02F8C0-33AB-AA3D-AA93-2FA601B2D106}"/>
                </a:ext>
              </a:extLst>
            </p:cNvPr>
            <p:cNvSpPr/>
            <p:nvPr/>
          </p:nvSpPr>
          <p:spPr>
            <a:xfrm flipV="1">
              <a:off x="9194514" y="1496254"/>
              <a:ext cx="307243" cy="4191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C4338B-6790-F491-3F0D-8B1C85B1F45A}"/>
              </a:ext>
            </a:extLst>
          </p:cNvPr>
          <p:cNvGrpSpPr/>
          <p:nvPr/>
        </p:nvGrpSpPr>
        <p:grpSpPr>
          <a:xfrm>
            <a:off x="1704562" y="2929326"/>
            <a:ext cx="9649239" cy="1769284"/>
            <a:chOff x="1914081" y="2479690"/>
            <a:chExt cx="9649238" cy="17692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 Box 26">
                  <a:extLst>
                    <a:ext uri="{FF2B5EF4-FFF2-40B4-BE49-F238E27FC236}">
                      <a16:creationId xmlns:a16="http://schemas.microsoft.com/office/drawing/2014/main" id="{CE623B9F-6D79-6E53-AE4F-15F6FAA9E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0457" y="2479690"/>
                  <a:ext cx="3723986" cy="1058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Neutrino-Electron-Correlation</a:t>
                  </a:r>
                  <a:endPara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0" name="Text Box 26">
                  <a:extLst>
                    <a:ext uri="{FF2B5EF4-FFF2-40B4-BE49-F238E27FC236}">
                      <a16:creationId xmlns:a16="http://schemas.microsoft.com/office/drawing/2014/main" id="{CE623B9F-6D79-6E53-AE4F-15F6FAA9E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0457" y="2479690"/>
                  <a:ext cx="3723986" cy="1058944"/>
                </a:xfrm>
                <a:prstGeom prst="rect">
                  <a:avLst/>
                </a:prstGeom>
                <a:blipFill>
                  <a:blip r:embed="rId4"/>
                  <a:stretch>
                    <a:fillRect l="-1695" t="-238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 Box 26">
                  <a:extLst>
                    <a:ext uri="{FF2B5EF4-FFF2-40B4-BE49-F238E27FC236}">
                      <a16:creationId xmlns:a16="http://schemas.microsoft.com/office/drawing/2014/main" id="{F825A9F5-927E-59D4-F8C6-9D463D50BD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3285" y="3771298"/>
                  <a:ext cx="320003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Fierz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interference term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endPara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1" name="Text Box 26">
                  <a:extLst>
                    <a:ext uri="{FF2B5EF4-FFF2-40B4-BE49-F238E27FC236}">
                      <a16:creationId xmlns:a16="http://schemas.microsoft.com/office/drawing/2014/main" id="{F825A9F5-927E-59D4-F8C6-9D463D50B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63285" y="3771298"/>
                  <a:ext cx="3200034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372" t="-9375" b="-25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 Box 23">
                  <a:extLst>
                    <a:ext uri="{FF2B5EF4-FFF2-40B4-BE49-F238E27FC236}">
                      <a16:creationId xmlns:a16="http://schemas.microsoft.com/office/drawing/2014/main" id="{351CEB61-17AA-CF96-D856-918B7D782A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4081" y="3719918"/>
                  <a:ext cx="6928956" cy="529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Neutron lifetime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Γ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𝑢𝑑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∫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</a:p>
              </p:txBody>
            </p:sp>
          </mc:Choice>
          <mc:Fallback>
            <p:sp>
              <p:nvSpPr>
                <p:cNvPr id="22" name="Text Box 23">
                  <a:extLst>
                    <a:ext uri="{FF2B5EF4-FFF2-40B4-BE49-F238E27FC236}">
                      <a16:creationId xmlns:a16="http://schemas.microsoft.com/office/drawing/2014/main" id="{351CEB61-17AA-CF96-D856-918B7D782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14081" y="3719918"/>
                  <a:ext cx="6928956" cy="529056"/>
                </a:xfrm>
                <a:prstGeom prst="rect">
                  <a:avLst/>
                </a:prstGeom>
                <a:blipFill>
                  <a:blip r:embed="rId6"/>
                  <a:stretch>
                    <a:fillRect l="-916" b="-46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17CEFDB-ABBC-5E86-9AE1-C69556F23193}"/>
                    </a:ext>
                  </a:extLst>
                </p:cNvPr>
                <p:cNvSpPr/>
                <p:nvPr/>
              </p:nvSpPr>
              <p:spPr>
                <a:xfrm>
                  <a:off x="8938617" y="2491618"/>
                  <a:ext cx="2304284" cy="10589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Beta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Asymmetry</m:t>
                        </m:r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=−2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Re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1+3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17CEFDB-ABBC-5E86-9AE1-C69556F231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617" y="2491618"/>
                  <a:ext cx="2304284" cy="10589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FA80384-C004-5CB1-C39C-5B5F5D88906D}"/>
                    </a:ext>
                  </a:extLst>
                </p:cNvPr>
                <p:cNvSpPr txBox="1"/>
                <p:nvPr/>
              </p:nvSpPr>
              <p:spPr>
                <a:xfrm>
                  <a:off x="7157350" y="2929901"/>
                  <a:ext cx="1539081" cy="6733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FA80384-C004-5CB1-C39C-5B5F5D889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350" y="2929901"/>
                  <a:ext cx="1539081" cy="673389"/>
                </a:xfrm>
                <a:prstGeom prst="rect">
                  <a:avLst/>
                </a:prstGeom>
                <a:blipFill>
                  <a:blip r:embed="rId8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A32919-A45A-F21C-EF0D-DCF61EB6C50D}"/>
              </a:ext>
            </a:extLst>
          </p:cNvPr>
          <p:cNvGrpSpPr/>
          <p:nvPr/>
        </p:nvGrpSpPr>
        <p:grpSpPr>
          <a:xfrm>
            <a:off x="2421836" y="4872592"/>
            <a:ext cx="3067635" cy="1286918"/>
            <a:chOff x="347871" y="4883280"/>
            <a:chExt cx="3067634" cy="128691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7060DD-2323-96A7-0B9E-C9D121F563D0}"/>
                </a:ext>
              </a:extLst>
            </p:cNvPr>
            <p:cNvSpPr txBox="1"/>
            <p:nvPr/>
          </p:nvSpPr>
          <p:spPr>
            <a:xfrm>
              <a:off x="379257" y="4883280"/>
              <a:ext cx="260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Current PDG values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F49484A-C63E-CEED-1AA2-9F88B32A0723}"/>
                </a:ext>
              </a:extLst>
            </p:cNvPr>
            <p:cNvGrpSpPr/>
            <p:nvPr/>
          </p:nvGrpSpPr>
          <p:grpSpPr>
            <a:xfrm>
              <a:off x="347871" y="5419832"/>
              <a:ext cx="3067634" cy="750367"/>
              <a:chOff x="7306008" y="3136819"/>
              <a:chExt cx="2910250" cy="4937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7C8C2C3-3FE1-2A76-2126-7DCC9EA3A0B3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008" y="3136819"/>
                    <a:ext cx="2910250" cy="2430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=−0.1049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±0.0007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7C8C2C3-3FE1-2A76-2126-7DCC9EA3A0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008" y="3136819"/>
                    <a:ext cx="2910250" cy="2430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23" r="-1646" b="-161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AF8E193-B9FE-F303-6D1E-4C6529CB2019}"/>
                      </a:ext>
                    </a:extLst>
                  </p:cNvPr>
                  <p:cNvSpPr txBox="1"/>
                  <p:nvPr/>
                </p:nvSpPr>
                <p:spPr>
                  <a:xfrm>
                    <a:off x="7335784" y="3387539"/>
                    <a:ext cx="2365087" cy="2430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=0.017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±0.020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AF8E193-B9FE-F303-6D1E-4C6529CB20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5784" y="3387539"/>
                    <a:ext cx="2365087" cy="2430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020" r="-2525" b="-206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FB9DEC-76F2-E83C-B663-5D6152B1BE32}"/>
              </a:ext>
            </a:extLst>
          </p:cNvPr>
          <p:cNvGrpSpPr/>
          <p:nvPr/>
        </p:nvGrpSpPr>
        <p:grpSpPr>
          <a:xfrm>
            <a:off x="7861013" y="4819169"/>
            <a:ext cx="1860766" cy="1328549"/>
            <a:chOff x="6344090" y="4941875"/>
            <a:chExt cx="1860765" cy="13285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075CED-FDF8-56C7-F88A-C48231121380}"/>
                </a:ext>
              </a:extLst>
            </p:cNvPr>
            <p:cNvGrpSpPr/>
            <p:nvPr/>
          </p:nvGrpSpPr>
          <p:grpSpPr>
            <a:xfrm>
              <a:off x="6344090" y="4941875"/>
              <a:ext cx="1860765" cy="1328549"/>
              <a:chOff x="4619437" y="2570215"/>
              <a:chExt cx="1860765" cy="13285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8D1D13-6B39-09D7-D9C8-D5B95581010F}"/>
                  </a:ext>
                </a:extLst>
              </p:cNvPr>
              <p:cNvSpPr txBox="1"/>
              <p:nvPr/>
            </p:nvSpPr>
            <p:spPr>
              <a:xfrm>
                <a:off x="4619437" y="2570215"/>
                <a:ext cx="1417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Nab Goal: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8F89DB8-0CAF-572B-0BA7-0461C3032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619437" y="3529432"/>
                    <a:ext cx="186076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8F89DB8-0CAF-572B-0BA7-0461C3032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9437" y="3529432"/>
                    <a:ext cx="186076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082" r="-1361" b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1EF2CFD-77D0-530A-D2AF-2677AE108FE5}"/>
                    </a:ext>
                  </a:extLst>
                </p:cNvPr>
                <p:cNvSpPr txBox="1"/>
                <p:nvPr/>
              </p:nvSpPr>
              <p:spPr>
                <a:xfrm>
                  <a:off x="6370007" y="5442532"/>
                  <a:ext cx="1806584" cy="4237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=0.1%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1EF2CFD-77D0-530A-D2AF-2677AE108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007" y="5442532"/>
                  <a:ext cx="1806584" cy="423706"/>
                </a:xfrm>
                <a:prstGeom prst="rect">
                  <a:avLst/>
                </a:prstGeom>
                <a:blipFill>
                  <a:blip r:embed="rId12"/>
                  <a:stretch>
                    <a:fillRect l="-17483" t="-185294" r="-3497" b="-27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2869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Uncertainty budget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2798B89D-595C-7D49-94E3-BF3A01563AAF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3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7">
                <a:extLst>
                  <a:ext uri="{FF2B5EF4-FFF2-40B4-BE49-F238E27FC236}">
                    <a16:creationId xmlns:a16="http://schemas.microsoft.com/office/drawing/2014/main" id="{1E2BD46E-E906-D5AA-A441-DA271A0DDE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8559792"/>
                  </p:ext>
                </p:extLst>
              </p:nvPr>
            </p:nvGraphicFramePr>
            <p:xfrm>
              <a:off x="5699981" y="1598518"/>
              <a:ext cx="6162263" cy="465487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366339">
                      <a:extLst>
                        <a:ext uri="{9D8B030D-6E8A-4147-A177-3AD203B41FA5}">
                          <a16:colId xmlns:a16="http://schemas.microsoft.com/office/drawing/2014/main" val="576369316"/>
                        </a:ext>
                      </a:extLst>
                    </a:gridCol>
                    <a:gridCol w="2795924">
                      <a:extLst>
                        <a:ext uri="{9D8B030D-6E8A-4147-A177-3AD203B41FA5}">
                          <a16:colId xmlns:a16="http://schemas.microsoft.com/office/drawing/2014/main" val="1913039042"/>
                        </a:ext>
                      </a:extLst>
                    </a:gridCol>
                  </a:tblGrid>
                  <a:tr h="26619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kern="120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1600" b="1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600" b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𝚫</m:t>
                                            </m:r>
                                            <m:r>
                                              <a:rPr lang="en-US" sz="1600" b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𝒔𝒚𝒔𝒕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5580639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Magnetic Field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6.0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888833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Electric Potential Inhomogeneity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5.5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681302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Adiabaticity of Proton Motion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007382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Detector Effects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7.1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55333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Electron TOF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small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62785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Residual Gas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3.8 ·10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59606890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TOF in Acceleration Region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4798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Background/Accidental Coincidences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&lt; 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8962065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Neutron Beam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3.2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880618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 position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1.7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23919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…profile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2.5 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22300569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…Doppler Effect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small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934201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…Unwanted beam polarization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30400874"/>
                      </a:ext>
                    </a:extLst>
                  </a:tr>
                  <a:tr h="334846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Total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 1.2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35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7">
                <a:extLst>
                  <a:ext uri="{FF2B5EF4-FFF2-40B4-BE49-F238E27FC236}">
                    <a16:creationId xmlns:a16="http://schemas.microsoft.com/office/drawing/2014/main" id="{1E2BD46E-E906-D5AA-A441-DA271A0DDE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8559792"/>
                  </p:ext>
                </p:extLst>
              </p:nvPr>
            </p:nvGraphicFramePr>
            <p:xfrm>
              <a:off x="5699981" y="1598518"/>
              <a:ext cx="6162263" cy="465487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366339">
                      <a:extLst>
                        <a:ext uri="{9D8B030D-6E8A-4147-A177-3AD203B41FA5}">
                          <a16:colId xmlns:a16="http://schemas.microsoft.com/office/drawing/2014/main" val="576369316"/>
                        </a:ext>
                      </a:extLst>
                    </a:gridCol>
                    <a:gridCol w="2795924">
                      <a:extLst>
                        <a:ext uri="{9D8B030D-6E8A-4147-A177-3AD203B41FA5}">
                          <a16:colId xmlns:a16="http://schemas.microsoft.com/office/drawing/2014/main" val="1913039042"/>
                        </a:ext>
                      </a:extLst>
                    </a:gridCol>
                  </a:tblGrid>
                  <a:tr h="26619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0362" t="-157143" b="-1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580639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Magnetic Field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6.0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6888833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Electric Potential Inhomogeneity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5.5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681302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Adiabaticity of Proton Motion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endParaRPr lang="en-US" sz="1900" kern="1200" baseline="300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007382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Detector Effects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7.1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55333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Electron TOF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small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62785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Residual Gas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3.8 ·10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59606890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TOF in Acceleration Region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4798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Background/Accidental Coincidences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&lt; 1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8962065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Neutron Beam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3.2 · 10</a:t>
                          </a:r>
                          <a:r>
                            <a:rPr lang="en-US" sz="19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8806188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 position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1.7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23919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…profile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2.5 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22300569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…Doppler Effect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small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934201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…Unwanted beam polarization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30400874"/>
                      </a:ext>
                    </a:extLst>
                  </a:tr>
                  <a:tr h="334846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900" kern="1200" dirty="0">
                              <a:solidFill>
                                <a:schemeClr val="tx1"/>
                              </a:solidFill>
                            </a:rPr>
                            <a:t>Total </a:t>
                          </a:r>
                          <a:endParaRPr lang="en-US" sz="1900" kern="1200" dirty="0">
                            <a:solidFill>
                              <a:schemeClr val="tx1"/>
                            </a:solidFill>
                            <a:latin typeface="CMMI12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 1.2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· 10</a:t>
                          </a:r>
                          <a:r>
                            <a:rPr lang="en-US" sz="1600" kern="12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353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8B90447-53A1-D84B-77F0-BB0196C30EEF}"/>
              </a:ext>
            </a:extLst>
          </p:cNvPr>
          <p:cNvGrpSpPr/>
          <p:nvPr/>
        </p:nvGrpSpPr>
        <p:grpSpPr>
          <a:xfrm>
            <a:off x="1490869" y="2225478"/>
            <a:ext cx="4213971" cy="730587"/>
            <a:chOff x="1515827" y="1787327"/>
            <a:chExt cx="4213970" cy="7305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94E5C3-7938-F280-1F9B-22BA008680E6}"/>
                </a:ext>
              </a:extLst>
            </p:cNvPr>
            <p:cNvSpPr txBox="1"/>
            <p:nvPr/>
          </p:nvSpPr>
          <p:spPr>
            <a:xfrm>
              <a:off x="1515827" y="1787327"/>
              <a:ext cx="3527883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Discussed in this session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358AC7E-2D1A-AF73-1026-2F240743A967}"/>
                </a:ext>
              </a:extLst>
            </p:cNvPr>
            <p:cNvCxnSpPr>
              <a:cxnSpLocks/>
            </p:cNvCxnSpPr>
            <p:nvPr/>
          </p:nvCxnSpPr>
          <p:spPr>
            <a:xfrm>
              <a:off x="5043711" y="2048937"/>
              <a:ext cx="686086" cy="468976"/>
            </a:xfrm>
            <a:prstGeom prst="straightConnector1">
              <a:avLst/>
            </a:prstGeom>
            <a:ln w="8572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BC15DE-8812-4AE2-4C1C-6B7E6DA14687}"/>
              </a:ext>
            </a:extLst>
          </p:cNvPr>
          <p:cNvGrpSpPr/>
          <p:nvPr/>
        </p:nvGrpSpPr>
        <p:grpSpPr>
          <a:xfrm>
            <a:off x="3812158" y="4921298"/>
            <a:ext cx="1871871" cy="766159"/>
            <a:chOff x="3963943" y="5217197"/>
            <a:chExt cx="1871871" cy="7661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F6F04C-57BB-3785-FF87-CAC13BEEC758}"/>
                </a:ext>
              </a:extLst>
            </p:cNvPr>
            <p:cNvSpPr txBox="1"/>
            <p:nvPr/>
          </p:nvSpPr>
          <p:spPr>
            <a:xfrm>
              <a:off x="3963943" y="5217197"/>
              <a:ext cx="118938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</a:t>
              </a:r>
              <a:r>
                <a:rPr lang="en-US" sz="2800" dirty="0"/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Talk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553CB1F-217D-DE13-0D0F-601DA6FAEF3A}"/>
                </a:ext>
              </a:extLst>
            </p:cNvPr>
            <p:cNvCxnSpPr>
              <a:cxnSpLocks/>
            </p:cNvCxnSpPr>
            <p:nvPr/>
          </p:nvCxnSpPr>
          <p:spPr>
            <a:xfrm>
              <a:off x="5149728" y="5514380"/>
              <a:ext cx="686086" cy="468976"/>
            </a:xfrm>
            <a:prstGeom prst="straightConnector1">
              <a:avLst/>
            </a:prstGeom>
            <a:ln w="8572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6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Effect of Neutron Polarization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2675D5D2-2A8F-2F42-9856-F2756DA3B4CD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4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78BC562-EC35-EF5B-522C-5D6134A05F52}"/>
              </a:ext>
            </a:extLst>
          </p:cNvPr>
          <p:cNvSpPr/>
          <p:nvPr/>
        </p:nvSpPr>
        <p:spPr>
          <a:xfrm>
            <a:off x="1994395" y="2240767"/>
            <a:ext cx="342900" cy="317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39C6E6-E33E-70DB-92A2-C7B65026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57" y="1717821"/>
            <a:ext cx="5741795" cy="4534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FC724B-96AF-E673-AA8C-700C39765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8" y="1717821"/>
            <a:ext cx="6409259" cy="11248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86A224-A3F7-17E0-DF84-BC5B162A3E61}"/>
              </a:ext>
            </a:extLst>
          </p:cNvPr>
          <p:cNvSpPr txBox="1"/>
          <p:nvPr/>
        </p:nvSpPr>
        <p:spPr>
          <a:xfrm>
            <a:off x="139148" y="2907030"/>
            <a:ext cx="25764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Unpolarized Target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3A6E37-E1A3-C9B8-2C5F-D63DF1318FAF}"/>
              </a:ext>
            </a:extLst>
          </p:cNvPr>
          <p:cNvSpPr txBox="1"/>
          <p:nvPr/>
        </p:nvSpPr>
        <p:spPr>
          <a:xfrm>
            <a:off x="6400102" y="5916381"/>
            <a:ext cx="2898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EPJ 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WoC</a:t>
            </a:r>
            <a:r>
              <a:rPr lang="en-US" dirty="0">
                <a:effectLst/>
                <a:latin typeface="Times New Roman" panose="02020603050405020304" pitchFamily="18" charset="0"/>
              </a:rPr>
              <a:t> 219, 04002 (2019)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FDB83D6-82F5-9421-D850-7EC04625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95" y="3455460"/>
            <a:ext cx="4588883" cy="744847"/>
          </a:xfrm>
          <a:prstGeom prst="rect">
            <a:avLst/>
          </a:prstGeom>
          <a:solidFill>
            <a:srgbClr val="4A81E0"/>
          </a:solidFill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63BFF9A-790D-5BAF-E001-C0C16350A541}"/>
              </a:ext>
            </a:extLst>
          </p:cNvPr>
          <p:cNvSpPr txBox="1"/>
          <p:nvPr/>
        </p:nvSpPr>
        <p:spPr>
          <a:xfrm>
            <a:off x="139148" y="4411705"/>
            <a:ext cx="327525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net polarization in the beam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C740573-38EE-F9AD-C515-11692DF70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09" y="4889734"/>
            <a:ext cx="5728544" cy="5239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6DC5A79-37C5-4125-ED33-8F52EE811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499" y="5540467"/>
            <a:ext cx="3185053" cy="5995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0F1488D-88C9-020A-3545-36BD2C946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94" y="5578221"/>
            <a:ext cx="2139252" cy="6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7569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Neutron beam polarization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87C3311C-8A3A-DA47-982D-66B1F7B82499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5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EE7D40-441B-4AED-E2BF-9BF5C6FBEEE1}"/>
              </a:ext>
            </a:extLst>
          </p:cNvPr>
          <p:cNvSpPr txBox="1"/>
          <p:nvPr/>
        </p:nvSpPr>
        <p:spPr>
          <a:xfrm>
            <a:off x="702631" y="1625819"/>
            <a:ext cx="1112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capture Cross section for reaction          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3He + n → p + 3H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highly spin dependent.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minimum when the spins are aligned and maximum with spins anti-aligned.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B567E1-A1FF-205B-BB14-826110444FC3}"/>
              </a:ext>
            </a:extLst>
          </p:cNvPr>
          <p:cNvGrpSpPr/>
          <p:nvPr/>
        </p:nvGrpSpPr>
        <p:grpSpPr>
          <a:xfrm>
            <a:off x="721511" y="2489231"/>
            <a:ext cx="10662836" cy="1431435"/>
            <a:chOff x="227868" y="2433722"/>
            <a:chExt cx="8709483" cy="14314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435756-EA49-4669-50E3-E63DDB535E6A}"/>
                </a:ext>
              </a:extLst>
            </p:cNvPr>
            <p:cNvSpPr txBox="1"/>
            <p:nvPr/>
          </p:nvSpPr>
          <p:spPr>
            <a:xfrm>
              <a:off x="227868" y="2433722"/>
              <a:ext cx="35397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Transmission of Neutrons: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unpolarized He cell.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polarized cell.  aligned spin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polarized cell.  opposite spin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E63A93-7DF4-23D5-23E3-0E89DA6E4936}"/>
                    </a:ext>
                  </a:extLst>
                </p:cNvPr>
                <p:cNvSpPr txBox="1"/>
                <p:nvPr/>
              </p:nvSpPr>
              <p:spPr>
                <a:xfrm>
                  <a:off x="3540947" y="2536978"/>
                  <a:ext cx="3310589" cy="6362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𝜅</m:t>
                            </m:r>
                          </m:sup>
                        </m:sSup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𝜅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𝑛𝑙</m:t>
                        </m:r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E63A93-7DF4-23D5-23E3-0E89DA6E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947" y="2536978"/>
                  <a:ext cx="3310589" cy="636264"/>
                </a:xfrm>
                <a:prstGeom prst="rect">
                  <a:avLst/>
                </a:prstGeom>
                <a:blipFill>
                  <a:blip r:embed="rId2"/>
                  <a:stretch>
                    <a:fillRect t="-1961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7B2C4A-5115-FAE8-9742-A2D0AF4A7822}"/>
                    </a:ext>
                  </a:extLst>
                </p:cNvPr>
                <p:cNvSpPr txBox="1"/>
                <p:nvPr/>
              </p:nvSpPr>
              <p:spPr>
                <a:xfrm>
                  <a:off x="2839695" y="3041385"/>
                  <a:ext cx="6097656" cy="4276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tanh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𝜅</m:t>
                                    </m:r>
                                    <m:sSub>
                                      <m:sSubPr>
                                        <m:ctrlP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  <m:t>𝐻𝑒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  <m:sSup>
                          <m:sSup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𝜅</m:t>
                            </m:r>
                          </m:sup>
                        </m:sSup>
                        <m:func>
                          <m:func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𝜅</m:t>
                                </m:r>
                                <m:sSub>
                                  <m:sSubPr>
                                    <m:ctrl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𝐻𝑒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7B2C4A-5115-FAE8-9742-A2D0AF4A7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9695" y="3041385"/>
                  <a:ext cx="6097656" cy="427618"/>
                </a:xfrm>
                <a:prstGeom prst="rect">
                  <a:avLst/>
                </a:prstGeom>
                <a:blipFill>
                  <a:blip r:embed="rId3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64F5444-88F4-7FA6-591C-9127C22DCAA1}"/>
                    </a:ext>
                  </a:extLst>
                </p:cNvPr>
                <p:cNvSpPr txBox="1"/>
                <p:nvPr/>
              </p:nvSpPr>
              <p:spPr>
                <a:xfrm>
                  <a:off x="2829756" y="3465047"/>
                  <a:ext cx="609765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tanh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𝜅</m:t>
                                    </m:r>
                                    <m:sSub>
                                      <m:sSubPr>
                                        <m:ctrlP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  <m:t>𝐻𝑒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  <m:sSup>
                          <m:sSup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𝜅</m:t>
                            </m:r>
                          </m:sup>
                        </m:sSup>
                        <m:func>
                          <m:func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𝜅</m:t>
                                </m:r>
                                <m:sSub>
                                  <m:sSubPr>
                                    <m:ctrl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𝐻𝑒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64F5444-88F4-7FA6-591C-9127C22DC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756" y="3465047"/>
                  <a:ext cx="609765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4EF9EE-95E4-A714-20FA-82D75102A04A}"/>
              </a:ext>
            </a:extLst>
          </p:cNvPr>
          <p:cNvGrpSpPr/>
          <p:nvPr/>
        </p:nvGrpSpPr>
        <p:grpSpPr>
          <a:xfrm>
            <a:off x="726108" y="3916938"/>
            <a:ext cx="11542091" cy="2428682"/>
            <a:chOff x="293472" y="3904340"/>
            <a:chExt cx="8517449" cy="24286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483A5A-2D7A-F362-FD7E-E416ABCA0406}"/>
                    </a:ext>
                  </a:extLst>
                </p:cNvPr>
                <p:cNvSpPr txBox="1"/>
                <p:nvPr/>
              </p:nvSpPr>
              <p:spPr>
                <a:xfrm>
                  <a:off x="2843012" y="3904340"/>
                  <a:ext cx="4079217" cy="10592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𝑢𝑝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  <m:t>𝑢𝑝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solidFill>
                                              <a:srgbClr val="000000"/>
                                            </a:solidFill>
                                            <a:latin typeface="Times New Roman" pitchFamily="18" charset="0"/>
                                            <a:cs typeface="Times New Roman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Times New Roman" pitchFamily="18" charset="0"/>
                                                <a:cs typeface="Times New Roman" pitchFamily="18" charset="0"/>
                                              </a:rPr>
                                              <m:t>𝑑𝑛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483A5A-2D7A-F362-FD7E-E416ABCA04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012" y="3904340"/>
                  <a:ext cx="4079217" cy="1059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C91678-3B79-A7A0-7418-4DB792D275A0}"/>
                    </a:ext>
                  </a:extLst>
                </p:cNvPr>
                <p:cNvSpPr txBox="1"/>
                <p:nvPr/>
              </p:nvSpPr>
              <p:spPr>
                <a:xfrm>
                  <a:off x="2026936" y="5171614"/>
                  <a:ext cx="6097656" cy="11614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1800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𝑑𝑜𝑤𝑛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𝑢𝑝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Times New Roman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  <m:t>𝑢𝑝</m:t>
                                          </m:r>
                                        </m:sub>
                                      </m:sSub>
                                      <m: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Times New Roman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Times New Roman" pitchFamily="18" charset="0"/>
                                              <a:cs typeface="Times New Roman" pitchFamily="18" charset="0"/>
                                            </a:rPr>
                                            <m:t>𝑑𝑜𝑤𝑛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−4</m:t>
                              </m:r>
                            </m:e>
                          </m:rad>
                        </m:den>
                      </m:f>
                      <m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𝐴𝐹𝑃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higher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orders</m:t>
                      </m:r>
                    </m:oMath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C91678-3B79-A7A0-7418-4DB792D27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936" y="5171614"/>
                  <a:ext cx="6097656" cy="11614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001F49-F779-43E0-2AFE-D9F85D148899}"/>
                </a:ext>
              </a:extLst>
            </p:cNvPr>
            <p:cNvSpPr txBox="1"/>
            <p:nvPr/>
          </p:nvSpPr>
          <p:spPr>
            <a:xfrm>
              <a:off x="293472" y="3946116"/>
              <a:ext cx="5606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Assuming perfect spin flip of He</a:t>
              </a:r>
              <a:r>
                <a:rPr lang="en-US" sz="2400" dirty="0"/>
                <a:t>,  </a:t>
              </a:r>
              <a:endParaRPr lang="en-US" sz="2000" dirty="0">
                <a:latin typeface="CMMI1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657CF-16A0-B89E-23B2-D9AA33EC1CB4}"/>
                </a:ext>
              </a:extLst>
            </p:cNvPr>
            <p:cNvSpPr txBox="1"/>
            <p:nvPr/>
          </p:nvSpPr>
          <p:spPr>
            <a:xfrm>
              <a:off x="330960" y="4998874"/>
              <a:ext cx="72282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Although very efficient, Polarization of He is lost when spin is flipped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997C2-9B04-5DB7-A555-EB2868BC94E9}"/>
                    </a:ext>
                  </a:extLst>
                </p:cNvPr>
                <p:cNvSpPr txBox="1"/>
                <p:nvPr/>
              </p:nvSpPr>
              <p:spPr>
                <a:xfrm>
                  <a:off x="6233331" y="4055874"/>
                  <a:ext cx="2577590" cy="7320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𝑢𝑝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𝑑𝑛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997C2-9B04-5DB7-A555-EB2868BC9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331" y="4055874"/>
                  <a:ext cx="2577590" cy="732060"/>
                </a:xfrm>
                <a:prstGeom prst="rect">
                  <a:avLst/>
                </a:prstGeom>
                <a:blipFill>
                  <a:blip r:embed="rId7"/>
                  <a:stretch>
                    <a:fillRect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077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8331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Neutron beam polarization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EFBF64E1-6051-FC48-9326-067BD46BF70F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6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38D6C3B9-F180-2F76-9765-E33BFF76D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117" y="1651037"/>
            <a:ext cx="5105183" cy="2771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3C3A1-22D8-DC0F-8D2D-505AD285E11B}"/>
              </a:ext>
            </a:extLst>
          </p:cNvPr>
          <p:cNvSpPr txBox="1"/>
          <p:nvPr/>
        </p:nvSpPr>
        <p:spPr>
          <a:xfrm>
            <a:off x="520700" y="1849335"/>
            <a:ext cx="6045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 flux measured in the upstream monitor for normalization.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neutron beam passes through the polarized 3He cell.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Spin flipper is not used in this setup.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 intensity is measured in the downstream monitor.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 experiment the He spin is flipped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from all detectors is collected in the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Multi-channel voltage ADC.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AA851B-5392-087A-5EBA-2967F5101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5"/>
          <a:stretch/>
        </p:blipFill>
        <p:spPr>
          <a:xfrm>
            <a:off x="6566118" y="4195463"/>
            <a:ext cx="5346482" cy="20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Beam Flux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516392EF-736A-4241-9635-C61F736B1AAA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DNP2022, New Orleans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220798-6B3D-5449-C38D-C979ED2E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2851"/>
            <a:ext cx="5842552" cy="43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1C9262-2A7B-E0F8-6040-E8A707BEE483}"/>
              </a:ext>
            </a:extLst>
          </p:cNvPr>
          <p:cNvSpPr txBox="1"/>
          <p:nvPr/>
        </p:nvSpPr>
        <p:spPr>
          <a:xfrm>
            <a:off x="260184" y="1609389"/>
            <a:ext cx="56453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Upstream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Counting type detector with 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+ CF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gas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Able to detect individual neutrons.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with preamp to get single neutron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Produces narrow signals. ~500ns width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Downstream Monitor: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Thick Monitor filled with 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 not detect individual neutrons and needs high flux.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Produces current proportional to neutron flux.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 DAQ contains voltage ADC, with 48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works in triggered mode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Triggered by signal form SNS at 60Hz.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each trigger, data is sampled at 400us, for ~16ms,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40 time bins  </a:t>
            </a:r>
          </a:p>
        </p:txBody>
      </p:sp>
    </p:spTree>
    <p:extLst>
      <p:ext uri="{BB962C8B-B14F-4D97-AF65-F5344CB8AC3E}">
        <p14:creationId xmlns:p14="http://schemas.microsoft.com/office/powerpoint/2010/main" val="48207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Beam Flux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A65ABEE8-0D03-8B40-B56B-1B0A7A100088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8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DB593C-6736-9C28-9651-661D4FA3B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80" y="2395811"/>
            <a:ext cx="4460060" cy="356048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9663A2-1EBA-81DA-4313-31AD5107EAC5}"/>
              </a:ext>
            </a:extLst>
          </p:cNvPr>
          <p:cNvSpPr txBox="1"/>
          <p:nvPr/>
        </p:nvSpPr>
        <p:spPr>
          <a:xfrm>
            <a:off x="303880" y="1708288"/>
            <a:ext cx="895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Can’t directly incorporate, current upstream monitor in DAQ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B96494-1476-9FA8-42F4-31E4356A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00" y="1736806"/>
            <a:ext cx="850900" cy="42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CC40B6-CCA2-E6E0-2612-F63250A60AF4}"/>
              </a:ext>
            </a:extLst>
          </p:cNvPr>
          <p:cNvSpPr txBox="1"/>
          <p:nvPr/>
        </p:nvSpPr>
        <p:spPr>
          <a:xfrm>
            <a:off x="9451865" y="3073670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sz="12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12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n-US" sz="12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52DFE5-B718-7C16-7C2D-79CB7233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20" y="2395867"/>
            <a:ext cx="4460060" cy="35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8A4A-77D2-6E44-EFBD-2146774D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1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Beam Flux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A09F1-86CB-935E-4154-A05D4A80FF2D}"/>
              </a:ext>
            </a:extLst>
          </p:cNvPr>
          <p:cNvSpPr/>
          <p:nvPr/>
        </p:nvSpPr>
        <p:spPr>
          <a:xfrm>
            <a:off x="2" y="6316491"/>
            <a:ext cx="12191999" cy="531571"/>
          </a:xfrm>
          <a:prstGeom prst="rect">
            <a:avLst/>
          </a:prstGeom>
          <a:solidFill>
            <a:srgbClr val="FE6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627E8-9C79-A5E7-04CC-FDC187D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924"/>
            <a:ext cx="2743200" cy="365125"/>
          </a:xfrm>
        </p:spPr>
        <p:txBody>
          <a:bodyPr/>
          <a:lstStyle/>
          <a:p>
            <a:fld id="{5CBEDF3A-8159-2B4C-AD0C-9E17D03313C5}" type="datetime1">
              <a:rPr lang="en-US" sz="1800" smtClean="0">
                <a:solidFill>
                  <a:schemeClr val="tx1"/>
                </a:solidFill>
              </a:rPr>
              <a:t>10/30/22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51B16-7D25-920F-2DB2-8296D3A5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5924"/>
            <a:ext cx="41148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DNP2022, New Orleans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F4ED-8C3D-E6EC-EFD9-C212F89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5924"/>
            <a:ext cx="2743200" cy="365125"/>
          </a:xfrm>
        </p:spPr>
        <p:txBody>
          <a:bodyPr/>
          <a:lstStyle/>
          <a:p>
            <a:fld id="{3EEE4E2D-538D-9F42-8C4F-E6D842211951}" type="slidenum">
              <a:rPr lang="en-US" sz="1800">
                <a:solidFill>
                  <a:schemeClr val="tx1"/>
                </a:solidFill>
              </a:rPr>
              <a:t>9</a:t>
            </a:fld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A9A57-A2A4-45D3-103F-F6503A4E6E0C}"/>
              </a:ext>
            </a:extLst>
          </p:cNvPr>
          <p:cNvCxnSpPr>
            <a:cxnSpLocks/>
          </p:cNvCxnSpPr>
          <p:nvPr/>
        </p:nvCxnSpPr>
        <p:spPr>
          <a:xfrm>
            <a:off x="129209" y="1549401"/>
            <a:ext cx="11923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8567BF-65D8-76CA-6E61-833377326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" t="-1" r="-1363" b="62571"/>
          <a:stretch/>
        </p:blipFill>
        <p:spPr bwMode="auto">
          <a:xfrm>
            <a:off x="1725682" y="1557199"/>
            <a:ext cx="8739118" cy="20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C0DD8-4421-E819-9368-3011D8B0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9" y="3441235"/>
            <a:ext cx="5014291" cy="2820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402A0-D427-76D3-441E-06F08C0A8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454400"/>
            <a:ext cx="5014291" cy="28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691</Words>
  <Application>Microsoft Macintosh PowerPoint</Application>
  <PresentationFormat>Widescreen</PresentationFormat>
  <Paragraphs>163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Albertsthal Typewriter</vt:lpstr>
      <vt:lpstr>Arial</vt:lpstr>
      <vt:lpstr>Calibri</vt:lpstr>
      <vt:lpstr>Calibri Light</vt:lpstr>
      <vt:lpstr>Cambria Math</vt:lpstr>
      <vt:lpstr>CMMI12</vt:lpstr>
      <vt:lpstr>Futura Medium</vt:lpstr>
      <vt:lpstr>Noteworthy</vt:lpstr>
      <vt:lpstr>Times New Roman</vt:lpstr>
      <vt:lpstr>Office Theme</vt:lpstr>
      <vt:lpstr>Neutron flux measurement for beam polarization study at FnPB of SNS</vt:lpstr>
      <vt:lpstr>Neutron beta Decay and Nab</vt:lpstr>
      <vt:lpstr>Uncertainty budget</vt:lpstr>
      <vt:lpstr>Effect of Neutron Polarization</vt:lpstr>
      <vt:lpstr>Neutron beam polarization measurement</vt:lpstr>
      <vt:lpstr>Neutron beam polarization measurement</vt:lpstr>
      <vt:lpstr>Beam Flux measurement</vt:lpstr>
      <vt:lpstr>Beam Flux Measurement</vt:lpstr>
      <vt:lpstr>Beam Flux Measurement</vt:lpstr>
      <vt:lpstr>Beam Flux Measurement</vt:lpstr>
      <vt:lpstr>Summary &amp; Outlook</vt:lpstr>
      <vt:lpstr>Thanks!!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Rahangdale, Hitesh</dc:creator>
  <cp:lastModifiedBy>Rahangdale, Hitesh</cp:lastModifiedBy>
  <cp:revision>47</cp:revision>
  <dcterms:created xsi:type="dcterms:W3CDTF">2022-10-27T21:19:48Z</dcterms:created>
  <dcterms:modified xsi:type="dcterms:W3CDTF">2022-10-30T14:43:49Z</dcterms:modified>
</cp:coreProperties>
</file>